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8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9" r:id="rId74"/>
    <p:sldId id="333" r:id="rId75"/>
    <p:sldId id="336" r:id="rId76"/>
    <p:sldId id="338" r:id="rId77"/>
    <p:sldId id="340" r:id="rId78"/>
    <p:sldId id="341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4" r:id="rId90"/>
    <p:sldId id="356" r:id="rId91"/>
    <p:sldId id="357" r:id="rId92"/>
    <p:sldId id="362" r:id="rId93"/>
    <p:sldId id="366" r:id="rId94"/>
    <p:sldId id="367" r:id="rId95"/>
    <p:sldId id="369" r:id="rId96"/>
    <p:sldId id="370" r:id="rId97"/>
    <p:sldId id="372" r:id="rId98"/>
    <p:sldId id="373" r:id="rId99"/>
    <p:sldId id="374" r:id="rId100"/>
    <p:sldId id="375" r:id="rId101"/>
    <p:sldId id="376" r:id="rId102"/>
    <p:sldId id="378" r:id="rId103"/>
    <p:sldId id="380" r:id="rId104"/>
    <p:sldId id="381" r:id="rId105"/>
    <p:sldId id="382" r:id="rId106"/>
    <p:sldId id="387" r:id="rId107"/>
    <p:sldId id="388" r:id="rId108"/>
    <p:sldId id="391" r:id="rId109"/>
    <p:sldId id="392" r:id="rId110"/>
    <p:sldId id="395" r:id="rId111"/>
    <p:sldId id="396" r:id="rId112"/>
    <p:sldId id="397" r:id="rId113"/>
    <p:sldId id="400" r:id="rId114"/>
    <p:sldId id="403" r:id="rId115"/>
    <p:sldId id="405" r:id="rId116"/>
    <p:sldId id="408" r:id="rId117"/>
    <p:sldId id="409" r:id="rId118"/>
    <p:sldId id="412" r:id="rId119"/>
    <p:sldId id="415" r:id="rId120"/>
    <p:sldId id="416" r:id="rId121"/>
    <p:sldId id="417" r:id="rId122"/>
    <p:sldId id="418" r:id="rId123"/>
    <p:sldId id="419" r:id="rId124"/>
    <p:sldId id="420" r:id="rId125"/>
    <p:sldId id="421" r:id="rId126"/>
    <p:sldId id="422" r:id="rId127"/>
    <p:sldId id="424" r:id="rId128"/>
    <p:sldId id="427" r:id="rId129"/>
    <p:sldId id="428" r:id="rId130"/>
    <p:sldId id="429" r:id="rId131"/>
    <p:sldId id="430" r:id="rId132"/>
    <p:sldId id="431" r:id="rId133"/>
    <p:sldId id="432" r:id="rId134"/>
    <p:sldId id="434" r:id="rId135"/>
    <p:sldId id="437" r:id="rId136"/>
    <p:sldId id="438" r:id="rId137"/>
    <p:sldId id="439" r:id="rId138"/>
    <p:sldId id="440" r:id="rId139"/>
    <p:sldId id="441" r:id="rId140"/>
    <p:sldId id="442" r:id="rId141"/>
    <p:sldId id="443" r:id="rId142"/>
    <p:sldId id="444" r:id="rId143"/>
    <p:sldId id="445" r:id="rId144"/>
    <p:sldId id="446" r:id="rId145"/>
    <p:sldId id="447" r:id="rId146"/>
    <p:sldId id="448" r:id="rId147"/>
    <p:sldId id="449" r:id="rId148"/>
    <p:sldId id="450" r:id="rId149"/>
    <p:sldId id="453" r:id="rId150"/>
    <p:sldId id="455" r:id="rId151"/>
    <p:sldId id="456" r:id="rId152"/>
    <p:sldId id="458" r:id="rId153"/>
    <p:sldId id="459" r:id="rId154"/>
    <p:sldId id="460" r:id="rId155"/>
    <p:sldId id="461" r:id="rId156"/>
    <p:sldId id="462" r:id="rId157"/>
    <p:sldId id="465" r:id="rId158"/>
    <p:sldId id="466" r:id="rId159"/>
    <p:sldId id="467" r:id="rId160"/>
    <p:sldId id="469" r:id="rId161"/>
    <p:sldId id="470" r:id="rId162"/>
    <p:sldId id="471" r:id="rId163"/>
    <p:sldId id="472" r:id="rId164"/>
    <p:sldId id="474" r:id="rId165"/>
    <p:sldId id="475" r:id="rId166"/>
    <p:sldId id="476" r:id="rId167"/>
    <p:sldId id="477" r:id="rId168"/>
    <p:sldId id="478" r:id="rId169"/>
    <p:sldId id="479" r:id="rId170"/>
    <p:sldId id="480" r:id="rId171"/>
    <p:sldId id="481" r:id="rId172"/>
    <p:sldId id="482" r:id="rId173"/>
    <p:sldId id="483" r:id="rId174"/>
    <p:sldId id="485" r:id="rId175"/>
    <p:sldId id="486" r:id="rId176"/>
    <p:sldId id="487" r:id="rId177"/>
    <p:sldId id="488" r:id="rId178"/>
    <p:sldId id="489" r:id="rId179"/>
    <p:sldId id="490" r:id="rId180"/>
    <p:sldId id="492" r:id="rId181"/>
    <p:sldId id="493" r:id="rId182"/>
    <p:sldId id="494" r:id="rId183"/>
  </p:sldIdLst>
  <p:sldSz cx="4610100" cy="34607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82" y="-480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54" Type="http://schemas.openxmlformats.org/officeDocument/2006/relationships/slide" Target="slides/slide151.xml"/><Relationship Id="rId159" Type="http://schemas.openxmlformats.org/officeDocument/2006/relationships/slide" Target="slides/slide156.xml"/><Relationship Id="rId175" Type="http://schemas.openxmlformats.org/officeDocument/2006/relationships/slide" Target="slides/slide172.xml"/><Relationship Id="rId170" Type="http://schemas.openxmlformats.org/officeDocument/2006/relationships/slide" Target="slides/slide167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65" Type="http://schemas.openxmlformats.org/officeDocument/2006/relationships/slide" Target="slides/slide162.xml"/><Relationship Id="rId181" Type="http://schemas.openxmlformats.org/officeDocument/2006/relationships/slide" Target="slides/slide178.xml"/><Relationship Id="rId186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slide" Target="slides/slide152.xml"/><Relationship Id="rId171" Type="http://schemas.openxmlformats.org/officeDocument/2006/relationships/slide" Target="slides/slide168.xml"/><Relationship Id="rId176" Type="http://schemas.openxmlformats.org/officeDocument/2006/relationships/slide" Target="slides/slide17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61" Type="http://schemas.openxmlformats.org/officeDocument/2006/relationships/slide" Target="slides/slide158.xml"/><Relationship Id="rId166" Type="http://schemas.openxmlformats.org/officeDocument/2006/relationships/slide" Target="slides/slide163.xml"/><Relationship Id="rId182" Type="http://schemas.openxmlformats.org/officeDocument/2006/relationships/slide" Target="slides/slide179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72" Type="http://schemas.openxmlformats.org/officeDocument/2006/relationships/slide" Target="slides/slide169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AAE05-6D7D-4BC3-B4A7-53DA82215E5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035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CBFBE-29CB-435E-B602-B806A341B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5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CBFBE-29CB-435E-B602-B806A341BBBD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0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95400" y="60480"/>
            <a:ext cx="4419000" cy="267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60" dirty="0"/>
              <a:t>Pawan </a:t>
            </a:r>
            <a:r>
              <a:rPr spc="-30" dirty="0"/>
              <a:t>Goyal </a:t>
            </a:r>
            <a:r>
              <a:rPr spc="-35" dirty="0"/>
              <a:t>(IIT</a:t>
            </a:r>
            <a:r>
              <a:rPr spc="-5" dirty="0"/>
              <a:t> </a:t>
            </a:r>
            <a:r>
              <a:rPr spc="-4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4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04887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95400" y="60480"/>
            <a:ext cx="4419000" cy="267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95400" y="60480"/>
            <a:ext cx="4419000" cy="267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g object 16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bg object 17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3344760" y="3252240"/>
            <a:ext cx="63720" cy="504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328140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3636000" y="326484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354708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362340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3889080" y="3252240"/>
            <a:ext cx="50400" cy="252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381276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bg object 26"/>
          <p:cNvSpPr/>
          <p:nvPr/>
        </p:nvSpPr>
        <p:spPr>
          <a:xfrm>
            <a:off x="3889080" y="3290040"/>
            <a:ext cx="50400" cy="1224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4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bg object 27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bg object 28"/>
          <p:cNvSpPr/>
          <p:nvPr/>
        </p:nvSpPr>
        <p:spPr>
          <a:xfrm>
            <a:off x="4451040" y="328248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g object 29"/>
          <p:cNvSpPr/>
          <p:nvPr/>
        </p:nvSpPr>
        <p:spPr>
          <a:xfrm>
            <a:off x="4424040" y="325620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bg object 30"/>
          <p:cNvSpPr/>
          <p:nvPr/>
        </p:nvSpPr>
        <p:spPr>
          <a:xfrm>
            <a:off x="4329000" y="3252240"/>
            <a:ext cx="233280" cy="504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bg object 31"/>
          <p:cNvSpPr/>
          <p:nvPr/>
        </p:nvSpPr>
        <p:spPr>
          <a:xfrm>
            <a:off x="0" y="0"/>
            <a:ext cx="4608000" cy="35136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PlaceHolder 1"/>
          <p:cNvSpPr>
            <a:spLocks noGrp="1"/>
          </p:cNvSpPr>
          <p:nvPr>
            <p:ph type="ftr"/>
          </p:nvPr>
        </p:nvSpPr>
        <p:spPr>
          <a:xfrm>
            <a:off x="282600" y="3339720"/>
            <a:ext cx="970560" cy="11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/>
          </p:nvPr>
        </p:nvSpPr>
        <p:spPr>
          <a:xfrm>
            <a:off x="4291920" y="3339720"/>
            <a:ext cx="261720" cy="11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fld id="{A7C45F54-6C17-4805-BF2A-F3D21CA144BA}" type="slidenum">
              <a:rPr lang="en-IN" sz="600" b="0" i="1" strike="noStrike" spc="-15">
                <a:solidFill>
                  <a:srgbClr val="FFFFFF"/>
                </a:solidFill>
                <a:latin typeface="Georgia"/>
              </a:rPr>
              <a:t>‹#›</a:t>
            </a:fld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g object 16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bg object 17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bg object 18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bg object 19"/>
          <p:cNvSpPr/>
          <p:nvPr/>
        </p:nvSpPr>
        <p:spPr>
          <a:xfrm>
            <a:off x="3344760" y="3252240"/>
            <a:ext cx="63720" cy="504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bg object 20"/>
          <p:cNvSpPr/>
          <p:nvPr/>
        </p:nvSpPr>
        <p:spPr>
          <a:xfrm>
            <a:off x="328140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bg object 21"/>
          <p:cNvSpPr/>
          <p:nvPr/>
        </p:nvSpPr>
        <p:spPr>
          <a:xfrm>
            <a:off x="3636000" y="326484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bg object 22"/>
          <p:cNvSpPr/>
          <p:nvPr/>
        </p:nvSpPr>
        <p:spPr>
          <a:xfrm>
            <a:off x="354708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bg object 23"/>
          <p:cNvSpPr/>
          <p:nvPr/>
        </p:nvSpPr>
        <p:spPr>
          <a:xfrm>
            <a:off x="362340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bg object 24"/>
          <p:cNvSpPr/>
          <p:nvPr/>
        </p:nvSpPr>
        <p:spPr>
          <a:xfrm>
            <a:off x="3889080" y="3252240"/>
            <a:ext cx="50400" cy="252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bg object 25"/>
          <p:cNvSpPr/>
          <p:nvPr/>
        </p:nvSpPr>
        <p:spPr>
          <a:xfrm>
            <a:off x="381276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bg object 26"/>
          <p:cNvSpPr/>
          <p:nvPr/>
        </p:nvSpPr>
        <p:spPr>
          <a:xfrm>
            <a:off x="3889080" y="3290040"/>
            <a:ext cx="50400" cy="1224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4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bg object 27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bg object 28"/>
          <p:cNvSpPr/>
          <p:nvPr/>
        </p:nvSpPr>
        <p:spPr>
          <a:xfrm>
            <a:off x="4451040" y="328248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bg object 29"/>
          <p:cNvSpPr/>
          <p:nvPr/>
        </p:nvSpPr>
        <p:spPr>
          <a:xfrm>
            <a:off x="4424040" y="325620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bg object 30"/>
          <p:cNvSpPr/>
          <p:nvPr/>
        </p:nvSpPr>
        <p:spPr>
          <a:xfrm>
            <a:off x="4329000" y="3252240"/>
            <a:ext cx="233280" cy="504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bg object 31"/>
          <p:cNvSpPr/>
          <p:nvPr/>
        </p:nvSpPr>
        <p:spPr>
          <a:xfrm>
            <a:off x="0" y="0"/>
            <a:ext cx="4608000" cy="35136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57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ftr"/>
          </p:nvPr>
        </p:nvSpPr>
        <p:spPr>
          <a:xfrm>
            <a:off x="282600" y="3339720"/>
            <a:ext cx="970560" cy="11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4291920" y="3339720"/>
            <a:ext cx="261720" cy="11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fld id="{897D29F4-86D5-423D-B6B1-D5AE8A8A7B5E}" type="slidenum">
              <a:rPr lang="en-IN" sz="600" b="0" i="1" strike="noStrike" spc="-15">
                <a:solidFill>
                  <a:srgbClr val="FFFFFF"/>
                </a:solidFill>
                <a:latin typeface="Georgia"/>
              </a:rPr>
              <a:t>‹#›</a:t>
            </a:fld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g object 16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g object 17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g object 18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g object 19"/>
          <p:cNvSpPr/>
          <p:nvPr/>
        </p:nvSpPr>
        <p:spPr>
          <a:xfrm>
            <a:off x="3344760" y="3252240"/>
            <a:ext cx="63720" cy="504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g object 20"/>
          <p:cNvSpPr/>
          <p:nvPr/>
        </p:nvSpPr>
        <p:spPr>
          <a:xfrm>
            <a:off x="328140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g object 21"/>
          <p:cNvSpPr/>
          <p:nvPr/>
        </p:nvSpPr>
        <p:spPr>
          <a:xfrm>
            <a:off x="3636000" y="326484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bg object 22"/>
          <p:cNvSpPr/>
          <p:nvPr/>
        </p:nvSpPr>
        <p:spPr>
          <a:xfrm>
            <a:off x="354708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bg object 23"/>
          <p:cNvSpPr/>
          <p:nvPr/>
        </p:nvSpPr>
        <p:spPr>
          <a:xfrm>
            <a:off x="362340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bg object 24"/>
          <p:cNvSpPr/>
          <p:nvPr/>
        </p:nvSpPr>
        <p:spPr>
          <a:xfrm>
            <a:off x="3889080" y="3252240"/>
            <a:ext cx="50400" cy="252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bg object 25"/>
          <p:cNvSpPr/>
          <p:nvPr/>
        </p:nvSpPr>
        <p:spPr>
          <a:xfrm>
            <a:off x="3812760" y="325836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bg object 26"/>
          <p:cNvSpPr/>
          <p:nvPr/>
        </p:nvSpPr>
        <p:spPr>
          <a:xfrm>
            <a:off x="3889080" y="3290040"/>
            <a:ext cx="50400" cy="1224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4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bg object 27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bg object 28"/>
          <p:cNvSpPr/>
          <p:nvPr/>
        </p:nvSpPr>
        <p:spPr>
          <a:xfrm>
            <a:off x="4451040" y="328248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bg object 29"/>
          <p:cNvSpPr/>
          <p:nvPr/>
        </p:nvSpPr>
        <p:spPr>
          <a:xfrm>
            <a:off x="4424040" y="325620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bg object 30"/>
          <p:cNvSpPr/>
          <p:nvPr/>
        </p:nvSpPr>
        <p:spPr>
          <a:xfrm>
            <a:off x="4329000" y="3252240"/>
            <a:ext cx="233280" cy="504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bg object 31"/>
          <p:cNvSpPr/>
          <p:nvPr/>
        </p:nvSpPr>
        <p:spPr>
          <a:xfrm>
            <a:off x="0" y="0"/>
            <a:ext cx="4608000" cy="35136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5400" y="60480"/>
            <a:ext cx="441900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26000" y="631800"/>
            <a:ext cx="188676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95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95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95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95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95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95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950" b="0" strike="noStrike" spc="-1">
                <a:latin typeface="Calibri"/>
              </a:rPr>
              <a:t>Seventh Outline Level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ftr"/>
          </p:nvPr>
        </p:nvSpPr>
        <p:spPr>
          <a:xfrm>
            <a:off x="282600" y="3339720"/>
            <a:ext cx="970560" cy="11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291920" y="3339720"/>
            <a:ext cx="261720" cy="11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fld id="{C2A95234-6A60-40F1-813A-30DAA7A354EC}" type="slidenum">
              <a:rPr lang="en-IN" sz="600" b="0" i="1" strike="noStrike" spc="-15">
                <a:solidFill>
                  <a:srgbClr val="FFFFFF"/>
                </a:solidFill>
                <a:latin typeface="Georgia"/>
              </a:rPr>
              <a:t>‹#›</a:t>
            </a:fld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4.png"/><Relationship Id="rId5" Type="http://schemas.openxmlformats.org/officeDocument/2006/relationships/image" Target="../media/image46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9.png"/><Relationship Id="rId7" Type="http://schemas.openxmlformats.org/officeDocument/2006/relationships/image" Target="../media/image3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40.png"/><Relationship Id="rId9" Type="http://schemas.openxmlformats.org/officeDocument/2006/relationships/image" Target="../media/image15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image" Target="../media/image156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39.png"/><Relationship Id="rId7" Type="http://schemas.openxmlformats.org/officeDocument/2006/relationships/image" Target="../media/image161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.png"/><Relationship Id="rId5" Type="http://schemas.openxmlformats.org/officeDocument/2006/relationships/image" Target="../media/image160.png"/><Relationship Id="rId4" Type="http://schemas.openxmlformats.org/officeDocument/2006/relationships/image" Target="../media/image120.png"/><Relationship Id="rId9" Type="http://schemas.openxmlformats.org/officeDocument/2006/relationships/image" Target="../media/image16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8.png"/><Relationship Id="rId11" Type="http://schemas.openxmlformats.org/officeDocument/2006/relationships/image" Target="../media/image68.png"/><Relationship Id="rId5" Type="http://schemas.openxmlformats.org/officeDocument/2006/relationships/image" Target="../media/image167.png"/><Relationship Id="rId10" Type="http://schemas.openxmlformats.org/officeDocument/2006/relationships/image" Target="../media/image52.png"/><Relationship Id="rId4" Type="http://schemas.openxmlformats.org/officeDocument/2006/relationships/image" Target="../media/image128.png"/><Relationship Id="rId9" Type="http://schemas.openxmlformats.org/officeDocument/2006/relationships/image" Target="../media/image169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7.png"/><Relationship Id="rId7" Type="http://schemas.openxmlformats.org/officeDocument/2006/relationships/image" Target="../media/image1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8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6.png"/><Relationship Id="rId5" Type="http://schemas.openxmlformats.org/officeDocument/2006/relationships/image" Target="../media/image10.png"/><Relationship Id="rId4" Type="http://schemas.openxmlformats.org/officeDocument/2006/relationships/image" Target="../media/image18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9.png"/><Relationship Id="rId4" Type="http://schemas.openxmlformats.org/officeDocument/2006/relationships/image" Target="../media/image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6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3.png"/><Relationship Id="rId7" Type="http://schemas.openxmlformats.org/officeDocument/2006/relationships/image" Target="../media/image16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10" Type="http://schemas.openxmlformats.org/officeDocument/2006/relationships/image" Target="../media/image198.png"/><Relationship Id="rId4" Type="http://schemas.openxmlformats.org/officeDocument/2006/relationships/image" Target="../media/image10.png"/><Relationship Id="rId9" Type="http://schemas.openxmlformats.org/officeDocument/2006/relationships/image" Target="../media/image197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15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02.jpg"/><Relationship Id="rId1" Type="http://schemas.openxmlformats.org/officeDocument/2006/relationships/slideLayout" Target="../slideLayouts/slideLayout25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1.png"/><Relationship Id="rId7" Type="http://schemas.openxmlformats.org/officeDocument/2006/relationships/image" Target="../media/image59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7.png"/><Relationship Id="rId7" Type="http://schemas.openxmlformats.org/officeDocument/2006/relationships/image" Target="../media/image5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6.png"/><Relationship Id="rId5" Type="http://schemas.openxmlformats.org/officeDocument/2006/relationships/image" Target="../media/image10.png"/><Relationship Id="rId10" Type="http://schemas.openxmlformats.org/officeDocument/2006/relationships/slide" Target="slide15.xml"/><Relationship Id="rId4" Type="http://schemas.openxmlformats.org/officeDocument/2006/relationships/image" Target="../media/image16.png"/><Relationship Id="rId9" Type="http://schemas.openxmlformats.org/officeDocument/2006/relationships/image" Target="../media/image59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5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9.png"/><Relationship Id="rId7" Type="http://schemas.openxmlformats.org/officeDocument/2006/relationships/image" Target="../media/image21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11" Type="http://schemas.openxmlformats.org/officeDocument/2006/relationships/image" Target="../media/image4.png"/><Relationship Id="rId5" Type="http://schemas.openxmlformats.org/officeDocument/2006/relationships/image" Target="../media/image210.png"/><Relationship Id="rId10" Type="http://schemas.openxmlformats.org/officeDocument/2006/relationships/image" Target="../media/image21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1.xml"/><Relationship Id="rId4" Type="http://schemas.openxmlformats.org/officeDocument/2006/relationships/image" Target="../media/image213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11" Type="http://schemas.openxmlformats.org/officeDocument/2006/relationships/slide" Target="slide1.xml"/><Relationship Id="rId5" Type="http://schemas.openxmlformats.org/officeDocument/2006/relationships/image" Target="../media/image17.png"/><Relationship Id="rId10" Type="http://schemas.openxmlformats.org/officeDocument/2006/relationships/image" Target="../media/image2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55.png"/><Relationship Id="rId4" Type="http://schemas.openxmlformats.org/officeDocument/2006/relationships/image" Target="../media/image10.png"/><Relationship Id="rId9" Type="http://schemas.openxmlformats.org/officeDocument/2006/relationships/image" Target="../media/image57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11" Type="http://schemas.openxmlformats.org/officeDocument/2006/relationships/slide" Target="slide1.xml"/><Relationship Id="rId5" Type="http://schemas.openxmlformats.org/officeDocument/2006/relationships/image" Target="../media/image216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21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5.xml"/><Relationship Id="rId5" Type="http://schemas.openxmlformats.org/officeDocument/2006/relationships/slide" Target="slide33.xml"/><Relationship Id="rId4" Type="http://schemas.openxmlformats.org/officeDocument/2006/relationships/image" Target="../media/image220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6.xml"/><Relationship Id="rId3" Type="http://schemas.openxmlformats.org/officeDocument/2006/relationships/image" Target="../media/image221.png"/><Relationship Id="rId7" Type="http://schemas.openxmlformats.org/officeDocument/2006/relationships/image" Target="../media/image31.png"/><Relationship Id="rId12" Type="http://schemas.openxmlformats.org/officeDocument/2006/relationships/image" Target="../media/image225.jp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3.png"/><Relationship Id="rId11" Type="http://schemas.openxmlformats.org/officeDocument/2006/relationships/image" Target="../media/image4.png"/><Relationship Id="rId5" Type="http://schemas.openxmlformats.org/officeDocument/2006/relationships/image" Target="../media/image222.png"/><Relationship Id="rId10" Type="http://schemas.openxmlformats.org/officeDocument/2006/relationships/image" Target="../media/image59.png"/><Relationship Id="rId4" Type="http://schemas.openxmlformats.org/officeDocument/2006/relationships/image" Target="../media/image152.png"/><Relationship Id="rId9" Type="http://schemas.openxmlformats.org/officeDocument/2006/relationships/image" Target="../media/image224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230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8.png"/><Relationship Id="rId11" Type="http://schemas.openxmlformats.org/officeDocument/2006/relationships/image" Target="../media/image229.png"/><Relationship Id="rId5" Type="http://schemas.openxmlformats.org/officeDocument/2006/relationships/image" Target="../media/image227.png"/><Relationship Id="rId10" Type="http://schemas.openxmlformats.org/officeDocument/2006/relationships/image" Target="../media/image22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1.jpg"/><Relationship Id="rId1" Type="http://schemas.openxmlformats.org/officeDocument/2006/relationships/slideLayout" Target="../slideLayouts/slideLayout2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5.jpg"/><Relationship Id="rId1" Type="http://schemas.openxmlformats.org/officeDocument/2006/relationships/slideLayout" Target="../slideLayouts/slideLayout2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9.jpg"/><Relationship Id="rId1" Type="http://schemas.openxmlformats.org/officeDocument/2006/relationships/slideLayout" Target="../slideLayouts/slideLayout25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40.jpg"/><Relationship Id="rId1" Type="http://schemas.openxmlformats.org/officeDocument/2006/relationships/slideLayout" Target="../slideLayouts/slideLayout25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41.jpg"/><Relationship Id="rId1" Type="http://schemas.openxmlformats.org/officeDocument/2006/relationships/slideLayout" Target="../slideLayouts/slideLayout25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42.jpg"/><Relationship Id="rId1" Type="http://schemas.openxmlformats.org/officeDocument/2006/relationships/slideLayout" Target="../slideLayouts/slideLayout2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5.xml"/><Relationship Id="rId5" Type="http://schemas.openxmlformats.org/officeDocument/2006/relationships/slide" Target="slide45.xml"/><Relationship Id="rId4" Type="http://schemas.openxmlformats.org/officeDocument/2006/relationships/image" Target="../media/image244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1.png"/><Relationship Id="rId3" Type="http://schemas.openxmlformats.org/officeDocument/2006/relationships/image" Target="../media/image246.png"/><Relationship Id="rId7" Type="http://schemas.openxmlformats.org/officeDocument/2006/relationships/image" Target="../media/image58.png"/><Relationship Id="rId12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11" Type="http://schemas.openxmlformats.org/officeDocument/2006/relationships/image" Target="../media/image249.png"/><Relationship Id="rId5" Type="http://schemas.openxmlformats.org/officeDocument/2006/relationships/image" Target="../media/image247.png"/><Relationship Id="rId15" Type="http://schemas.openxmlformats.org/officeDocument/2006/relationships/slide" Target="slide34.xml"/><Relationship Id="rId10" Type="http://schemas.openxmlformats.org/officeDocument/2006/relationships/image" Target="../media/image10.png"/><Relationship Id="rId4" Type="http://schemas.openxmlformats.org/officeDocument/2006/relationships/image" Target="../media/image152.png"/><Relationship Id="rId9" Type="http://schemas.openxmlformats.org/officeDocument/2006/relationships/image" Target="../media/image16.png"/><Relationship Id="rId14" Type="http://schemas.openxmlformats.org/officeDocument/2006/relationships/image" Target="../media/image52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53.png"/><Relationship Id="rId7" Type="http://schemas.openxmlformats.org/officeDocument/2006/relationships/image" Target="../media/image59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34.xml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61.png"/><Relationship Id="rId7" Type="http://schemas.openxmlformats.org/officeDocument/2006/relationships/image" Target="../media/image5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262.png"/><Relationship Id="rId4" Type="http://schemas.openxmlformats.org/officeDocument/2006/relationships/image" Target="../media/image254.png"/><Relationship Id="rId9" Type="http://schemas.openxmlformats.org/officeDocument/2006/relationships/slide" Target="slide34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0.png"/><Relationship Id="rId7" Type="http://schemas.openxmlformats.org/officeDocument/2006/relationships/image" Target="../media/image266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5.png"/><Relationship Id="rId5" Type="http://schemas.openxmlformats.org/officeDocument/2006/relationships/image" Target="../media/image9.png"/><Relationship Id="rId4" Type="http://schemas.openxmlformats.org/officeDocument/2006/relationships/image" Target="../media/image264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5.xml"/><Relationship Id="rId5" Type="http://schemas.openxmlformats.org/officeDocument/2006/relationships/slide" Target="slide66.xml"/><Relationship Id="rId4" Type="http://schemas.openxmlformats.org/officeDocument/2006/relationships/image" Target="../media/image268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16.png"/><Relationship Id="rId7" Type="http://schemas.openxmlformats.org/officeDocument/2006/relationships/image" Target="../media/image272.jp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1.jpg"/><Relationship Id="rId5" Type="http://schemas.openxmlformats.org/officeDocument/2006/relationships/image" Target="../media/image270.png"/><Relationship Id="rId4" Type="http://schemas.openxmlformats.org/officeDocument/2006/relationships/image" Target="../media/image10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46.xml"/><Relationship Id="rId4" Type="http://schemas.openxmlformats.org/officeDocument/2006/relationships/image" Target="../media/image27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46.xml"/><Relationship Id="rId4" Type="http://schemas.openxmlformats.org/officeDocument/2006/relationships/image" Target="../media/image275.jp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5" Type="http://schemas.openxmlformats.org/officeDocument/2006/relationships/slide" Target="slide46.xml"/><Relationship Id="rId4" Type="http://schemas.openxmlformats.org/officeDocument/2006/relationships/image" Target="../media/image277.png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8.png"/><Relationship Id="rId7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7.png"/><Relationship Id="rId9" Type="http://schemas.openxmlformats.org/officeDocument/2006/relationships/slide" Target="slide46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85.png"/><Relationship Id="rId12" Type="http://schemas.openxmlformats.org/officeDocument/2006/relationships/slide" Target="slide46.xml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3.png"/><Relationship Id="rId11" Type="http://schemas.openxmlformats.org/officeDocument/2006/relationships/image" Target="../media/image59.png"/><Relationship Id="rId5" Type="http://schemas.openxmlformats.org/officeDocument/2006/relationships/image" Target="../media/image282.png"/><Relationship Id="rId10" Type="http://schemas.openxmlformats.org/officeDocument/2006/relationships/image" Target="../media/image4.png"/><Relationship Id="rId4" Type="http://schemas.openxmlformats.org/officeDocument/2006/relationships/image" Target="../media/image152.png"/><Relationship Id="rId9" Type="http://schemas.openxmlformats.org/officeDocument/2006/relationships/image" Target="../media/image284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46.xml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286.png"/><Relationship Id="rId4" Type="http://schemas.openxmlformats.org/officeDocument/2006/relationships/image" Target="../media/image2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Relationship Id="rId4" Type="http://schemas.openxmlformats.org/officeDocument/2006/relationships/slide" Target="slide4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46.xml"/><Relationship Id="rId4" Type="http://schemas.openxmlformats.org/officeDocument/2006/relationships/image" Target="../media/image4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46.xml"/><Relationship Id="rId4" Type="http://schemas.openxmlformats.org/officeDocument/2006/relationships/image" Target="../media/image288.jp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127.png"/><Relationship Id="rId7" Type="http://schemas.openxmlformats.org/officeDocument/2006/relationships/image" Target="../media/image4.png"/><Relationship Id="rId2" Type="http://schemas.openxmlformats.org/officeDocument/2006/relationships/image" Target="../media/image289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0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53.png"/><Relationship Id="rId7" Type="http://schemas.openxmlformats.org/officeDocument/2006/relationships/image" Target="../media/image4.png"/><Relationship Id="rId2" Type="http://schemas.openxmlformats.org/officeDocument/2006/relationships/image" Target="../media/image289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1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92.jpg"/><Relationship Id="rId1" Type="http://schemas.openxmlformats.org/officeDocument/2006/relationships/slideLayout" Target="../slideLayouts/slideLayout14.xml"/><Relationship Id="rId4" Type="http://schemas.openxmlformats.org/officeDocument/2006/relationships/slide" Target="slide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72.jpg"/><Relationship Id="rId1" Type="http://schemas.openxmlformats.org/officeDocument/2006/relationships/slideLayout" Target="../slideLayouts/slideLayout15.xml"/><Relationship Id="rId5" Type="http://schemas.openxmlformats.org/officeDocument/2006/relationships/slide" Target="slide46.xml"/><Relationship Id="rId4" Type="http://schemas.openxmlformats.org/officeDocument/2006/relationships/image" Target="../media/image4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5.xml"/><Relationship Id="rId5" Type="http://schemas.openxmlformats.org/officeDocument/2006/relationships/slide" Target="slide72.xml"/><Relationship Id="rId4" Type="http://schemas.openxmlformats.org/officeDocument/2006/relationships/image" Target="../media/image293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6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slide" Target="slide67.xml"/><Relationship Id="rId2" Type="http://schemas.openxmlformats.org/officeDocument/2006/relationships/image" Target="../media/image29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5.png"/><Relationship Id="rId5" Type="http://schemas.openxmlformats.org/officeDocument/2006/relationships/image" Target="../media/image254.png"/><Relationship Id="rId4" Type="http://schemas.openxmlformats.org/officeDocument/2006/relationships/image" Target="../media/image34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7" Type="http://schemas.openxmlformats.org/officeDocument/2006/relationships/slide" Target="slide67.xml"/><Relationship Id="rId2" Type="http://schemas.openxmlformats.org/officeDocument/2006/relationships/image" Target="../media/image29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7.png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slide" Target="slide67.xml"/><Relationship Id="rId2" Type="http://schemas.openxmlformats.org/officeDocument/2006/relationships/image" Target="../media/image29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9.png"/><Relationship Id="rId5" Type="http://schemas.openxmlformats.org/officeDocument/2006/relationships/image" Target="../media/image254.png"/><Relationship Id="rId4" Type="http://schemas.openxmlformats.org/officeDocument/2006/relationships/image" Target="../media/image298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9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0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7.png"/><Relationship Id="rId7" Type="http://schemas.openxmlformats.org/officeDocument/2006/relationships/image" Target="../media/image59.png"/><Relationship Id="rId2" Type="http://schemas.openxmlformats.org/officeDocument/2006/relationships/image" Target="../media/image29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6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67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.png"/><Relationship Id="rId7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6.png"/><Relationship Id="rId5" Type="http://schemas.openxmlformats.org/officeDocument/2006/relationships/image" Target="../media/image39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4.png"/><Relationship Id="rId5" Type="http://schemas.openxmlformats.org/officeDocument/2006/relationships/image" Target="../media/image122.png"/><Relationship Id="rId4" Type="http://schemas.openxmlformats.org/officeDocument/2006/relationships/image" Target="../media/image5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8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8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e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8.jpeg"/><Relationship Id="rId7" Type="http://schemas.openxmlformats.org/officeDocument/2006/relationships/image" Target="../media/image141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2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object 3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object 4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1" name="object 5"/>
          <p:cNvGrpSpPr/>
          <p:nvPr/>
        </p:nvGrpSpPr>
        <p:grpSpPr>
          <a:xfrm>
            <a:off x="3281400" y="3252240"/>
            <a:ext cx="202680" cy="50400"/>
            <a:chOff x="3281400" y="3252240"/>
            <a:chExt cx="202680" cy="50400"/>
          </a:xfrm>
        </p:grpSpPr>
        <p:sp>
          <p:nvSpPr>
            <p:cNvPr id="232" name="object 6"/>
            <p:cNvSpPr/>
            <p:nvPr/>
          </p:nvSpPr>
          <p:spPr>
            <a:xfrm>
              <a:off x="3344760" y="3252240"/>
              <a:ext cx="63720" cy="504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object 7"/>
            <p:cNvSpPr/>
            <p:nvPr/>
          </p:nvSpPr>
          <p:spPr>
            <a:xfrm>
              <a:off x="328140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4" name="object 8"/>
          <p:cNvGrpSpPr/>
          <p:nvPr/>
        </p:nvGrpSpPr>
        <p:grpSpPr>
          <a:xfrm>
            <a:off x="3547080" y="3252240"/>
            <a:ext cx="202680" cy="50400"/>
            <a:chOff x="3547080" y="3252240"/>
            <a:chExt cx="202680" cy="50400"/>
          </a:xfrm>
        </p:grpSpPr>
        <p:sp>
          <p:nvSpPr>
            <p:cNvPr id="235" name="object 9"/>
            <p:cNvSpPr/>
            <p:nvPr/>
          </p:nvSpPr>
          <p:spPr>
            <a:xfrm>
              <a:off x="3636000" y="3264840"/>
              <a:ext cx="37800" cy="36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object 10"/>
            <p:cNvSpPr/>
            <p:nvPr/>
          </p:nvSpPr>
          <p:spPr>
            <a:xfrm>
              <a:off x="354708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object 11"/>
            <p:cNvSpPr/>
            <p:nvPr/>
          </p:nvSpPr>
          <p:spPr>
            <a:xfrm>
              <a:off x="3623400" y="3252240"/>
              <a:ext cx="50400" cy="504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  <a:moveTo>
                    <a:pt x="12700" y="25400"/>
                  </a:moveTo>
                  <a:lnTo>
                    <a:pt x="50800" y="25400"/>
                  </a:lnTo>
                  <a:moveTo>
                    <a:pt x="0" y="38100"/>
                  </a:moveTo>
                  <a:lnTo>
                    <a:pt x="38100" y="38100"/>
                  </a:lnTo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8" name="object 12"/>
          <p:cNvGrpSpPr/>
          <p:nvPr/>
        </p:nvGrpSpPr>
        <p:grpSpPr>
          <a:xfrm>
            <a:off x="3812760" y="3252240"/>
            <a:ext cx="202680" cy="50040"/>
            <a:chOff x="3812760" y="3252240"/>
            <a:chExt cx="202680" cy="50040"/>
          </a:xfrm>
        </p:grpSpPr>
        <p:sp>
          <p:nvSpPr>
            <p:cNvPr id="239" name="object 13"/>
            <p:cNvSpPr/>
            <p:nvPr/>
          </p:nvSpPr>
          <p:spPr>
            <a:xfrm>
              <a:off x="3889080" y="3252240"/>
              <a:ext cx="50400" cy="252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  <a:moveTo>
                    <a:pt x="12700" y="12700"/>
                  </a:moveTo>
                  <a:lnTo>
                    <a:pt x="50800" y="12700"/>
                  </a:lnTo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object 14"/>
            <p:cNvSpPr/>
            <p:nvPr/>
          </p:nvSpPr>
          <p:spPr>
            <a:xfrm>
              <a:off x="381276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object 15"/>
            <p:cNvSpPr/>
            <p:nvPr/>
          </p:nvSpPr>
          <p:spPr>
            <a:xfrm>
              <a:off x="3889080" y="3290040"/>
              <a:ext cx="50400" cy="1224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2" name="object 16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3" name="object 17"/>
          <p:cNvGrpSpPr/>
          <p:nvPr/>
        </p:nvGrpSpPr>
        <p:grpSpPr>
          <a:xfrm>
            <a:off x="4329000" y="3252240"/>
            <a:ext cx="233280" cy="50400"/>
            <a:chOff x="4329000" y="3252240"/>
            <a:chExt cx="233280" cy="50400"/>
          </a:xfrm>
        </p:grpSpPr>
        <p:sp>
          <p:nvSpPr>
            <p:cNvPr id="244" name="object 18"/>
            <p:cNvSpPr/>
            <p:nvPr/>
          </p:nvSpPr>
          <p:spPr>
            <a:xfrm>
              <a:off x="4451040" y="328248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object 19"/>
            <p:cNvSpPr/>
            <p:nvPr/>
          </p:nvSpPr>
          <p:spPr>
            <a:xfrm>
              <a:off x="4424040" y="3256200"/>
              <a:ext cx="30240" cy="3024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object 20"/>
            <p:cNvSpPr/>
            <p:nvPr/>
          </p:nvSpPr>
          <p:spPr>
            <a:xfrm>
              <a:off x="4329000" y="3252240"/>
              <a:ext cx="233280" cy="504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" name="object 21"/>
          <p:cNvSpPr/>
          <p:nvPr/>
        </p:nvSpPr>
        <p:spPr>
          <a:xfrm>
            <a:off x="87840" y="900360"/>
            <a:ext cx="4432680" cy="8208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8" name="object 22"/>
          <p:cNvGrpSpPr/>
          <p:nvPr/>
        </p:nvGrpSpPr>
        <p:grpSpPr>
          <a:xfrm>
            <a:off x="87840" y="945000"/>
            <a:ext cx="4482720" cy="381960"/>
            <a:chOff x="87840" y="945000"/>
            <a:chExt cx="4482720" cy="381960"/>
          </a:xfrm>
        </p:grpSpPr>
        <p:sp>
          <p:nvSpPr>
            <p:cNvPr id="249" name="object 23"/>
            <p:cNvSpPr/>
            <p:nvPr/>
          </p:nvSpPr>
          <p:spPr>
            <a:xfrm>
              <a:off x="138600" y="1225440"/>
              <a:ext cx="101160" cy="101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object 24"/>
            <p:cNvSpPr/>
            <p:nvPr/>
          </p:nvSpPr>
          <p:spPr>
            <a:xfrm>
              <a:off x="189360" y="121284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object 25"/>
            <p:cNvSpPr/>
            <p:nvPr/>
          </p:nvSpPr>
          <p:spPr>
            <a:xfrm>
              <a:off x="4520160" y="951120"/>
              <a:ext cx="50400" cy="2739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object 26"/>
            <p:cNvSpPr/>
            <p:nvPr/>
          </p:nvSpPr>
          <p:spPr>
            <a:xfrm>
              <a:off x="87840" y="945000"/>
              <a:ext cx="4432680" cy="33120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object 27"/>
            <p:cNvSpPr/>
            <p:nvPr/>
          </p:nvSpPr>
          <p:spPr>
            <a:xfrm>
              <a:off x="4520160" y="988920"/>
              <a:ext cx="360" cy="255600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object 28"/>
            <p:cNvSpPr/>
            <p:nvPr/>
          </p:nvSpPr>
          <p:spPr>
            <a:xfrm>
              <a:off x="4520160" y="97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object 29"/>
            <p:cNvSpPr/>
            <p:nvPr/>
          </p:nvSpPr>
          <p:spPr>
            <a:xfrm>
              <a:off x="4520160" y="963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object 30"/>
            <p:cNvSpPr/>
            <p:nvPr/>
          </p:nvSpPr>
          <p:spPr>
            <a:xfrm>
              <a:off x="4520160" y="951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7" name="object 31"/>
          <p:cNvSpPr/>
          <p:nvPr/>
        </p:nvSpPr>
        <p:spPr>
          <a:xfrm>
            <a:off x="1521000" y="949320"/>
            <a:ext cx="156564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Syntax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-</a:t>
            </a:r>
            <a:r>
              <a:rPr lang="en-IN" sz="1400" b="0" i="1" strike="noStrike" spc="-16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59" name="object 39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60" name="object 40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61" name="object 41"/>
          <p:cNvSpPr/>
          <p:nvPr/>
        </p:nvSpPr>
        <p:spPr>
          <a:xfrm>
            <a:off x="4330080" y="3339720"/>
            <a:ext cx="2239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fld id="{395ED7FB-835E-4F38-BBB9-48919334CCA7}" type="slidenum"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fld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bject 2"/>
          <p:cNvSpPr txBox="1"/>
          <p:nvPr/>
        </p:nvSpPr>
        <p:spPr>
          <a:xfrm>
            <a:off x="95400" y="60480"/>
            <a:ext cx="14893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32">
                <a:solidFill>
                  <a:srgbClr val="FFFFFF"/>
                </a:solidFill>
                <a:latin typeface="Georgia"/>
              </a:rPr>
              <a:t>CFG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</a:t>
            </a:r>
            <a:r>
              <a:rPr lang="en-IN" sz="1400" b="0" i="1" strike="noStrike" spc="-3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Languages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445" name="object 3"/>
          <p:cNvGrpSpPr/>
          <p:nvPr/>
        </p:nvGrpSpPr>
        <p:grpSpPr>
          <a:xfrm>
            <a:off x="87840" y="791640"/>
            <a:ext cx="4482720" cy="1659240"/>
            <a:chOff x="87840" y="791640"/>
            <a:chExt cx="4482720" cy="1659240"/>
          </a:xfrm>
        </p:grpSpPr>
        <p:sp>
          <p:nvSpPr>
            <p:cNvPr id="446" name="object 4"/>
            <p:cNvSpPr/>
            <p:nvPr/>
          </p:nvSpPr>
          <p:spPr>
            <a:xfrm>
              <a:off x="87840" y="79164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object 5"/>
            <p:cNvSpPr/>
            <p:nvPr/>
          </p:nvSpPr>
          <p:spPr>
            <a:xfrm>
              <a:off x="87840" y="96480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object 6"/>
            <p:cNvSpPr/>
            <p:nvPr/>
          </p:nvSpPr>
          <p:spPr>
            <a:xfrm>
              <a:off x="138600" y="234936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object 7"/>
            <p:cNvSpPr/>
            <p:nvPr/>
          </p:nvSpPr>
          <p:spPr>
            <a:xfrm>
              <a:off x="189360" y="233676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object 8"/>
            <p:cNvSpPr/>
            <p:nvPr/>
          </p:nvSpPr>
          <p:spPr>
            <a:xfrm>
              <a:off x="4520160" y="835920"/>
              <a:ext cx="50400" cy="151308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object 9"/>
            <p:cNvSpPr/>
            <p:nvPr/>
          </p:nvSpPr>
          <p:spPr>
            <a:xfrm>
              <a:off x="87840" y="1009080"/>
              <a:ext cx="4432680" cy="1391040"/>
            </a:xfrm>
            <a:custGeom>
              <a:avLst/>
              <a:gdLst/>
              <a:ahLst/>
              <a:cxnLst/>
              <a:rect l="l" t="t" r="r" b="b"/>
              <a:pathLst>
                <a:path w="4432935" h="1391285">
                  <a:moveTo>
                    <a:pt x="4432566" y="0"/>
                  </a:moveTo>
                  <a:lnTo>
                    <a:pt x="0" y="0"/>
                  </a:lnTo>
                  <a:lnTo>
                    <a:pt x="0" y="1340434"/>
                  </a:lnTo>
                  <a:lnTo>
                    <a:pt x="4008" y="1360158"/>
                  </a:lnTo>
                  <a:lnTo>
                    <a:pt x="14922" y="1376311"/>
                  </a:lnTo>
                  <a:lnTo>
                    <a:pt x="31075" y="1387225"/>
                  </a:lnTo>
                  <a:lnTo>
                    <a:pt x="50800" y="1391234"/>
                  </a:lnTo>
                  <a:lnTo>
                    <a:pt x="4381766" y="1391234"/>
                  </a:lnTo>
                  <a:lnTo>
                    <a:pt x="4401491" y="1387225"/>
                  </a:lnTo>
                  <a:lnTo>
                    <a:pt x="4417644" y="1376311"/>
                  </a:lnTo>
                  <a:lnTo>
                    <a:pt x="4428558" y="1360158"/>
                  </a:lnTo>
                  <a:lnTo>
                    <a:pt x="4432566" y="134043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object 10"/>
            <p:cNvSpPr/>
            <p:nvPr/>
          </p:nvSpPr>
          <p:spPr>
            <a:xfrm>
              <a:off x="4520160" y="874080"/>
              <a:ext cx="360" cy="1494360"/>
            </a:xfrm>
            <a:custGeom>
              <a:avLst/>
              <a:gdLst/>
              <a:ahLst/>
              <a:cxnLst/>
              <a:rect l="l" t="t" r="r" b="b"/>
              <a:pathLst>
                <a:path h="1494789">
                  <a:moveTo>
                    <a:pt x="0" y="149445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object 11"/>
            <p:cNvSpPr/>
            <p:nvPr/>
          </p:nvSpPr>
          <p:spPr>
            <a:xfrm>
              <a:off x="4520160" y="861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object 12"/>
            <p:cNvSpPr/>
            <p:nvPr/>
          </p:nvSpPr>
          <p:spPr>
            <a:xfrm>
              <a:off x="4520160" y="8485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object 13"/>
            <p:cNvSpPr/>
            <p:nvPr/>
          </p:nvSpPr>
          <p:spPr>
            <a:xfrm>
              <a:off x="4520160" y="8359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6" name="object 14"/>
          <p:cNvGrpSpPr/>
          <p:nvPr/>
        </p:nvGrpSpPr>
        <p:grpSpPr>
          <a:xfrm>
            <a:off x="87840" y="2552040"/>
            <a:ext cx="4482720" cy="282600"/>
            <a:chOff x="87840" y="2552040"/>
            <a:chExt cx="4482720" cy="282600"/>
          </a:xfrm>
        </p:grpSpPr>
        <p:sp>
          <p:nvSpPr>
            <p:cNvPr id="457" name="object 15"/>
            <p:cNvSpPr/>
            <p:nvPr/>
          </p:nvSpPr>
          <p:spPr>
            <a:xfrm>
              <a:off x="87840" y="2552040"/>
              <a:ext cx="4432680" cy="8208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object 16"/>
            <p:cNvSpPr/>
            <p:nvPr/>
          </p:nvSpPr>
          <p:spPr>
            <a:xfrm>
              <a:off x="138600" y="2733480"/>
              <a:ext cx="101160" cy="10116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object 17"/>
            <p:cNvSpPr/>
            <p:nvPr/>
          </p:nvSpPr>
          <p:spPr>
            <a:xfrm>
              <a:off x="189360" y="272052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object 18"/>
            <p:cNvSpPr/>
            <p:nvPr/>
          </p:nvSpPr>
          <p:spPr>
            <a:xfrm>
              <a:off x="4520160" y="2602800"/>
              <a:ext cx="50400" cy="13032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object 19"/>
            <p:cNvSpPr/>
            <p:nvPr/>
          </p:nvSpPr>
          <p:spPr>
            <a:xfrm>
              <a:off x="87840" y="2596680"/>
              <a:ext cx="4432680" cy="1875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object 20"/>
            <p:cNvSpPr/>
            <p:nvPr/>
          </p:nvSpPr>
          <p:spPr>
            <a:xfrm>
              <a:off x="4520160" y="2640600"/>
              <a:ext cx="360" cy="111240"/>
            </a:xfrm>
            <a:custGeom>
              <a:avLst/>
              <a:gdLst/>
              <a:ahLst/>
              <a:cxnLst/>
              <a:rect l="l" t="t" r="r" b="b"/>
              <a:pathLst>
                <a:path h="111760">
                  <a:moveTo>
                    <a:pt x="0" y="11169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object 21"/>
            <p:cNvSpPr/>
            <p:nvPr/>
          </p:nvSpPr>
          <p:spPr>
            <a:xfrm>
              <a:off x="4520160" y="26280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object 22"/>
            <p:cNvSpPr/>
            <p:nvPr/>
          </p:nvSpPr>
          <p:spPr>
            <a:xfrm>
              <a:off x="4520160" y="26154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object 23"/>
            <p:cNvSpPr/>
            <p:nvPr/>
          </p:nvSpPr>
          <p:spPr>
            <a:xfrm>
              <a:off x="4520160" y="26028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6" name="object 24"/>
          <p:cNvSpPr/>
          <p:nvPr/>
        </p:nvSpPr>
        <p:spPr>
          <a:xfrm>
            <a:off x="126000" y="738720"/>
            <a:ext cx="3993840" cy="200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354"/>
              </a:spcBef>
            </a:pPr>
            <a:r>
              <a:rPr lang="en-IN" sz="1100" b="0" i="1" strike="noStrike" spc="-75">
                <a:solidFill>
                  <a:srgbClr val="007F00"/>
                </a:solidFill>
                <a:latin typeface="Georgia"/>
              </a:rPr>
              <a:t>Example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lang="en-IN" sz="1100" b="0" i="1" strike="noStrike" spc="-66">
                <a:solidFill>
                  <a:srgbClr val="007F00"/>
                </a:solidFill>
                <a:latin typeface="Georgia"/>
              </a:rPr>
              <a:t>NP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31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12">
                <a:solidFill>
                  <a:srgbClr val="007F00"/>
                </a:solidFill>
                <a:latin typeface="Trebuchet MS"/>
              </a:rPr>
              <a:t>Det Nominal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66">
                <a:solidFill>
                  <a:srgbClr val="007F00"/>
                </a:solidFill>
                <a:latin typeface="Georgia"/>
              </a:rPr>
              <a:t>NP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14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ProperNoun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86">
                <a:solidFill>
                  <a:srgbClr val="007F00"/>
                </a:solidFill>
                <a:latin typeface="Georgia"/>
              </a:rPr>
              <a:t>Nominal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 </a:t>
            </a:r>
            <a:r>
              <a:rPr lang="en-IN" sz="950" b="0" strike="noStrike" spc="43">
                <a:solidFill>
                  <a:srgbClr val="007F00"/>
                </a:solidFill>
                <a:latin typeface="Trebuchet MS"/>
              </a:rPr>
              <a:t>Noun </a:t>
            </a:r>
            <a:r>
              <a:rPr lang="en-IN" sz="1100" b="0" strike="noStrike" spc="-157">
                <a:solidFill>
                  <a:srgbClr val="007F00"/>
                </a:solidFill>
                <a:latin typeface="DejaVu Sans"/>
              </a:rPr>
              <a:t>| </a:t>
            </a:r>
            <a:r>
              <a:rPr lang="en-IN" sz="950" b="0" strike="noStrike" spc="43">
                <a:solidFill>
                  <a:srgbClr val="007F00"/>
                </a:solidFill>
                <a:latin typeface="Trebuchet MS"/>
              </a:rPr>
              <a:t>Noun</a:t>
            </a:r>
            <a:r>
              <a:rPr lang="en-IN" sz="950" b="0" strike="noStrike" spc="-151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12">
                <a:solidFill>
                  <a:srgbClr val="007F00"/>
                </a:solidFill>
                <a:latin typeface="Trebuchet MS"/>
              </a:rPr>
              <a:t>Nominal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ts val="1349"/>
              </a:lnSpc>
              <a:spcBef>
                <a:spcPts val="54"/>
              </a:spcBef>
            </a:pPr>
            <a:r>
              <a:rPr lang="en-IN" sz="950" b="0" strike="noStrike" spc="-7">
                <a:solidFill>
                  <a:srgbClr val="007F00"/>
                </a:solidFill>
                <a:latin typeface="Trebuchet MS"/>
              </a:rPr>
              <a:t>Now, </a:t>
            </a:r>
            <a:r>
              <a:rPr lang="en-IN" sz="950" b="0" strike="noStrike" spc="12">
                <a:solidFill>
                  <a:srgbClr val="007F00"/>
                </a:solidFill>
                <a:latin typeface="Trebuchet MS"/>
              </a:rPr>
              <a:t>these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can </a:t>
            </a:r>
            <a:r>
              <a:rPr lang="en-IN" sz="950" b="0" strike="noStrike" spc="18">
                <a:solidFill>
                  <a:srgbClr val="007F00"/>
                </a:solidFill>
                <a:latin typeface="Trebuchet MS"/>
              </a:rPr>
              <a:t>be </a:t>
            </a:r>
            <a:r>
              <a:rPr lang="en-IN" sz="950" b="0" strike="noStrike" spc="12">
                <a:solidFill>
                  <a:srgbClr val="007F00"/>
                </a:solidFill>
                <a:latin typeface="Trebuchet MS"/>
              </a:rPr>
              <a:t>combined </a:t>
            </a:r>
            <a:r>
              <a:rPr lang="en-IN" sz="950" b="0" strike="noStrike" spc="-35">
                <a:solidFill>
                  <a:srgbClr val="007F00"/>
                </a:solidFill>
                <a:latin typeface="Trebuchet MS"/>
              </a:rPr>
              <a:t>with </a:t>
            </a:r>
            <a:r>
              <a:rPr lang="en-IN" sz="950" b="0" strike="noStrike" spc="-15">
                <a:solidFill>
                  <a:srgbClr val="007F00"/>
                </a:solidFill>
                <a:latin typeface="Trebuchet MS"/>
              </a:rPr>
              <a:t>other </a:t>
            </a:r>
            <a:r>
              <a:rPr lang="en-IN" sz="950" b="0" strike="noStrike" spc="-7">
                <a:solidFill>
                  <a:srgbClr val="007F00"/>
                </a:solidFill>
                <a:latin typeface="Trebuchet MS"/>
              </a:rPr>
              <a:t>rules, </a:t>
            </a:r>
            <a:r>
              <a:rPr lang="en-IN" sz="950" b="0" strike="noStrike" spc="-35">
                <a:solidFill>
                  <a:srgbClr val="007F00"/>
                </a:solidFill>
                <a:latin typeface="Trebuchet MS"/>
              </a:rPr>
              <a:t>that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express </a:t>
            </a:r>
            <a:r>
              <a:rPr lang="en-IN" sz="950" b="0" strike="noStrike" spc="-12">
                <a:solidFill>
                  <a:srgbClr val="007F00"/>
                </a:solidFill>
                <a:latin typeface="Trebuchet MS"/>
              </a:rPr>
              <a:t>facts </a:t>
            </a:r>
            <a:r>
              <a:rPr lang="en-IN" sz="950" b="0" strike="noStrike" spc="-1">
                <a:solidFill>
                  <a:srgbClr val="007F00"/>
                </a:solidFill>
                <a:latin typeface="Trebuchet MS"/>
              </a:rPr>
              <a:t>about</a:t>
            </a:r>
            <a:r>
              <a:rPr lang="en-IN" sz="950" b="0" strike="noStrike" spc="-160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43">
                <a:solidFill>
                  <a:srgbClr val="007F00"/>
                </a:solidFill>
                <a:latin typeface="Trebuchet MS"/>
              </a:rPr>
              <a:t>a  </a:t>
            </a:r>
            <a:r>
              <a:rPr lang="en-IN" sz="950" b="0" strike="noStrike" spc="-15">
                <a:solidFill>
                  <a:srgbClr val="007F00"/>
                </a:solidFill>
                <a:latin typeface="Trebuchet MS"/>
              </a:rPr>
              <a:t>lexicon.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ts val="1310"/>
              </a:lnSpc>
            </a:pPr>
            <a:r>
              <a:rPr lang="en-IN" sz="1100" b="0" i="1" strike="noStrike" spc="-52">
                <a:solidFill>
                  <a:srgbClr val="007F00"/>
                </a:solidFill>
                <a:latin typeface="Georgia"/>
              </a:rPr>
              <a:t>Det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41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43">
                <a:solidFill>
                  <a:srgbClr val="007F00"/>
                </a:solidFill>
                <a:latin typeface="Trebuchet MS"/>
              </a:rPr>
              <a:t>a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52">
                <a:solidFill>
                  <a:srgbClr val="007F00"/>
                </a:solidFill>
                <a:latin typeface="Georgia"/>
              </a:rPr>
              <a:t>Det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41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-21">
                <a:solidFill>
                  <a:srgbClr val="007F00"/>
                </a:solidFill>
                <a:latin typeface="Trebuchet MS"/>
              </a:rPr>
              <a:t>the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92">
                <a:solidFill>
                  <a:srgbClr val="007F00"/>
                </a:solidFill>
                <a:latin typeface="Georgia"/>
              </a:rPr>
              <a:t>Noun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97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-35">
                <a:solidFill>
                  <a:srgbClr val="007F00"/>
                </a:solidFill>
                <a:latin typeface="Trebuchet MS"/>
              </a:rPr>
              <a:t>flight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950" b="0" strike="noStrike" spc="69">
                <a:solidFill>
                  <a:srgbClr val="007F00"/>
                </a:solidFill>
                <a:latin typeface="Trebuchet MS"/>
              </a:rPr>
              <a:t>Can </a:t>
            </a:r>
            <a:r>
              <a:rPr lang="en-IN" sz="950" b="0" strike="noStrike" spc="18">
                <a:solidFill>
                  <a:srgbClr val="007F00"/>
                </a:solidFill>
                <a:latin typeface="Trebuchet MS"/>
              </a:rPr>
              <a:t>you </a:t>
            </a:r>
            <a:r>
              <a:rPr lang="en-IN" sz="950" b="0" strike="noStrike" spc="-26">
                <a:solidFill>
                  <a:srgbClr val="007F00"/>
                </a:solidFill>
                <a:latin typeface="Trebuchet MS"/>
              </a:rPr>
              <a:t>identify </a:t>
            </a:r>
            <a:r>
              <a:rPr lang="en-IN" sz="950" b="0" strike="noStrike" spc="-21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-26">
                <a:solidFill>
                  <a:srgbClr val="007F00"/>
                </a:solidFill>
                <a:latin typeface="Trebuchet MS"/>
              </a:rPr>
              <a:t>terminal, </a:t>
            </a:r>
            <a:r>
              <a:rPr lang="en-IN" sz="950" b="0" strike="noStrike" spc="-1">
                <a:solidFill>
                  <a:srgbClr val="007F00"/>
                </a:solidFill>
                <a:latin typeface="Trebuchet MS"/>
              </a:rPr>
              <a:t>non-terminals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and</a:t>
            </a:r>
            <a:r>
              <a:rPr lang="en-IN" sz="950" b="0" strike="noStrike" spc="-120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12">
                <a:solidFill>
                  <a:srgbClr val="007F00"/>
                </a:solidFill>
                <a:latin typeface="Trebuchet MS"/>
              </a:rPr>
              <a:t>preterminals?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468" name="object 3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69" name="object 32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70" name="object 33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object 2"/>
          <p:cNvSpPr txBox="1"/>
          <p:nvPr/>
        </p:nvSpPr>
        <p:spPr>
          <a:xfrm>
            <a:off x="95400" y="60480"/>
            <a:ext cx="22899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Probabilities: Base</a:t>
            </a:r>
            <a:r>
              <a:rPr lang="en-IN" sz="1400" b="0" i="1" strike="noStrike" spc="-4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Step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795" name="object 3"/>
          <p:cNvSpPr/>
          <p:nvPr/>
        </p:nvSpPr>
        <p:spPr>
          <a:xfrm>
            <a:off x="1574280" y="774000"/>
            <a:ext cx="145944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32">
                <a:latin typeface="Times New Roman"/>
              </a:rPr>
              <a:t>β</a:t>
            </a:r>
            <a:r>
              <a:rPr lang="en-IN" sz="1200" b="0" i="1" strike="noStrike" spc="-46" baseline="-10000">
                <a:latin typeface="Georgia"/>
              </a:rPr>
              <a:t>j</a:t>
            </a:r>
            <a:r>
              <a:rPr lang="en-IN" sz="1100" b="0" strike="noStrike" spc="-32">
                <a:latin typeface="Verdana"/>
              </a:rPr>
              <a:t>(</a:t>
            </a:r>
            <a:r>
              <a:rPr lang="en-IN" sz="1100" b="0" i="1" strike="noStrike" spc="-32">
                <a:latin typeface="Georgia"/>
              </a:rPr>
              <a:t>p</a:t>
            </a:r>
            <a:r>
              <a:rPr lang="en-IN" sz="1100" b="0" strike="noStrike" spc="-32">
                <a:latin typeface="Times New Roman"/>
              </a:rPr>
              <a:t>,</a:t>
            </a:r>
            <a:r>
              <a:rPr lang="en-IN" sz="1100" b="0" strike="noStrike" spc="-160">
                <a:latin typeface="Times New Roman"/>
              </a:rPr>
              <a:t> </a:t>
            </a:r>
            <a:r>
              <a:rPr lang="en-IN" sz="1100" b="0" i="1" strike="noStrike" spc="-75">
                <a:latin typeface="Georgia"/>
              </a:rPr>
              <a:t>q</a:t>
            </a:r>
            <a:r>
              <a:rPr lang="en-IN" sz="1100" b="0" strike="noStrike" spc="-75">
                <a:latin typeface="Verdana"/>
              </a:rPr>
              <a:t>)</a:t>
            </a:r>
            <a:r>
              <a:rPr lang="en-IN" sz="1100" b="0" strike="noStrike" spc="-157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51">
                <a:latin typeface="Verdana"/>
              </a:rPr>
              <a:t> </a:t>
            </a:r>
            <a:r>
              <a:rPr lang="en-IN" sz="1100" b="0" i="1" strike="noStrike" spc="-55">
                <a:latin typeface="Georgia"/>
              </a:rPr>
              <a:t>P</a:t>
            </a:r>
            <a:r>
              <a:rPr lang="en-IN" sz="1100" b="0" strike="noStrike" spc="-55">
                <a:latin typeface="Verdana"/>
              </a:rPr>
              <a:t>(</a:t>
            </a:r>
            <a:r>
              <a:rPr lang="en-IN" sz="1100" b="0" i="1" strike="noStrike" spc="-55">
                <a:latin typeface="Georgia"/>
              </a:rPr>
              <a:t>w</a:t>
            </a:r>
            <a:r>
              <a:rPr lang="en-IN" sz="1200" b="0" i="1" strike="noStrike" spc="-83" baseline="-10000">
                <a:latin typeface="Georgia"/>
              </a:rPr>
              <a:t>pq</a:t>
            </a:r>
            <a:r>
              <a:rPr lang="en-IN" sz="1100" b="0" strike="noStrike" spc="-55">
                <a:latin typeface="DejaVu Sans"/>
              </a:rPr>
              <a:t>|</a:t>
            </a:r>
            <a:r>
              <a:rPr lang="en-IN" sz="1100" b="0" i="1" strike="noStrike" spc="-55">
                <a:latin typeface="Georgia"/>
              </a:rPr>
              <a:t>N</a:t>
            </a:r>
            <a:r>
              <a:rPr lang="en-IN" sz="1200" b="0" i="1" strike="noStrike" spc="-83" baseline="31000">
                <a:latin typeface="Georgia"/>
              </a:rPr>
              <a:t>j</a:t>
            </a:r>
            <a:r>
              <a:rPr lang="en-IN" sz="1200" b="0" i="1" strike="noStrike" spc="-83" baseline="-10000">
                <a:latin typeface="Georgia"/>
              </a:rPr>
              <a:t>pq</a:t>
            </a:r>
            <a:r>
              <a:rPr lang="en-IN" sz="1100" b="0" strike="noStrike" spc="-55">
                <a:latin typeface="Times New Roman"/>
              </a:rPr>
              <a:t>,</a:t>
            </a:r>
            <a:r>
              <a:rPr lang="en-IN" sz="1100" b="0" strike="noStrike" spc="-160">
                <a:latin typeface="Times New Roman"/>
              </a:rPr>
              <a:t> </a:t>
            </a:r>
            <a:r>
              <a:rPr lang="en-IN" sz="1100" b="0" i="1" strike="noStrike" spc="-46">
                <a:latin typeface="Georgia"/>
              </a:rPr>
              <a:t>G</a:t>
            </a:r>
            <a:r>
              <a:rPr lang="en-IN" sz="1100" b="0" strike="noStrike" spc="-46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96" name="object 4"/>
          <p:cNvSpPr/>
          <p:nvPr/>
        </p:nvSpPr>
        <p:spPr>
          <a:xfrm>
            <a:off x="87840" y="1280520"/>
            <a:ext cx="4432680" cy="171720"/>
          </a:xfrm>
          <a:custGeom>
            <a:avLst/>
            <a:gdLst/>
            <a:ahLst/>
            <a:cxnLst/>
            <a:rect l="l" t="t" r="r" b="b"/>
            <a:pathLst>
              <a:path w="4432935" h="17208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1602"/>
                </a:lnTo>
                <a:lnTo>
                  <a:pt x="4432566" y="171602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object 5"/>
          <p:cNvSpPr/>
          <p:nvPr/>
        </p:nvSpPr>
        <p:spPr>
          <a:xfrm>
            <a:off x="126000" y="1256760"/>
            <a:ext cx="57564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60">
                <a:solidFill>
                  <a:srgbClr val="3333B2"/>
                </a:solidFill>
                <a:latin typeface="Georgia"/>
              </a:rPr>
              <a:t>Base</a:t>
            </a:r>
            <a:r>
              <a:rPr lang="en-IN" sz="1100" b="0" i="1" strike="noStrike" spc="-46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52">
                <a:solidFill>
                  <a:srgbClr val="3333B2"/>
                </a:solidFill>
                <a:latin typeface="Georgia"/>
              </a:rPr>
              <a:t>case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1798" name="object 6"/>
          <p:cNvGrpSpPr/>
          <p:nvPr/>
        </p:nvGrpSpPr>
        <p:grpSpPr>
          <a:xfrm>
            <a:off x="87840" y="1324800"/>
            <a:ext cx="4482720" cy="740520"/>
            <a:chOff x="87840" y="1324800"/>
            <a:chExt cx="4482720" cy="740520"/>
          </a:xfrm>
        </p:grpSpPr>
        <p:sp>
          <p:nvSpPr>
            <p:cNvPr id="1799" name="object 7"/>
            <p:cNvSpPr/>
            <p:nvPr/>
          </p:nvSpPr>
          <p:spPr>
            <a:xfrm>
              <a:off x="87840" y="143964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object 8"/>
            <p:cNvSpPr/>
            <p:nvPr/>
          </p:nvSpPr>
          <p:spPr>
            <a:xfrm>
              <a:off x="138600" y="196380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object 9"/>
            <p:cNvSpPr/>
            <p:nvPr/>
          </p:nvSpPr>
          <p:spPr>
            <a:xfrm>
              <a:off x="189360" y="195120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object 10"/>
            <p:cNvSpPr/>
            <p:nvPr/>
          </p:nvSpPr>
          <p:spPr>
            <a:xfrm>
              <a:off x="4520160" y="1324800"/>
              <a:ext cx="50400" cy="63864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object 11"/>
            <p:cNvSpPr/>
            <p:nvPr/>
          </p:nvSpPr>
          <p:spPr>
            <a:xfrm>
              <a:off x="87840" y="1483920"/>
              <a:ext cx="4432680" cy="530640"/>
            </a:xfrm>
            <a:custGeom>
              <a:avLst/>
              <a:gdLst/>
              <a:ahLst/>
              <a:cxnLst/>
              <a:rect l="l" t="t" r="r" b="b"/>
              <a:pathLst>
                <a:path w="4432935" h="530860">
                  <a:moveTo>
                    <a:pt x="4432566" y="0"/>
                  </a:moveTo>
                  <a:lnTo>
                    <a:pt x="0" y="0"/>
                  </a:lnTo>
                  <a:lnTo>
                    <a:pt x="0" y="479971"/>
                  </a:lnTo>
                  <a:lnTo>
                    <a:pt x="4008" y="499695"/>
                  </a:lnTo>
                  <a:lnTo>
                    <a:pt x="14922" y="515848"/>
                  </a:lnTo>
                  <a:lnTo>
                    <a:pt x="31075" y="526762"/>
                  </a:lnTo>
                  <a:lnTo>
                    <a:pt x="50800" y="530771"/>
                  </a:lnTo>
                  <a:lnTo>
                    <a:pt x="4381766" y="530771"/>
                  </a:lnTo>
                  <a:lnTo>
                    <a:pt x="4401491" y="526762"/>
                  </a:lnTo>
                  <a:lnTo>
                    <a:pt x="4417644" y="515848"/>
                  </a:lnTo>
                  <a:lnTo>
                    <a:pt x="4428558" y="499695"/>
                  </a:lnTo>
                  <a:lnTo>
                    <a:pt x="4432566" y="47997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object 12"/>
            <p:cNvSpPr/>
            <p:nvPr/>
          </p:nvSpPr>
          <p:spPr>
            <a:xfrm>
              <a:off x="4520160" y="1362960"/>
              <a:ext cx="360" cy="619920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61991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object 13"/>
            <p:cNvSpPr/>
            <p:nvPr/>
          </p:nvSpPr>
          <p:spPr>
            <a:xfrm>
              <a:off x="4520160" y="1350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object 14"/>
            <p:cNvSpPr/>
            <p:nvPr/>
          </p:nvSpPr>
          <p:spPr>
            <a:xfrm>
              <a:off x="4520160" y="1337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object 15"/>
            <p:cNvSpPr/>
            <p:nvPr/>
          </p:nvSpPr>
          <p:spPr>
            <a:xfrm>
              <a:off x="4520160" y="13248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08" name="object 16"/>
          <p:cNvGrpSpPr/>
          <p:nvPr/>
        </p:nvGrpSpPr>
        <p:grpSpPr>
          <a:xfrm>
            <a:off x="87840" y="2166480"/>
            <a:ext cx="4482720" cy="832320"/>
            <a:chOff x="87840" y="2166480"/>
            <a:chExt cx="4482720" cy="832320"/>
          </a:xfrm>
        </p:grpSpPr>
        <p:sp>
          <p:nvSpPr>
            <p:cNvPr id="1809" name="object 17"/>
            <p:cNvSpPr/>
            <p:nvPr/>
          </p:nvSpPr>
          <p:spPr>
            <a:xfrm>
              <a:off x="87840" y="216648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object 18"/>
            <p:cNvSpPr/>
            <p:nvPr/>
          </p:nvSpPr>
          <p:spPr>
            <a:xfrm>
              <a:off x="87840" y="2339640"/>
              <a:ext cx="4432320" cy="504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object 19"/>
            <p:cNvSpPr/>
            <p:nvPr/>
          </p:nvSpPr>
          <p:spPr>
            <a:xfrm>
              <a:off x="138600" y="2897640"/>
              <a:ext cx="101160" cy="10116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object 20"/>
            <p:cNvSpPr/>
            <p:nvPr/>
          </p:nvSpPr>
          <p:spPr>
            <a:xfrm>
              <a:off x="189360" y="2884680"/>
              <a:ext cx="4381200" cy="11412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object 21"/>
            <p:cNvSpPr/>
            <p:nvPr/>
          </p:nvSpPr>
          <p:spPr>
            <a:xfrm>
              <a:off x="4520160" y="2210760"/>
              <a:ext cx="50400" cy="68616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object 22"/>
            <p:cNvSpPr/>
            <p:nvPr/>
          </p:nvSpPr>
          <p:spPr>
            <a:xfrm>
              <a:off x="87840" y="2383920"/>
              <a:ext cx="4432680" cy="564120"/>
            </a:xfrm>
            <a:custGeom>
              <a:avLst/>
              <a:gdLst/>
              <a:ahLst/>
              <a:cxnLst/>
              <a:rect l="l" t="t" r="r" b="b"/>
              <a:pathLst>
                <a:path w="4432935" h="564514">
                  <a:moveTo>
                    <a:pt x="4432566" y="0"/>
                  </a:moveTo>
                  <a:lnTo>
                    <a:pt x="0" y="0"/>
                  </a:lnTo>
                  <a:lnTo>
                    <a:pt x="0" y="513613"/>
                  </a:lnTo>
                  <a:lnTo>
                    <a:pt x="4008" y="533338"/>
                  </a:lnTo>
                  <a:lnTo>
                    <a:pt x="14922" y="549490"/>
                  </a:lnTo>
                  <a:lnTo>
                    <a:pt x="31075" y="560404"/>
                  </a:lnTo>
                  <a:lnTo>
                    <a:pt x="50800" y="564413"/>
                  </a:lnTo>
                  <a:lnTo>
                    <a:pt x="4381766" y="564413"/>
                  </a:lnTo>
                  <a:lnTo>
                    <a:pt x="4401491" y="560404"/>
                  </a:lnTo>
                  <a:lnTo>
                    <a:pt x="4417644" y="549490"/>
                  </a:lnTo>
                  <a:lnTo>
                    <a:pt x="4428558" y="533338"/>
                  </a:lnTo>
                  <a:lnTo>
                    <a:pt x="4432566" y="5136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object 23"/>
            <p:cNvSpPr/>
            <p:nvPr/>
          </p:nvSpPr>
          <p:spPr>
            <a:xfrm>
              <a:off x="4520160" y="2248920"/>
              <a:ext cx="360" cy="667800"/>
            </a:xfrm>
            <a:custGeom>
              <a:avLst/>
              <a:gdLst/>
              <a:ahLst/>
              <a:cxnLst/>
              <a:rect l="l" t="t" r="r" b="b"/>
              <a:pathLst>
                <a:path h="668019">
                  <a:moveTo>
                    <a:pt x="0" y="66763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object 24"/>
            <p:cNvSpPr/>
            <p:nvPr/>
          </p:nvSpPr>
          <p:spPr>
            <a:xfrm>
              <a:off x="4520160" y="223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object 25"/>
            <p:cNvSpPr/>
            <p:nvPr/>
          </p:nvSpPr>
          <p:spPr>
            <a:xfrm>
              <a:off x="4520160" y="2223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8" name="object 26"/>
            <p:cNvSpPr/>
            <p:nvPr/>
          </p:nvSpPr>
          <p:spPr>
            <a:xfrm>
              <a:off x="4520160" y="2210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9" name="object 27"/>
          <p:cNvSpPr/>
          <p:nvPr/>
        </p:nvSpPr>
        <p:spPr>
          <a:xfrm>
            <a:off x="74880" y="1442160"/>
            <a:ext cx="4368960" cy="151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9720" rIns="0" bIns="0">
            <a:spAutoFit/>
          </a:bodyPr>
          <a:lstStyle/>
          <a:p>
            <a:pPr marL="88200" algn="ctr">
              <a:lnSpc>
                <a:spcPct val="100000"/>
              </a:lnSpc>
              <a:spcBef>
                <a:spcPts val="785"/>
              </a:spcBef>
            </a:pPr>
            <a:r>
              <a:rPr lang="en-IN" sz="1100" b="0" strike="noStrike" spc="-32">
                <a:latin typeface="Times New Roman"/>
              </a:rPr>
              <a:t>β</a:t>
            </a:r>
            <a:r>
              <a:rPr lang="en-IN" sz="1200" b="0" i="1" strike="noStrike" spc="-46" baseline="-10000">
                <a:latin typeface="Georgia"/>
              </a:rPr>
              <a:t>j</a:t>
            </a:r>
            <a:r>
              <a:rPr lang="en-IN" sz="1100" b="0" strike="noStrike" spc="-32">
                <a:latin typeface="Verdana"/>
              </a:rPr>
              <a:t>(</a:t>
            </a:r>
            <a:r>
              <a:rPr lang="en-IN" sz="1100" b="0" i="1" strike="noStrike" spc="-32">
                <a:latin typeface="Georgia"/>
              </a:rPr>
              <a:t>k</a:t>
            </a:r>
            <a:r>
              <a:rPr lang="en-IN" sz="1100" b="0" strike="noStrike" spc="-32">
                <a:latin typeface="Times New Roman"/>
              </a:rPr>
              <a:t>,</a:t>
            </a:r>
            <a:r>
              <a:rPr lang="en-IN" sz="1100" b="0" strike="noStrike" spc="-160">
                <a:latin typeface="Times New Roman"/>
              </a:rPr>
              <a:t> </a:t>
            </a:r>
            <a:r>
              <a:rPr lang="en-IN" sz="1100" b="0" i="1" strike="noStrike" spc="-80">
                <a:latin typeface="Georgia"/>
              </a:rPr>
              <a:t>k</a:t>
            </a:r>
            <a:r>
              <a:rPr lang="en-IN" sz="1100" b="0" strike="noStrike" spc="-80">
                <a:latin typeface="Verdana"/>
              </a:rPr>
              <a:t>)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i="1" strike="noStrike" spc="-55">
                <a:latin typeface="Georgia"/>
              </a:rPr>
              <a:t>P</a:t>
            </a:r>
            <a:r>
              <a:rPr lang="en-IN" sz="1100" b="0" strike="noStrike" spc="-55">
                <a:latin typeface="Verdana"/>
              </a:rPr>
              <a:t>(</a:t>
            </a:r>
            <a:r>
              <a:rPr lang="en-IN" sz="1100" b="0" i="1" strike="noStrike" spc="-55">
                <a:latin typeface="Georgia"/>
              </a:rPr>
              <a:t>w</a:t>
            </a:r>
            <a:r>
              <a:rPr lang="en-IN" sz="1200" b="0" i="1" strike="noStrike" spc="-83" baseline="-10000">
                <a:latin typeface="Georgia"/>
              </a:rPr>
              <a:t>kk</a:t>
            </a:r>
            <a:r>
              <a:rPr lang="en-IN" sz="1100" b="0" strike="noStrike" spc="-55">
                <a:latin typeface="DejaVu Sans"/>
              </a:rPr>
              <a:t>|</a:t>
            </a:r>
            <a:r>
              <a:rPr lang="en-IN" sz="1100" b="0" i="1" strike="noStrike" spc="-55">
                <a:latin typeface="Georgia"/>
              </a:rPr>
              <a:t>N</a:t>
            </a:r>
            <a:r>
              <a:rPr lang="en-IN" sz="1200" b="0" i="1" strike="noStrike" spc="-83" baseline="31000">
                <a:latin typeface="Georgia"/>
              </a:rPr>
              <a:t>j</a:t>
            </a:r>
            <a:r>
              <a:rPr lang="en-IN" sz="1200" b="0" i="1" strike="noStrike" spc="-83" baseline="-10000">
                <a:latin typeface="Georgia"/>
              </a:rPr>
              <a:t>kk</a:t>
            </a:r>
            <a:r>
              <a:rPr lang="en-IN" sz="1100" b="0" strike="noStrike" spc="-55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46">
                <a:latin typeface="Georgia"/>
              </a:rPr>
              <a:t>G</a:t>
            </a:r>
            <a:r>
              <a:rPr lang="en-IN" sz="1100" b="0" strike="noStrike" spc="-46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88200" algn="ctr">
              <a:lnSpc>
                <a:spcPct val="100000"/>
              </a:lnSpc>
              <a:spcBef>
                <a:spcPts val="680"/>
              </a:spcBef>
            </a:pPr>
            <a:r>
              <a:rPr lang="en-IN" sz="1100" b="0" strike="noStrike" spc="-55">
                <a:latin typeface="Verdana"/>
              </a:rPr>
              <a:t>= </a:t>
            </a:r>
            <a:r>
              <a:rPr lang="en-IN" sz="1100" b="0" i="1" strike="noStrike" spc="-41">
                <a:latin typeface="Georgia"/>
              </a:rPr>
              <a:t>P</a:t>
            </a:r>
            <a:r>
              <a:rPr lang="en-IN" sz="1100" b="0" strike="noStrike" spc="-41">
                <a:latin typeface="Verdana"/>
              </a:rPr>
              <a:t>(</a:t>
            </a:r>
            <a:r>
              <a:rPr lang="en-IN" sz="1100" b="0" i="1" strike="noStrike" spc="-41">
                <a:latin typeface="Georgia"/>
              </a:rPr>
              <a:t>N</a:t>
            </a:r>
            <a:r>
              <a:rPr lang="en-IN" sz="1200" b="0" i="1" strike="noStrike" spc="-60" baseline="31000">
                <a:latin typeface="Georgia"/>
              </a:rPr>
              <a:t>j 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222">
                <a:latin typeface="DejaVu Sans"/>
              </a:rPr>
              <a:t> </a:t>
            </a:r>
            <a:r>
              <a:rPr lang="en-IN" sz="1100" b="0" i="1" strike="noStrike" spc="-86">
                <a:latin typeface="Georgia"/>
              </a:rPr>
              <a:t>w</a:t>
            </a:r>
            <a:r>
              <a:rPr lang="en-IN" sz="1200" b="0" i="1" strike="noStrike" spc="-128" baseline="-10000">
                <a:latin typeface="Georgia"/>
              </a:rPr>
              <a:t>k</a:t>
            </a:r>
            <a:r>
              <a:rPr lang="en-IN" sz="1100" b="0" strike="noStrike" spc="-86">
                <a:latin typeface="DejaVu Sans"/>
              </a:rPr>
              <a:t>|</a:t>
            </a:r>
            <a:r>
              <a:rPr lang="en-IN" sz="1100" b="0" i="1" strike="noStrike" spc="-86">
                <a:latin typeface="Georgia"/>
              </a:rPr>
              <a:t>G</a:t>
            </a:r>
            <a:r>
              <a:rPr lang="en-IN" sz="1100" b="0" strike="noStrike" spc="-86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1539"/>
              </a:spcBef>
            </a:pPr>
            <a:r>
              <a:rPr lang="en-IN" sz="1100" b="0" i="1" strike="noStrike" spc="-60">
                <a:solidFill>
                  <a:srgbClr val="007F00"/>
                </a:solidFill>
                <a:latin typeface="Georgia"/>
              </a:rPr>
              <a:t>Base </a:t>
            </a:r>
            <a:r>
              <a:rPr lang="en-IN" sz="1100" b="0" i="1" strike="noStrike" spc="-52">
                <a:solidFill>
                  <a:srgbClr val="007F00"/>
                </a:solidFill>
                <a:latin typeface="Georgia"/>
              </a:rPr>
              <a:t>case </a:t>
            </a:r>
            <a:r>
              <a:rPr lang="en-IN" sz="1100" b="0" i="1" strike="noStrike" spc="-66">
                <a:solidFill>
                  <a:srgbClr val="007F00"/>
                </a:solidFill>
                <a:latin typeface="Georgia"/>
              </a:rPr>
              <a:t>for </a:t>
            </a:r>
            <a:r>
              <a:rPr lang="en-IN" sz="1100" b="0" i="1" strike="noStrike" spc="-75">
                <a:solidFill>
                  <a:srgbClr val="007F00"/>
                </a:solidFill>
                <a:latin typeface="Georgia"/>
              </a:rPr>
              <a:t>pre-terminals</a:t>
            </a:r>
            <a:r>
              <a:rPr lang="en-IN" sz="1100" b="0" i="1" strike="noStrike" spc="-12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i="1" strike="noStrike" spc="-75">
                <a:solidFill>
                  <a:srgbClr val="007F00"/>
                </a:solidFill>
                <a:latin typeface="Georgia"/>
              </a:rPr>
              <a:t>only</a:t>
            </a:r>
            <a:endParaRPr lang="en-IN" sz="1100" b="0" strike="noStrike" spc="-1">
              <a:latin typeface="Arial"/>
            </a:endParaRPr>
          </a:p>
          <a:p>
            <a:pPr marL="63360">
              <a:lnSpc>
                <a:spcPct val="102000"/>
              </a:lnSpc>
              <a:spcBef>
                <a:spcPts val="425"/>
              </a:spcBef>
            </a:pPr>
            <a:r>
              <a:rPr lang="en-IN" sz="950" b="0" strike="noStrike" spc="-7">
                <a:solidFill>
                  <a:srgbClr val="007F00"/>
                </a:solidFill>
                <a:latin typeface="Trebuchet MS"/>
              </a:rPr>
              <a:t>E.g., </a:t>
            </a:r>
            <a:r>
              <a:rPr lang="en-IN" sz="950" b="0" strike="noStrike" spc="43">
                <a:solidFill>
                  <a:srgbClr val="007F00"/>
                </a:solidFill>
                <a:latin typeface="Trebuchet MS"/>
              </a:rPr>
              <a:t>suppose </a:t>
            </a:r>
            <a:r>
              <a:rPr lang="en-IN" sz="1100" b="0" i="1" strike="noStrike" spc="-35">
                <a:solidFill>
                  <a:srgbClr val="007F00"/>
                </a:solidFill>
                <a:latin typeface="Georgia"/>
              </a:rPr>
              <a:t>N</a:t>
            </a:r>
            <a:r>
              <a:rPr lang="en-IN" sz="1200" b="0" i="1" strike="noStrike" spc="-52" baseline="27000">
                <a:solidFill>
                  <a:srgbClr val="007F00"/>
                </a:solidFill>
                <a:latin typeface="Georgia"/>
              </a:rPr>
              <a:t>j </a:t>
            </a:r>
            <a:r>
              <a:rPr lang="en-IN" sz="1100" b="0" strike="noStrike" spc="-55">
                <a:solidFill>
                  <a:srgbClr val="007F00"/>
                </a:solidFill>
                <a:latin typeface="Verdana"/>
              </a:rPr>
              <a:t>= </a:t>
            </a:r>
            <a:r>
              <a:rPr lang="en-IN" sz="1100" b="0" i="1" strike="noStrike" spc="-120">
                <a:solidFill>
                  <a:srgbClr val="007F00"/>
                </a:solidFill>
                <a:latin typeface="Georgia"/>
              </a:rPr>
              <a:t>NN </a:t>
            </a:r>
            <a:r>
              <a:rPr lang="en-IN" sz="950" b="0" strike="noStrike" spc="24">
                <a:solidFill>
                  <a:srgbClr val="007F00"/>
                </a:solidFill>
                <a:latin typeface="Trebuchet MS"/>
              </a:rPr>
              <a:t>is </a:t>
            </a:r>
            <a:r>
              <a:rPr lang="en-IN" sz="950" b="0" strike="noStrike" spc="12">
                <a:solidFill>
                  <a:srgbClr val="007F00"/>
                </a:solidFill>
                <a:latin typeface="Trebuchet MS"/>
              </a:rPr>
              <a:t>being considered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and </a:t>
            </a:r>
            <a:r>
              <a:rPr lang="en-IN" sz="1100" b="0" i="1" strike="noStrike" spc="-120">
                <a:solidFill>
                  <a:srgbClr val="007F00"/>
                </a:solidFill>
                <a:latin typeface="Georgia"/>
              </a:rPr>
              <a:t>NN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85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i="1" strike="noStrike" spc="-66">
                <a:solidFill>
                  <a:srgbClr val="007F00"/>
                </a:solidFill>
                <a:latin typeface="Georgia"/>
              </a:rPr>
              <a:t>building </a:t>
            </a:r>
            <a:r>
              <a:rPr lang="en-IN" sz="950" b="0" strike="noStrike" spc="24">
                <a:solidFill>
                  <a:srgbClr val="007F00"/>
                </a:solidFill>
                <a:latin typeface="Trebuchet MS"/>
              </a:rPr>
              <a:t>is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one </a:t>
            </a:r>
            <a:r>
              <a:rPr lang="en-IN" sz="950" b="0" strike="noStrike" spc="-26">
                <a:solidFill>
                  <a:srgbClr val="007F00"/>
                </a:solidFill>
                <a:latin typeface="Trebuchet MS"/>
              </a:rPr>
              <a:t>of </a:t>
            </a:r>
            <a:r>
              <a:rPr lang="en-IN" sz="950" b="0" strike="noStrike" spc="-21">
                <a:solidFill>
                  <a:srgbClr val="007F00"/>
                </a:solidFill>
                <a:latin typeface="Trebuchet MS"/>
              </a:rPr>
              <a:t>the  </a:t>
            </a:r>
            <a:r>
              <a:rPr lang="en-IN" sz="950" b="0" strike="noStrike" spc="9">
                <a:solidFill>
                  <a:srgbClr val="007F00"/>
                </a:solidFill>
                <a:latin typeface="Trebuchet MS"/>
              </a:rPr>
              <a:t>rules </a:t>
            </a:r>
            <a:r>
              <a:rPr lang="en-IN" sz="950" b="0" strike="noStrike" spc="-35">
                <a:solidFill>
                  <a:srgbClr val="007F00"/>
                </a:solidFill>
                <a:latin typeface="Trebuchet MS"/>
              </a:rPr>
              <a:t>with </a:t>
            </a:r>
            <a:r>
              <a:rPr lang="en-IN" sz="950" b="0" strike="noStrike" spc="-15">
                <a:solidFill>
                  <a:srgbClr val="007F00"/>
                </a:solidFill>
                <a:latin typeface="Trebuchet MS"/>
              </a:rPr>
              <a:t>probability</a:t>
            </a:r>
            <a:r>
              <a:rPr lang="en-IN" sz="950" b="0" strike="noStrike" spc="-26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1100" b="0" strike="noStrike" spc="-26">
                <a:solidFill>
                  <a:srgbClr val="007F00"/>
                </a:solidFill>
                <a:latin typeface="Trebuchet MS"/>
              </a:rPr>
              <a:t>0</a:t>
            </a:r>
            <a:r>
              <a:rPr lang="en-IN" sz="1100" b="0" strike="noStrike" spc="-26">
                <a:solidFill>
                  <a:srgbClr val="007F00"/>
                </a:solidFill>
                <a:latin typeface="Times New Roman"/>
              </a:rPr>
              <a:t>.</a:t>
            </a:r>
            <a:r>
              <a:rPr lang="en-IN" sz="1100" b="0" strike="noStrike" spc="-26">
                <a:solidFill>
                  <a:srgbClr val="007F00"/>
                </a:solidFill>
                <a:latin typeface="Trebuchet MS"/>
              </a:rPr>
              <a:t>5</a:t>
            </a:r>
            <a:endParaRPr lang="en-IN" sz="1100" b="0" strike="noStrike" spc="-1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34"/>
              </a:spcBef>
            </a:pPr>
            <a:r>
              <a:rPr lang="en-IN" sz="1100" b="0" strike="noStrike" spc="-60">
                <a:solidFill>
                  <a:srgbClr val="007F00"/>
                </a:solidFill>
                <a:latin typeface="Times New Roman"/>
              </a:rPr>
              <a:t>β</a:t>
            </a:r>
            <a:r>
              <a:rPr lang="en-IN" sz="1200" b="0" i="1" strike="noStrike" spc="-89" baseline="-10000">
                <a:solidFill>
                  <a:srgbClr val="007F00"/>
                </a:solidFill>
                <a:latin typeface="Georgia"/>
              </a:rPr>
              <a:t>NN</a:t>
            </a:r>
            <a:r>
              <a:rPr lang="en-IN" sz="1200" b="0" i="1" strike="noStrike" spc="-151" baseline="-10000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strike="noStrike" spc="-41">
                <a:solidFill>
                  <a:srgbClr val="007F00"/>
                </a:solidFill>
                <a:latin typeface="Verdana"/>
              </a:rPr>
              <a:t>(</a:t>
            </a:r>
            <a:r>
              <a:rPr lang="en-IN" sz="1100" b="0" strike="noStrike" spc="-41">
                <a:solidFill>
                  <a:srgbClr val="007F00"/>
                </a:solidFill>
                <a:latin typeface="Trebuchet MS"/>
              </a:rPr>
              <a:t>5</a:t>
            </a:r>
            <a:r>
              <a:rPr lang="en-IN" sz="1100" b="0" strike="noStrike" spc="-41">
                <a:solidFill>
                  <a:srgbClr val="007F00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55">
                <a:solidFill>
                  <a:srgbClr val="007F00"/>
                </a:solidFill>
                <a:latin typeface="Trebuchet MS"/>
              </a:rPr>
              <a:t>5</a:t>
            </a:r>
            <a:r>
              <a:rPr lang="en-IN" sz="1100" b="0" strike="noStrike" spc="-55">
                <a:solidFill>
                  <a:srgbClr val="007F00"/>
                </a:solidFill>
                <a:latin typeface="Verdana"/>
              </a:rPr>
              <a:t>)</a:t>
            </a:r>
            <a:r>
              <a:rPr lang="en-IN" sz="1100" b="0" strike="noStrike" spc="-145">
                <a:solidFill>
                  <a:srgbClr val="007F00"/>
                </a:solidFill>
                <a:latin typeface="Verdana"/>
              </a:rPr>
              <a:t> </a:t>
            </a:r>
            <a:r>
              <a:rPr lang="en-IN" sz="1100" b="0" strike="noStrike" spc="-55">
                <a:solidFill>
                  <a:srgbClr val="007F00"/>
                </a:solidFill>
                <a:latin typeface="Verdana"/>
              </a:rPr>
              <a:t>=</a:t>
            </a:r>
            <a:r>
              <a:rPr lang="en-IN" sz="1100" b="0" strike="noStrike" spc="-145">
                <a:solidFill>
                  <a:srgbClr val="007F00"/>
                </a:solidFill>
                <a:latin typeface="Verdana"/>
              </a:rPr>
              <a:t> </a:t>
            </a:r>
            <a:r>
              <a:rPr lang="en-IN" sz="1100" b="0" i="1" strike="noStrike" spc="-60">
                <a:solidFill>
                  <a:srgbClr val="007F00"/>
                </a:solidFill>
                <a:latin typeface="Georgia"/>
              </a:rPr>
              <a:t>P</a:t>
            </a:r>
            <a:r>
              <a:rPr lang="en-IN" sz="1100" b="0" strike="noStrike" spc="-60">
                <a:solidFill>
                  <a:srgbClr val="007F00"/>
                </a:solidFill>
                <a:latin typeface="Verdana"/>
              </a:rPr>
              <a:t>(</a:t>
            </a:r>
            <a:r>
              <a:rPr lang="en-IN" sz="1100" b="0" i="1" strike="noStrike" spc="-60">
                <a:solidFill>
                  <a:srgbClr val="007F00"/>
                </a:solidFill>
                <a:latin typeface="Georgia"/>
              </a:rPr>
              <a:t>building</a:t>
            </a:r>
            <a:r>
              <a:rPr lang="en-IN" sz="1100" b="0" strike="noStrike" spc="-60">
                <a:solidFill>
                  <a:srgbClr val="007F00"/>
                </a:solidFill>
                <a:latin typeface="DejaVu Sans"/>
              </a:rPr>
              <a:t>|</a:t>
            </a:r>
            <a:r>
              <a:rPr lang="en-IN" sz="1100" b="0" i="1" strike="noStrike" spc="-60">
                <a:solidFill>
                  <a:srgbClr val="007F00"/>
                </a:solidFill>
                <a:latin typeface="Georgia"/>
              </a:rPr>
              <a:t>NN</a:t>
            </a:r>
            <a:r>
              <a:rPr lang="en-IN" sz="1200" b="0" strike="noStrike" spc="-89" baseline="-10000">
                <a:solidFill>
                  <a:srgbClr val="007F00"/>
                </a:solidFill>
                <a:latin typeface="Trebuchet MS"/>
              </a:rPr>
              <a:t>5</a:t>
            </a:r>
            <a:r>
              <a:rPr lang="en-IN" sz="1200" b="0" strike="noStrike" spc="-89" baseline="-10000">
                <a:solidFill>
                  <a:srgbClr val="007F00"/>
                </a:solidFill>
                <a:latin typeface="Times New Roman"/>
              </a:rPr>
              <a:t>,</a:t>
            </a:r>
            <a:r>
              <a:rPr lang="en-IN" sz="1200" b="0" strike="noStrike" spc="-89" baseline="-10000">
                <a:solidFill>
                  <a:srgbClr val="007F00"/>
                </a:solidFill>
                <a:latin typeface="Trebuchet MS"/>
              </a:rPr>
              <a:t>5</a:t>
            </a:r>
            <a:r>
              <a:rPr lang="en-IN" sz="1100" b="0" strike="noStrike" spc="-60">
                <a:solidFill>
                  <a:srgbClr val="007F00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i="1" strike="noStrike" spc="-46">
                <a:solidFill>
                  <a:srgbClr val="007F00"/>
                </a:solidFill>
                <a:latin typeface="Georgia"/>
              </a:rPr>
              <a:t>G</a:t>
            </a:r>
            <a:r>
              <a:rPr lang="en-IN" sz="1100" b="0" strike="noStrike" spc="-46">
                <a:solidFill>
                  <a:srgbClr val="007F00"/>
                </a:solidFill>
                <a:latin typeface="Verdana"/>
              </a:rPr>
              <a:t>)</a:t>
            </a:r>
            <a:r>
              <a:rPr lang="en-IN" sz="1100" b="0" strike="noStrike" spc="-145">
                <a:solidFill>
                  <a:srgbClr val="007F00"/>
                </a:solidFill>
                <a:latin typeface="Verdana"/>
              </a:rPr>
              <a:t> </a:t>
            </a:r>
            <a:r>
              <a:rPr lang="en-IN" sz="1100" b="0" strike="noStrike" spc="-55">
                <a:solidFill>
                  <a:srgbClr val="007F00"/>
                </a:solidFill>
                <a:latin typeface="Verdana"/>
              </a:rPr>
              <a:t>=</a:t>
            </a:r>
            <a:r>
              <a:rPr lang="en-IN" sz="1100" b="0" strike="noStrike" spc="-145">
                <a:solidFill>
                  <a:srgbClr val="007F00"/>
                </a:solidFill>
                <a:latin typeface="Verdana"/>
              </a:rPr>
              <a:t> </a:t>
            </a:r>
            <a:r>
              <a:rPr lang="en-IN" sz="1100" b="0" i="1" strike="noStrike" spc="-55">
                <a:solidFill>
                  <a:srgbClr val="007F00"/>
                </a:solidFill>
                <a:latin typeface="Georgia"/>
              </a:rPr>
              <a:t>P</a:t>
            </a:r>
            <a:r>
              <a:rPr lang="en-IN" sz="1100" b="0" strike="noStrike" spc="-55">
                <a:solidFill>
                  <a:srgbClr val="007F00"/>
                </a:solidFill>
                <a:latin typeface="Verdana"/>
              </a:rPr>
              <a:t>(</a:t>
            </a:r>
            <a:r>
              <a:rPr lang="en-IN" sz="1100" b="0" i="1" strike="noStrike" spc="-55">
                <a:solidFill>
                  <a:srgbClr val="007F00"/>
                </a:solidFill>
                <a:latin typeface="Georgia"/>
              </a:rPr>
              <a:t>NN</a:t>
            </a:r>
            <a:r>
              <a:rPr lang="en-IN" sz="1200" b="0" strike="noStrike" spc="-83" baseline="-10000">
                <a:solidFill>
                  <a:srgbClr val="007F00"/>
                </a:solidFill>
                <a:latin typeface="Trebuchet MS"/>
              </a:rPr>
              <a:t>5</a:t>
            </a:r>
            <a:r>
              <a:rPr lang="en-IN" sz="1200" b="0" strike="noStrike" spc="-83" baseline="-10000">
                <a:solidFill>
                  <a:srgbClr val="007F00"/>
                </a:solidFill>
                <a:latin typeface="Times New Roman"/>
              </a:rPr>
              <a:t>,</a:t>
            </a:r>
            <a:r>
              <a:rPr lang="en-IN" sz="1200" b="0" strike="noStrike" spc="-83" baseline="-10000">
                <a:solidFill>
                  <a:srgbClr val="007F00"/>
                </a:solidFill>
                <a:latin typeface="Trebuchet MS"/>
              </a:rPr>
              <a:t>5</a:t>
            </a:r>
            <a:r>
              <a:rPr lang="en-IN" sz="1200" b="0" strike="noStrike" spc="72" baseline="-10000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11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i="1" strike="noStrike" spc="-72">
                <a:solidFill>
                  <a:srgbClr val="007F00"/>
                </a:solidFill>
                <a:latin typeface="Georgia"/>
              </a:rPr>
              <a:t>building</a:t>
            </a:r>
            <a:r>
              <a:rPr lang="en-IN" sz="1100" b="0" strike="noStrike" spc="-72">
                <a:solidFill>
                  <a:srgbClr val="007F00"/>
                </a:solidFill>
                <a:latin typeface="DejaVu Sans"/>
              </a:rPr>
              <a:t>|</a:t>
            </a:r>
            <a:r>
              <a:rPr lang="en-IN" sz="1100" b="0" i="1" strike="noStrike" spc="-72">
                <a:solidFill>
                  <a:srgbClr val="007F00"/>
                </a:solidFill>
                <a:latin typeface="Georgia"/>
              </a:rPr>
              <a:t>G</a:t>
            </a:r>
            <a:r>
              <a:rPr lang="en-IN" sz="1100" b="0" strike="noStrike" spc="-72">
                <a:solidFill>
                  <a:srgbClr val="007F00"/>
                </a:solidFill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26" name="object 34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827" name="object 35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828" name="object 36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8</a:t>
            </a: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object 2"/>
          <p:cNvSpPr txBox="1"/>
          <p:nvPr/>
        </p:nvSpPr>
        <p:spPr>
          <a:xfrm>
            <a:off x="95400" y="60480"/>
            <a:ext cx="26341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Probabilities: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Induction</a:t>
            </a:r>
            <a:r>
              <a:rPr lang="en-IN" sz="14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Step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851" name="object 3"/>
          <p:cNvSpPr/>
          <p:nvPr/>
        </p:nvSpPr>
        <p:spPr>
          <a:xfrm>
            <a:off x="387720" y="1332720"/>
            <a:ext cx="51120" cy="12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700" b="0" i="1" strike="noStrike" spc="-1">
                <a:latin typeface="Georgia"/>
              </a:rPr>
              <a:t>j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852" name="object 4"/>
          <p:cNvSpPr/>
          <p:nvPr/>
        </p:nvSpPr>
        <p:spPr>
          <a:xfrm>
            <a:off x="298080" y="762120"/>
            <a:ext cx="247176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spAutoFit/>
          </a:bodyPr>
          <a:lstStyle/>
          <a:p>
            <a:pPr marL="38160" indent="30960">
              <a:lnSpc>
                <a:spcPct val="101000"/>
              </a:lnSpc>
              <a:spcBef>
                <a:spcPts val="79"/>
              </a:spcBef>
              <a:tabLst>
                <a:tab pos="0" algn="l"/>
              </a:tabLst>
            </a:pPr>
            <a:r>
              <a:rPr lang="en-IN" sz="900" b="0" strike="noStrike" spc="24">
                <a:latin typeface="Trebuchet MS"/>
              </a:rPr>
              <a:t>Assuming </a:t>
            </a:r>
            <a:r>
              <a:rPr lang="en-IN" sz="900" b="0" strike="noStrike" spc="29">
                <a:latin typeface="Trebuchet MS"/>
              </a:rPr>
              <a:t>Chomsky </a:t>
            </a:r>
            <a:r>
              <a:rPr lang="en-IN" sz="900" b="0" strike="noStrike" spc="-1">
                <a:latin typeface="Trebuchet MS"/>
              </a:rPr>
              <a:t>Normal </a:t>
            </a:r>
            <a:r>
              <a:rPr lang="en-IN" sz="900" b="0" strike="noStrike" spc="-15">
                <a:latin typeface="Trebuchet MS"/>
              </a:rPr>
              <a:t>Form, </a:t>
            </a:r>
            <a:r>
              <a:rPr lang="en-IN" sz="900" b="0" strike="noStrike" spc="-35">
                <a:latin typeface="Trebuchet MS"/>
              </a:rPr>
              <a:t>the </a:t>
            </a:r>
            <a:r>
              <a:rPr lang="en-IN" sz="900" b="0" strike="noStrike" spc="-46">
                <a:latin typeface="Trebuchet MS"/>
              </a:rPr>
              <a:t>first</a:t>
            </a:r>
            <a:r>
              <a:rPr lang="en-IN" sz="900" b="0" strike="noStrike" spc="-151">
                <a:latin typeface="Trebuchet MS"/>
              </a:rPr>
              <a:t> </a:t>
            </a:r>
            <a:r>
              <a:rPr lang="en-IN" sz="900" b="0" strike="noStrike" spc="-26">
                <a:latin typeface="Trebuchet MS"/>
              </a:rPr>
              <a:t>rule  </a:t>
            </a:r>
            <a:r>
              <a:rPr lang="en-IN" sz="900" b="0" strike="noStrike" spc="-12">
                <a:latin typeface="Trebuchet MS"/>
              </a:rPr>
              <a:t>must </a:t>
            </a:r>
            <a:r>
              <a:rPr lang="en-IN" sz="900" b="0" strike="noStrike" spc="-1">
                <a:latin typeface="Trebuchet MS"/>
              </a:rPr>
              <a:t>be </a:t>
            </a:r>
            <a:r>
              <a:rPr lang="en-IN" sz="900" b="0" strike="noStrike" spc="-35">
                <a:latin typeface="Trebuchet MS"/>
              </a:rPr>
              <a:t>of the form </a:t>
            </a:r>
            <a:r>
              <a:rPr lang="en-IN" sz="1000" b="0" i="1" strike="noStrike" spc="-26">
                <a:latin typeface="Georgia"/>
              </a:rPr>
              <a:t>N</a:t>
            </a:r>
            <a:r>
              <a:rPr lang="en-IN" sz="1050" b="0" i="1" strike="noStrike" spc="-38" baseline="27000">
                <a:latin typeface="Georgia"/>
              </a:rPr>
              <a:t>j </a:t>
            </a:r>
            <a:r>
              <a:rPr lang="en-IN" sz="1000" b="0" strike="noStrike" spc="117">
                <a:latin typeface="DejaVu Sans"/>
              </a:rPr>
              <a:t>→</a:t>
            </a:r>
            <a:r>
              <a:rPr lang="en-IN" sz="1000" b="0" strike="noStrike" spc="-202">
                <a:latin typeface="DejaVu Sans"/>
              </a:rPr>
              <a:t> </a:t>
            </a:r>
            <a:r>
              <a:rPr lang="en-IN" sz="1000" b="0" i="1" strike="noStrike" spc="-46">
                <a:latin typeface="Georgia"/>
              </a:rPr>
              <a:t>N</a:t>
            </a:r>
            <a:r>
              <a:rPr lang="en-IN" sz="1050" b="0" i="1" strike="noStrike" spc="-69" baseline="27000">
                <a:latin typeface="Georgia"/>
              </a:rPr>
              <a:t>r </a:t>
            </a:r>
            <a:r>
              <a:rPr lang="en-IN" sz="1000" b="0" i="1" strike="noStrike" spc="-35">
                <a:latin typeface="Georgia"/>
              </a:rPr>
              <a:t>N</a:t>
            </a:r>
            <a:r>
              <a:rPr lang="en-IN" sz="1050" b="0" i="1" strike="noStrike" spc="-52" baseline="27000">
                <a:latin typeface="Georgia"/>
              </a:rPr>
              <a:t>s</a:t>
            </a:r>
            <a:endParaRPr lang="en-IN" sz="1050" b="0" strike="noStrike" spc="-1">
              <a:latin typeface="Arial"/>
            </a:endParaRPr>
          </a:p>
          <a:p>
            <a:pPr marL="735480" indent="30960"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en-IN" sz="700" b="0" i="1" strike="noStrike" spc="-52">
                <a:latin typeface="Georgia"/>
              </a:rPr>
              <a:t>q</a:t>
            </a:r>
            <a:r>
              <a:rPr lang="en-IN" sz="700" b="0" strike="noStrike" spc="-52">
                <a:latin typeface="DejaVu Sans"/>
              </a:rPr>
              <a:t>−</a:t>
            </a:r>
            <a:r>
              <a:rPr lang="en-IN" sz="700" b="0" strike="noStrike" spc="-52">
                <a:latin typeface="Trebuchet MS"/>
              </a:rPr>
              <a:t>1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853" name="object 5"/>
          <p:cNvSpPr/>
          <p:nvPr/>
        </p:nvSpPr>
        <p:spPr>
          <a:xfrm>
            <a:off x="831240" y="1151280"/>
            <a:ext cx="37476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0" strike="noStrike" spc="1152">
                <a:latin typeface="Arial"/>
              </a:rPr>
              <a:t>.</a:t>
            </a:r>
            <a:r>
              <a:rPr lang="en-IN" sz="1000" b="0" strike="noStrike" spc="1038">
                <a:latin typeface="Arial"/>
              </a:rPr>
              <a:t>.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854" name="object 6"/>
          <p:cNvSpPr/>
          <p:nvPr/>
        </p:nvSpPr>
        <p:spPr>
          <a:xfrm>
            <a:off x="323280" y="1280880"/>
            <a:ext cx="97560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885240" algn="l"/>
              </a:tabLst>
            </a:pPr>
            <a:r>
              <a:rPr lang="en-IN" sz="1000" b="0" strike="noStrike" spc="-7">
                <a:latin typeface="Times New Roman"/>
              </a:rPr>
              <a:t>β </a:t>
            </a:r>
            <a:r>
              <a:rPr lang="en-IN" sz="1000" b="0" strike="noStrike" spc="-72">
                <a:latin typeface="Verdana"/>
              </a:rPr>
              <a:t>(</a:t>
            </a:r>
            <a:r>
              <a:rPr lang="en-IN" sz="1000" b="0" i="1" strike="noStrike" spc="-80">
                <a:latin typeface="Georgia"/>
              </a:rPr>
              <a:t>p</a:t>
            </a:r>
            <a:r>
              <a:rPr lang="en-IN" sz="1000" b="0" strike="noStrike" spc="-7">
                <a:latin typeface="Times New Roman"/>
              </a:rPr>
              <a:t>,</a:t>
            </a:r>
            <a:r>
              <a:rPr lang="en-IN" sz="1000" b="0" strike="noStrike" spc="-140">
                <a:latin typeface="Times New Roman"/>
              </a:rPr>
              <a:t> </a:t>
            </a:r>
            <a:r>
              <a:rPr lang="en-IN" sz="1000" b="0" i="1" strike="noStrike" spc="-60">
                <a:latin typeface="Georgia"/>
              </a:rPr>
              <a:t>q</a:t>
            </a:r>
            <a:r>
              <a:rPr lang="en-IN" sz="1000" b="0" strike="noStrike" spc="-72">
                <a:latin typeface="Verdana"/>
              </a:rPr>
              <a:t>)</a:t>
            </a:r>
            <a:r>
              <a:rPr lang="en-IN" sz="1000" b="0" strike="noStrike" spc="-185">
                <a:latin typeface="Verdana"/>
              </a:rPr>
              <a:t> </a:t>
            </a:r>
            <a:r>
              <a:rPr lang="en-IN" sz="1000" b="0" strike="noStrike" spc="-46">
                <a:latin typeface="Verdana"/>
              </a:rPr>
              <a:t>=</a:t>
            </a:r>
            <a:r>
              <a:rPr lang="en-IN" sz="1000" b="0" strike="noStrike" spc="-1">
                <a:latin typeface="Verdana"/>
              </a:rPr>
              <a:t>	</a:t>
            </a:r>
            <a:r>
              <a:rPr lang="en-IN" sz="1000" b="0" i="1" strike="noStrike" spc="-7">
                <a:latin typeface="Georgia"/>
              </a:rPr>
              <a:t>P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855" name="object 7"/>
          <p:cNvSpPr/>
          <p:nvPr/>
        </p:nvSpPr>
        <p:spPr>
          <a:xfrm>
            <a:off x="1414440" y="1261440"/>
            <a:ext cx="487440" cy="12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  <a:tabLst>
                <a:tab pos="300960" algn="l"/>
              </a:tabLst>
            </a:pPr>
            <a:r>
              <a:rPr lang="en-IN" sz="700" b="0" i="1" strike="noStrike" spc="-1">
                <a:latin typeface="Georgia"/>
              </a:rPr>
              <a:t>j	</a:t>
            </a:r>
            <a:r>
              <a:rPr lang="en-IN" sz="700" b="0" i="1" strike="noStrike" spc="-41">
                <a:latin typeface="Georgia"/>
              </a:rPr>
              <a:t>r</a:t>
            </a:r>
            <a:r>
              <a:rPr lang="en-IN" sz="700" b="0" i="1" strike="noStrike" spc="18">
                <a:latin typeface="Georgia"/>
              </a:rPr>
              <a:t> </a:t>
            </a:r>
            <a:r>
              <a:rPr lang="en-IN" sz="700" b="0" i="1" strike="noStrike" spc="-15">
                <a:latin typeface="Georgia"/>
              </a:rPr>
              <a:t>s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856" name="object 8"/>
          <p:cNvSpPr/>
          <p:nvPr/>
        </p:nvSpPr>
        <p:spPr>
          <a:xfrm>
            <a:off x="1996200" y="1332720"/>
            <a:ext cx="61920" cy="12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700" b="0" i="1" strike="noStrike" spc="-41">
                <a:latin typeface="Georgia"/>
              </a:rPr>
              <a:t>r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857" name="object 9"/>
          <p:cNvSpPr/>
          <p:nvPr/>
        </p:nvSpPr>
        <p:spPr>
          <a:xfrm>
            <a:off x="1273320" y="1280880"/>
            <a:ext cx="90576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0" strike="noStrike" spc="-86">
                <a:latin typeface="Verdana"/>
              </a:rPr>
              <a:t>(</a:t>
            </a:r>
            <a:r>
              <a:rPr lang="en-IN" sz="1000" b="0" i="1" strike="noStrike" spc="-86">
                <a:latin typeface="Georgia"/>
              </a:rPr>
              <a:t>N</a:t>
            </a:r>
            <a:r>
              <a:rPr lang="en-IN" sz="1000" b="0" i="1" strike="noStrike" spc="69">
                <a:latin typeface="Georgia"/>
              </a:rPr>
              <a:t> </a:t>
            </a:r>
            <a:r>
              <a:rPr lang="en-IN" sz="1000" b="0" strike="noStrike" spc="117">
                <a:latin typeface="DejaVu Sans"/>
              </a:rPr>
              <a:t>→ </a:t>
            </a:r>
            <a:r>
              <a:rPr lang="en-IN" sz="1000" b="0" i="1" strike="noStrike" spc="-106">
                <a:latin typeface="Georgia"/>
              </a:rPr>
              <a:t>N N </a:t>
            </a:r>
            <a:r>
              <a:rPr lang="en-IN" sz="1000" b="0" strike="noStrike" spc="-41">
                <a:latin typeface="Verdana"/>
              </a:rPr>
              <a:t>)</a:t>
            </a:r>
            <a:r>
              <a:rPr lang="en-IN" sz="1000" b="0" strike="noStrike" spc="-41">
                <a:latin typeface="Times New Roman"/>
              </a:rPr>
              <a:t>β</a:t>
            </a:r>
            <a:r>
              <a:rPr lang="en-IN" sz="1000" b="0" strike="noStrike" spc="-120">
                <a:latin typeface="Times New Roman"/>
              </a:rPr>
              <a:t> </a:t>
            </a:r>
            <a:r>
              <a:rPr lang="en-IN" sz="1000" b="0" strike="noStrike" spc="-75">
                <a:latin typeface="Verdana"/>
              </a:rPr>
              <a:t>(</a:t>
            </a:r>
            <a:r>
              <a:rPr lang="en-IN" sz="1000" b="0" i="1" strike="noStrike" spc="-75">
                <a:latin typeface="Georgia"/>
              </a:rPr>
              <a:t>p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858" name="object 10"/>
          <p:cNvSpPr/>
          <p:nvPr/>
        </p:nvSpPr>
        <p:spPr>
          <a:xfrm>
            <a:off x="2379240" y="1332720"/>
            <a:ext cx="61920" cy="12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700" b="0" i="1" strike="noStrike" spc="-15">
                <a:latin typeface="Georgia"/>
              </a:rPr>
              <a:t>s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859" name="object 11"/>
          <p:cNvSpPr/>
          <p:nvPr/>
        </p:nvSpPr>
        <p:spPr>
          <a:xfrm>
            <a:off x="2153520" y="1280880"/>
            <a:ext cx="750960" cy="3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000" b="0" strike="noStrike" spc="-7">
                <a:latin typeface="Times New Roman"/>
              </a:rPr>
              <a:t>,</a:t>
            </a:r>
            <a:r>
              <a:rPr lang="en-IN" sz="1000" b="0" strike="noStrike" spc="-151">
                <a:latin typeface="Times New Roman"/>
              </a:rPr>
              <a:t> </a:t>
            </a:r>
            <a:r>
              <a:rPr lang="en-IN" sz="1000" b="0" i="1" strike="noStrike" spc="-46">
                <a:latin typeface="Georgia"/>
              </a:rPr>
              <a:t>d</a:t>
            </a:r>
            <a:r>
              <a:rPr lang="en-IN" sz="1000" b="0" strike="noStrike" spc="-46">
                <a:latin typeface="Verdana"/>
              </a:rPr>
              <a:t>)</a:t>
            </a:r>
            <a:r>
              <a:rPr lang="en-IN" sz="1000" b="0" strike="noStrike" spc="-46">
                <a:latin typeface="Times New Roman"/>
              </a:rPr>
              <a:t>β</a:t>
            </a:r>
            <a:r>
              <a:rPr lang="en-IN" sz="1000" b="0" strike="noStrike" spc="52">
                <a:latin typeface="Times New Roman"/>
              </a:rPr>
              <a:t> </a:t>
            </a:r>
            <a:r>
              <a:rPr lang="en-IN" sz="1000" b="0" strike="noStrike" spc="-75">
                <a:latin typeface="Verdana"/>
              </a:rPr>
              <a:t>(</a:t>
            </a:r>
            <a:r>
              <a:rPr lang="en-IN" sz="1000" b="0" i="1" strike="noStrike" spc="-75">
                <a:latin typeface="Georgia"/>
              </a:rPr>
              <a:t>d</a:t>
            </a:r>
            <a:r>
              <a:rPr lang="en-IN" sz="1000" b="0" i="1" strike="noStrike" spc="-145">
                <a:latin typeface="Georgia"/>
              </a:rPr>
              <a:t> </a:t>
            </a:r>
            <a:r>
              <a:rPr lang="en-IN" sz="1000" b="0" strike="noStrike" spc="-1">
                <a:latin typeface="Verdana"/>
              </a:rPr>
              <a:t>+</a:t>
            </a:r>
            <a:r>
              <a:rPr lang="en-IN" sz="1000" b="0" strike="noStrike" spc="-1">
                <a:latin typeface="Trebuchet MS"/>
              </a:rPr>
              <a:t>1</a:t>
            </a:r>
            <a:r>
              <a:rPr lang="en-IN" sz="1000" b="0" strike="noStrike" spc="-1">
                <a:latin typeface="Times New Roman"/>
              </a:rPr>
              <a:t>,</a:t>
            </a:r>
            <a:r>
              <a:rPr lang="en-IN" sz="1000" b="0" strike="noStrike" spc="-145">
                <a:latin typeface="Times New Roman"/>
              </a:rPr>
              <a:t> </a:t>
            </a:r>
            <a:r>
              <a:rPr lang="en-IN" sz="1000" b="0" i="1" strike="noStrike" spc="-66">
                <a:latin typeface="Georgia"/>
              </a:rPr>
              <a:t>q</a:t>
            </a:r>
            <a:r>
              <a:rPr lang="en-IN" sz="1000" b="0" strike="noStrike" spc="-66">
                <a:latin typeface="Verdana"/>
              </a:rPr>
              <a:t>)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860" name="object 12"/>
          <p:cNvSpPr/>
          <p:nvPr/>
        </p:nvSpPr>
        <p:spPr>
          <a:xfrm>
            <a:off x="3298680" y="880200"/>
            <a:ext cx="1051200" cy="7538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61" name="object 13"/>
          <p:cNvGrpSpPr/>
          <p:nvPr/>
        </p:nvGrpSpPr>
        <p:grpSpPr>
          <a:xfrm>
            <a:off x="87840" y="1841400"/>
            <a:ext cx="4482720" cy="840600"/>
            <a:chOff x="87840" y="1841400"/>
            <a:chExt cx="4482720" cy="840600"/>
          </a:xfrm>
        </p:grpSpPr>
        <p:sp>
          <p:nvSpPr>
            <p:cNvPr id="1862" name="object 14"/>
            <p:cNvSpPr/>
            <p:nvPr/>
          </p:nvSpPr>
          <p:spPr>
            <a:xfrm>
              <a:off x="87840" y="1841400"/>
              <a:ext cx="4432680" cy="8208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object 15"/>
            <p:cNvSpPr/>
            <p:nvPr/>
          </p:nvSpPr>
          <p:spPr>
            <a:xfrm>
              <a:off x="138600" y="258048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object 16"/>
            <p:cNvSpPr/>
            <p:nvPr/>
          </p:nvSpPr>
          <p:spPr>
            <a:xfrm>
              <a:off x="189360" y="256788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object 17"/>
            <p:cNvSpPr/>
            <p:nvPr/>
          </p:nvSpPr>
          <p:spPr>
            <a:xfrm>
              <a:off x="4520160" y="1891800"/>
              <a:ext cx="50400" cy="6883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object 18"/>
            <p:cNvSpPr/>
            <p:nvPr/>
          </p:nvSpPr>
          <p:spPr>
            <a:xfrm>
              <a:off x="87840" y="1885680"/>
              <a:ext cx="4432680" cy="745920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6" y="0"/>
                  </a:moveTo>
                  <a:lnTo>
                    <a:pt x="0" y="0"/>
                  </a:lnTo>
                  <a:lnTo>
                    <a:pt x="0" y="694804"/>
                  </a:lnTo>
                  <a:lnTo>
                    <a:pt x="4008" y="714528"/>
                  </a:lnTo>
                  <a:lnTo>
                    <a:pt x="14922" y="730681"/>
                  </a:lnTo>
                  <a:lnTo>
                    <a:pt x="31075" y="741595"/>
                  </a:lnTo>
                  <a:lnTo>
                    <a:pt x="50800" y="745604"/>
                  </a:lnTo>
                  <a:lnTo>
                    <a:pt x="4381766" y="745604"/>
                  </a:lnTo>
                  <a:lnTo>
                    <a:pt x="4401491" y="741595"/>
                  </a:lnTo>
                  <a:lnTo>
                    <a:pt x="4417644" y="730681"/>
                  </a:lnTo>
                  <a:lnTo>
                    <a:pt x="4428558" y="714528"/>
                  </a:lnTo>
                  <a:lnTo>
                    <a:pt x="4432566" y="6948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object 19"/>
            <p:cNvSpPr/>
            <p:nvPr/>
          </p:nvSpPr>
          <p:spPr>
            <a:xfrm>
              <a:off x="4520160" y="1929960"/>
              <a:ext cx="360" cy="669600"/>
            </a:xfrm>
            <a:custGeom>
              <a:avLst/>
              <a:gdLst/>
              <a:ahLst/>
              <a:cxnLst/>
              <a:rect l="l" t="t" r="r" b="b"/>
              <a:pathLst>
                <a:path h="669925">
                  <a:moveTo>
                    <a:pt x="0" y="66960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object 20"/>
            <p:cNvSpPr/>
            <p:nvPr/>
          </p:nvSpPr>
          <p:spPr>
            <a:xfrm>
              <a:off x="4520160" y="1917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object 21"/>
            <p:cNvSpPr/>
            <p:nvPr/>
          </p:nvSpPr>
          <p:spPr>
            <a:xfrm>
              <a:off x="4520160" y="19044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object 22"/>
            <p:cNvSpPr/>
            <p:nvPr/>
          </p:nvSpPr>
          <p:spPr>
            <a:xfrm>
              <a:off x="4520160" y="18918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object 23"/>
            <p:cNvSpPr/>
            <p:nvPr/>
          </p:nvSpPr>
          <p:spPr>
            <a:xfrm>
              <a:off x="281520" y="193752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object 24"/>
            <p:cNvSpPr/>
            <p:nvPr/>
          </p:nvSpPr>
          <p:spPr>
            <a:xfrm>
              <a:off x="281520" y="231984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73" name="object 25"/>
          <p:cNvSpPr/>
          <p:nvPr/>
        </p:nvSpPr>
        <p:spPr>
          <a:xfrm>
            <a:off x="402840" y="1462680"/>
            <a:ext cx="3034440" cy="11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474840">
              <a:lnSpc>
                <a:spcPct val="100000"/>
              </a:lnSpc>
              <a:spcBef>
                <a:spcPts val="136"/>
              </a:spcBef>
            </a:pPr>
            <a:r>
              <a:rPr lang="en-IN" sz="1050" b="0" i="1" strike="noStrike" spc="-15" baseline="3000">
                <a:latin typeface="Georgia"/>
              </a:rPr>
              <a:t>r</a:t>
            </a:r>
            <a:r>
              <a:rPr lang="en-IN" sz="1050" b="0" strike="noStrike" spc="-15" baseline="3000">
                <a:latin typeface="Times New Roman"/>
              </a:rPr>
              <a:t>,</a:t>
            </a:r>
            <a:r>
              <a:rPr lang="en-IN" sz="1050" b="0" i="1" strike="noStrike" spc="-15" baseline="3000">
                <a:latin typeface="Georgia"/>
              </a:rPr>
              <a:t>s</a:t>
            </a:r>
            <a:r>
              <a:rPr lang="en-IN" sz="1050" b="0" i="1" strike="noStrike" spc="66" baseline="3000">
                <a:latin typeface="Georgia"/>
              </a:rPr>
              <a:t> </a:t>
            </a:r>
            <a:r>
              <a:rPr lang="en-IN" sz="700" b="0" i="1" strike="noStrike" spc="-21">
                <a:latin typeface="Georgia"/>
              </a:rPr>
              <a:t>d</a:t>
            </a:r>
            <a:r>
              <a:rPr lang="en-IN" sz="700" b="0" strike="noStrike" spc="-21">
                <a:latin typeface="LM Roman 8"/>
              </a:rPr>
              <a:t>=</a:t>
            </a:r>
            <a:r>
              <a:rPr lang="en-IN" sz="700" b="0" i="1" strike="noStrike" spc="-21">
                <a:latin typeface="Georgia"/>
              </a:rPr>
              <a:t>p</a:t>
            </a:r>
            <a:endParaRPr lang="en-IN" sz="700" b="0" strike="noStrike" spc="-1">
              <a:latin typeface="Arial"/>
            </a:endParaRPr>
          </a:p>
          <a:p>
            <a:pPr marL="474840">
              <a:lnSpc>
                <a:spcPct val="100000"/>
              </a:lnSpc>
            </a:pPr>
            <a:endParaRPr lang="en-IN" sz="700" b="0" strike="noStrike" spc="-1">
              <a:latin typeface="Arial"/>
            </a:endParaRPr>
          </a:p>
          <a:p>
            <a:pPr marL="474840">
              <a:lnSpc>
                <a:spcPct val="100000"/>
              </a:lnSpc>
              <a:spcBef>
                <a:spcPts val="34"/>
              </a:spcBef>
            </a:pPr>
            <a:endParaRPr lang="en-IN" sz="7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950" b="0" strike="noStrike" spc="29">
                <a:latin typeface="Trebuchet MS"/>
              </a:rPr>
              <a:t>Consider </a:t>
            </a:r>
            <a:r>
              <a:rPr lang="en-IN" sz="950" b="0" strike="noStrike" spc="-35">
                <a:latin typeface="Trebuchet MS"/>
              </a:rPr>
              <a:t>different </a:t>
            </a:r>
            <a:r>
              <a:rPr lang="en-IN" sz="950" b="0" strike="noStrike" spc="-1">
                <a:latin typeface="Trebuchet MS"/>
              </a:rPr>
              <a:t>splits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26">
                <a:latin typeface="Trebuchet MS"/>
              </a:rPr>
              <a:t>- </a:t>
            </a:r>
            <a:r>
              <a:rPr lang="en-IN" sz="950" b="0" strike="noStrike" spc="-12">
                <a:latin typeface="Trebuchet MS"/>
              </a:rPr>
              <a:t>indicated </a:t>
            </a:r>
            <a:r>
              <a:rPr lang="en-IN" sz="950" b="0" strike="noStrike" spc="4">
                <a:latin typeface="Trebuchet MS"/>
              </a:rPr>
              <a:t>by</a:t>
            </a:r>
            <a:r>
              <a:rPr lang="en-IN" sz="950" b="0" strike="noStrike" spc="-52">
                <a:latin typeface="Trebuchet MS"/>
              </a:rPr>
              <a:t> </a:t>
            </a:r>
            <a:r>
              <a:rPr lang="en-IN" sz="1100" b="0" i="1" strike="noStrike" spc="-92">
                <a:latin typeface="Georgia"/>
              </a:rPr>
              <a:t>d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4"/>
              </a:spcBef>
            </a:pPr>
            <a:r>
              <a:rPr lang="en-IN" sz="950" b="0" strike="noStrike" spc="-7">
                <a:latin typeface="Trebuchet MS"/>
              </a:rPr>
              <a:t>E.g., </a:t>
            </a:r>
            <a:r>
              <a:rPr lang="en-IN" sz="950" b="0" i="1" strike="noStrike" spc="-60">
                <a:latin typeface="Verdana"/>
              </a:rPr>
              <a:t>the </a:t>
            </a:r>
            <a:r>
              <a:rPr lang="en-IN" sz="950" b="0" i="1" strike="noStrike" spc="-46">
                <a:latin typeface="Verdana"/>
              </a:rPr>
              <a:t>huge</a:t>
            </a:r>
            <a:r>
              <a:rPr lang="en-IN" sz="950" b="0" i="1" strike="noStrike" spc="-86">
                <a:latin typeface="Verdana"/>
              </a:rPr>
              <a:t> </a:t>
            </a:r>
            <a:r>
              <a:rPr lang="en-IN" sz="950" b="0" i="1" strike="noStrike" spc="-52">
                <a:latin typeface="Verdana"/>
              </a:rPr>
              <a:t>building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5000"/>
              </a:lnSpc>
              <a:spcBef>
                <a:spcPts val="451"/>
              </a:spcBef>
            </a:pPr>
            <a:r>
              <a:rPr lang="en-IN" sz="950" b="0" strike="noStrike" spc="29">
                <a:latin typeface="Trebuchet MS"/>
              </a:rPr>
              <a:t>Consider </a:t>
            </a:r>
            <a:r>
              <a:rPr lang="en-IN" sz="950" b="0" strike="noStrike" spc="-35">
                <a:latin typeface="Trebuchet MS"/>
              </a:rPr>
              <a:t>different </a:t>
            </a:r>
            <a:r>
              <a:rPr lang="en-IN" sz="950" b="0" strike="noStrike" spc="-1">
                <a:latin typeface="Trebuchet MS"/>
              </a:rPr>
              <a:t>non-terminals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18">
                <a:latin typeface="Trebuchet MS"/>
              </a:rPr>
              <a:t>be </a:t>
            </a:r>
            <a:r>
              <a:rPr lang="en-IN" sz="950" b="0" strike="noStrike" spc="38">
                <a:latin typeface="Trebuchet MS"/>
              </a:rPr>
              <a:t>used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72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rule:  </a:t>
            </a:r>
            <a:r>
              <a:rPr lang="en-IN" sz="950" b="0" strike="noStrike" spc="-7">
                <a:latin typeface="Trebuchet MS"/>
              </a:rPr>
              <a:t>E.g., </a:t>
            </a:r>
            <a:r>
              <a:rPr lang="en-IN" sz="1100" b="0" i="1" strike="noStrike" spc="-66">
                <a:latin typeface="Georgia"/>
              </a:rPr>
              <a:t>NP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1100" b="0" i="1" strike="noStrike" spc="-60">
                <a:latin typeface="Georgia"/>
              </a:rPr>
              <a:t>DT </a:t>
            </a:r>
            <a:r>
              <a:rPr lang="en-IN" sz="1100" b="0" i="1" strike="noStrike" spc="-86">
                <a:latin typeface="Georgia"/>
              </a:rPr>
              <a:t>NN</a:t>
            </a:r>
            <a:r>
              <a:rPr lang="en-IN" sz="950" b="0" strike="noStrike" spc="-86">
                <a:latin typeface="Trebuchet MS"/>
              </a:rPr>
              <a:t>, </a:t>
            </a:r>
            <a:r>
              <a:rPr lang="en-IN" sz="1100" b="0" i="1" strike="noStrike" spc="-66">
                <a:latin typeface="Georgia"/>
              </a:rPr>
              <a:t>NP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1100" b="0" i="1" strike="noStrike" spc="-60">
                <a:latin typeface="Georgia"/>
              </a:rPr>
              <a:t>DT</a:t>
            </a:r>
            <a:r>
              <a:rPr lang="en-IN" sz="1100" b="0" i="1" strike="noStrike" spc="-97">
                <a:latin typeface="Georgia"/>
              </a:rPr>
              <a:t> </a:t>
            </a:r>
            <a:r>
              <a:rPr lang="en-IN" sz="1100" b="0" i="1" strike="noStrike" spc="-106">
                <a:latin typeface="Georgia"/>
              </a:rPr>
              <a:t>NNS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80" name="object 3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881" name="object 33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882" name="object 34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object 2"/>
          <p:cNvSpPr/>
          <p:nvPr/>
        </p:nvSpPr>
        <p:spPr>
          <a:xfrm>
            <a:off x="95400" y="60480"/>
            <a:ext cx="25225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Calculation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of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inside</a:t>
            </a:r>
            <a:r>
              <a:rPr lang="en-IN" sz="1400" b="0" i="1" strike="noStrike" spc="15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84" name="object 3"/>
          <p:cNvSpPr/>
          <p:nvPr/>
        </p:nvSpPr>
        <p:spPr>
          <a:xfrm>
            <a:off x="271800" y="757800"/>
            <a:ext cx="3771720" cy="21218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892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893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object 2"/>
          <p:cNvSpPr/>
          <p:nvPr/>
        </p:nvSpPr>
        <p:spPr>
          <a:xfrm>
            <a:off x="95400" y="60480"/>
            <a:ext cx="25225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Calculation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of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inside</a:t>
            </a:r>
            <a:r>
              <a:rPr lang="en-IN" sz="1400" b="0" i="1" strike="noStrike" spc="15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95" name="object 3"/>
          <p:cNvSpPr/>
          <p:nvPr/>
        </p:nvSpPr>
        <p:spPr>
          <a:xfrm>
            <a:off x="289080" y="1154160"/>
            <a:ext cx="3949920" cy="1092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90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90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object 2"/>
          <p:cNvSpPr txBox="1"/>
          <p:nvPr/>
        </p:nvSpPr>
        <p:spPr>
          <a:xfrm>
            <a:off x="95400" y="60480"/>
            <a:ext cx="15814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Outside</a:t>
            </a:r>
            <a:r>
              <a:rPr lang="en-IN" sz="1400" b="0" i="1" strike="noStrike" spc="-4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1991" name="object 3"/>
          <p:cNvGrpSpPr/>
          <p:nvPr/>
        </p:nvGrpSpPr>
        <p:grpSpPr>
          <a:xfrm>
            <a:off x="87840" y="765000"/>
            <a:ext cx="4482720" cy="796320"/>
            <a:chOff x="87840" y="765000"/>
            <a:chExt cx="4482720" cy="796320"/>
          </a:xfrm>
        </p:grpSpPr>
        <p:sp>
          <p:nvSpPr>
            <p:cNvPr id="1992" name="object 4"/>
            <p:cNvSpPr/>
            <p:nvPr/>
          </p:nvSpPr>
          <p:spPr>
            <a:xfrm>
              <a:off x="87840" y="765000"/>
              <a:ext cx="4432680" cy="17604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3" name="object 5"/>
            <p:cNvSpPr/>
            <p:nvPr/>
          </p:nvSpPr>
          <p:spPr>
            <a:xfrm>
              <a:off x="87840" y="92880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4" name="object 6"/>
            <p:cNvSpPr/>
            <p:nvPr/>
          </p:nvSpPr>
          <p:spPr>
            <a:xfrm>
              <a:off x="138600" y="145980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5" name="object 7"/>
            <p:cNvSpPr/>
            <p:nvPr/>
          </p:nvSpPr>
          <p:spPr>
            <a:xfrm>
              <a:off x="189360" y="144720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6" name="object 8"/>
            <p:cNvSpPr/>
            <p:nvPr/>
          </p:nvSpPr>
          <p:spPr>
            <a:xfrm>
              <a:off x="4520160" y="809280"/>
              <a:ext cx="50400" cy="65016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7" name="object 9"/>
            <p:cNvSpPr/>
            <p:nvPr/>
          </p:nvSpPr>
          <p:spPr>
            <a:xfrm>
              <a:off x="87840" y="973080"/>
              <a:ext cx="4432680" cy="537480"/>
            </a:xfrm>
            <a:custGeom>
              <a:avLst/>
              <a:gdLst/>
              <a:ahLst/>
              <a:cxnLst/>
              <a:rect l="l" t="t" r="r" b="b"/>
              <a:pathLst>
                <a:path w="4432935" h="537844">
                  <a:moveTo>
                    <a:pt x="4432566" y="0"/>
                  </a:moveTo>
                  <a:lnTo>
                    <a:pt x="0" y="0"/>
                  </a:lnTo>
                  <a:lnTo>
                    <a:pt x="0" y="486816"/>
                  </a:lnTo>
                  <a:lnTo>
                    <a:pt x="4008" y="506541"/>
                  </a:lnTo>
                  <a:lnTo>
                    <a:pt x="14922" y="522693"/>
                  </a:lnTo>
                  <a:lnTo>
                    <a:pt x="31075" y="533607"/>
                  </a:lnTo>
                  <a:lnTo>
                    <a:pt x="50800" y="537616"/>
                  </a:lnTo>
                  <a:lnTo>
                    <a:pt x="4381766" y="537616"/>
                  </a:lnTo>
                  <a:lnTo>
                    <a:pt x="4401491" y="533607"/>
                  </a:lnTo>
                  <a:lnTo>
                    <a:pt x="4417644" y="522693"/>
                  </a:lnTo>
                  <a:lnTo>
                    <a:pt x="4428558" y="506541"/>
                  </a:lnTo>
                  <a:lnTo>
                    <a:pt x="4432566" y="4868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object 10"/>
            <p:cNvSpPr/>
            <p:nvPr/>
          </p:nvSpPr>
          <p:spPr>
            <a:xfrm>
              <a:off x="4520160" y="847440"/>
              <a:ext cx="360" cy="631440"/>
            </a:xfrm>
            <a:custGeom>
              <a:avLst/>
              <a:gdLst/>
              <a:ahLst/>
              <a:cxnLst/>
              <a:rect l="l" t="t" r="r" b="b"/>
              <a:pathLst>
                <a:path h="631825">
                  <a:moveTo>
                    <a:pt x="0" y="63146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object 11"/>
            <p:cNvSpPr/>
            <p:nvPr/>
          </p:nvSpPr>
          <p:spPr>
            <a:xfrm>
              <a:off x="4520160" y="8348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object 12"/>
            <p:cNvSpPr/>
            <p:nvPr/>
          </p:nvSpPr>
          <p:spPr>
            <a:xfrm>
              <a:off x="4520160" y="8222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object 13"/>
            <p:cNvSpPr/>
            <p:nvPr/>
          </p:nvSpPr>
          <p:spPr>
            <a:xfrm>
              <a:off x="4520160" y="8092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2" name="object 14"/>
          <p:cNvSpPr/>
          <p:nvPr/>
        </p:nvSpPr>
        <p:spPr>
          <a:xfrm>
            <a:off x="87840" y="1662480"/>
            <a:ext cx="4432680" cy="17604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3" name="object 15"/>
          <p:cNvSpPr/>
          <p:nvPr/>
        </p:nvSpPr>
        <p:spPr>
          <a:xfrm>
            <a:off x="100440" y="413640"/>
            <a:ext cx="2761920" cy="161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296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811"/>
              </a:spcBef>
            </a:pPr>
            <a:r>
              <a:rPr lang="en-IN" sz="950" b="0" strike="noStrike" spc="18">
                <a:latin typeface="Trebuchet MS"/>
              </a:rPr>
              <a:t>Compute </a:t>
            </a:r>
            <a:r>
              <a:rPr lang="en-IN" sz="950" b="0" strike="noStrike" spc="-7">
                <a:latin typeface="Trebuchet MS"/>
              </a:rPr>
              <a:t>top-down </a:t>
            </a:r>
            <a:r>
              <a:rPr lang="en-IN" sz="950" b="0" strike="noStrike" spc="-32">
                <a:latin typeface="Trebuchet MS"/>
              </a:rPr>
              <a:t>(after </a:t>
            </a:r>
            <a:r>
              <a:rPr lang="en-IN" sz="950" b="0" strike="noStrike" spc="9">
                <a:latin typeface="Trebuchet MS"/>
              </a:rPr>
              <a:t>inside</a:t>
            </a:r>
            <a:r>
              <a:rPr lang="en-IN" sz="950" b="0" strike="noStrike" spc="-46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probabilities)</a:t>
            </a:r>
            <a:endParaRPr lang="en-IN" sz="950" b="0" strike="noStrike" spc="-1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754"/>
              </a:spcBef>
            </a:pPr>
            <a:r>
              <a:rPr lang="en-IN" sz="1100" b="0" i="1" strike="noStrike" spc="-60">
                <a:solidFill>
                  <a:srgbClr val="3333B2"/>
                </a:solidFill>
                <a:latin typeface="Georgia"/>
              </a:rPr>
              <a:t>Base</a:t>
            </a:r>
            <a:r>
              <a:rPr lang="en-IN" sz="1100" b="0" i="1" strike="noStrike" spc="-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Case</a:t>
            </a:r>
            <a:endParaRPr lang="en-IN" sz="1100" b="0" strike="noStrike" spc="-1">
              <a:latin typeface="Arial"/>
            </a:endParaRPr>
          </a:p>
          <a:p>
            <a:pPr marL="1644480" algn="ctr">
              <a:lnSpc>
                <a:spcPct val="100000"/>
              </a:lnSpc>
              <a:spcBef>
                <a:spcPts val="831"/>
              </a:spcBef>
            </a:pP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α</a:t>
            </a:r>
            <a:r>
              <a:rPr lang="en-IN" sz="1200" b="0" strike="noStrike" spc="-7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100" b="0" strike="noStrike" spc="-7">
                <a:solidFill>
                  <a:srgbClr val="3333B2"/>
                </a:solidFill>
                <a:latin typeface="Verdana"/>
              </a:rPr>
              <a:t>(</a:t>
            </a:r>
            <a:r>
              <a:rPr lang="en-IN" sz="1100" b="0" strike="noStrike" spc="-7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60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131">
                <a:solidFill>
                  <a:srgbClr val="3333B2"/>
                </a:solidFill>
                <a:latin typeface="Georgia"/>
              </a:rPr>
              <a:t>m</a:t>
            </a:r>
            <a:r>
              <a:rPr lang="en-IN" sz="1100" b="0" strike="noStrike" spc="-131">
                <a:solidFill>
                  <a:srgbClr val="3333B2"/>
                </a:solidFill>
                <a:latin typeface="Verdana"/>
              </a:rPr>
              <a:t>)</a:t>
            </a:r>
            <a:r>
              <a:rPr lang="en-IN" sz="1100" b="0" strike="noStrike" spc="-157">
                <a:solidFill>
                  <a:srgbClr val="3333B2"/>
                </a:solidFill>
                <a:latin typeface="Verdana"/>
              </a:rPr>
              <a:t> </a:t>
            </a:r>
            <a:r>
              <a:rPr lang="en-IN" sz="1100" b="0" strike="noStrike" spc="-55">
                <a:solidFill>
                  <a:srgbClr val="3333B2"/>
                </a:solidFill>
                <a:latin typeface="Verdana"/>
              </a:rPr>
              <a:t>=</a:t>
            </a:r>
            <a:r>
              <a:rPr lang="en-IN" sz="1100" b="0" strike="noStrike" spc="-157">
                <a:solidFill>
                  <a:srgbClr val="3333B2"/>
                </a:solidFill>
                <a:latin typeface="Verdana"/>
              </a:rPr>
              <a:t> </a:t>
            </a:r>
            <a:r>
              <a:rPr lang="en-IN" sz="1100" b="0" strike="noStrike" spc="-35">
                <a:solidFill>
                  <a:srgbClr val="3333B2"/>
                </a:solidFill>
                <a:latin typeface="Trebuchet MS"/>
              </a:rPr>
              <a:t>1</a:t>
            </a:r>
            <a:endParaRPr lang="en-IN" sz="1100" b="0" strike="noStrike" spc="-1">
              <a:latin typeface="Arial"/>
            </a:endParaRPr>
          </a:p>
          <a:p>
            <a:pPr marL="1644480" algn="ctr">
              <a:lnSpc>
                <a:spcPct val="100000"/>
              </a:lnSpc>
              <a:spcBef>
                <a:spcPts val="686"/>
              </a:spcBef>
            </a:pP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α</a:t>
            </a:r>
            <a:r>
              <a:rPr lang="en-IN" sz="1200" b="0" i="1" strike="noStrike" spc="-7" baseline="-10000">
                <a:solidFill>
                  <a:srgbClr val="3333B2"/>
                </a:solidFill>
                <a:latin typeface="Georgia"/>
              </a:rPr>
              <a:t>j</a:t>
            </a:r>
            <a:r>
              <a:rPr lang="en-IN" sz="1100" b="0" strike="noStrike" spc="-7">
                <a:solidFill>
                  <a:srgbClr val="3333B2"/>
                </a:solidFill>
                <a:latin typeface="Verdana"/>
              </a:rPr>
              <a:t>(</a:t>
            </a:r>
            <a:r>
              <a:rPr lang="en-IN" sz="1100" b="0" strike="noStrike" spc="-7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60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131">
                <a:solidFill>
                  <a:srgbClr val="3333B2"/>
                </a:solidFill>
                <a:latin typeface="Georgia"/>
              </a:rPr>
              <a:t>m</a:t>
            </a:r>
            <a:r>
              <a:rPr lang="en-IN" sz="1100" b="0" strike="noStrike" spc="-131">
                <a:solidFill>
                  <a:srgbClr val="3333B2"/>
                </a:solidFill>
                <a:latin typeface="Verdana"/>
              </a:rPr>
              <a:t>)</a:t>
            </a:r>
            <a:r>
              <a:rPr lang="en-IN" sz="1100" b="0" strike="noStrike" spc="-157">
                <a:solidFill>
                  <a:srgbClr val="3333B2"/>
                </a:solidFill>
                <a:latin typeface="Verdana"/>
              </a:rPr>
              <a:t> </a:t>
            </a:r>
            <a:r>
              <a:rPr lang="en-IN" sz="1100" b="0" strike="noStrike" spc="-55">
                <a:solidFill>
                  <a:srgbClr val="3333B2"/>
                </a:solidFill>
                <a:latin typeface="Verdana"/>
              </a:rPr>
              <a:t>=</a:t>
            </a:r>
            <a:r>
              <a:rPr lang="en-IN" sz="1100" b="0" strike="noStrike" spc="-157">
                <a:solidFill>
                  <a:srgbClr val="3333B2"/>
                </a:solidFill>
                <a:latin typeface="Verdana"/>
              </a:rPr>
              <a:t> </a:t>
            </a:r>
            <a:r>
              <a:rPr lang="en-IN" sz="1100" b="0" strike="noStrike" spc="-21">
                <a:solidFill>
                  <a:srgbClr val="3333B2"/>
                </a:solidFill>
                <a:latin typeface="Trebuchet MS"/>
              </a:rPr>
              <a:t>0</a:t>
            </a:r>
            <a:r>
              <a:rPr lang="en-IN" sz="1100" b="0" strike="noStrike" spc="-21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21">
                <a:solidFill>
                  <a:srgbClr val="3333B2"/>
                </a:solidFill>
                <a:latin typeface="Georgia"/>
              </a:rPr>
              <a:t>j</a:t>
            </a:r>
            <a:r>
              <a:rPr lang="en-IN" sz="1100" b="0" i="1" strike="noStrike" spc="-35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strike="noStrike" spc="-12">
                <a:solidFill>
                  <a:srgbClr val="3333B2"/>
                </a:solidFill>
                <a:latin typeface="BABEL Unicode"/>
              </a:rPr>
              <a:t>Ç</a:t>
            </a:r>
            <a:r>
              <a:rPr lang="en-IN" sz="1100" b="0" strike="noStrike" spc="-66">
                <a:solidFill>
                  <a:srgbClr val="3333B2"/>
                </a:solidFill>
                <a:latin typeface="BABEL Unicode"/>
              </a:rPr>
              <a:t> </a:t>
            </a:r>
            <a:r>
              <a:rPr lang="en-IN" sz="1100" b="0" strike="noStrike" spc="-35">
                <a:solidFill>
                  <a:srgbClr val="3333B2"/>
                </a:solidFill>
                <a:latin typeface="Trebuchet MS"/>
              </a:rPr>
              <a:t>1</a:t>
            </a:r>
            <a:endParaRPr lang="en-IN" sz="1100" b="0" strike="noStrike" spc="-1">
              <a:latin typeface="Arial"/>
            </a:endParaRPr>
          </a:p>
          <a:p>
            <a:pPr marL="1644480">
              <a:lnSpc>
                <a:spcPct val="100000"/>
              </a:lnSpc>
              <a:spcBef>
                <a:spcPts val="26"/>
              </a:spcBef>
            </a:pPr>
            <a:endParaRPr lang="en-IN" sz="1100" b="0" strike="noStrike" spc="-1">
              <a:latin typeface="Arial"/>
            </a:endParaRPr>
          </a:p>
          <a:p>
            <a:pPr marL="38160">
              <a:lnSpc>
                <a:spcPct val="100000"/>
              </a:lnSpc>
            </a:pPr>
            <a:r>
              <a:rPr lang="en-IN" sz="1100" b="0" i="1" strike="noStrike" spc="-72">
                <a:solidFill>
                  <a:srgbClr val="3333B2"/>
                </a:solidFill>
                <a:latin typeface="Georgia"/>
              </a:rPr>
              <a:t>Induction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2004" name="object 16"/>
          <p:cNvGrpSpPr/>
          <p:nvPr/>
        </p:nvGrpSpPr>
        <p:grpSpPr>
          <a:xfrm>
            <a:off x="87840" y="1706760"/>
            <a:ext cx="4483080" cy="284040"/>
            <a:chOff x="87840" y="1706760"/>
            <a:chExt cx="4483080" cy="284040"/>
          </a:xfrm>
        </p:grpSpPr>
        <p:sp>
          <p:nvSpPr>
            <p:cNvPr id="2005" name="object 17"/>
            <p:cNvSpPr/>
            <p:nvPr/>
          </p:nvSpPr>
          <p:spPr>
            <a:xfrm>
              <a:off x="87840" y="1826280"/>
              <a:ext cx="4483080" cy="16452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6" name="object 18"/>
            <p:cNvSpPr/>
            <p:nvPr/>
          </p:nvSpPr>
          <p:spPr>
            <a:xfrm>
              <a:off x="4520160" y="1706760"/>
              <a:ext cx="50400" cy="18216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object 19"/>
            <p:cNvSpPr/>
            <p:nvPr/>
          </p:nvSpPr>
          <p:spPr>
            <a:xfrm>
              <a:off x="87840" y="1870560"/>
              <a:ext cx="4432680" cy="6948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object 20"/>
            <p:cNvSpPr/>
            <p:nvPr/>
          </p:nvSpPr>
          <p:spPr>
            <a:xfrm>
              <a:off x="4520160" y="1744920"/>
              <a:ext cx="360" cy="16344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58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object 21"/>
            <p:cNvSpPr/>
            <p:nvPr/>
          </p:nvSpPr>
          <p:spPr>
            <a:xfrm>
              <a:off x="4520160" y="1732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object 22"/>
            <p:cNvSpPr/>
            <p:nvPr/>
          </p:nvSpPr>
          <p:spPr>
            <a:xfrm>
              <a:off x="4520160" y="1719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object 23"/>
            <p:cNvSpPr/>
            <p:nvPr/>
          </p:nvSpPr>
          <p:spPr>
            <a:xfrm>
              <a:off x="4520160" y="1706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2" name="object 24"/>
          <p:cNvSpPr/>
          <p:nvPr/>
        </p:nvSpPr>
        <p:spPr>
          <a:xfrm>
            <a:off x="447120" y="2041920"/>
            <a:ext cx="1914120" cy="1104480"/>
          </a:xfrm>
          <a:prstGeom prst="rect">
            <a:avLst/>
          </a:prstGeom>
          <a:blipFill rotWithShape="0">
            <a:blip r:embed="rId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3" name="object 25"/>
          <p:cNvSpPr/>
          <p:nvPr/>
        </p:nvSpPr>
        <p:spPr>
          <a:xfrm>
            <a:off x="2580120" y="2040120"/>
            <a:ext cx="1917360" cy="1098360"/>
          </a:xfrm>
          <a:prstGeom prst="rect">
            <a:avLst/>
          </a:prstGeom>
          <a:blipFill rotWithShape="0">
            <a:blip r:embed="rId9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object 3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021" name="object 33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022" name="object 34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object 2"/>
          <p:cNvSpPr txBox="1"/>
          <p:nvPr/>
        </p:nvSpPr>
        <p:spPr>
          <a:xfrm>
            <a:off x="95400" y="60480"/>
            <a:ext cx="23968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Outside Probabilities:</a:t>
            </a:r>
            <a:r>
              <a:rPr lang="en-IN" sz="1400" b="0" i="1" strike="noStrike" spc="18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Induction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24" name="object 3"/>
          <p:cNvSpPr/>
          <p:nvPr/>
        </p:nvSpPr>
        <p:spPr>
          <a:xfrm>
            <a:off x="447120" y="632160"/>
            <a:ext cx="1914120" cy="1104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object 4"/>
          <p:cNvSpPr/>
          <p:nvPr/>
        </p:nvSpPr>
        <p:spPr>
          <a:xfrm>
            <a:off x="2580120" y="630720"/>
            <a:ext cx="1917360" cy="109836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object 5"/>
          <p:cNvSpPr/>
          <p:nvPr/>
        </p:nvSpPr>
        <p:spPr>
          <a:xfrm>
            <a:off x="674280" y="2003040"/>
            <a:ext cx="723600" cy="1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15">
                <a:latin typeface="Times New Roman"/>
              </a:rPr>
              <a:t>α</a:t>
            </a:r>
            <a:r>
              <a:rPr lang="en-IN" sz="1200" b="0" i="1" strike="noStrike" spc="-24" baseline="-10000">
                <a:latin typeface="Georgia"/>
              </a:rPr>
              <a:t>j</a:t>
            </a:r>
            <a:r>
              <a:rPr lang="en-IN" sz="1100" b="0" strike="noStrike" spc="-15">
                <a:latin typeface="Verdana"/>
              </a:rPr>
              <a:t>(</a:t>
            </a:r>
            <a:r>
              <a:rPr lang="en-IN" sz="1100" b="0" i="1" strike="noStrike" spc="-15">
                <a:latin typeface="Georgia"/>
              </a:rPr>
              <a:t>p</a:t>
            </a:r>
            <a:r>
              <a:rPr lang="en-IN" sz="1100" b="0" strike="noStrike" spc="-15">
                <a:latin typeface="Times New Roman"/>
              </a:rPr>
              <a:t>, </a:t>
            </a:r>
            <a:r>
              <a:rPr lang="en-IN" sz="1100" b="0" i="1" strike="noStrike" spc="-75">
                <a:latin typeface="Georgia"/>
              </a:rPr>
              <a:t>q</a:t>
            </a:r>
            <a:r>
              <a:rPr lang="en-IN" sz="1100" b="0" strike="noStrike" spc="-75">
                <a:latin typeface="Verdana"/>
              </a:rPr>
              <a:t>)</a:t>
            </a:r>
            <a:r>
              <a:rPr lang="en-IN" sz="1100" b="0" strike="noStrike" spc="94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27" name="object 6"/>
          <p:cNvSpPr/>
          <p:nvPr/>
        </p:nvSpPr>
        <p:spPr>
          <a:xfrm>
            <a:off x="1792440" y="1870920"/>
            <a:ext cx="9864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131">
                <a:latin typeface="Georgia"/>
              </a:rPr>
              <a:t>m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28" name="object 7"/>
          <p:cNvSpPr/>
          <p:nvPr/>
        </p:nvSpPr>
        <p:spPr>
          <a:xfrm>
            <a:off x="1473480" y="1861200"/>
            <a:ext cx="47268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1132">
                <a:latin typeface="Arial"/>
              </a:rPr>
              <a:t>.</a:t>
            </a:r>
            <a:r>
              <a:rPr lang="en-IN" sz="1100" b="0" strike="noStrike" spc="239">
                <a:latin typeface="Arial"/>
              </a:rPr>
              <a:t> </a:t>
            </a:r>
            <a:r>
              <a:rPr lang="en-IN" sz="1100" b="0" strike="noStrike" spc="1132"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29" name="object 8"/>
          <p:cNvSpPr/>
          <p:nvPr/>
        </p:nvSpPr>
        <p:spPr>
          <a:xfrm>
            <a:off x="1505880" y="2202840"/>
            <a:ext cx="50508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46">
                <a:latin typeface="Georgia"/>
              </a:rPr>
              <a:t>f </a:t>
            </a:r>
            <a:r>
              <a:rPr lang="en-IN" sz="800" b="0" strike="noStrike" spc="-35">
                <a:latin typeface="Times New Roman"/>
              </a:rPr>
              <a:t>,</a:t>
            </a:r>
            <a:r>
              <a:rPr lang="en-IN" sz="800" b="0" i="1" strike="noStrike" spc="-35">
                <a:latin typeface="Georgia"/>
              </a:rPr>
              <a:t>g</a:t>
            </a:r>
            <a:r>
              <a:rPr lang="en-IN" sz="800" b="0" i="1" strike="noStrike" spc="72">
                <a:latin typeface="Georgia"/>
              </a:rPr>
              <a:t> </a:t>
            </a:r>
            <a:r>
              <a:rPr lang="en-IN" sz="800" b="0" i="1" strike="noStrike" spc="-21">
                <a:latin typeface="Georgia"/>
              </a:rPr>
              <a:t>e</a:t>
            </a:r>
            <a:r>
              <a:rPr lang="en-IN" sz="800" b="0" strike="noStrike" spc="-21">
                <a:latin typeface="LM Roman 8"/>
              </a:rPr>
              <a:t>=</a:t>
            </a:r>
            <a:r>
              <a:rPr lang="en-IN" sz="800" b="0" i="1" strike="noStrike" spc="-21">
                <a:latin typeface="Georgia"/>
              </a:rPr>
              <a:t>q</a:t>
            </a:r>
            <a:r>
              <a:rPr lang="en-IN" sz="800" b="0" strike="noStrike" spc="-21">
                <a:latin typeface="LM Roman 8"/>
              </a:rPr>
              <a:t>+</a:t>
            </a:r>
            <a:r>
              <a:rPr lang="en-IN" sz="800" b="0" strike="noStrike" spc="-21">
                <a:latin typeface="Trebuchet MS"/>
              </a:rPr>
              <a:t>1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30" name="object 9"/>
          <p:cNvSpPr/>
          <p:nvPr/>
        </p:nvSpPr>
        <p:spPr>
          <a:xfrm>
            <a:off x="2083320" y="2061360"/>
            <a:ext cx="5364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46">
                <a:latin typeface="Georgia"/>
              </a:rPr>
              <a:t>f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31" name="object 10"/>
          <p:cNvSpPr/>
          <p:nvPr/>
        </p:nvSpPr>
        <p:spPr>
          <a:xfrm>
            <a:off x="2660400" y="1983240"/>
            <a:ext cx="55656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357480" algn="l"/>
              </a:tabLst>
            </a:pPr>
            <a:r>
              <a:rPr lang="en-IN" sz="800" b="0" i="1" strike="noStrike" spc="-46">
                <a:latin typeface="Georgia"/>
              </a:rPr>
              <a:t>f	</a:t>
            </a:r>
            <a:r>
              <a:rPr lang="en-IN" sz="800" b="0" i="1" strike="noStrike" spc="-15">
                <a:latin typeface="Georgia"/>
              </a:rPr>
              <a:t>j</a:t>
            </a:r>
            <a:r>
              <a:rPr lang="en-IN" sz="800" b="0" i="1" strike="noStrike" spc="29">
                <a:latin typeface="Georgia"/>
              </a:rPr>
              <a:t> </a:t>
            </a:r>
            <a:r>
              <a:rPr lang="en-IN" sz="800" b="0" i="1" strike="noStrike" spc="-60">
                <a:latin typeface="Georgia"/>
              </a:rPr>
              <a:t>g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32" name="object 11"/>
          <p:cNvSpPr/>
          <p:nvPr/>
        </p:nvSpPr>
        <p:spPr>
          <a:xfrm>
            <a:off x="3321720" y="2061360"/>
            <a:ext cx="7596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60">
                <a:latin typeface="Georgia"/>
              </a:rPr>
              <a:t>g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33" name="object 12"/>
          <p:cNvSpPr/>
          <p:nvPr/>
        </p:nvSpPr>
        <p:spPr>
          <a:xfrm>
            <a:off x="2001240" y="2003040"/>
            <a:ext cx="17413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69">
                <a:latin typeface="Times New Roman"/>
              </a:rPr>
              <a:t>α </a:t>
            </a:r>
            <a:r>
              <a:rPr lang="en-IN" sz="1100" b="0" strike="noStrike" spc="-60">
                <a:latin typeface="Verdana"/>
              </a:rPr>
              <a:t>(</a:t>
            </a:r>
            <a:r>
              <a:rPr lang="en-IN" sz="1100" b="0" i="1" strike="noStrike" spc="-60">
                <a:latin typeface="Georgia"/>
              </a:rPr>
              <a:t>p</a:t>
            </a:r>
            <a:r>
              <a:rPr lang="en-IN" sz="1100" b="0" strike="noStrike" spc="-60">
                <a:latin typeface="Times New Roman"/>
              </a:rPr>
              <a:t>, </a:t>
            </a:r>
            <a:r>
              <a:rPr lang="en-IN" sz="1100" b="0" i="1" strike="noStrike" spc="-66">
                <a:latin typeface="Georgia"/>
              </a:rPr>
              <a:t>e</a:t>
            </a:r>
            <a:r>
              <a:rPr lang="en-IN" sz="1100" b="0" strike="noStrike" spc="-66">
                <a:latin typeface="Verdana"/>
              </a:rPr>
              <a:t>)</a:t>
            </a:r>
            <a:r>
              <a:rPr lang="en-IN" sz="1100" b="0" i="1" strike="noStrike" spc="-66">
                <a:latin typeface="Georgia"/>
              </a:rPr>
              <a:t>P</a:t>
            </a:r>
            <a:r>
              <a:rPr lang="en-IN" sz="1100" b="0" strike="noStrike" spc="-66">
                <a:latin typeface="Verdana"/>
              </a:rPr>
              <a:t>(</a:t>
            </a:r>
            <a:r>
              <a:rPr lang="en-IN" sz="1100" b="0" i="1" strike="noStrike" spc="-66">
                <a:latin typeface="Georgia"/>
              </a:rPr>
              <a:t>N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1100" b="0" i="1" strike="noStrike" spc="-120">
                <a:latin typeface="Georgia"/>
              </a:rPr>
              <a:t>N N </a:t>
            </a:r>
            <a:r>
              <a:rPr lang="en-IN" sz="1100" b="0" strike="noStrike" spc="-46">
                <a:latin typeface="Verdana"/>
              </a:rPr>
              <a:t>)</a:t>
            </a:r>
            <a:r>
              <a:rPr lang="en-IN" sz="1100" b="0" strike="noStrike" spc="-46">
                <a:latin typeface="Times New Roman"/>
              </a:rPr>
              <a:t>β </a:t>
            </a:r>
            <a:r>
              <a:rPr lang="en-IN" sz="1100" b="0" strike="noStrike" spc="-75">
                <a:latin typeface="Verdana"/>
              </a:rPr>
              <a:t>(</a:t>
            </a:r>
            <a:r>
              <a:rPr lang="en-IN" sz="1100" b="0" i="1" strike="noStrike" spc="-75">
                <a:latin typeface="Georgia"/>
              </a:rPr>
              <a:t>q </a:t>
            </a:r>
            <a:r>
              <a:rPr lang="en-IN" sz="1100" b="0" strike="noStrike" spc="-55">
                <a:latin typeface="Verdana"/>
              </a:rPr>
              <a:t>+</a:t>
            </a:r>
            <a:r>
              <a:rPr lang="en-IN" sz="1100" b="0" strike="noStrike" spc="-177">
                <a:latin typeface="Verdana"/>
              </a:rPr>
              <a:t> </a:t>
            </a:r>
            <a:r>
              <a:rPr lang="en-IN" sz="1100" b="0" strike="noStrike" spc="-35">
                <a:latin typeface="Trebuchet MS"/>
              </a:rPr>
              <a:t>1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34" name="object 13"/>
          <p:cNvSpPr/>
          <p:nvPr/>
        </p:nvSpPr>
        <p:spPr>
          <a:xfrm>
            <a:off x="3717360" y="2003040"/>
            <a:ext cx="19080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7">
                <a:latin typeface="Times New Roman"/>
              </a:rPr>
              <a:t>,</a:t>
            </a:r>
            <a:r>
              <a:rPr lang="en-IN" sz="1100" b="0" strike="noStrike" spc="-205">
                <a:latin typeface="Times New Roman"/>
              </a:rPr>
              <a:t> </a:t>
            </a:r>
            <a:r>
              <a:rPr lang="en-IN" sz="1100" b="0" i="1" strike="noStrike" spc="-60">
                <a:latin typeface="Georgia"/>
              </a:rPr>
              <a:t>e</a:t>
            </a:r>
            <a:r>
              <a:rPr lang="en-IN" sz="1100" b="0" strike="noStrike" spc="-60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35" name="object 14"/>
          <p:cNvSpPr/>
          <p:nvPr/>
        </p:nvSpPr>
        <p:spPr>
          <a:xfrm>
            <a:off x="1473480" y="2511000"/>
            <a:ext cx="13284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55">
                <a:latin typeface="Verdana"/>
              </a:rPr>
              <a:t>+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36" name="object 15"/>
          <p:cNvSpPr/>
          <p:nvPr/>
        </p:nvSpPr>
        <p:spPr>
          <a:xfrm>
            <a:off x="1629000" y="2710440"/>
            <a:ext cx="37296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46">
                <a:latin typeface="Georgia"/>
              </a:rPr>
              <a:t>f </a:t>
            </a:r>
            <a:r>
              <a:rPr lang="en-IN" sz="800" b="0" strike="noStrike" spc="-35">
                <a:latin typeface="Times New Roman"/>
              </a:rPr>
              <a:t>,</a:t>
            </a:r>
            <a:r>
              <a:rPr lang="en-IN" sz="800" b="0" i="1" strike="noStrike" spc="-35">
                <a:latin typeface="Georgia"/>
              </a:rPr>
              <a:t>g</a:t>
            </a:r>
            <a:r>
              <a:rPr lang="en-IN" sz="800" b="0" i="1" strike="noStrike" spc="97">
                <a:latin typeface="Georgia"/>
              </a:rPr>
              <a:t> </a:t>
            </a:r>
            <a:r>
              <a:rPr lang="en-IN" sz="800" b="0" i="1" strike="noStrike" spc="-21">
                <a:latin typeface="Georgia"/>
              </a:rPr>
              <a:t>e</a:t>
            </a:r>
            <a:r>
              <a:rPr lang="en-IN" sz="800" b="0" strike="noStrike" spc="-21">
                <a:latin typeface="LM Roman 8"/>
              </a:rPr>
              <a:t>=</a:t>
            </a:r>
            <a:r>
              <a:rPr lang="en-IN" sz="800" b="0" strike="noStrike" spc="-21">
                <a:latin typeface="Trebuchet MS"/>
              </a:rPr>
              <a:t>1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37" name="object 16"/>
          <p:cNvSpPr/>
          <p:nvPr/>
        </p:nvSpPr>
        <p:spPr>
          <a:xfrm>
            <a:off x="1804320" y="2370240"/>
            <a:ext cx="190800" cy="2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66">
                <a:latin typeface="Georgia"/>
              </a:rPr>
              <a:t>p</a:t>
            </a:r>
            <a:r>
              <a:rPr lang="en-IN" sz="800" b="0" strike="noStrike" spc="-165">
                <a:latin typeface="DejaVu Sans"/>
              </a:rPr>
              <a:t>−</a:t>
            </a:r>
            <a:r>
              <a:rPr lang="en-IN" sz="800" b="0" strike="noStrike" spc="-26">
                <a:latin typeface="Trebuchet MS"/>
              </a:rPr>
              <a:t>1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38" name="object 17"/>
          <p:cNvSpPr/>
          <p:nvPr/>
        </p:nvSpPr>
        <p:spPr>
          <a:xfrm>
            <a:off x="1596600" y="2369160"/>
            <a:ext cx="40716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1254">
                <a:latin typeface="Arial"/>
              </a:rPr>
              <a:t>.</a:t>
            </a:r>
            <a:r>
              <a:rPr lang="en-IN" sz="1100" b="0" strike="noStrike" spc="1132"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39" name="object 18"/>
          <p:cNvSpPr/>
          <p:nvPr/>
        </p:nvSpPr>
        <p:spPr>
          <a:xfrm>
            <a:off x="2076120" y="2568960"/>
            <a:ext cx="5364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46">
                <a:latin typeface="Georgia"/>
              </a:rPr>
              <a:t>f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40" name="object 19"/>
          <p:cNvSpPr/>
          <p:nvPr/>
        </p:nvSpPr>
        <p:spPr>
          <a:xfrm>
            <a:off x="2653200" y="2491200"/>
            <a:ext cx="55656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357480" algn="l"/>
              </a:tabLst>
            </a:pPr>
            <a:r>
              <a:rPr lang="en-IN" sz="800" b="0" i="1" strike="noStrike" spc="-46">
                <a:latin typeface="Georgia"/>
              </a:rPr>
              <a:t>f	</a:t>
            </a:r>
            <a:r>
              <a:rPr lang="en-IN" sz="800" b="0" i="1" strike="noStrike" spc="-60">
                <a:latin typeface="Georgia"/>
              </a:rPr>
              <a:t>g</a:t>
            </a:r>
            <a:r>
              <a:rPr lang="en-IN" sz="800" b="0" i="1" strike="noStrike" spc="29">
                <a:latin typeface="Georgia"/>
              </a:rPr>
              <a:t> </a:t>
            </a:r>
            <a:r>
              <a:rPr lang="en-IN" sz="800" b="0" i="1" strike="noStrike" spc="-15">
                <a:latin typeface="Georgia"/>
              </a:rPr>
              <a:t>j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41" name="object 20"/>
          <p:cNvSpPr/>
          <p:nvPr/>
        </p:nvSpPr>
        <p:spPr>
          <a:xfrm>
            <a:off x="3314880" y="2568960"/>
            <a:ext cx="7596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60">
                <a:latin typeface="Georgia"/>
              </a:rPr>
              <a:t>g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42" name="object 21"/>
          <p:cNvSpPr/>
          <p:nvPr/>
        </p:nvSpPr>
        <p:spPr>
          <a:xfrm>
            <a:off x="1994040" y="2511000"/>
            <a:ext cx="151848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69">
                <a:latin typeface="Times New Roman"/>
              </a:rPr>
              <a:t>α </a:t>
            </a:r>
            <a:r>
              <a:rPr lang="en-IN" sz="1100" b="0" strike="noStrike" spc="-41">
                <a:latin typeface="Verdana"/>
              </a:rPr>
              <a:t>(</a:t>
            </a:r>
            <a:r>
              <a:rPr lang="en-IN" sz="1100" b="0" i="1" strike="noStrike" spc="-41">
                <a:latin typeface="Georgia"/>
              </a:rPr>
              <a:t>e</a:t>
            </a:r>
            <a:r>
              <a:rPr lang="en-IN" sz="1100" b="0" strike="noStrike" spc="-41">
                <a:latin typeface="Times New Roman"/>
              </a:rPr>
              <a:t>, </a:t>
            </a:r>
            <a:r>
              <a:rPr lang="en-IN" sz="1100" b="0" i="1" strike="noStrike" spc="-72">
                <a:latin typeface="Georgia"/>
              </a:rPr>
              <a:t>q</a:t>
            </a:r>
            <a:r>
              <a:rPr lang="en-IN" sz="1100" b="0" strike="noStrike" spc="-72">
                <a:latin typeface="Verdana"/>
              </a:rPr>
              <a:t>)</a:t>
            </a:r>
            <a:r>
              <a:rPr lang="en-IN" sz="1100" b="0" i="1" strike="noStrike" spc="-72">
                <a:latin typeface="Georgia"/>
              </a:rPr>
              <a:t>P</a:t>
            </a:r>
            <a:r>
              <a:rPr lang="en-IN" sz="1100" b="0" strike="noStrike" spc="-72">
                <a:latin typeface="Verdana"/>
              </a:rPr>
              <a:t>(</a:t>
            </a:r>
            <a:r>
              <a:rPr lang="en-IN" sz="1100" b="0" i="1" strike="noStrike" spc="-72">
                <a:latin typeface="Georgia"/>
              </a:rPr>
              <a:t>N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1100" b="0" i="1" strike="noStrike" spc="-120">
                <a:latin typeface="Georgia"/>
              </a:rPr>
              <a:t>N N </a:t>
            </a:r>
            <a:r>
              <a:rPr lang="en-IN" sz="1100" b="0" strike="noStrike" spc="-46">
                <a:latin typeface="Verdana"/>
              </a:rPr>
              <a:t>)</a:t>
            </a:r>
            <a:r>
              <a:rPr lang="en-IN" sz="1100" b="0" strike="noStrike" spc="-46">
                <a:latin typeface="Times New Roman"/>
              </a:rPr>
              <a:t>β</a:t>
            </a:r>
            <a:r>
              <a:rPr lang="en-IN" sz="1100" b="0" strike="noStrike" spc="32">
                <a:latin typeface="Times New Roman"/>
              </a:rPr>
              <a:t> </a:t>
            </a:r>
            <a:r>
              <a:rPr lang="en-IN" sz="1100" b="0" strike="noStrike" spc="-60">
                <a:latin typeface="Verdana"/>
              </a:rPr>
              <a:t>(</a:t>
            </a:r>
            <a:r>
              <a:rPr lang="en-IN" sz="1100" b="0" i="1" strike="noStrike" spc="-60">
                <a:latin typeface="Georgia"/>
              </a:rPr>
              <a:t>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43" name="object 22"/>
          <p:cNvSpPr/>
          <p:nvPr/>
        </p:nvSpPr>
        <p:spPr>
          <a:xfrm>
            <a:off x="3486960" y="2511000"/>
            <a:ext cx="3938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7">
                <a:latin typeface="Times New Roman"/>
              </a:rPr>
              <a:t>,</a:t>
            </a:r>
            <a:r>
              <a:rPr lang="en-IN" sz="1100" b="0" strike="noStrike" spc="-222">
                <a:latin typeface="Times New Roman"/>
              </a:rPr>
              <a:t> </a:t>
            </a:r>
            <a:r>
              <a:rPr lang="en-IN" sz="1100" b="0" i="1" strike="noStrike" spc="-97">
                <a:latin typeface="Georgia"/>
              </a:rPr>
              <a:t>p </a:t>
            </a:r>
            <a:r>
              <a:rPr lang="en-IN" sz="1100" b="0" strike="noStrike" spc="-231">
                <a:latin typeface="DejaVu Sans"/>
              </a:rPr>
              <a:t>− </a:t>
            </a:r>
            <a:r>
              <a:rPr lang="en-IN" sz="1100" b="0" strike="noStrike" spc="-55">
                <a:latin typeface="Trebuchet MS"/>
              </a:rPr>
              <a:t>1</a:t>
            </a:r>
            <a:r>
              <a:rPr lang="en-IN" sz="1100" b="0" strike="noStrike" spc="-55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49" name="object 28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050" name="object 29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051" name="object 30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052" name="object 31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object 2"/>
          <p:cNvSpPr txBox="1"/>
          <p:nvPr/>
        </p:nvSpPr>
        <p:spPr>
          <a:xfrm>
            <a:off x="95400" y="60480"/>
            <a:ext cx="28278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Product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of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inside-outside</a:t>
            </a:r>
            <a:r>
              <a:rPr lang="en-IN" sz="1400" b="0" i="1" strike="noStrike" spc="16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76" name="object 3"/>
          <p:cNvSpPr/>
          <p:nvPr/>
        </p:nvSpPr>
        <p:spPr>
          <a:xfrm>
            <a:off x="100440" y="675720"/>
            <a:ext cx="4393080" cy="13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522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15">
                <a:latin typeface="Times New Roman"/>
              </a:rPr>
              <a:t>α</a:t>
            </a:r>
            <a:r>
              <a:rPr lang="en-IN" sz="1200" b="0" i="1" strike="noStrike" spc="-24" baseline="-10000">
                <a:latin typeface="Georgia"/>
              </a:rPr>
              <a:t>j</a:t>
            </a:r>
            <a:r>
              <a:rPr lang="en-IN" sz="1100" b="0" strike="noStrike" spc="-15">
                <a:latin typeface="Verdana"/>
              </a:rPr>
              <a:t>(</a:t>
            </a:r>
            <a:r>
              <a:rPr lang="en-IN" sz="1100" b="0" i="1" strike="noStrike" spc="-15">
                <a:latin typeface="Georgia"/>
              </a:rPr>
              <a:t>p</a:t>
            </a:r>
            <a:r>
              <a:rPr lang="en-IN" sz="1100" b="0" strike="noStrike" spc="-15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46">
                <a:latin typeface="Georgia"/>
              </a:rPr>
              <a:t>q</a:t>
            </a:r>
            <a:r>
              <a:rPr lang="en-IN" sz="1100" b="0" strike="noStrike" spc="-46">
                <a:latin typeface="Verdana"/>
              </a:rPr>
              <a:t>)</a:t>
            </a:r>
            <a:r>
              <a:rPr lang="en-IN" sz="1100" b="0" strike="noStrike" spc="-46">
                <a:latin typeface="Times New Roman"/>
              </a:rPr>
              <a:t>β</a:t>
            </a:r>
            <a:r>
              <a:rPr lang="en-IN" sz="1200" b="0" i="1" strike="noStrike" spc="-69" baseline="-10000">
                <a:latin typeface="Georgia"/>
              </a:rPr>
              <a:t>j</a:t>
            </a:r>
            <a:r>
              <a:rPr lang="en-IN" sz="1100" b="0" strike="noStrike" spc="-46">
                <a:latin typeface="Verdana"/>
              </a:rPr>
              <a:t>(</a:t>
            </a:r>
            <a:r>
              <a:rPr lang="en-IN" sz="1100" b="0" i="1" strike="noStrike" spc="-46">
                <a:latin typeface="Georgia"/>
              </a:rPr>
              <a:t>p</a:t>
            </a:r>
            <a:r>
              <a:rPr lang="en-IN" sz="1100" b="0" strike="noStrike" spc="-46">
                <a:latin typeface="Times New Roman"/>
              </a:rPr>
              <a:t>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75">
                <a:latin typeface="Georgia"/>
              </a:rPr>
              <a:t>q</a:t>
            </a:r>
            <a:r>
              <a:rPr lang="en-IN" sz="1100" b="0" strike="noStrike" spc="-75">
                <a:latin typeface="Verdana"/>
              </a:rPr>
              <a:t>)</a:t>
            </a:r>
            <a:r>
              <a:rPr lang="en-IN" sz="1100" b="0" strike="noStrike" spc="-137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0">
                <a:latin typeface="Verdana"/>
              </a:rPr>
              <a:t> </a:t>
            </a:r>
            <a:r>
              <a:rPr lang="en-IN" sz="1100" b="0" i="1" strike="noStrike" spc="-52">
                <a:latin typeface="Georgia"/>
              </a:rPr>
              <a:t>P</a:t>
            </a:r>
            <a:r>
              <a:rPr lang="en-IN" sz="1100" b="0" strike="noStrike" spc="-52">
                <a:latin typeface="Verdana"/>
              </a:rPr>
              <a:t>(</a:t>
            </a:r>
            <a:r>
              <a:rPr lang="en-IN" sz="1100" b="0" i="1" strike="noStrike" spc="-52">
                <a:latin typeface="Georgia"/>
              </a:rPr>
              <a:t>w</a:t>
            </a:r>
            <a:r>
              <a:rPr lang="en-IN" sz="1200" b="0" strike="noStrike" spc="-75" baseline="-13000">
                <a:latin typeface="Trebuchet MS"/>
              </a:rPr>
              <a:t>1</a:t>
            </a:r>
            <a:r>
              <a:rPr lang="en-IN" sz="1200" b="0" strike="noStrike" spc="-75" baseline="-13000">
                <a:latin typeface="LM Roman 8"/>
              </a:rPr>
              <a:t>(</a:t>
            </a:r>
            <a:r>
              <a:rPr lang="en-IN" sz="1200" b="0" i="1" strike="noStrike" spc="-75" baseline="-13000">
                <a:latin typeface="Georgia"/>
              </a:rPr>
              <a:t>p</a:t>
            </a:r>
            <a:r>
              <a:rPr lang="en-IN" sz="1200" b="0" strike="noStrike" spc="-75" baseline="-13000">
                <a:latin typeface="DejaVu Sans"/>
              </a:rPr>
              <a:t>−</a:t>
            </a:r>
            <a:r>
              <a:rPr lang="en-IN" sz="1200" b="0" strike="noStrike" spc="-75" baseline="-13000">
                <a:latin typeface="Trebuchet MS"/>
              </a:rPr>
              <a:t>1</a:t>
            </a:r>
            <a:r>
              <a:rPr lang="en-IN" sz="1200" b="0" strike="noStrike" spc="-75" baseline="-13000">
                <a:latin typeface="LM Roman 8"/>
              </a:rPr>
              <a:t>)</a:t>
            </a:r>
            <a:r>
              <a:rPr lang="en-IN" sz="1100" b="0" strike="noStrike" spc="-52">
                <a:latin typeface="Times New Roman"/>
              </a:rPr>
              <a:t>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21">
                <a:latin typeface="Georgia"/>
              </a:rPr>
              <a:t>N</a:t>
            </a:r>
            <a:r>
              <a:rPr lang="en-IN" sz="1200" b="0" i="1" strike="noStrike" spc="-32" baseline="31000">
                <a:latin typeface="Georgia"/>
              </a:rPr>
              <a:t>j</a:t>
            </a:r>
            <a:r>
              <a:rPr lang="en-IN" sz="1200" b="0" i="1" strike="noStrike" spc="-32" baseline="-10000">
                <a:latin typeface="Georgia"/>
              </a:rPr>
              <a:t>pq</a:t>
            </a:r>
            <a:r>
              <a:rPr lang="en-IN" sz="1100" b="0" strike="noStrike" spc="-21">
                <a:latin typeface="Times New Roman"/>
              </a:rPr>
              <a:t>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55">
                <a:latin typeface="Georgia"/>
              </a:rPr>
              <a:t>w</a:t>
            </a:r>
            <a:r>
              <a:rPr lang="en-IN" sz="1200" b="0" strike="noStrike" spc="-83" baseline="-13000">
                <a:latin typeface="LM Roman 8"/>
              </a:rPr>
              <a:t>(</a:t>
            </a:r>
            <a:r>
              <a:rPr lang="en-IN" sz="1200" b="0" i="1" strike="noStrike" spc="-83" baseline="-13000">
                <a:latin typeface="Georgia"/>
              </a:rPr>
              <a:t>q</a:t>
            </a:r>
            <a:r>
              <a:rPr lang="en-IN" sz="1200" b="0" strike="noStrike" spc="-83" baseline="-13000">
                <a:latin typeface="LM Roman 8"/>
              </a:rPr>
              <a:t>+</a:t>
            </a:r>
            <a:r>
              <a:rPr lang="en-IN" sz="1200" b="0" strike="noStrike" spc="-83" baseline="-13000">
                <a:latin typeface="Trebuchet MS"/>
              </a:rPr>
              <a:t>1</a:t>
            </a:r>
            <a:r>
              <a:rPr lang="en-IN" sz="1200" b="0" strike="noStrike" spc="-83" baseline="-13000">
                <a:latin typeface="LM Roman 8"/>
              </a:rPr>
              <a:t>)</a:t>
            </a:r>
            <a:r>
              <a:rPr lang="en-IN" sz="1200" b="0" i="1" strike="noStrike" spc="-83" baseline="-13000">
                <a:latin typeface="Georgia"/>
              </a:rPr>
              <a:t>m</a:t>
            </a:r>
            <a:r>
              <a:rPr lang="en-IN" sz="1100" b="0" strike="noStrike" spc="-55">
                <a:latin typeface="DejaVu Sans"/>
              </a:rPr>
              <a:t>|</a:t>
            </a:r>
            <a:r>
              <a:rPr lang="en-IN" sz="1100" b="0" i="1" strike="noStrike" spc="-55">
                <a:latin typeface="Georgia"/>
              </a:rPr>
              <a:t>G</a:t>
            </a:r>
            <a:r>
              <a:rPr lang="en-IN" sz="1100" b="0" strike="noStrike" spc="-55">
                <a:latin typeface="Verdana"/>
              </a:rPr>
              <a:t>)</a:t>
            </a:r>
            <a:r>
              <a:rPr lang="en-IN" sz="1100" b="0" i="1" strike="noStrike" spc="-55">
                <a:latin typeface="Georgia"/>
              </a:rPr>
              <a:t>P</a:t>
            </a:r>
            <a:r>
              <a:rPr lang="en-IN" sz="1100" b="0" strike="noStrike" spc="-55">
                <a:latin typeface="Verdana"/>
              </a:rPr>
              <a:t>(</a:t>
            </a:r>
            <a:r>
              <a:rPr lang="en-IN" sz="1100" b="0" i="1" strike="noStrike" spc="-55">
                <a:latin typeface="Georgia"/>
              </a:rPr>
              <a:t>w</a:t>
            </a:r>
            <a:r>
              <a:rPr lang="en-IN" sz="1200" b="0" i="1" strike="noStrike" spc="-83" baseline="-10000">
                <a:latin typeface="Georgia"/>
              </a:rPr>
              <a:t>pq</a:t>
            </a:r>
            <a:r>
              <a:rPr lang="en-IN" sz="1100" b="0" strike="noStrike" spc="-55">
                <a:latin typeface="DejaVu Sans"/>
              </a:rPr>
              <a:t>|</a:t>
            </a:r>
            <a:r>
              <a:rPr lang="en-IN" sz="1100" b="0" i="1" strike="noStrike" spc="-55">
                <a:latin typeface="Georgia"/>
              </a:rPr>
              <a:t>N</a:t>
            </a:r>
            <a:r>
              <a:rPr lang="en-IN" sz="1200" b="0" i="1" strike="noStrike" spc="-83" baseline="31000">
                <a:latin typeface="Georgia"/>
              </a:rPr>
              <a:t>j</a:t>
            </a:r>
            <a:r>
              <a:rPr lang="en-IN" sz="1200" b="0" i="1" strike="noStrike" spc="-83" baseline="-10000">
                <a:latin typeface="Georgia"/>
              </a:rPr>
              <a:t>pq</a:t>
            </a:r>
            <a:r>
              <a:rPr lang="en-IN" sz="1100" b="0" strike="noStrike" spc="-55">
                <a:latin typeface="Times New Roman"/>
              </a:rPr>
              <a:t>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46">
                <a:latin typeface="Georgia"/>
              </a:rPr>
              <a:t>G</a:t>
            </a:r>
            <a:r>
              <a:rPr lang="en-IN" sz="1100" b="0" strike="noStrike" spc="-46">
                <a:latin typeface="Verdana"/>
              </a:rPr>
              <a:t>)</a:t>
            </a:r>
            <a:r>
              <a:rPr lang="en-IN" sz="1100" b="0" strike="noStrike" spc="-137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0">
                <a:latin typeface="Verdana"/>
              </a:rPr>
              <a:t> </a:t>
            </a:r>
            <a:r>
              <a:rPr lang="en-IN" sz="1100" b="0" i="1" strike="noStrike" spc="-66">
                <a:latin typeface="Georgia"/>
              </a:rPr>
              <a:t>P</a:t>
            </a:r>
            <a:r>
              <a:rPr lang="en-IN" sz="1100" b="0" strike="noStrike" spc="-66">
                <a:latin typeface="Verdana"/>
              </a:rPr>
              <a:t>(</a:t>
            </a:r>
            <a:r>
              <a:rPr lang="en-IN" sz="1100" b="0" i="1" strike="noStrike" spc="-66">
                <a:latin typeface="Georgia"/>
              </a:rPr>
              <a:t>w</a:t>
            </a:r>
            <a:r>
              <a:rPr lang="en-IN" sz="1200" b="0" strike="noStrike" spc="-97" baseline="-10000">
                <a:latin typeface="Trebuchet MS"/>
              </a:rPr>
              <a:t>1</a:t>
            </a:r>
            <a:r>
              <a:rPr lang="en-IN" sz="1200" b="0" i="1" strike="noStrike" spc="-97" baseline="-10000">
                <a:latin typeface="Georgia"/>
              </a:rPr>
              <a:t>m</a:t>
            </a:r>
            <a:r>
              <a:rPr lang="en-IN" sz="1100" b="0" strike="noStrike" spc="-66">
                <a:latin typeface="Times New Roman"/>
              </a:rPr>
              <a:t>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52">
                <a:latin typeface="Georgia"/>
              </a:rPr>
              <a:t>N</a:t>
            </a:r>
            <a:r>
              <a:rPr lang="en-IN" sz="1200" b="0" i="1" strike="noStrike" spc="-75" baseline="31000">
                <a:latin typeface="Georgia"/>
              </a:rPr>
              <a:t>j</a:t>
            </a:r>
            <a:r>
              <a:rPr lang="en-IN" sz="1200" b="0" i="1" strike="noStrike" spc="-75" baseline="-10000">
                <a:latin typeface="Georgia"/>
              </a:rPr>
              <a:t>pq</a:t>
            </a:r>
            <a:r>
              <a:rPr lang="en-IN" sz="1100" b="0" strike="noStrike" spc="-52">
                <a:latin typeface="DejaVu Sans"/>
              </a:rPr>
              <a:t>|</a:t>
            </a:r>
            <a:r>
              <a:rPr lang="en-IN" sz="1100" b="0" i="1" strike="noStrike" spc="-52">
                <a:latin typeface="Georgia"/>
              </a:rPr>
              <a:t>G</a:t>
            </a:r>
            <a:r>
              <a:rPr lang="en-IN" sz="1100" b="0" strike="noStrike" spc="-52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38160">
              <a:lnSpc>
                <a:spcPct val="105000"/>
              </a:lnSpc>
              <a:spcBef>
                <a:spcPts val="910"/>
              </a:spcBef>
            </a:pPr>
            <a:r>
              <a:rPr lang="en-IN" sz="950" b="0" strike="noStrike" spc="29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probability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sentence </a:t>
            </a:r>
            <a:r>
              <a:rPr lang="en-IN" sz="950" b="0" strike="noStrike" spc="29">
                <a:latin typeface="Trebuchet MS"/>
              </a:rPr>
              <a:t>and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-15">
                <a:latin typeface="Trebuchet MS"/>
              </a:rPr>
              <a:t>there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43">
                <a:latin typeface="Trebuchet MS"/>
              </a:rPr>
              <a:t>some </a:t>
            </a:r>
            <a:r>
              <a:rPr lang="en-IN" sz="950" b="0" strike="noStrike" spc="4">
                <a:latin typeface="Trebuchet MS"/>
              </a:rPr>
              <a:t>consistent</a:t>
            </a:r>
            <a:r>
              <a:rPr lang="en-IN" sz="950" b="0" strike="noStrike" spc="-165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spanning  </a:t>
            </a:r>
            <a:r>
              <a:rPr lang="en-IN" sz="950" b="0" strike="noStrike" spc="-15">
                <a:latin typeface="Trebuchet MS"/>
              </a:rPr>
              <a:t>from </a:t>
            </a:r>
            <a:r>
              <a:rPr lang="en-IN" sz="950" b="0" strike="noStrike" spc="-1">
                <a:latin typeface="Trebuchet MS"/>
              </a:rPr>
              <a:t>word </a:t>
            </a:r>
            <a:r>
              <a:rPr lang="en-IN" sz="1100" b="0" i="1" strike="noStrike" spc="-97">
                <a:latin typeface="Georgia"/>
              </a:rPr>
              <a:t>p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1100" b="0" i="1" strike="noStrike" spc="-72">
                <a:latin typeface="Georgia"/>
              </a:rPr>
              <a:t>q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9">
                <a:latin typeface="Trebuchet MS"/>
              </a:rPr>
              <a:t>given</a:t>
            </a:r>
            <a:r>
              <a:rPr lang="en-IN" sz="950" b="0" strike="noStrike" spc="-52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by:</a:t>
            </a:r>
            <a:endParaRPr lang="en-IN" sz="950" b="0" strike="noStrike" spc="-1">
              <a:latin typeface="Arial"/>
            </a:endParaRPr>
          </a:p>
          <a:p>
            <a:pPr marL="365040">
              <a:lnSpc>
                <a:spcPct val="100000"/>
              </a:lnSpc>
              <a:spcBef>
                <a:spcPts val="825"/>
              </a:spcBef>
            </a:pPr>
            <a:r>
              <a:rPr lang="en-IN" sz="1100" b="0" i="1" strike="noStrike" spc="-66">
                <a:latin typeface="Georgia"/>
              </a:rPr>
              <a:t>P</a:t>
            </a:r>
            <a:r>
              <a:rPr lang="en-IN" sz="1100" b="0" strike="noStrike" spc="-66">
                <a:latin typeface="Verdana"/>
              </a:rPr>
              <a:t>(</a:t>
            </a:r>
            <a:r>
              <a:rPr lang="en-IN" sz="1100" b="0" i="1" strike="noStrike" spc="-66">
                <a:latin typeface="Georgia"/>
              </a:rPr>
              <a:t>w</a:t>
            </a:r>
            <a:r>
              <a:rPr lang="en-IN" sz="1200" b="0" strike="noStrike" spc="-97" baseline="-10000">
                <a:latin typeface="Trebuchet MS"/>
              </a:rPr>
              <a:t>1</a:t>
            </a:r>
            <a:r>
              <a:rPr lang="en-IN" sz="1200" b="0" i="1" strike="noStrike" spc="-97" baseline="-10000">
                <a:latin typeface="Georgia"/>
              </a:rPr>
              <a:t>m</a:t>
            </a:r>
            <a:r>
              <a:rPr lang="en-IN" sz="1100" b="0" strike="noStrike" spc="-66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72">
                <a:latin typeface="Georgia"/>
              </a:rPr>
              <a:t>N</a:t>
            </a:r>
            <a:r>
              <a:rPr lang="en-IN" sz="1200" b="0" i="1" strike="noStrike" spc="-106" baseline="-10000">
                <a:latin typeface="Georgia"/>
              </a:rPr>
              <a:t>pq</a:t>
            </a:r>
            <a:r>
              <a:rPr lang="en-IN" sz="1100" b="0" strike="noStrike" spc="-72">
                <a:latin typeface="DejaVu Sans"/>
              </a:rPr>
              <a:t>|</a:t>
            </a:r>
            <a:r>
              <a:rPr lang="en-IN" sz="1100" b="0" i="1" strike="noStrike" spc="-72">
                <a:latin typeface="Georgia"/>
              </a:rPr>
              <a:t>G</a:t>
            </a:r>
            <a:r>
              <a:rPr lang="en-IN" sz="1100" b="0" strike="noStrike" spc="-72">
                <a:latin typeface="Verdana"/>
              </a:rPr>
              <a:t>)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650" b="0" strike="noStrike" spc="1699" baseline="55000">
                <a:latin typeface="Arial"/>
              </a:rPr>
              <a:t>.</a:t>
            </a:r>
            <a:r>
              <a:rPr lang="en-IN" sz="1650" b="0" strike="noStrike" spc="-279" baseline="55000">
                <a:latin typeface="Arial"/>
              </a:rPr>
              <a:t> </a:t>
            </a:r>
            <a:r>
              <a:rPr lang="en-IN" sz="1100" b="0" strike="noStrike" spc="-15">
                <a:latin typeface="Times New Roman"/>
              </a:rPr>
              <a:t>α</a:t>
            </a:r>
            <a:r>
              <a:rPr lang="en-IN" sz="1200" b="0" i="1" strike="noStrike" spc="-24" baseline="-10000">
                <a:latin typeface="Georgia"/>
              </a:rPr>
              <a:t>j</a:t>
            </a:r>
            <a:r>
              <a:rPr lang="en-IN" sz="1100" b="0" strike="noStrike" spc="-15">
                <a:latin typeface="Verdana"/>
              </a:rPr>
              <a:t>(</a:t>
            </a:r>
            <a:r>
              <a:rPr lang="en-IN" sz="1100" b="0" i="1" strike="noStrike" spc="-15">
                <a:latin typeface="Georgia"/>
              </a:rPr>
              <a:t>p</a:t>
            </a:r>
            <a:r>
              <a:rPr lang="en-IN" sz="1100" b="0" strike="noStrike" spc="-15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46">
                <a:latin typeface="Georgia"/>
              </a:rPr>
              <a:t>q</a:t>
            </a:r>
            <a:r>
              <a:rPr lang="en-IN" sz="1100" b="0" strike="noStrike" spc="-46">
                <a:latin typeface="Verdana"/>
              </a:rPr>
              <a:t>)</a:t>
            </a:r>
            <a:r>
              <a:rPr lang="en-IN" sz="1100" b="0" strike="noStrike" spc="-46">
                <a:latin typeface="Times New Roman"/>
              </a:rPr>
              <a:t>β</a:t>
            </a:r>
            <a:r>
              <a:rPr lang="en-IN" sz="1200" b="0" i="1" strike="noStrike" spc="-69" baseline="-10000">
                <a:latin typeface="Georgia"/>
              </a:rPr>
              <a:t>j</a:t>
            </a:r>
            <a:r>
              <a:rPr lang="en-IN" sz="1100" b="0" strike="noStrike" spc="-46">
                <a:latin typeface="Verdana"/>
              </a:rPr>
              <a:t>(</a:t>
            </a:r>
            <a:r>
              <a:rPr lang="en-IN" sz="1100" b="0" i="1" strike="noStrike" spc="-46">
                <a:latin typeface="Georgia"/>
              </a:rPr>
              <a:t>p</a:t>
            </a:r>
            <a:r>
              <a:rPr lang="en-IN" sz="1100" b="0" strike="noStrike" spc="-46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75">
                <a:latin typeface="Georgia"/>
              </a:rPr>
              <a:t>q</a:t>
            </a:r>
            <a:r>
              <a:rPr lang="en-IN" sz="1100" b="0" strike="noStrike" spc="-75">
                <a:latin typeface="Verdana"/>
              </a:rPr>
              <a:t>)</a:t>
            </a:r>
            <a:r>
              <a:rPr lang="en-IN" sz="1100" b="0" strike="noStrike" spc="-140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i="1" strike="noStrike" spc="-55">
                <a:latin typeface="Georgia"/>
              </a:rPr>
              <a:t>P</a:t>
            </a:r>
            <a:r>
              <a:rPr lang="en-IN" sz="1100" b="0" strike="noStrike" spc="-55">
                <a:latin typeface="Verdana"/>
              </a:rPr>
              <a:t>(</a:t>
            </a:r>
            <a:r>
              <a:rPr lang="en-IN" sz="1100" b="0" i="1" strike="noStrike" spc="-55">
                <a:latin typeface="Georgia"/>
              </a:rPr>
              <a:t>N</a:t>
            </a:r>
            <a:r>
              <a:rPr lang="en-IN" sz="1200" b="0" strike="noStrike" spc="-83" baseline="-10000">
                <a:latin typeface="Trebuchet MS"/>
              </a:rPr>
              <a:t>1</a:t>
            </a:r>
            <a:r>
              <a:rPr lang="en-IN" sz="1200" b="0" strike="noStrike" spc="72" baseline="-10000">
                <a:latin typeface="Trebuchet MS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11">
                <a:latin typeface="DejaVu Sans"/>
              </a:rPr>
              <a:t> </a:t>
            </a:r>
            <a:r>
              <a:rPr lang="en-IN" sz="1100" b="0" i="1" strike="noStrike" spc="-75">
                <a:latin typeface="Georgia"/>
              </a:rPr>
              <a:t>w</a:t>
            </a:r>
            <a:r>
              <a:rPr lang="en-IN" sz="1200" b="0" strike="noStrike" spc="-114" baseline="-10000">
                <a:latin typeface="Trebuchet MS"/>
              </a:rPr>
              <a:t>1</a:t>
            </a:r>
            <a:r>
              <a:rPr lang="en-IN" sz="1200" b="0" i="1" strike="noStrike" spc="-114" baseline="-10000">
                <a:latin typeface="Georgia"/>
              </a:rPr>
              <a:t>m</a:t>
            </a:r>
            <a:r>
              <a:rPr lang="en-IN" sz="1100" b="0" strike="noStrike" spc="-75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80">
                <a:latin typeface="Georgia"/>
              </a:rPr>
              <a:t>N</a:t>
            </a:r>
            <a:r>
              <a:rPr lang="en-IN" sz="1200" b="0" i="1" strike="noStrike" spc="-120" baseline="-10000">
                <a:latin typeface="Georgia"/>
              </a:rPr>
              <a:t>pq</a:t>
            </a:r>
            <a:r>
              <a:rPr lang="en-IN" sz="1200" b="0" i="1" strike="noStrike" spc="-15" baseline="-10000">
                <a:latin typeface="Georgia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11">
                <a:latin typeface="DejaVu Sans"/>
              </a:rPr>
              <a:t> </a:t>
            </a:r>
            <a:r>
              <a:rPr lang="en-IN" sz="1100" b="0" i="1" strike="noStrike" spc="-80">
                <a:latin typeface="Georgia"/>
              </a:rPr>
              <a:t>w</a:t>
            </a:r>
            <a:r>
              <a:rPr lang="en-IN" sz="1200" b="0" i="1" strike="noStrike" spc="-120" baseline="-10000">
                <a:latin typeface="Georgia"/>
              </a:rPr>
              <a:t>pq</a:t>
            </a:r>
            <a:r>
              <a:rPr lang="en-IN" sz="1100" b="0" strike="noStrike" spc="-80">
                <a:latin typeface="DejaVu Sans"/>
              </a:rPr>
              <a:t>|</a:t>
            </a:r>
            <a:r>
              <a:rPr lang="en-IN" sz="1100" b="0" i="1" strike="noStrike" spc="-80">
                <a:latin typeface="Georgia"/>
              </a:rPr>
              <a:t>G</a:t>
            </a:r>
            <a:r>
              <a:rPr lang="en-IN" sz="1100" b="0" strike="noStrike" spc="-80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77" name="object 4"/>
          <p:cNvSpPr/>
          <p:nvPr/>
        </p:nvSpPr>
        <p:spPr>
          <a:xfrm>
            <a:off x="859320" y="1929240"/>
            <a:ext cx="2917440" cy="1225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4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085" name="object 12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086" name="object 13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object 2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8" name="object 3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object 4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90" name="object 5"/>
          <p:cNvGrpSpPr/>
          <p:nvPr/>
        </p:nvGrpSpPr>
        <p:grpSpPr>
          <a:xfrm>
            <a:off x="3281400" y="3252240"/>
            <a:ext cx="202680" cy="50400"/>
            <a:chOff x="3281400" y="3252240"/>
            <a:chExt cx="202680" cy="50400"/>
          </a:xfrm>
        </p:grpSpPr>
        <p:sp>
          <p:nvSpPr>
            <p:cNvPr id="2091" name="object 6"/>
            <p:cNvSpPr/>
            <p:nvPr/>
          </p:nvSpPr>
          <p:spPr>
            <a:xfrm>
              <a:off x="3344760" y="3252240"/>
              <a:ext cx="63720" cy="504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object 7"/>
            <p:cNvSpPr/>
            <p:nvPr/>
          </p:nvSpPr>
          <p:spPr>
            <a:xfrm>
              <a:off x="328140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3" name="object 8"/>
          <p:cNvGrpSpPr/>
          <p:nvPr/>
        </p:nvGrpSpPr>
        <p:grpSpPr>
          <a:xfrm>
            <a:off x="3547080" y="3252240"/>
            <a:ext cx="202680" cy="50400"/>
            <a:chOff x="3547080" y="3252240"/>
            <a:chExt cx="202680" cy="50400"/>
          </a:xfrm>
        </p:grpSpPr>
        <p:sp>
          <p:nvSpPr>
            <p:cNvPr id="2094" name="object 9"/>
            <p:cNvSpPr/>
            <p:nvPr/>
          </p:nvSpPr>
          <p:spPr>
            <a:xfrm>
              <a:off x="3636000" y="3264840"/>
              <a:ext cx="37800" cy="36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object 10"/>
            <p:cNvSpPr/>
            <p:nvPr/>
          </p:nvSpPr>
          <p:spPr>
            <a:xfrm>
              <a:off x="354708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object 11"/>
            <p:cNvSpPr/>
            <p:nvPr/>
          </p:nvSpPr>
          <p:spPr>
            <a:xfrm>
              <a:off x="3623400" y="3252240"/>
              <a:ext cx="50400" cy="504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  <a:moveTo>
                    <a:pt x="12700" y="25400"/>
                  </a:moveTo>
                  <a:lnTo>
                    <a:pt x="50800" y="25400"/>
                  </a:lnTo>
                  <a:moveTo>
                    <a:pt x="0" y="38100"/>
                  </a:moveTo>
                  <a:lnTo>
                    <a:pt x="38100" y="38100"/>
                  </a:lnTo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7" name="object 12"/>
          <p:cNvGrpSpPr/>
          <p:nvPr/>
        </p:nvGrpSpPr>
        <p:grpSpPr>
          <a:xfrm>
            <a:off x="3812760" y="3252240"/>
            <a:ext cx="202680" cy="50040"/>
            <a:chOff x="3812760" y="3252240"/>
            <a:chExt cx="202680" cy="50040"/>
          </a:xfrm>
        </p:grpSpPr>
        <p:sp>
          <p:nvSpPr>
            <p:cNvPr id="2098" name="object 13"/>
            <p:cNvSpPr/>
            <p:nvPr/>
          </p:nvSpPr>
          <p:spPr>
            <a:xfrm>
              <a:off x="3889080" y="3252240"/>
              <a:ext cx="50400" cy="252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  <a:moveTo>
                    <a:pt x="12700" y="12700"/>
                  </a:moveTo>
                  <a:lnTo>
                    <a:pt x="50800" y="12700"/>
                  </a:lnTo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object 14"/>
            <p:cNvSpPr/>
            <p:nvPr/>
          </p:nvSpPr>
          <p:spPr>
            <a:xfrm>
              <a:off x="381276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object 15"/>
            <p:cNvSpPr/>
            <p:nvPr/>
          </p:nvSpPr>
          <p:spPr>
            <a:xfrm>
              <a:off x="3889080" y="3290040"/>
              <a:ext cx="50400" cy="1224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01" name="object 16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2" name="object 17"/>
          <p:cNvGrpSpPr/>
          <p:nvPr/>
        </p:nvGrpSpPr>
        <p:grpSpPr>
          <a:xfrm>
            <a:off x="4329000" y="3252240"/>
            <a:ext cx="233280" cy="50400"/>
            <a:chOff x="4329000" y="3252240"/>
            <a:chExt cx="233280" cy="50400"/>
          </a:xfrm>
        </p:grpSpPr>
        <p:sp>
          <p:nvSpPr>
            <p:cNvPr id="2103" name="object 18"/>
            <p:cNvSpPr/>
            <p:nvPr/>
          </p:nvSpPr>
          <p:spPr>
            <a:xfrm>
              <a:off x="4451040" y="328248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object 19"/>
            <p:cNvSpPr/>
            <p:nvPr/>
          </p:nvSpPr>
          <p:spPr>
            <a:xfrm>
              <a:off x="4424040" y="3256200"/>
              <a:ext cx="30240" cy="3024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object 20"/>
            <p:cNvSpPr/>
            <p:nvPr/>
          </p:nvSpPr>
          <p:spPr>
            <a:xfrm>
              <a:off x="4329000" y="3252240"/>
              <a:ext cx="233280" cy="504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06" name="object 21"/>
          <p:cNvSpPr/>
          <p:nvPr/>
        </p:nvSpPr>
        <p:spPr>
          <a:xfrm>
            <a:off x="87840" y="900360"/>
            <a:ext cx="4432680" cy="8208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7" name="object 22"/>
          <p:cNvGrpSpPr/>
          <p:nvPr/>
        </p:nvGrpSpPr>
        <p:grpSpPr>
          <a:xfrm>
            <a:off x="87840" y="945000"/>
            <a:ext cx="4482720" cy="381960"/>
            <a:chOff x="87840" y="945000"/>
            <a:chExt cx="4482720" cy="381960"/>
          </a:xfrm>
        </p:grpSpPr>
        <p:sp>
          <p:nvSpPr>
            <p:cNvPr id="2108" name="object 23"/>
            <p:cNvSpPr/>
            <p:nvPr/>
          </p:nvSpPr>
          <p:spPr>
            <a:xfrm>
              <a:off x="138600" y="1225440"/>
              <a:ext cx="101160" cy="101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object 24"/>
            <p:cNvSpPr/>
            <p:nvPr/>
          </p:nvSpPr>
          <p:spPr>
            <a:xfrm>
              <a:off x="189360" y="121284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object 25"/>
            <p:cNvSpPr/>
            <p:nvPr/>
          </p:nvSpPr>
          <p:spPr>
            <a:xfrm>
              <a:off x="4520160" y="951120"/>
              <a:ext cx="50400" cy="2739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object 26"/>
            <p:cNvSpPr/>
            <p:nvPr/>
          </p:nvSpPr>
          <p:spPr>
            <a:xfrm>
              <a:off x="87840" y="945000"/>
              <a:ext cx="4432680" cy="33120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object 27"/>
            <p:cNvSpPr/>
            <p:nvPr/>
          </p:nvSpPr>
          <p:spPr>
            <a:xfrm>
              <a:off x="4520160" y="988920"/>
              <a:ext cx="360" cy="255600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object 28"/>
            <p:cNvSpPr/>
            <p:nvPr/>
          </p:nvSpPr>
          <p:spPr>
            <a:xfrm>
              <a:off x="4520160" y="97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object 29"/>
            <p:cNvSpPr/>
            <p:nvPr/>
          </p:nvSpPr>
          <p:spPr>
            <a:xfrm>
              <a:off x="4520160" y="963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object 30"/>
            <p:cNvSpPr/>
            <p:nvPr/>
          </p:nvSpPr>
          <p:spPr>
            <a:xfrm>
              <a:off x="4520160" y="951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6" name="object 31"/>
          <p:cNvSpPr/>
          <p:nvPr/>
        </p:nvSpPr>
        <p:spPr>
          <a:xfrm>
            <a:off x="1290600" y="949320"/>
            <a:ext cx="20264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Inside-outside</a:t>
            </a:r>
            <a:r>
              <a:rPr lang="en-IN" sz="1400" b="0" i="1" strike="noStrike" spc="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124" name="object 39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125" name="object 40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126" name="object 41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object 2"/>
          <p:cNvSpPr txBox="1"/>
          <p:nvPr/>
        </p:nvSpPr>
        <p:spPr>
          <a:xfrm>
            <a:off x="95400" y="60480"/>
            <a:ext cx="23994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14">
                <a:solidFill>
                  <a:srgbClr val="FFFFFF"/>
                </a:solidFill>
                <a:latin typeface="Georgia"/>
              </a:rPr>
              <a:t>How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to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get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the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rule</a:t>
            </a:r>
            <a:r>
              <a:rPr lang="en-IN" sz="1400" b="0" i="1" strike="noStrike" spc="16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2200" name="object 3"/>
          <p:cNvGrpSpPr/>
          <p:nvPr/>
        </p:nvGrpSpPr>
        <p:grpSpPr>
          <a:xfrm>
            <a:off x="87840" y="741240"/>
            <a:ext cx="4482720" cy="799920"/>
            <a:chOff x="87840" y="741240"/>
            <a:chExt cx="4482720" cy="799920"/>
          </a:xfrm>
        </p:grpSpPr>
        <p:sp>
          <p:nvSpPr>
            <p:cNvPr id="2201" name="object 4"/>
            <p:cNvSpPr/>
            <p:nvPr/>
          </p:nvSpPr>
          <p:spPr>
            <a:xfrm>
              <a:off x="87840" y="74124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object 5"/>
            <p:cNvSpPr/>
            <p:nvPr/>
          </p:nvSpPr>
          <p:spPr>
            <a:xfrm>
              <a:off x="87840" y="91404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object 6"/>
            <p:cNvSpPr/>
            <p:nvPr/>
          </p:nvSpPr>
          <p:spPr>
            <a:xfrm>
              <a:off x="138600" y="144000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object 7"/>
            <p:cNvSpPr/>
            <p:nvPr/>
          </p:nvSpPr>
          <p:spPr>
            <a:xfrm>
              <a:off x="189360" y="14270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object 8"/>
            <p:cNvSpPr/>
            <p:nvPr/>
          </p:nvSpPr>
          <p:spPr>
            <a:xfrm>
              <a:off x="4520160" y="785520"/>
              <a:ext cx="50400" cy="6541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object 9"/>
            <p:cNvSpPr/>
            <p:nvPr/>
          </p:nvSpPr>
          <p:spPr>
            <a:xfrm>
              <a:off x="87840" y="958320"/>
              <a:ext cx="4432680" cy="532440"/>
            </a:xfrm>
            <a:custGeom>
              <a:avLst/>
              <a:gdLst/>
              <a:ahLst/>
              <a:cxnLst/>
              <a:rect l="l" t="t" r="r" b="b"/>
              <a:pathLst>
                <a:path w="4432935" h="532765">
                  <a:moveTo>
                    <a:pt x="4432566" y="0"/>
                  </a:moveTo>
                  <a:lnTo>
                    <a:pt x="0" y="0"/>
                  </a:lnTo>
                  <a:lnTo>
                    <a:pt x="0" y="481431"/>
                  </a:lnTo>
                  <a:lnTo>
                    <a:pt x="4008" y="501156"/>
                  </a:lnTo>
                  <a:lnTo>
                    <a:pt x="14922" y="517309"/>
                  </a:lnTo>
                  <a:lnTo>
                    <a:pt x="31075" y="528223"/>
                  </a:lnTo>
                  <a:lnTo>
                    <a:pt x="50800" y="532231"/>
                  </a:lnTo>
                  <a:lnTo>
                    <a:pt x="4381766" y="532231"/>
                  </a:lnTo>
                  <a:lnTo>
                    <a:pt x="4401491" y="528223"/>
                  </a:lnTo>
                  <a:lnTo>
                    <a:pt x="4417644" y="517309"/>
                  </a:lnTo>
                  <a:lnTo>
                    <a:pt x="4428558" y="501156"/>
                  </a:lnTo>
                  <a:lnTo>
                    <a:pt x="4432566" y="4814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object 10"/>
            <p:cNvSpPr/>
            <p:nvPr/>
          </p:nvSpPr>
          <p:spPr>
            <a:xfrm>
              <a:off x="4520160" y="823320"/>
              <a:ext cx="360" cy="635400"/>
            </a:xfrm>
            <a:custGeom>
              <a:avLst/>
              <a:gdLst/>
              <a:ahLst/>
              <a:cxnLst/>
              <a:rect l="l" t="t" r="r" b="b"/>
              <a:pathLst>
                <a:path h="635635">
                  <a:moveTo>
                    <a:pt x="0" y="6354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object 11"/>
            <p:cNvSpPr/>
            <p:nvPr/>
          </p:nvSpPr>
          <p:spPr>
            <a:xfrm>
              <a:off x="4520160" y="810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object 12"/>
            <p:cNvSpPr/>
            <p:nvPr/>
          </p:nvSpPr>
          <p:spPr>
            <a:xfrm>
              <a:off x="4520160" y="798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object 13"/>
            <p:cNvSpPr/>
            <p:nvPr/>
          </p:nvSpPr>
          <p:spPr>
            <a:xfrm>
              <a:off x="4520160" y="7851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11" name="object 14"/>
          <p:cNvSpPr/>
          <p:nvPr/>
        </p:nvSpPr>
        <p:spPr>
          <a:xfrm>
            <a:off x="126000" y="669600"/>
            <a:ext cx="1227240" cy="59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33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Parsed </a:t>
            </a:r>
            <a:r>
              <a:rPr lang="en-IN" sz="1100" b="0" i="1" strike="noStrike" spc="-86">
                <a:solidFill>
                  <a:srgbClr val="3333B2"/>
                </a:solidFill>
                <a:latin typeface="Georgia"/>
              </a:rPr>
              <a:t>Training</a:t>
            </a:r>
            <a:r>
              <a:rPr lang="en-IN" sz="1100" b="0" i="1" strike="noStrike" spc="29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Data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0"/>
              </a:spcBef>
            </a:pP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You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can</a:t>
            </a:r>
            <a:r>
              <a:rPr lang="en-IN" sz="950" b="0" strike="noStrike" spc="-5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count!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212" name="object 15"/>
          <p:cNvSpPr/>
          <p:nvPr/>
        </p:nvSpPr>
        <p:spPr>
          <a:xfrm>
            <a:off x="1475280" y="1120680"/>
            <a:ext cx="15336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IN" sz="1650" b="0" i="1" strike="noStrike" spc="-330" baseline="-10000">
                <a:latin typeface="Georgia"/>
              </a:rPr>
              <a:t>P</a:t>
            </a:r>
            <a:r>
              <a:rPr lang="en-IN" sz="1100" b="0" strike="noStrike" spc="-222">
                <a:latin typeface="Arial"/>
              </a:rPr>
              <a:t>ˆ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213" name="object 16"/>
          <p:cNvSpPr/>
          <p:nvPr/>
        </p:nvSpPr>
        <p:spPr>
          <a:xfrm>
            <a:off x="1739880" y="1128240"/>
            <a:ext cx="5364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15">
                <a:latin typeface="Georgia"/>
              </a:rPr>
              <a:t>j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214" name="object 17"/>
          <p:cNvSpPr/>
          <p:nvPr/>
        </p:nvSpPr>
        <p:spPr>
          <a:xfrm>
            <a:off x="2345040" y="1050840"/>
            <a:ext cx="673920" cy="19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4">
                <a:latin typeface="Georgia"/>
              </a:rPr>
              <a:t>C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N</a:t>
            </a:r>
            <a:r>
              <a:rPr lang="en-IN" sz="1200" b="0" i="1" strike="noStrike" spc="4" baseline="27000">
                <a:latin typeface="Georgia"/>
              </a:rPr>
              <a:t>j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66">
                <a:latin typeface="DejaVu Sans"/>
              </a:rPr>
              <a:t> </a:t>
            </a:r>
            <a:r>
              <a:rPr lang="en-IN" sz="1100" b="0" strike="noStrike" spc="18">
                <a:latin typeface="Times New Roman"/>
              </a:rPr>
              <a:t>δ</a:t>
            </a:r>
            <a:r>
              <a:rPr lang="en-IN" sz="1100" b="0" strike="noStrike" spc="18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215" name="object 18"/>
          <p:cNvSpPr/>
          <p:nvPr/>
        </p:nvSpPr>
        <p:spPr>
          <a:xfrm>
            <a:off x="2284920" y="1263960"/>
            <a:ext cx="794520" cy="360"/>
          </a:xfrm>
          <a:custGeom>
            <a:avLst/>
            <a:gdLst/>
            <a:ahLst/>
            <a:cxnLst/>
            <a:rect l="l" t="t" r="r" b="b"/>
            <a:pathLst>
              <a:path w="795019">
                <a:moveTo>
                  <a:pt x="0" y="0"/>
                </a:moveTo>
                <a:lnTo>
                  <a:pt x="794512" y="0"/>
                </a:lnTo>
              </a:path>
            </a:pathLst>
          </a:custGeom>
          <a:noFill/>
          <a:ln w="7759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6" name="object 19"/>
          <p:cNvSpPr/>
          <p:nvPr/>
        </p:nvSpPr>
        <p:spPr>
          <a:xfrm>
            <a:off x="1585440" y="1149840"/>
            <a:ext cx="82440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-32">
                <a:latin typeface="Arial"/>
              </a:rPr>
              <a:t>(</a:t>
            </a:r>
            <a:r>
              <a:rPr lang="en-IN" sz="1100" b="0" i="1" strike="noStrike" spc="-32">
                <a:latin typeface="Georgia"/>
              </a:rPr>
              <a:t>N</a:t>
            </a:r>
            <a:r>
              <a:rPr lang="en-IN" sz="1100" b="0" i="1" strike="noStrike" spc="38">
                <a:latin typeface="Georgia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26">
                <a:latin typeface="DejaVu Sans"/>
              </a:rPr>
              <a:t> </a:t>
            </a:r>
            <a:r>
              <a:rPr lang="en-IN" sz="1100" b="0" strike="noStrike" spc="18">
                <a:latin typeface="Times New Roman"/>
              </a:rPr>
              <a:t>δ</a:t>
            </a:r>
            <a:r>
              <a:rPr lang="en-IN" sz="1100" b="0" strike="noStrike" spc="18">
                <a:latin typeface="Arial"/>
              </a:rPr>
              <a:t>)</a:t>
            </a:r>
            <a:r>
              <a:rPr lang="en-IN" sz="1100" b="0" strike="noStrike" spc="-80">
                <a:latin typeface="Arial"/>
              </a:rPr>
              <a:t> </a:t>
            </a:r>
            <a:r>
              <a:rPr lang="en-IN" sz="1100" b="0" strike="noStrike" spc="202">
                <a:latin typeface="Arial"/>
              </a:rPr>
              <a:t>=</a:t>
            </a:r>
            <a:r>
              <a:rPr lang="en-IN" sz="1100" b="0" strike="noStrike" spc="32">
                <a:latin typeface="Arial"/>
              </a:rPr>
              <a:t> </a:t>
            </a:r>
            <a:r>
              <a:rPr lang="en-IN" sz="1100" b="0" strike="noStrike" spc="574"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217" name="object 20"/>
          <p:cNvSpPr/>
          <p:nvPr/>
        </p:nvSpPr>
        <p:spPr>
          <a:xfrm>
            <a:off x="2384280" y="1311480"/>
            <a:ext cx="7776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strike="noStrike" spc="52">
                <a:latin typeface="Times New Roman"/>
              </a:rPr>
              <a:t>γ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218" name="object 21"/>
          <p:cNvSpPr/>
          <p:nvPr/>
        </p:nvSpPr>
        <p:spPr>
          <a:xfrm>
            <a:off x="2709720" y="1242360"/>
            <a:ext cx="5364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15">
                <a:latin typeface="Georgia"/>
              </a:rPr>
              <a:t>j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219" name="object 22"/>
          <p:cNvSpPr/>
          <p:nvPr/>
        </p:nvSpPr>
        <p:spPr>
          <a:xfrm>
            <a:off x="2459520" y="1244880"/>
            <a:ext cx="63216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12">
                <a:latin typeface="Georgia"/>
              </a:rPr>
              <a:t>C</a:t>
            </a:r>
            <a:r>
              <a:rPr lang="en-IN" sz="1100" b="0" strike="noStrike" spc="-12">
                <a:latin typeface="Arial"/>
              </a:rPr>
              <a:t>(</a:t>
            </a:r>
            <a:r>
              <a:rPr lang="en-IN" sz="1100" b="0" i="1" strike="noStrike" spc="-12">
                <a:latin typeface="Georgia"/>
              </a:rPr>
              <a:t>N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14">
                <a:latin typeface="DejaVu Sans"/>
              </a:rPr>
              <a:t> </a:t>
            </a:r>
            <a:r>
              <a:rPr lang="en-IN" sz="1100" b="0" strike="noStrike" spc="69">
                <a:latin typeface="Times New Roman"/>
              </a:rPr>
              <a:t>γ</a:t>
            </a:r>
            <a:r>
              <a:rPr lang="en-IN" sz="1100" b="0" strike="noStrike" spc="69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2220" name="object 23"/>
          <p:cNvGrpSpPr/>
          <p:nvPr/>
        </p:nvGrpSpPr>
        <p:grpSpPr>
          <a:xfrm>
            <a:off x="87840" y="1642680"/>
            <a:ext cx="4482720" cy="1267920"/>
            <a:chOff x="87840" y="1642680"/>
            <a:chExt cx="4482720" cy="1267920"/>
          </a:xfrm>
        </p:grpSpPr>
        <p:sp>
          <p:nvSpPr>
            <p:cNvPr id="2221" name="object 24"/>
            <p:cNvSpPr/>
            <p:nvPr/>
          </p:nvSpPr>
          <p:spPr>
            <a:xfrm>
              <a:off x="87840" y="164268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object 25"/>
            <p:cNvSpPr/>
            <p:nvPr/>
          </p:nvSpPr>
          <p:spPr>
            <a:xfrm>
              <a:off x="87840" y="1815480"/>
              <a:ext cx="4432320" cy="504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object 26"/>
            <p:cNvSpPr/>
            <p:nvPr/>
          </p:nvSpPr>
          <p:spPr>
            <a:xfrm>
              <a:off x="138600" y="2809080"/>
              <a:ext cx="101160" cy="10116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object 27"/>
            <p:cNvSpPr/>
            <p:nvPr/>
          </p:nvSpPr>
          <p:spPr>
            <a:xfrm>
              <a:off x="189360" y="2796480"/>
              <a:ext cx="4381200" cy="11412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object 28"/>
            <p:cNvSpPr/>
            <p:nvPr/>
          </p:nvSpPr>
          <p:spPr>
            <a:xfrm>
              <a:off x="4520160" y="1686960"/>
              <a:ext cx="50400" cy="112212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object 29"/>
            <p:cNvSpPr/>
            <p:nvPr/>
          </p:nvSpPr>
          <p:spPr>
            <a:xfrm>
              <a:off x="87840" y="1859760"/>
              <a:ext cx="4432680" cy="1000440"/>
            </a:xfrm>
            <a:custGeom>
              <a:avLst/>
              <a:gdLst/>
              <a:ahLst/>
              <a:cxnLst/>
              <a:rect l="l" t="t" r="r" b="b"/>
              <a:pathLst>
                <a:path w="4432935" h="1000760">
                  <a:moveTo>
                    <a:pt x="4432566" y="0"/>
                  </a:moveTo>
                  <a:lnTo>
                    <a:pt x="0" y="0"/>
                  </a:lnTo>
                  <a:lnTo>
                    <a:pt x="0" y="949350"/>
                  </a:lnTo>
                  <a:lnTo>
                    <a:pt x="4008" y="969075"/>
                  </a:lnTo>
                  <a:lnTo>
                    <a:pt x="14922" y="985227"/>
                  </a:lnTo>
                  <a:lnTo>
                    <a:pt x="31075" y="996141"/>
                  </a:lnTo>
                  <a:lnTo>
                    <a:pt x="50800" y="1000150"/>
                  </a:lnTo>
                  <a:lnTo>
                    <a:pt x="4381766" y="1000150"/>
                  </a:lnTo>
                  <a:lnTo>
                    <a:pt x="4401491" y="996141"/>
                  </a:lnTo>
                  <a:lnTo>
                    <a:pt x="4417644" y="985227"/>
                  </a:lnTo>
                  <a:lnTo>
                    <a:pt x="4428558" y="969075"/>
                  </a:lnTo>
                  <a:lnTo>
                    <a:pt x="4432566" y="949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object 30"/>
            <p:cNvSpPr/>
            <p:nvPr/>
          </p:nvSpPr>
          <p:spPr>
            <a:xfrm>
              <a:off x="4520160" y="1724760"/>
              <a:ext cx="360" cy="110340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110336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object 31"/>
            <p:cNvSpPr/>
            <p:nvPr/>
          </p:nvSpPr>
          <p:spPr>
            <a:xfrm>
              <a:off x="4520160" y="17121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object 32"/>
            <p:cNvSpPr/>
            <p:nvPr/>
          </p:nvSpPr>
          <p:spPr>
            <a:xfrm>
              <a:off x="4520160" y="16995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object 33"/>
            <p:cNvSpPr/>
            <p:nvPr/>
          </p:nvSpPr>
          <p:spPr>
            <a:xfrm>
              <a:off x="4520160" y="1686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object 34"/>
            <p:cNvSpPr/>
            <p:nvPr/>
          </p:nvSpPr>
          <p:spPr>
            <a:xfrm>
              <a:off x="281520" y="2154600"/>
              <a:ext cx="64440" cy="6444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object 35"/>
            <p:cNvSpPr/>
            <p:nvPr/>
          </p:nvSpPr>
          <p:spPr>
            <a:xfrm>
              <a:off x="281520" y="2364840"/>
              <a:ext cx="64440" cy="6444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object 36"/>
            <p:cNvSpPr/>
            <p:nvPr/>
          </p:nvSpPr>
          <p:spPr>
            <a:xfrm>
              <a:off x="281520" y="2574720"/>
              <a:ext cx="64440" cy="64440"/>
            </a:xfrm>
            <a:prstGeom prst="rect">
              <a:avLst/>
            </a:prstGeom>
            <a:blipFill rotWithShape="0">
              <a:blip r:embed="rId11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34" name="object 37"/>
          <p:cNvSpPr/>
          <p:nvPr/>
        </p:nvSpPr>
        <p:spPr>
          <a:xfrm>
            <a:off x="126000" y="1571040"/>
            <a:ext cx="4096080" cy="12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33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lang="en-IN" sz="1100" b="0" i="1" strike="noStrike" spc="-75">
                <a:solidFill>
                  <a:srgbClr val="FF0000"/>
                </a:solidFill>
                <a:latin typeface="Georgia"/>
              </a:rPr>
              <a:t>But </a:t>
            </a:r>
            <a:r>
              <a:rPr lang="en-IN" sz="1100" b="0" i="1" strike="noStrike" spc="-106">
                <a:solidFill>
                  <a:srgbClr val="FF0000"/>
                </a:solidFill>
                <a:latin typeface="Georgia"/>
              </a:rPr>
              <a:t>what </a:t>
            </a:r>
            <a:r>
              <a:rPr lang="en-IN" sz="1100" b="0" i="1" strike="noStrike" spc="-46">
                <a:solidFill>
                  <a:srgbClr val="FF0000"/>
                </a:solidFill>
                <a:latin typeface="Georgia"/>
              </a:rPr>
              <a:t>if </a:t>
            </a:r>
            <a:r>
              <a:rPr lang="en-IN" sz="1100" b="0" i="1" strike="noStrike" spc="-66">
                <a:solidFill>
                  <a:srgbClr val="FF0000"/>
                </a:solidFill>
                <a:latin typeface="Georgia"/>
              </a:rPr>
              <a:t>the </a:t>
            </a:r>
            <a:r>
              <a:rPr lang="en-IN" sz="1100" b="0" i="1" strike="noStrike" spc="-80">
                <a:solidFill>
                  <a:srgbClr val="FF0000"/>
                </a:solidFill>
                <a:latin typeface="Georgia"/>
              </a:rPr>
              <a:t>training </a:t>
            </a:r>
            <a:r>
              <a:rPr lang="en-IN" sz="1100" b="0" i="1" strike="noStrike" spc="-86">
                <a:solidFill>
                  <a:srgbClr val="FF0000"/>
                </a:solidFill>
                <a:latin typeface="Georgia"/>
              </a:rPr>
              <a:t>data </a:t>
            </a:r>
            <a:r>
              <a:rPr lang="en-IN" sz="1100" b="0" i="1" strike="noStrike" spc="-41">
                <a:solidFill>
                  <a:srgbClr val="FF0000"/>
                </a:solidFill>
                <a:latin typeface="Georgia"/>
              </a:rPr>
              <a:t>is </a:t>
            </a:r>
            <a:r>
              <a:rPr lang="en-IN" sz="1100" b="0" i="1" strike="noStrike" spc="-80">
                <a:solidFill>
                  <a:srgbClr val="FF0000"/>
                </a:solidFill>
                <a:latin typeface="Georgia"/>
              </a:rPr>
              <a:t>not</a:t>
            </a:r>
            <a:r>
              <a:rPr lang="en-IN" sz="1100" b="0" i="1" strike="noStrike" spc="-185">
                <a:solidFill>
                  <a:srgbClr val="FF0000"/>
                </a:solidFill>
                <a:latin typeface="Georgia"/>
              </a:rPr>
              <a:t> </a:t>
            </a:r>
            <a:r>
              <a:rPr lang="en-IN" sz="1100" b="0" i="1" strike="noStrike" spc="-52">
                <a:solidFill>
                  <a:srgbClr val="FF0000"/>
                </a:solidFill>
                <a:latin typeface="Georgia"/>
              </a:rPr>
              <a:t>available?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0"/>
              </a:spcBef>
            </a:pPr>
            <a:r>
              <a:rPr lang="en-IN" sz="950" b="0" strike="noStrike" spc="-52">
                <a:solidFill>
                  <a:srgbClr val="FF0000"/>
                </a:solidFill>
                <a:latin typeface="Trebuchet MS"/>
              </a:rPr>
              <a:t>i.e.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gold standard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parse </a:t>
            </a:r>
            <a:r>
              <a:rPr lang="en-IN" sz="950" b="0" strike="noStrike" spc="24">
                <a:solidFill>
                  <a:srgbClr val="FF0000"/>
                </a:solidFill>
                <a:latin typeface="Trebuchet MS"/>
              </a:rPr>
              <a:t>is 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not</a:t>
            </a:r>
            <a:r>
              <a:rPr lang="en-IN" sz="950" b="0" strike="noStrike" spc="-5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FF0000"/>
                </a:solidFill>
                <a:latin typeface="Trebuchet MS"/>
              </a:rPr>
              <a:t>known.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45000"/>
              </a:lnSpc>
              <a:spcBef>
                <a:spcPts val="300"/>
              </a:spcBef>
            </a:pP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Underlying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117">
                <a:solidFill>
                  <a:srgbClr val="FF0000"/>
                </a:solidFill>
                <a:latin typeface="Trebuchet MS"/>
              </a:rPr>
              <a:t>CFG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4">
                <a:solidFill>
                  <a:srgbClr val="FF0000"/>
                </a:solidFill>
                <a:latin typeface="Trebuchet MS"/>
              </a:rPr>
              <a:t>is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12">
                <a:solidFill>
                  <a:srgbClr val="FF0000"/>
                </a:solidFill>
                <a:latin typeface="Trebuchet MS"/>
              </a:rPr>
              <a:t>known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and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we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are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given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43">
                <a:solidFill>
                  <a:srgbClr val="FF0000"/>
                </a:solidFill>
                <a:latin typeface="Trebuchet MS"/>
              </a:rPr>
              <a:t>a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set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26">
                <a:solidFill>
                  <a:srgbClr val="FF0000"/>
                </a:solidFill>
                <a:latin typeface="Trebuchet MS"/>
              </a:rPr>
              <a:t>of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4">
                <a:solidFill>
                  <a:srgbClr val="FF0000"/>
                </a:solidFill>
                <a:latin typeface="Trebuchet MS"/>
              </a:rPr>
              <a:t>sentences  </a:t>
            </a: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For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each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sentence, we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can </a:t>
            </a:r>
            <a:r>
              <a:rPr lang="en-IN" sz="950" b="0" strike="noStrike" spc="-26">
                <a:solidFill>
                  <a:srgbClr val="FF0000"/>
                </a:solidFill>
                <a:latin typeface="Trebuchet MS"/>
              </a:rPr>
              <a:t>find 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out </a:t>
            </a:r>
            <a:r>
              <a:rPr lang="en-IN" sz="950" b="0" strike="noStrike" spc="-32">
                <a:solidFill>
                  <a:srgbClr val="FF0000"/>
                </a:solidFill>
                <a:latin typeface="Trebuchet MS"/>
              </a:rPr>
              <a:t>all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possible</a:t>
            </a:r>
            <a:r>
              <a:rPr lang="en-IN" sz="950" b="0" strike="noStrike" spc="-14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38">
                <a:solidFill>
                  <a:srgbClr val="FF0000"/>
                </a:solidFill>
                <a:latin typeface="Trebuchet MS"/>
              </a:rPr>
              <a:t>parses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18000"/>
              </a:lnSpc>
              <a:spcBef>
                <a:spcPts val="300"/>
              </a:spcBef>
            </a:pPr>
            <a:r>
              <a:rPr lang="en-IN" sz="950" b="0" i="1" strike="noStrike" spc="-41">
                <a:solidFill>
                  <a:srgbClr val="FF0000"/>
                </a:solidFill>
                <a:latin typeface="Verdana"/>
              </a:rPr>
              <a:t>Maximize </a:t>
            </a:r>
            <a:r>
              <a:rPr lang="en-IN" sz="950" b="0" i="1" strike="noStrike" spc="-60">
                <a:solidFill>
                  <a:srgbClr val="FF0000"/>
                </a:solidFill>
                <a:latin typeface="Verdana"/>
              </a:rPr>
              <a:t>the </a:t>
            </a:r>
            <a:r>
              <a:rPr lang="en-IN" sz="950" b="0" i="1" strike="noStrike" spc="-46">
                <a:solidFill>
                  <a:srgbClr val="FF0000"/>
                </a:solidFill>
                <a:latin typeface="Verdana"/>
              </a:rPr>
              <a:t>likelihood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of </a:t>
            </a:r>
            <a:r>
              <a:rPr lang="en-IN" sz="950" b="0" i="1" strike="noStrike" spc="-60">
                <a:solidFill>
                  <a:srgbClr val="FF0000"/>
                </a:solidFill>
                <a:latin typeface="Verdana"/>
              </a:rPr>
              <a:t>the </a:t>
            </a:r>
            <a:r>
              <a:rPr lang="en-IN" sz="950" b="0" i="1" strike="noStrike" spc="-35">
                <a:solidFill>
                  <a:srgbClr val="FF0000"/>
                </a:solidFill>
                <a:latin typeface="Verdana"/>
              </a:rPr>
              <a:t>sentences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in </a:t>
            </a:r>
            <a:r>
              <a:rPr lang="en-IN" sz="950" b="0" i="1" strike="noStrike" spc="-60">
                <a:solidFill>
                  <a:srgbClr val="FF0000"/>
                </a:solidFill>
                <a:latin typeface="Verdana"/>
              </a:rPr>
              <a:t>the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data </a:t>
            </a:r>
            <a:r>
              <a:rPr lang="en-IN" sz="950" b="0" i="1" strike="noStrike" spc="-55">
                <a:solidFill>
                  <a:srgbClr val="FF0000"/>
                </a:solidFill>
                <a:latin typeface="Verdana"/>
              </a:rPr>
              <a:t>under </a:t>
            </a:r>
            <a:r>
              <a:rPr lang="en-IN" sz="950" b="0" i="1" strike="noStrike" spc="-60">
                <a:solidFill>
                  <a:srgbClr val="FF0000"/>
                </a:solidFill>
                <a:latin typeface="Verdana"/>
              </a:rPr>
              <a:t>the</a:t>
            </a:r>
            <a:r>
              <a:rPr lang="en-IN" sz="950" b="0" i="1" strike="noStrike" spc="-211">
                <a:solidFill>
                  <a:srgbClr val="FF0000"/>
                </a:solidFill>
                <a:latin typeface="Verdana"/>
              </a:rPr>
              <a:t> </a:t>
            </a:r>
            <a:r>
              <a:rPr lang="en-IN" sz="950" b="0" i="1" strike="noStrike" spc="49">
                <a:solidFill>
                  <a:srgbClr val="FF0000"/>
                </a:solidFill>
                <a:latin typeface="Verdana"/>
              </a:rPr>
              <a:t>PCFG 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constraints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241" name="object 44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242" name="object 45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243" name="object 46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object 2"/>
          <p:cNvSpPr/>
          <p:nvPr/>
        </p:nvSpPr>
        <p:spPr>
          <a:xfrm>
            <a:off x="95400" y="60480"/>
            <a:ext cx="10321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Example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data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245" name="object 3"/>
          <p:cNvSpPr/>
          <p:nvPr/>
        </p:nvSpPr>
        <p:spPr>
          <a:xfrm>
            <a:off x="1420200" y="703440"/>
            <a:ext cx="1889280" cy="1314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253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254" name="object 12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bject 2"/>
          <p:cNvSpPr txBox="1"/>
          <p:nvPr/>
        </p:nvSpPr>
        <p:spPr>
          <a:xfrm>
            <a:off x="95400" y="60480"/>
            <a:ext cx="14936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32">
                <a:solidFill>
                  <a:srgbClr val="FFFFFF"/>
                </a:solidFill>
                <a:latin typeface="Georgia"/>
              </a:rPr>
              <a:t>CFG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as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a</a:t>
            </a:r>
            <a:r>
              <a:rPr lang="en-IN" sz="1400" b="0" i="1" strike="noStrike" spc="3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generator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472" name="object 15"/>
          <p:cNvSpPr/>
          <p:nvPr/>
        </p:nvSpPr>
        <p:spPr>
          <a:xfrm>
            <a:off x="126000" y="343800"/>
            <a:ext cx="4147560" cy="31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66">
                <a:latin typeface="Georgia"/>
              </a:rPr>
              <a:t>NP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31">
                <a:latin typeface="DejaVu Sans"/>
              </a:rPr>
              <a:t> </a:t>
            </a:r>
            <a:r>
              <a:rPr lang="en-IN" sz="950" b="0" strike="noStrike" spc="12">
                <a:latin typeface="Trebuchet MS"/>
              </a:rPr>
              <a:t>Det Nominal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66">
                <a:latin typeface="Georgia"/>
              </a:rPr>
              <a:t>NP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14">
                <a:latin typeface="DejaVu Sans"/>
              </a:rPr>
              <a:t> </a:t>
            </a:r>
            <a:r>
              <a:rPr lang="en-IN" sz="950" b="0" strike="noStrike" spc="29">
                <a:latin typeface="Trebuchet MS"/>
              </a:rPr>
              <a:t>ProperNoun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86">
                <a:latin typeface="Georgia"/>
              </a:rPr>
              <a:t>Nominal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950" b="0" strike="noStrike" spc="43">
                <a:latin typeface="Trebuchet MS"/>
              </a:rPr>
              <a:t>Noun </a:t>
            </a:r>
            <a:r>
              <a:rPr lang="en-IN" sz="1100" b="0" strike="noStrike" spc="-157">
                <a:latin typeface="DejaVu Sans"/>
              </a:rPr>
              <a:t>| </a:t>
            </a:r>
            <a:r>
              <a:rPr lang="en-IN" sz="950" b="0" strike="noStrike" spc="43">
                <a:latin typeface="Trebuchet MS"/>
              </a:rPr>
              <a:t>Noun</a:t>
            </a:r>
            <a:r>
              <a:rPr lang="en-IN" sz="950" b="0" strike="noStrike" spc="-151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Nominal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52">
                <a:latin typeface="Georgia"/>
              </a:rPr>
              <a:t>Det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41">
                <a:latin typeface="DejaVu San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52">
                <a:latin typeface="Georgia"/>
              </a:rPr>
              <a:t>Det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41">
                <a:latin typeface="DejaVu Sans"/>
              </a:rPr>
              <a:t> </a:t>
            </a:r>
            <a:r>
              <a:rPr lang="en-IN" sz="950" b="0" strike="noStrike" spc="-21">
                <a:latin typeface="Trebuchet MS"/>
              </a:rPr>
              <a:t>the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ts val="1361"/>
              </a:lnSpc>
              <a:spcBef>
                <a:spcPts val="45"/>
              </a:spcBef>
            </a:pPr>
            <a:r>
              <a:rPr lang="en-IN" sz="1100" b="0" i="1" strike="noStrike" spc="-92">
                <a:latin typeface="Georgia"/>
              </a:rPr>
              <a:t>Noun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950" b="0" strike="noStrike" spc="-35">
                <a:latin typeface="Trebuchet MS"/>
              </a:rPr>
              <a:t>flight  </a:t>
            </a:r>
            <a:r>
              <a:rPr lang="en-IN" sz="950" b="0" strike="noStrike" spc="9">
                <a:latin typeface="Trebuchet MS"/>
              </a:rPr>
              <a:t>Generating </a:t>
            </a:r>
            <a:r>
              <a:rPr lang="en-IN" sz="950" b="0" strike="noStrike" spc="-46">
                <a:latin typeface="Trebuchet MS"/>
              </a:rPr>
              <a:t>‘a</a:t>
            </a:r>
            <a:r>
              <a:rPr lang="en-IN" sz="950" b="0" strike="noStrike" spc="-66">
                <a:latin typeface="Trebuchet MS"/>
              </a:rPr>
              <a:t> </a:t>
            </a:r>
            <a:r>
              <a:rPr lang="en-IN" sz="950" b="0" strike="noStrike" spc="-55">
                <a:latin typeface="Trebuchet MS"/>
              </a:rPr>
              <a:t>light’: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ts val="1301"/>
              </a:lnSpc>
            </a:pPr>
            <a:r>
              <a:rPr lang="en-IN" sz="1100" b="0" i="1" strike="noStrike" spc="-1">
                <a:latin typeface="Georgia"/>
              </a:rPr>
              <a:t>NP</a:t>
            </a:r>
            <a:r>
              <a:rPr lang="en-IN" sz="1100" b="0" strike="noStrike" spc="-1">
                <a:latin typeface="DejaVu Sans"/>
              </a:rPr>
              <a:t>→ </a:t>
            </a:r>
            <a:r>
              <a:rPr lang="en-IN" sz="950" b="0" strike="noStrike" spc="12">
                <a:latin typeface="Trebuchet MS"/>
              </a:rPr>
              <a:t>Det</a:t>
            </a:r>
            <a:r>
              <a:rPr lang="en-IN" sz="950" b="0" strike="noStrike" spc="-100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Nominal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86">
                <a:latin typeface="DejaVu Sans"/>
              </a:rPr>
              <a:t> </a:t>
            </a:r>
            <a:r>
              <a:rPr lang="en-IN" sz="950" b="0" strike="noStrike" spc="12">
                <a:latin typeface="Trebuchet MS"/>
              </a:rPr>
              <a:t>Det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Noun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80">
                <a:latin typeface="DejaVu San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Noun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80">
                <a:latin typeface="DejaVu San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35">
                <a:latin typeface="Trebuchet MS"/>
              </a:rPr>
              <a:t>flight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120"/>
              </a:spcBef>
            </a:pPr>
            <a:r>
              <a:rPr lang="en-IN" sz="950" b="0" strike="noStrike" spc="49">
                <a:latin typeface="Trebuchet MS"/>
              </a:rPr>
              <a:t>Thus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17">
                <a:latin typeface="Trebuchet MS"/>
              </a:rPr>
              <a:t>CFG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can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be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38">
                <a:latin typeface="Trebuchet MS"/>
              </a:rPr>
              <a:t>used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35">
                <a:latin typeface="Trebuchet MS"/>
              </a:rPr>
              <a:t>to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randomly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generate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series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strings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18000"/>
              </a:lnSpc>
              <a:spcBef>
                <a:spcPts val="295"/>
              </a:spcBef>
            </a:pPr>
            <a:r>
              <a:rPr lang="en-IN" sz="950" b="0" strike="noStrike" spc="29">
                <a:latin typeface="Trebuchet MS"/>
              </a:rPr>
              <a:t>This </a:t>
            </a:r>
            <a:r>
              <a:rPr lang="en-IN" sz="950" b="0" strike="noStrike" spc="32">
                <a:latin typeface="Trebuchet MS"/>
              </a:rPr>
              <a:t>sequence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12">
                <a:latin typeface="Trebuchet MS"/>
              </a:rPr>
              <a:t>rule </a:t>
            </a:r>
            <a:r>
              <a:rPr lang="en-IN" sz="950" b="0" strike="noStrike" spc="29">
                <a:latin typeface="Trebuchet MS"/>
              </a:rPr>
              <a:t>expansions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-7">
                <a:latin typeface="Trebuchet MS"/>
              </a:rPr>
              <a:t>called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91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derivation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">
                <a:latin typeface="Trebuchet MS"/>
              </a:rPr>
              <a:t>string </a:t>
            </a:r>
            <a:r>
              <a:rPr lang="en-IN" sz="950" b="0" strike="noStrike" spc="-26">
                <a:latin typeface="Trebuchet MS"/>
              </a:rPr>
              <a:t>of  </a:t>
            </a:r>
            <a:r>
              <a:rPr lang="en-IN" sz="950" b="0" strike="noStrike" spc="-1">
                <a:latin typeface="Trebuchet MS"/>
              </a:rPr>
              <a:t>words, </a:t>
            </a:r>
            <a:r>
              <a:rPr lang="en-IN" sz="950" b="0" strike="noStrike" spc="12">
                <a:latin typeface="Trebuchet MS"/>
              </a:rPr>
              <a:t>usually </a:t>
            </a:r>
            <a:r>
              <a:rPr lang="en-IN" sz="950" b="0" strike="noStrike" spc="4">
                <a:latin typeface="Trebuchet MS"/>
              </a:rPr>
              <a:t>represented </a:t>
            </a:r>
            <a:r>
              <a:rPr lang="en-IN" sz="950" b="0" strike="noStrike" spc="72">
                <a:latin typeface="Trebuchet MS"/>
              </a:rPr>
              <a:t>as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77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tree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474" name="object 2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75" name="object 23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76" name="object 24"/>
          <p:cNvSpPr/>
          <p:nvPr/>
        </p:nvSpPr>
        <p:spPr>
          <a:xfrm>
            <a:off x="4317480" y="3339720"/>
            <a:ext cx="2365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object 2"/>
          <p:cNvSpPr/>
          <p:nvPr/>
        </p:nvSpPr>
        <p:spPr>
          <a:xfrm>
            <a:off x="95400" y="60480"/>
            <a:ext cx="10321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Example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data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256" name="object 3"/>
          <p:cNvSpPr/>
          <p:nvPr/>
        </p:nvSpPr>
        <p:spPr>
          <a:xfrm>
            <a:off x="1420200" y="703440"/>
            <a:ext cx="1889280" cy="1314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7" name="object 4"/>
          <p:cNvSpPr/>
          <p:nvPr/>
        </p:nvSpPr>
        <p:spPr>
          <a:xfrm>
            <a:off x="323280" y="2296440"/>
            <a:ext cx="14659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950" b="0" strike="noStrike" spc="49">
                <a:latin typeface="Trebuchet MS"/>
              </a:rPr>
              <a:t>Rules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form </a:t>
            </a:r>
            <a:r>
              <a:rPr lang="en-IN" sz="1100" b="0" i="1" strike="noStrike" spc="-75">
                <a:latin typeface="Georgia"/>
              </a:rPr>
              <a:t>A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51">
                <a:latin typeface="DejaVu Sans"/>
              </a:rPr>
              <a:t> </a:t>
            </a:r>
            <a:r>
              <a:rPr lang="en-IN" sz="1100" b="0" i="1" strike="noStrike" spc="-21">
                <a:latin typeface="Georgia"/>
              </a:rPr>
              <a:t>BC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258" name="object 5"/>
          <p:cNvSpPr/>
          <p:nvPr/>
        </p:nvSpPr>
        <p:spPr>
          <a:xfrm>
            <a:off x="335880" y="2462040"/>
            <a:ext cx="746280" cy="6512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9" name="object 6"/>
          <p:cNvSpPr/>
          <p:nvPr/>
        </p:nvSpPr>
        <p:spPr>
          <a:xfrm>
            <a:off x="2459160" y="2216520"/>
            <a:ext cx="138060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950" b="0" strike="noStrike" spc="49">
                <a:latin typeface="Trebuchet MS"/>
              </a:rPr>
              <a:t>Rules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form </a:t>
            </a:r>
            <a:r>
              <a:rPr lang="en-IN" sz="1100" b="0" i="1" strike="noStrike" spc="-75">
                <a:latin typeface="Georgia"/>
              </a:rPr>
              <a:t>A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57">
                <a:latin typeface="DejaVu Sans"/>
              </a:rPr>
              <a:t> </a:t>
            </a:r>
            <a:r>
              <a:rPr lang="en-IN" sz="1100" b="0" i="1" strike="noStrike" spc="-182">
                <a:latin typeface="Georgia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260" name="object 7"/>
          <p:cNvSpPr/>
          <p:nvPr/>
        </p:nvSpPr>
        <p:spPr>
          <a:xfrm>
            <a:off x="2472120" y="2382120"/>
            <a:ext cx="918000" cy="81108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object 14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268" name="object 15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269" name="object 16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object 2"/>
          <p:cNvSpPr/>
          <p:nvPr/>
        </p:nvSpPr>
        <p:spPr>
          <a:xfrm>
            <a:off x="95400" y="60480"/>
            <a:ext cx="10321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Example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data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294" name="object 3"/>
          <p:cNvSpPr/>
          <p:nvPr/>
        </p:nvSpPr>
        <p:spPr>
          <a:xfrm>
            <a:off x="126000" y="394920"/>
            <a:ext cx="433980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52">
                <a:latin typeface="Trebuchet MS"/>
              </a:rPr>
              <a:t>Is </a:t>
            </a:r>
            <a:r>
              <a:rPr lang="en-IN" sz="950" b="0" strike="noStrike" spc="24">
                <a:latin typeface="Trebuchet MS"/>
              </a:rPr>
              <a:t>any </a:t>
            </a:r>
            <a:r>
              <a:rPr lang="en-IN" sz="950" b="0" strike="noStrike" spc="-15">
                <a:latin typeface="Trebuchet MS"/>
              </a:rPr>
              <a:t>other </a:t>
            </a:r>
            <a:r>
              <a:rPr lang="en-IN" sz="950" b="0" strike="noStrike" spc="29">
                <a:latin typeface="Trebuchet MS"/>
              </a:rPr>
              <a:t>parse </a:t>
            </a:r>
            <a:r>
              <a:rPr lang="en-IN" sz="950" b="0" strike="noStrike" spc="18">
                <a:latin typeface="Trebuchet MS"/>
              </a:rPr>
              <a:t>possible </a:t>
            </a:r>
            <a:r>
              <a:rPr lang="en-IN" sz="950" b="0" strike="noStrike" spc="-41">
                <a:latin typeface="Trebuchet MS"/>
              </a:rPr>
              <a:t>for </a:t>
            </a:r>
            <a:r>
              <a:rPr lang="en-IN" sz="950" b="0" i="1" strike="noStrike" spc="-26">
                <a:latin typeface="Verdana"/>
              </a:rPr>
              <a:t>She </a:t>
            </a:r>
            <a:r>
              <a:rPr lang="en-IN" sz="950" b="0" i="1" strike="noStrike" spc="-41">
                <a:latin typeface="Verdana"/>
              </a:rPr>
              <a:t>eats </a:t>
            </a:r>
            <a:r>
              <a:rPr lang="en-IN" sz="950" b="0" i="1" strike="noStrike" spc="-32">
                <a:latin typeface="Verdana"/>
              </a:rPr>
              <a:t>pizza </a:t>
            </a:r>
            <a:r>
              <a:rPr lang="en-IN" sz="950" b="0" i="1" strike="noStrike" spc="-72">
                <a:latin typeface="Verdana"/>
              </a:rPr>
              <a:t>without </a:t>
            </a:r>
            <a:r>
              <a:rPr lang="en-IN" sz="950" b="0" i="1" strike="noStrike" spc="-41">
                <a:latin typeface="Verdana"/>
              </a:rPr>
              <a:t>anchovies</a:t>
            </a:r>
            <a:r>
              <a:rPr lang="en-IN" sz="950" b="0" i="1" strike="noStrike" spc="-211">
                <a:latin typeface="Verdana"/>
              </a:rPr>
              <a:t> </a:t>
            </a:r>
            <a:r>
              <a:rPr lang="en-IN" sz="950" b="0" strike="noStrike" spc="4">
                <a:latin typeface="Trebuchet MS"/>
              </a:rPr>
              <a:t>syntactically?  </a:t>
            </a:r>
            <a:r>
              <a:rPr lang="en-IN" sz="950" b="0" strike="noStrike" spc="29">
                <a:latin typeface="Trebuchet MS"/>
              </a:rPr>
              <a:t>Consider </a:t>
            </a:r>
            <a:r>
              <a:rPr lang="en-IN" sz="950" b="0" i="1" strike="noStrike" spc="-26">
                <a:latin typeface="Verdana"/>
              </a:rPr>
              <a:t>She </a:t>
            </a:r>
            <a:r>
              <a:rPr lang="en-IN" sz="950" b="0" i="1" strike="noStrike" spc="-41">
                <a:latin typeface="Verdana"/>
              </a:rPr>
              <a:t>eats </a:t>
            </a:r>
            <a:r>
              <a:rPr lang="en-IN" sz="950" b="0" i="1" strike="noStrike" spc="-32">
                <a:latin typeface="Verdana"/>
              </a:rPr>
              <a:t>pizza </a:t>
            </a:r>
            <a:r>
              <a:rPr lang="en-IN" sz="950" b="0" i="1" strike="noStrike" spc="-72">
                <a:latin typeface="Verdana"/>
              </a:rPr>
              <a:t>without</a:t>
            </a:r>
            <a:r>
              <a:rPr lang="en-IN" sz="950" b="0" i="1" strike="noStrike" spc="-211">
                <a:latin typeface="Verdana"/>
              </a:rPr>
              <a:t> </a:t>
            </a:r>
            <a:r>
              <a:rPr lang="en-IN" sz="950" b="0" i="1" strike="noStrike" spc="-52">
                <a:latin typeface="Verdana"/>
              </a:rPr>
              <a:t>hesitation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295" name="object 4"/>
          <p:cNvSpPr/>
          <p:nvPr/>
        </p:nvSpPr>
        <p:spPr>
          <a:xfrm>
            <a:off x="1364760" y="923400"/>
            <a:ext cx="1881720" cy="1317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6" name="object 5"/>
          <p:cNvSpPr/>
          <p:nvPr/>
        </p:nvSpPr>
        <p:spPr>
          <a:xfrm>
            <a:off x="87840" y="2497320"/>
            <a:ext cx="4432680" cy="185760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7" name="object 6"/>
          <p:cNvSpPr/>
          <p:nvPr/>
        </p:nvSpPr>
        <p:spPr>
          <a:xfrm>
            <a:off x="126000" y="2477880"/>
            <a:ext cx="134640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120">
                <a:solidFill>
                  <a:srgbClr val="007F00"/>
                </a:solidFill>
                <a:latin typeface="Georgia"/>
              </a:rPr>
              <a:t>New </a:t>
            </a:r>
            <a:r>
              <a:rPr lang="en-IN" sz="1100" b="0" i="1" strike="noStrike" spc="-60">
                <a:solidFill>
                  <a:srgbClr val="007F00"/>
                </a:solidFill>
                <a:latin typeface="Georgia"/>
              </a:rPr>
              <a:t>Context-free</a:t>
            </a:r>
            <a:r>
              <a:rPr lang="en-IN" sz="1100" b="0" i="1" strike="noStrike" spc="-80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i="1" strike="noStrike" spc="-55">
                <a:solidFill>
                  <a:srgbClr val="007F00"/>
                </a:solidFill>
                <a:latin typeface="Georgia"/>
              </a:rPr>
              <a:t>rules: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2298" name="object 7"/>
          <p:cNvGrpSpPr/>
          <p:nvPr/>
        </p:nvGrpSpPr>
        <p:grpSpPr>
          <a:xfrm>
            <a:off x="87840" y="2541240"/>
            <a:ext cx="4483080" cy="293400"/>
            <a:chOff x="87840" y="2541240"/>
            <a:chExt cx="4483080" cy="293400"/>
          </a:xfrm>
        </p:grpSpPr>
        <p:sp>
          <p:nvSpPr>
            <p:cNvPr id="2299" name="object 8"/>
            <p:cNvSpPr/>
            <p:nvPr/>
          </p:nvSpPr>
          <p:spPr>
            <a:xfrm>
              <a:off x="87840" y="2670120"/>
              <a:ext cx="4483080" cy="1645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object 9"/>
            <p:cNvSpPr/>
            <p:nvPr/>
          </p:nvSpPr>
          <p:spPr>
            <a:xfrm>
              <a:off x="4520160" y="2541600"/>
              <a:ext cx="50400" cy="1915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object 10"/>
            <p:cNvSpPr/>
            <p:nvPr/>
          </p:nvSpPr>
          <p:spPr>
            <a:xfrm>
              <a:off x="87840" y="2714400"/>
              <a:ext cx="4432680" cy="6948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object 11"/>
            <p:cNvSpPr/>
            <p:nvPr/>
          </p:nvSpPr>
          <p:spPr>
            <a:xfrm>
              <a:off x="4520160" y="2579400"/>
              <a:ext cx="360" cy="173160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object 12"/>
            <p:cNvSpPr/>
            <p:nvPr/>
          </p:nvSpPr>
          <p:spPr>
            <a:xfrm>
              <a:off x="4520160" y="25668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object 13"/>
            <p:cNvSpPr/>
            <p:nvPr/>
          </p:nvSpPr>
          <p:spPr>
            <a:xfrm>
              <a:off x="4520160" y="25542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object 14"/>
            <p:cNvSpPr/>
            <p:nvPr/>
          </p:nvSpPr>
          <p:spPr>
            <a:xfrm>
              <a:off x="4520160" y="25412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06" name="object 15"/>
          <p:cNvSpPr/>
          <p:nvPr/>
        </p:nvSpPr>
        <p:spPr>
          <a:xfrm>
            <a:off x="1997280" y="2965320"/>
            <a:ext cx="673920" cy="21312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object 2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314" name="object 23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315" name="object 24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object 2"/>
          <p:cNvSpPr txBox="1"/>
          <p:nvPr/>
        </p:nvSpPr>
        <p:spPr>
          <a:xfrm>
            <a:off x="95400" y="60480"/>
            <a:ext cx="24451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Estimating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the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model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parameters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353" name="object 3"/>
          <p:cNvSpPr/>
          <p:nvPr/>
        </p:nvSpPr>
        <p:spPr>
          <a:xfrm>
            <a:off x="281520" y="66564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object 4"/>
          <p:cNvSpPr/>
          <p:nvPr/>
        </p:nvSpPr>
        <p:spPr>
          <a:xfrm>
            <a:off x="281520" y="83772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55" name="object 5"/>
          <p:cNvGrpSpPr/>
          <p:nvPr/>
        </p:nvGrpSpPr>
        <p:grpSpPr>
          <a:xfrm>
            <a:off x="87840" y="1022040"/>
            <a:ext cx="4482720" cy="906840"/>
            <a:chOff x="87840" y="1022040"/>
            <a:chExt cx="4482720" cy="906840"/>
          </a:xfrm>
        </p:grpSpPr>
        <p:sp>
          <p:nvSpPr>
            <p:cNvPr id="2356" name="object 6"/>
            <p:cNvSpPr/>
            <p:nvPr/>
          </p:nvSpPr>
          <p:spPr>
            <a:xfrm>
              <a:off x="87840" y="1022040"/>
              <a:ext cx="4432680" cy="180720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7" name="object 7"/>
            <p:cNvSpPr/>
            <p:nvPr/>
          </p:nvSpPr>
          <p:spPr>
            <a:xfrm>
              <a:off x="87840" y="1190160"/>
              <a:ext cx="4432320" cy="5040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8" name="object 8"/>
            <p:cNvSpPr/>
            <p:nvPr/>
          </p:nvSpPr>
          <p:spPr>
            <a:xfrm>
              <a:off x="138600" y="1827360"/>
              <a:ext cx="101160" cy="1011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9" name="object 9"/>
            <p:cNvSpPr/>
            <p:nvPr/>
          </p:nvSpPr>
          <p:spPr>
            <a:xfrm>
              <a:off x="189360" y="1814760"/>
              <a:ext cx="4381200" cy="1141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object 10"/>
            <p:cNvSpPr/>
            <p:nvPr/>
          </p:nvSpPr>
          <p:spPr>
            <a:xfrm>
              <a:off x="4520160" y="1066320"/>
              <a:ext cx="50400" cy="7610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object 11"/>
            <p:cNvSpPr/>
            <p:nvPr/>
          </p:nvSpPr>
          <p:spPr>
            <a:xfrm>
              <a:off x="87840" y="1234440"/>
              <a:ext cx="4432680" cy="643680"/>
            </a:xfrm>
            <a:custGeom>
              <a:avLst/>
              <a:gdLst/>
              <a:ahLst/>
              <a:cxnLst/>
              <a:rect l="l" t="t" r="r" b="b"/>
              <a:pathLst>
                <a:path w="4432935" h="643889">
                  <a:moveTo>
                    <a:pt x="4432566" y="0"/>
                  </a:moveTo>
                  <a:lnTo>
                    <a:pt x="0" y="0"/>
                  </a:lnTo>
                  <a:lnTo>
                    <a:pt x="0" y="592924"/>
                  </a:lnTo>
                  <a:lnTo>
                    <a:pt x="4008" y="612649"/>
                  </a:lnTo>
                  <a:lnTo>
                    <a:pt x="14922" y="628802"/>
                  </a:lnTo>
                  <a:lnTo>
                    <a:pt x="31075" y="639716"/>
                  </a:lnTo>
                  <a:lnTo>
                    <a:pt x="50800" y="643724"/>
                  </a:lnTo>
                  <a:lnTo>
                    <a:pt x="4381766" y="643724"/>
                  </a:lnTo>
                  <a:lnTo>
                    <a:pt x="4401491" y="639716"/>
                  </a:lnTo>
                  <a:lnTo>
                    <a:pt x="4417644" y="628802"/>
                  </a:lnTo>
                  <a:lnTo>
                    <a:pt x="4428558" y="612649"/>
                  </a:lnTo>
                  <a:lnTo>
                    <a:pt x="4432566" y="5929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object 12"/>
            <p:cNvSpPr/>
            <p:nvPr/>
          </p:nvSpPr>
          <p:spPr>
            <a:xfrm>
              <a:off x="4520160" y="1104480"/>
              <a:ext cx="360" cy="741960"/>
            </a:xfrm>
            <a:custGeom>
              <a:avLst/>
              <a:gdLst/>
              <a:ahLst/>
              <a:cxnLst/>
              <a:rect l="l" t="t" r="r" b="b"/>
              <a:pathLst>
                <a:path h="742314">
                  <a:moveTo>
                    <a:pt x="0" y="74222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object 13"/>
            <p:cNvSpPr/>
            <p:nvPr/>
          </p:nvSpPr>
          <p:spPr>
            <a:xfrm>
              <a:off x="4520160" y="10915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object 14"/>
            <p:cNvSpPr/>
            <p:nvPr/>
          </p:nvSpPr>
          <p:spPr>
            <a:xfrm>
              <a:off x="4520160" y="10789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object 15"/>
            <p:cNvSpPr/>
            <p:nvPr/>
          </p:nvSpPr>
          <p:spPr>
            <a:xfrm>
              <a:off x="4520160" y="106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66" name="object 16"/>
          <p:cNvSpPr/>
          <p:nvPr/>
        </p:nvSpPr>
        <p:spPr>
          <a:xfrm>
            <a:off x="87840" y="403920"/>
            <a:ext cx="3642480" cy="182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880" rIns="0" bIns="0">
            <a:spAutoFit/>
          </a:bodyPr>
          <a:lstStyle/>
          <a:p>
            <a:pPr marL="50760">
              <a:lnSpc>
                <a:spcPct val="100000"/>
              </a:lnSpc>
              <a:spcBef>
                <a:spcPts val="235"/>
              </a:spcBef>
            </a:pPr>
            <a:r>
              <a:rPr lang="en-IN" sz="950" b="0" strike="noStrike" spc="52">
                <a:latin typeface="Trebuchet MS"/>
              </a:rPr>
              <a:t>We </a:t>
            </a:r>
            <a:r>
              <a:rPr lang="en-IN" sz="950" b="0" strike="noStrike" spc="18">
                <a:latin typeface="Trebuchet MS"/>
              </a:rPr>
              <a:t>need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26">
                <a:latin typeface="Trebuchet MS"/>
              </a:rPr>
              <a:t>find </a:t>
            </a:r>
            <a:r>
              <a:rPr lang="en-IN" sz="950" b="0" strike="noStrike" spc="-12">
                <a:latin typeface="Trebuchet MS"/>
              </a:rPr>
              <a:t>probabilities </a:t>
            </a:r>
            <a:r>
              <a:rPr lang="en-IN" sz="950" b="0" strike="noStrike" spc="43">
                <a:latin typeface="Trebuchet MS"/>
              </a:rPr>
              <a:t>such</a:t>
            </a:r>
            <a:r>
              <a:rPr lang="en-IN" sz="950" b="0" strike="noStrike" spc="-100">
                <a:latin typeface="Trebuchet MS"/>
              </a:rPr>
              <a:t> </a:t>
            </a:r>
            <a:r>
              <a:rPr lang="en-IN" sz="950" b="0" strike="noStrike" spc="72">
                <a:latin typeface="Trebuchet MS"/>
              </a:rPr>
              <a:t>as</a:t>
            </a:r>
            <a:endParaRPr lang="en-IN" sz="950" b="0" strike="noStrike" spc="-1">
              <a:latin typeface="Arial"/>
            </a:endParaRPr>
          </a:p>
          <a:p>
            <a:pPr marL="327600">
              <a:lnSpc>
                <a:spcPct val="100000"/>
              </a:lnSpc>
              <a:spcBef>
                <a:spcPts val="113"/>
              </a:spcBef>
            </a:pPr>
            <a:r>
              <a:rPr lang="en-IN" sz="1100" b="0" strike="noStrike" spc="-21">
                <a:latin typeface="Times New Roman"/>
              </a:rPr>
              <a:t>φ</a:t>
            </a:r>
            <a:r>
              <a:rPr lang="en-IN" sz="1100" b="0" strike="noStrike" spc="-21">
                <a:latin typeface="Arial"/>
              </a:rPr>
              <a:t>(</a:t>
            </a:r>
            <a:r>
              <a:rPr lang="en-IN" sz="1100" b="0" i="1" strike="noStrike" spc="-21">
                <a:latin typeface="Georgia"/>
              </a:rPr>
              <a:t>S </a:t>
            </a:r>
            <a:r>
              <a:rPr lang="en-IN" sz="1100" b="0" strike="noStrike" spc="123">
                <a:latin typeface="DejaVu Sans"/>
              </a:rPr>
              <a:t>→ </a:t>
            </a:r>
            <a:r>
              <a:rPr lang="en-IN" sz="1100" b="0" i="1" strike="noStrike" spc="-120">
                <a:latin typeface="Georgia"/>
              </a:rPr>
              <a:t>N</a:t>
            </a:r>
            <a:r>
              <a:rPr lang="en-IN" sz="1100" b="0" i="1" strike="noStrike" spc="-165">
                <a:latin typeface="Georgia"/>
              </a:rPr>
              <a:t> </a:t>
            </a:r>
            <a:r>
              <a:rPr lang="en-IN" sz="1100" b="0" i="1" strike="noStrike" spc="32">
                <a:latin typeface="Georgia"/>
              </a:rPr>
              <a:t>V</a:t>
            </a:r>
            <a:r>
              <a:rPr lang="en-IN" sz="1100" b="0" strike="noStrike" spc="32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327600">
              <a:lnSpc>
                <a:spcPct val="100000"/>
              </a:lnSpc>
              <a:spcBef>
                <a:spcPts val="34"/>
              </a:spcBef>
            </a:pPr>
            <a:r>
              <a:rPr lang="en-IN" sz="1100" b="0" strike="noStrike" spc="-35">
                <a:latin typeface="Times New Roman"/>
              </a:rPr>
              <a:t>φ</a:t>
            </a:r>
            <a:r>
              <a:rPr lang="en-IN" sz="1100" b="0" strike="noStrike" spc="-35">
                <a:latin typeface="Arial"/>
              </a:rPr>
              <a:t>(</a:t>
            </a:r>
            <a:r>
              <a:rPr lang="en-IN" sz="1100" b="0" i="1" strike="noStrike" spc="-35">
                <a:latin typeface="Georgia"/>
              </a:rPr>
              <a:t>N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41">
                <a:latin typeface="DejaVu Sans"/>
              </a:rPr>
              <a:t> </a:t>
            </a:r>
            <a:r>
              <a:rPr lang="en-IN" sz="1100" b="0" i="1" strike="noStrike" spc="-46">
                <a:latin typeface="Georgia"/>
              </a:rPr>
              <a:t>pizza</a:t>
            </a:r>
            <a:r>
              <a:rPr lang="en-IN" sz="1100" b="0" strike="noStrike" spc="-46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604"/>
              </a:spcBef>
            </a:pPr>
            <a:r>
              <a:rPr lang="en-IN" sz="1100" b="0" i="1" strike="noStrike" spc="-80">
                <a:solidFill>
                  <a:srgbClr val="007F00"/>
                </a:solidFill>
                <a:latin typeface="Georgia"/>
              </a:rPr>
              <a:t>Requirements</a:t>
            </a:r>
            <a:endParaRPr lang="en-IN" sz="1100" b="0" strike="noStrike" spc="-1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289"/>
              </a:spcBef>
            </a:pPr>
            <a:r>
              <a:rPr lang="en-IN" sz="950" b="0" strike="noStrike" spc="18">
                <a:solidFill>
                  <a:srgbClr val="007F00"/>
                </a:solidFill>
                <a:latin typeface="Trebuchet MS"/>
              </a:rPr>
              <a:t>For </a:t>
            </a:r>
            <a:r>
              <a:rPr lang="en-IN" sz="950" b="0" strike="noStrike" spc="29">
                <a:solidFill>
                  <a:srgbClr val="007F00"/>
                </a:solidFill>
                <a:latin typeface="Trebuchet MS"/>
              </a:rPr>
              <a:t>each </a:t>
            </a:r>
            <a:r>
              <a:rPr lang="en-IN" sz="950" b="0" strike="noStrike" spc="-7">
                <a:solidFill>
                  <a:srgbClr val="007F00"/>
                </a:solidFill>
                <a:latin typeface="Trebuchet MS"/>
              </a:rPr>
              <a:t>non-terminal </a:t>
            </a:r>
            <a:r>
              <a:rPr lang="en-IN" sz="1100" b="0" i="1" strike="noStrike" spc="-75">
                <a:solidFill>
                  <a:srgbClr val="007F00"/>
                </a:solidFill>
                <a:latin typeface="Georgia"/>
              </a:rPr>
              <a:t>A</a:t>
            </a:r>
            <a:r>
              <a:rPr lang="en-IN" sz="950" b="0" strike="noStrike" spc="-75">
                <a:solidFill>
                  <a:srgbClr val="007F00"/>
                </a:solidFill>
                <a:latin typeface="Trebuchet MS"/>
              </a:rPr>
              <a:t>, </a:t>
            </a:r>
            <a:r>
              <a:rPr lang="en-IN" sz="950" b="0" strike="noStrike" spc="-21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-12">
                <a:solidFill>
                  <a:srgbClr val="007F00"/>
                </a:solidFill>
                <a:latin typeface="Trebuchet MS"/>
              </a:rPr>
              <a:t>derivation probabilities </a:t>
            </a:r>
            <a:r>
              <a:rPr lang="en-IN" sz="950" b="0" strike="noStrike" spc="49">
                <a:solidFill>
                  <a:srgbClr val="007F00"/>
                </a:solidFill>
                <a:latin typeface="Trebuchet MS"/>
              </a:rPr>
              <a:t>sum </a:t>
            </a:r>
            <a:r>
              <a:rPr lang="en-IN" sz="950" b="0" strike="noStrike" spc="18">
                <a:solidFill>
                  <a:srgbClr val="007F00"/>
                </a:solidFill>
                <a:latin typeface="Trebuchet MS"/>
              </a:rPr>
              <a:t>up </a:t>
            </a:r>
            <a:r>
              <a:rPr lang="en-IN" sz="950" b="0" strike="noStrike" spc="-35">
                <a:solidFill>
                  <a:srgbClr val="007F00"/>
                </a:solidFill>
                <a:latin typeface="Trebuchet MS"/>
              </a:rPr>
              <a:t>to</a:t>
            </a:r>
            <a:r>
              <a:rPr lang="en-IN" sz="950" b="0" strike="noStrike" spc="-151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1100" b="0" strike="noStrike" spc="-35">
                <a:solidFill>
                  <a:srgbClr val="007F00"/>
                </a:solidFill>
                <a:latin typeface="Trebuchet MS"/>
              </a:rPr>
              <a:t>1</a:t>
            </a:r>
            <a:endParaRPr lang="en-IN" sz="1100" b="0" strike="noStrike" spc="-1">
              <a:latin typeface="Arial"/>
            </a:endParaRPr>
          </a:p>
          <a:p>
            <a:pPr marL="1724760">
              <a:lnSpc>
                <a:spcPct val="100000"/>
              </a:lnSpc>
              <a:spcBef>
                <a:spcPts val="1131"/>
              </a:spcBef>
            </a:pPr>
            <a:r>
              <a:rPr lang="en-IN" sz="1650" b="0" strike="noStrike" spc="1699" baseline="55000">
                <a:solidFill>
                  <a:srgbClr val="007F00"/>
                </a:solidFill>
                <a:latin typeface="Arial"/>
              </a:rPr>
              <a:t>.</a:t>
            </a:r>
            <a:r>
              <a:rPr lang="en-IN" sz="1650" b="0" strike="noStrike" spc="-284" baseline="55000">
                <a:solidFill>
                  <a:srgbClr val="007F00"/>
                </a:solidFill>
                <a:latin typeface="Arial"/>
              </a:rPr>
              <a:t> </a:t>
            </a:r>
            <a:r>
              <a:rPr lang="en-IN" sz="1100" b="0" strike="noStrike" spc="-21">
                <a:solidFill>
                  <a:srgbClr val="007F00"/>
                </a:solidFill>
                <a:latin typeface="Times New Roman"/>
              </a:rPr>
              <a:t>φ</a:t>
            </a:r>
            <a:r>
              <a:rPr lang="en-IN" sz="1100" b="0" strike="noStrike" spc="-21">
                <a:solidFill>
                  <a:srgbClr val="007F00"/>
                </a:solidFill>
                <a:latin typeface="Arial"/>
              </a:rPr>
              <a:t>(</a:t>
            </a:r>
            <a:r>
              <a:rPr lang="en-IN" sz="1100" b="0" i="1" strike="noStrike" spc="-21">
                <a:solidFill>
                  <a:srgbClr val="007F00"/>
                </a:solidFill>
                <a:latin typeface="Georgia"/>
              </a:rPr>
              <a:t>A</a:t>
            </a:r>
            <a:r>
              <a:rPr lang="en-IN" sz="1100" b="0" i="1" strike="noStrike" spc="-26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strike="noStrike" spc="123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11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58">
                <a:solidFill>
                  <a:srgbClr val="007F00"/>
                </a:solidFill>
                <a:latin typeface="Times New Roman"/>
              </a:rPr>
              <a:t>α</a:t>
            </a:r>
            <a:r>
              <a:rPr lang="en-IN" sz="1100" b="0" strike="noStrike" spc="58">
                <a:solidFill>
                  <a:srgbClr val="007F00"/>
                </a:solidFill>
                <a:latin typeface="Arial"/>
              </a:rPr>
              <a:t>)</a:t>
            </a:r>
            <a:r>
              <a:rPr lang="en-IN" sz="1100" b="0" strike="noStrike" spc="-72">
                <a:solidFill>
                  <a:srgbClr val="007F00"/>
                </a:solidFill>
                <a:latin typeface="Arial"/>
              </a:rPr>
              <a:t> </a:t>
            </a:r>
            <a:r>
              <a:rPr lang="en-IN" sz="1100" b="0" strike="noStrike" spc="202">
                <a:solidFill>
                  <a:srgbClr val="007F00"/>
                </a:solidFill>
                <a:latin typeface="Arial"/>
              </a:rPr>
              <a:t>=</a:t>
            </a:r>
            <a:r>
              <a:rPr lang="en-IN" sz="1100" b="0" strike="noStrike" spc="-66">
                <a:solidFill>
                  <a:srgbClr val="007F00"/>
                </a:solidFill>
                <a:latin typeface="Arial"/>
              </a:rPr>
              <a:t> </a:t>
            </a:r>
            <a:r>
              <a:rPr lang="en-IN" sz="1100" b="0" strike="noStrike" spc="-35">
                <a:solidFill>
                  <a:srgbClr val="007F00"/>
                </a:solidFill>
                <a:latin typeface="Trebuchet MS"/>
              </a:rPr>
              <a:t>1</a:t>
            </a:r>
            <a:endParaRPr lang="en-IN" sz="1100" b="0" strike="noStrike" spc="-1">
              <a:latin typeface="Arial"/>
            </a:endParaRPr>
          </a:p>
          <a:p>
            <a:pPr marL="1786320">
              <a:lnSpc>
                <a:spcPct val="100000"/>
              </a:lnSpc>
              <a:spcBef>
                <a:spcPts val="190"/>
              </a:spcBef>
            </a:pPr>
            <a:r>
              <a:rPr lang="en-IN" sz="800" b="0" strike="noStrike" spc="49">
                <a:solidFill>
                  <a:srgbClr val="007F00"/>
                </a:solidFill>
                <a:latin typeface="Times New Roman"/>
              </a:rPr>
              <a:t>α</a:t>
            </a:r>
            <a:endParaRPr lang="en-IN" sz="800" b="0" strike="noStrike" spc="-1">
              <a:latin typeface="Arial"/>
            </a:endParaRPr>
          </a:p>
          <a:p>
            <a:pPr marL="1786320">
              <a:lnSpc>
                <a:spcPct val="100000"/>
              </a:lnSpc>
              <a:spcBef>
                <a:spcPts val="34"/>
              </a:spcBef>
            </a:pPr>
            <a:endParaRPr lang="en-IN" sz="800" b="0" strike="noStrike" spc="-1">
              <a:latin typeface="Arial"/>
            </a:endParaRPr>
          </a:p>
          <a:p>
            <a:pPr marL="50040">
              <a:lnSpc>
                <a:spcPct val="100000"/>
              </a:lnSpc>
            </a:pPr>
            <a:r>
              <a:rPr lang="en-IN" sz="950" b="0" strike="noStrike" spc="18">
                <a:solidFill>
                  <a:srgbClr val="007F00"/>
                </a:solidFill>
                <a:latin typeface="Trebuchet MS"/>
              </a:rPr>
              <a:t>For </a:t>
            </a:r>
            <a:r>
              <a:rPr lang="en-IN" sz="950" b="0" strike="noStrike" spc="-21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9">
                <a:solidFill>
                  <a:srgbClr val="007F00"/>
                </a:solidFill>
                <a:latin typeface="Trebuchet MS"/>
              </a:rPr>
              <a:t>example</a:t>
            </a:r>
            <a:r>
              <a:rPr lang="en-IN" sz="950" b="0" strike="noStrike" spc="-52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4">
                <a:solidFill>
                  <a:srgbClr val="007F00"/>
                </a:solidFill>
                <a:latin typeface="Trebuchet MS"/>
              </a:rPr>
              <a:t>grammar: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367" name="object 17"/>
          <p:cNvSpPr/>
          <p:nvPr/>
        </p:nvSpPr>
        <p:spPr>
          <a:xfrm>
            <a:off x="1280160" y="2230200"/>
            <a:ext cx="1974600" cy="336240"/>
          </a:xfrm>
          <a:prstGeom prst="rect">
            <a:avLst/>
          </a:prstGeom>
          <a:blipFill rotWithShape="0">
            <a:blip r:embed="rId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8" name="object 18"/>
          <p:cNvSpPr/>
          <p:nvPr/>
        </p:nvSpPr>
        <p:spPr>
          <a:xfrm>
            <a:off x="1848240" y="2842560"/>
            <a:ext cx="875880" cy="333000"/>
          </a:xfrm>
          <a:prstGeom prst="rect">
            <a:avLst/>
          </a:prstGeom>
          <a:blipFill rotWithShape="0">
            <a:blip r:embed="rId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object 24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375" name="object 2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376" name="object 26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377" name="object 27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object 2"/>
          <p:cNvSpPr/>
          <p:nvPr/>
        </p:nvSpPr>
        <p:spPr>
          <a:xfrm>
            <a:off x="95400" y="60480"/>
            <a:ext cx="175932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Likelihood</a:t>
            </a:r>
            <a:r>
              <a:rPr lang="en-IN" sz="1400" b="0" i="1" strike="noStrike" spc="1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computation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390" name="object 3"/>
          <p:cNvSpPr/>
          <p:nvPr/>
        </p:nvSpPr>
        <p:spPr>
          <a:xfrm>
            <a:off x="1425960" y="858240"/>
            <a:ext cx="1839960" cy="4302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object 4"/>
          <p:cNvSpPr/>
          <p:nvPr/>
        </p:nvSpPr>
        <p:spPr>
          <a:xfrm>
            <a:off x="865800" y="1555920"/>
            <a:ext cx="2845800" cy="11426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8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399" name="object 12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400" name="object 13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object 2"/>
          <p:cNvSpPr txBox="1"/>
          <p:nvPr/>
        </p:nvSpPr>
        <p:spPr>
          <a:xfrm>
            <a:off x="95400" y="60480"/>
            <a:ext cx="17593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Likelihood</a:t>
            </a:r>
            <a:r>
              <a:rPr lang="en-IN" sz="1400" b="0" i="1" strike="noStrike" spc="1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computation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442" name="object 3"/>
          <p:cNvSpPr/>
          <p:nvPr/>
        </p:nvSpPr>
        <p:spPr>
          <a:xfrm>
            <a:off x="894240" y="664200"/>
            <a:ext cx="2860920" cy="11426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3" name="object 4"/>
          <p:cNvSpPr/>
          <p:nvPr/>
        </p:nvSpPr>
        <p:spPr>
          <a:xfrm>
            <a:off x="87840" y="2121480"/>
            <a:ext cx="4432680" cy="185760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4" name="object 5"/>
          <p:cNvSpPr/>
          <p:nvPr/>
        </p:nvSpPr>
        <p:spPr>
          <a:xfrm>
            <a:off x="126000" y="2102040"/>
            <a:ext cx="137520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55" dirty="0">
                <a:solidFill>
                  <a:srgbClr val="3333B2"/>
                </a:solidFill>
                <a:latin typeface="Georgia"/>
              </a:rPr>
              <a:t>Likelihood of </a:t>
            </a:r>
            <a:r>
              <a:rPr lang="en-IN" sz="1100" b="0" i="1" strike="noStrike" spc="-66" dirty="0">
                <a:solidFill>
                  <a:srgbClr val="3333B2"/>
                </a:solidFill>
                <a:latin typeface="Georgia"/>
              </a:rPr>
              <a:t>the</a:t>
            </a:r>
            <a:r>
              <a:rPr lang="en-IN" sz="1100" b="0" i="1" strike="noStrike" spc="97" dirty="0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66" dirty="0">
                <a:solidFill>
                  <a:srgbClr val="3333B2"/>
                </a:solidFill>
                <a:latin typeface="Georgia"/>
              </a:rPr>
              <a:t>corpus</a:t>
            </a:r>
            <a:endParaRPr lang="en-IN" sz="1100" b="0" strike="noStrike" spc="-1" dirty="0">
              <a:latin typeface="Arial"/>
            </a:endParaRPr>
          </a:p>
        </p:txBody>
      </p:sp>
      <p:grpSp>
        <p:nvGrpSpPr>
          <p:cNvPr id="2445" name="object 6"/>
          <p:cNvGrpSpPr/>
          <p:nvPr/>
        </p:nvGrpSpPr>
        <p:grpSpPr>
          <a:xfrm>
            <a:off x="87840" y="2165400"/>
            <a:ext cx="4482720" cy="1098360"/>
            <a:chOff x="87840" y="2165400"/>
            <a:chExt cx="4482720" cy="1098360"/>
          </a:xfrm>
        </p:grpSpPr>
        <p:sp>
          <p:nvSpPr>
            <p:cNvPr id="2446" name="object 7"/>
            <p:cNvSpPr/>
            <p:nvPr/>
          </p:nvSpPr>
          <p:spPr>
            <a:xfrm>
              <a:off x="87840" y="2294280"/>
              <a:ext cx="4432320" cy="5040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object 8"/>
            <p:cNvSpPr/>
            <p:nvPr/>
          </p:nvSpPr>
          <p:spPr>
            <a:xfrm>
              <a:off x="138600" y="3162240"/>
              <a:ext cx="101160" cy="1011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object 9"/>
            <p:cNvSpPr/>
            <p:nvPr/>
          </p:nvSpPr>
          <p:spPr>
            <a:xfrm>
              <a:off x="189360" y="3149640"/>
              <a:ext cx="4381200" cy="1141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object 10"/>
            <p:cNvSpPr/>
            <p:nvPr/>
          </p:nvSpPr>
          <p:spPr>
            <a:xfrm>
              <a:off x="4520160" y="2165400"/>
              <a:ext cx="50400" cy="99612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object 11"/>
            <p:cNvSpPr/>
            <p:nvPr/>
          </p:nvSpPr>
          <p:spPr>
            <a:xfrm>
              <a:off x="87840" y="2338560"/>
              <a:ext cx="4432680" cy="874080"/>
            </a:xfrm>
            <a:custGeom>
              <a:avLst/>
              <a:gdLst/>
              <a:ahLst/>
              <a:cxnLst/>
              <a:rect l="l" t="t" r="r" b="b"/>
              <a:pathLst>
                <a:path w="4432935" h="874394">
                  <a:moveTo>
                    <a:pt x="4432566" y="0"/>
                  </a:moveTo>
                  <a:lnTo>
                    <a:pt x="0" y="0"/>
                  </a:lnTo>
                  <a:lnTo>
                    <a:pt x="0" y="823582"/>
                  </a:lnTo>
                  <a:lnTo>
                    <a:pt x="4008" y="843306"/>
                  </a:lnTo>
                  <a:lnTo>
                    <a:pt x="14922" y="859459"/>
                  </a:lnTo>
                  <a:lnTo>
                    <a:pt x="31075" y="870373"/>
                  </a:lnTo>
                  <a:lnTo>
                    <a:pt x="50800" y="874382"/>
                  </a:lnTo>
                  <a:lnTo>
                    <a:pt x="4381766" y="874382"/>
                  </a:lnTo>
                  <a:lnTo>
                    <a:pt x="4401491" y="870373"/>
                  </a:lnTo>
                  <a:lnTo>
                    <a:pt x="4417644" y="859459"/>
                  </a:lnTo>
                  <a:lnTo>
                    <a:pt x="4428558" y="843306"/>
                  </a:lnTo>
                  <a:lnTo>
                    <a:pt x="4432566" y="82358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object 12"/>
            <p:cNvSpPr/>
            <p:nvPr/>
          </p:nvSpPr>
          <p:spPr>
            <a:xfrm>
              <a:off x="4520160" y="2203560"/>
              <a:ext cx="360" cy="9774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9775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object 13"/>
            <p:cNvSpPr/>
            <p:nvPr/>
          </p:nvSpPr>
          <p:spPr>
            <a:xfrm>
              <a:off x="4520160" y="2190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object 14"/>
            <p:cNvSpPr/>
            <p:nvPr/>
          </p:nvSpPr>
          <p:spPr>
            <a:xfrm>
              <a:off x="4520160" y="2178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object 15"/>
            <p:cNvSpPr/>
            <p:nvPr/>
          </p:nvSpPr>
          <p:spPr>
            <a:xfrm>
              <a:off x="4520160" y="21654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55" name="object 16"/>
          <p:cNvSpPr/>
          <p:nvPr/>
        </p:nvSpPr>
        <p:spPr>
          <a:xfrm>
            <a:off x="2300760" y="2212560"/>
            <a:ext cx="20844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1132"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456" name="object 17"/>
          <p:cNvSpPr/>
          <p:nvPr/>
        </p:nvSpPr>
        <p:spPr>
          <a:xfrm>
            <a:off x="2360160" y="2550600"/>
            <a:ext cx="8172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55">
                <a:latin typeface="Georgia"/>
              </a:rPr>
              <a:t>T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457" name="object 18"/>
          <p:cNvSpPr/>
          <p:nvPr/>
        </p:nvSpPr>
        <p:spPr>
          <a:xfrm>
            <a:off x="1836000" y="2412720"/>
            <a:ext cx="829080" cy="2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759960" algn="l"/>
              </a:tabLst>
            </a:pPr>
            <a:r>
              <a:rPr lang="en-IN" sz="800" b="0" strike="noStrike" spc="-26">
                <a:latin typeface="Times New Roman"/>
              </a:rPr>
              <a:t>φ	φ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458" name="object 19"/>
          <p:cNvSpPr/>
          <p:nvPr/>
        </p:nvSpPr>
        <p:spPr>
          <a:xfrm>
            <a:off x="126000" y="2354400"/>
            <a:ext cx="291636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  <a:tabLst>
                <a:tab pos="2385720" algn="l"/>
              </a:tabLst>
            </a:pPr>
            <a:r>
              <a:rPr lang="en-IN" sz="950" b="0" strike="noStrike" spc="-7">
                <a:latin typeface="Trebuchet MS"/>
              </a:rPr>
              <a:t>Probability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18">
                <a:latin typeface="Trebuchet MS"/>
              </a:rPr>
              <a:t>sentence </a:t>
            </a:r>
            <a:r>
              <a:rPr lang="en-IN" sz="1100" b="0" i="1" strike="noStrike" spc="-165">
                <a:latin typeface="Georgia"/>
              </a:rPr>
              <a:t>W   </a:t>
            </a:r>
            <a:r>
              <a:rPr lang="en-IN" sz="1100" b="0" strike="noStrike" spc="-7">
                <a:latin typeface="Arial"/>
              </a:rPr>
              <a:t>: </a:t>
            </a:r>
            <a:r>
              <a:rPr lang="en-IN" sz="1100" b="0" i="1" strike="noStrike" spc="-7">
                <a:latin typeface="Georgia"/>
              </a:rPr>
              <a:t>P</a:t>
            </a:r>
            <a:r>
              <a:rPr lang="en-IN" sz="1100" b="0" i="1" strike="noStrike" spc="97">
                <a:latin typeface="Georgia"/>
              </a:rPr>
              <a:t> 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W</a:t>
            </a:r>
            <a:r>
              <a:rPr lang="en-IN" sz="1100" b="0" strike="noStrike" spc="4">
                <a:latin typeface="Arial"/>
              </a:rPr>
              <a:t>)</a:t>
            </a:r>
            <a:r>
              <a:rPr lang="en-IN" sz="1100" b="0" strike="noStrike" spc="-60">
                <a:latin typeface="Arial"/>
              </a:rPr>
              <a:t> </a:t>
            </a:r>
            <a:r>
              <a:rPr lang="en-IN" sz="1100" b="0" strike="noStrike" spc="202">
                <a:latin typeface="Arial"/>
              </a:rPr>
              <a:t>=	</a:t>
            </a:r>
            <a:r>
              <a:rPr lang="en-IN" sz="1100" b="0" i="1" strike="noStrike" spc="-7">
                <a:latin typeface="Georgia"/>
              </a:rPr>
              <a:t>P </a:t>
            </a:r>
            <a:r>
              <a:rPr lang="en-IN" sz="1100" b="0" strike="noStrike" spc="-15">
                <a:latin typeface="Arial"/>
              </a:rPr>
              <a:t>(</a:t>
            </a:r>
            <a:r>
              <a:rPr lang="en-IN" sz="1100" b="0" i="1" strike="noStrike" spc="-15">
                <a:latin typeface="Georgia"/>
              </a:rPr>
              <a:t>W</a:t>
            </a:r>
            <a:r>
              <a:rPr lang="en-IN" sz="1100" b="0" strike="noStrike" spc="-15">
                <a:latin typeface="Times New Roman"/>
              </a:rPr>
              <a:t>,</a:t>
            </a:r>
            <a:r>
              <a:rPr lang="en-IN" sz="1100" b="0" strike="noStrike" spc="-7">
                <a:latin typeface="Times New Roman"/>
              </a:rPr>
              <a:t> </a:t>
            </a:r>
            <a:r>
              <a:rPr lang="en-IN" sz="1100" b="0" i="1" strike="noStrike" spc="29">
                <a:latin typeface="Georgia"/>
              </a:rPr>
              <a:t>T</a:t>
            </a:r>
            <a:r>
              <a:rPr lang="en-IN" sz="1100" b="0" strike="noStrike" spc="29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459" name="object 20"/>
          <p:cNvSpPr/>
          <p:nvPr/>
        </p:nvSpPr>
        <p:spPr>
          <a:xfrm>
            <a:off x="100440" y="2609640"/>
            <a:ext cx="4366080" cy="57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spAutoFit/>
          </a:bodyPr>
          <a:lstStyle/>
          <a:p>
            <a:pPr marL="38160">
              <a:lnSpc>
                <a:spcPct val="113000"/>
              </a:lnSpc>
              <a:spcBef>
                <a:spcPts val="74"/>
              </a:spcBef>
            </a:pPr>
            <a:r>
              <a:rPr lang="en-IN" sz="950" b="0" strike="noStrike" spc="-35">
                <a:latin typeface="Trebuchet MS"/>
              </a:rPr>
              <a:t>If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training </a:t>
            </a:r>
            <a:r>
              <a:rPr lang="en-IN" sz="950" b="0" strike="noStrike" spc="-1">
                <a:latin typeface="Trebuchet MS"/>
              </a:rPr>
              <a:t>data </a:t>
            </a:r>
            <a:r>
              <a:rPr lang="en-IN" sz="950" b="0" strike="noStrike" spc="24">
                <a:latin typeface="Trebuchet MS"/>
              </a:rPr>
              <a:t>comprises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24">
                <a:latin typeface="Trebuchet MS"/>
              </a:rPr>
              <a:t>sentences </a:t>
            </a:r>
            <a:r>
              <a:rPr lang="en-IN" sz="1100" b="0" i="1" strike="noStrike" spc="-52">
                <a:latin typeface="Georgia"/>
              </a:rPr>
              <a:t>W</a:t>
            </a:r>
            <a:r>
              <a:rPr lang="en-IN" sz="1200" b="0" strike="noStrike" spc="-75" baseline="-10000">
                <a:latin typeface="Trebuchet MS"/>
              </a:rPr>
              <a:t>1</a:t>
            </a:r>
            <a:r>
              <a:rPr lang="en-IN" sz="1100" b="0" strike="noStrike" spc="-52">
                <a:latin typeface="Times New Roman"/>
              </a:rPr>
              <a:t>, </a:t>
            </a:r>
            <a:r>
              <a:rPr lang="en-IN" sz="1100" b="0" i="1" strike="noStrike" spc="43">
                <a:latin typeface="Georgia"/>
              </a:rPr>
              <a:t>W</a:t>
            </a:r>
            <a:r>
              <a:rPr lang="en-IN" sz="1200" b="0" strike="noStrike" spc="66" baseline="-10000">
                <a:latin typeface="Trebuchet MS"/>
              </a:rPr>
              <a:t>2</a:t>
            </a:r>
            <a:r>
              <a:rPr lang="en-IN" sz="1100" b="0" strike="noStrike" spc="43">
                <a:latin typeface="Times New Roman"/>
              </a:rPr>
              <a:t>,..., </a:t>
            </a:r>
            <a:r>
              <a:rPr lang="en-IN" sz="1100" b="0" i="1" strike="noStrike" spc="-126">
                <a:latin typeface="Georgia"/>
              </a:rPr>
              <a:t>W</a:t>
            </a:r>
            <a:r>
              <a:rPr lang="en-IN" sz="1200" b="0" i="1" strike="noStrike" spc="-188" baseline="-10000">
                <a:latin typeface="Georgia"/>
              </a:rPr>
              <a:t>N </a:t>
            </a:r>
            <a:r>
              <a:rPr lang="en-IN" sz="950" b="0" strike="noStrike" spc="-80">
                <a:latin typeface="Trebuchet MS"/>
              </a:rPr>
              <a:t>, </a:t>
            </a:r>
            <a:r>
              <a:rPr lang="en-IN" sz="950" b="0" strike="noStrike" spc="-12">
                <a:latin typeface="Trebuchet MS"/>
              </a:rPr>
              <a:t>then</a:t>
            </a:r>
            <a:r>
              <a:rPr lang="en-IN" sz="950" b="0" strike="noStrike" spc="-202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2">
                <a:latin typeface="Trebuchet MS"/>
              </a:rPr>
              <a:t>likelihood  </a:t>
            </a:r>
            <a:r>
              <a:rPr lang="en-IN" sz="950" b="0" strike="noStrike" spc="24">
                <a:latin typeface="Trebuchet MS"/>
              </a:rPr>
              <a:t>is</a:t>
            </a:r>
            <a:endParaRPr lang="en-IN" sz="950" b="0" strike="noStrike" spc="-1">
              <a:latin typeface="Arial"/>
            </a:endParaRPr>
          </a:p>
          <a:p>
            <a:pPr marL="1253520">
              <a:lnSpc>
                <a:spcPct val="100000"/>
              </a:lnSpc>
              <a:spcBef>
                <a:spcPts val="65"/>
              </a:spcBef>
            </a:pPr>
            <a:r>
              <a:rPr lang="en-IN" sz="1100" b="0" i="1" strike="noStrike" spc="4">
                <a:latin typeface="Georgia"/>
              </a:rPr>
              <a:t>L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strike="noStrike" spc="4">
                <a:latin typeface="Times New Roman"/>
              </a:rPr>
              <a:t>φ</a:t>
            </a:r>
            <a:r>
              <a:rPr lang="en-IN" sz="1100" b="0" strike="noStrike" spc="4">
                <a:latin typeface="Arial"/>
              </a:rPr>
              <a:t>)</a:t>
            </a:r>
            <a:r>
              <a:rPr lang="en-IN" sz="1100" b="0" strike="noStrike" spc="-72">
                <a:latin typeface="Arial"/>
              </a:rPr>
              <a:t> </a:t>
            </a:r>
            <a:r>
              <a:rPr lang="en-IN" sz="1100" b="0" strike="noStrike" spc="202">
                <a:latin typeface="Arial"/>
              </a:rPr>
              <a:t>=</a:t>
            </a:r>
            <a:r>
              <a:rPr lang="en-IN" sz="1100" b="0" strike="noStrike" spc="-66">
                <a:latin typeface="Arial"/>
              </a:rPr>
              <a:t> </a:t>
            </a:r>
            <a:r>
              <a:rPr lang="en-IN" sz="1100" b="0" i="1" strike="noStrike" spc="4">
                <a:latin typeface="Georgia"/>
              </a:rPr>
              <a:t>P</a:t>
            </a:r>
            <a:r>
              <a:rPr lang="en-IN" sz="1200" b="0" strike="noStrike" spc="4" baseline="-10000">
                <a:latin typeface="Times New Roman"/>
              </a:rPr>
              <a:t>φ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W</a:t>
            </a:r>
            <a:r>
              <a:rPr lang="en-IN" sz="1200" b="0" strike="noStrike" spc="4" baseline="-10000">
                <a:latin typeface="Trebuchet MS"/>
              </a:rPr>
              <a:t>1</a:t>
            </a:r>
            <a:r>
              <a:rPr lang="en-IN" sz="1100" b="0" strike="noStrike" spc="4">
                <a:latin typeface="Arial"/>
              </a:rPr>
              <a:t>)</a:t>
            </a:r>
            <a:r>
              <a:rPr lang="en-IN" sz="1100" b="0" i="1" strike="noStrike" spc="4">
                <a:latin typeface="Georgia"/>
              </a:rPr>
              <a:t>P</a:t>
            </a:r>
            <a:r>
              <a:rPr lang="en-IN" sz="1200" b="0" strike="noStrike" spc="4" baseline="-10000">
                <a:latin typeface="Times New Roman"/>
              </a:rPr>
              <a:t>φ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W</a:t>
            </a:r>
            <a:r>
              <a:rPr lang="en-IN" sz="1200" b="0" strike="noStrike" spc="4" baseline="-10000">
                <a:latin typeface="Trebuchet MS"/>
              </a:rPr>
              <a:t>2</a:t>
            </a:r>
            <a:r>
              <a:rPr lang="en-IN" sz="1100" b="0" strike="noStrike" spc="4">
                <a:latin typeface="Arial"/>
              </a:rPr>
              <a:t>)</a:t>
            </a:r>
            <a:r>
              <a:rPr lang="en-IN" sz="1100" b="0" strike="noStrike" spc="4">
                <a:latin typeface="DejaVu Sans"/>
              </a:rPr>
              <a:t>···</a:t>
            </a:r>
            <a:r>
              <a:rPr lang="en-IN" sz="1100" b="0" strike="noStrike" spc="-231">
                <a:latin typeface="DejaVu Sans"/>
              </a:rPr>
              <a:t> </a:t>
            </a:r>
            <a:r>
              <a:rPr lang="en-IN" sz="1100" b="0" i="1" strike="noStrike" spc="-35">
                <a:latin typeface="Georgia"/>
              </a:rPr>
              <a:t>P</a:t>
            </a:r>
            <a:r>
              <a:rPr lang="en-IN" sz="1200" b="0" strike="noStrike" spc="-52" baseline="-10000">
                <a:latin typeface="Times New Roman"/>
              </a:rPr>
              <a:t>φ</a:t>
            </a:r>
            <a:r>
              <a:rPr lang="en-IN" sz="1100" b="0" strike="noStrike" spc="-35">
                <a:latin typeface="Arial"/>
              </a:rPr>
              <a:t>(</a:t>
            </a:r>
            <a:r>
              <a:rPr lang="en-IN" sz="1100" b="0" i="1" strike="noStrike" spc="-35">
                <a:latin typeface="Georgia"/>
              </a:rPr>
              <a:t>W</a:t>
            </a:r>
            <a:r>
              <a:rPr lang="en-IN" sz="1200" b="0" i="1" strike="noStrike" spc="-52" baseline="-10000">
                <a:latin typeface="Georgia"/>
              </a:rPr>
              <a:t>N</a:t>
            </a:r>
            <a:r>
              <a:rPr lang="en-IN" sz="1200" b="0" i="1" strike="noStrike" spc="-151" baseline="-10000">
                <a:latin typeface="Georgia"/>
              </a:rPr>
              <a:t> </a:t>
            </a:r>
            <a:r>
              <a:rPr lang="en-IN" sz="1100" b="0" strike="noStrike" spc="52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466" name="object 27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467" name="object 28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468" name="object 29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object 2"/>
          <p:cNvSpPr/>
          <p:nvPr/>
        </p:nvSpPr>
        <p:spPr>
          <a:xfrm>
            <a:off x="95400" y="60480"/>
            <a:ext cx="18302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Likelihood</a:t>
            </a:r>
            <a:r>
              <a:rPr lang="en-IN" sz="1400" b="0" i="1" strike="noStrike" spc="1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maximization</a:t>
            </a:r>
            <a:endParaRPr lang="en-IN" sz="1400" b="0" strike="noStrike" spc="-1">
              <a:latin typeface="Arial"/>
            </a:endParaRPr>
          </a:p>
        </p:txBody>
      </p:sp>
      <p:grpSp>
        <p:nvGrpSpPr>
          <p:cNvPr id="2470" name="object 3"/>
          <p:cNvGrpSpPr/>
          <p:nvPr/>
        </p:nvGrpSpPr>
        <p:grpSpPr>
          <a:xfrm>
            <a:off x="87840" y="1351800"/>
            <a:ext cx="4482720" cy="642600"/>
            <a:chOff x="87840" y="1351800"/>
            <a:chExt cx="4482720" cy="642600"/>
          </a:xfrm>
        </p:grpSpPr>
        <p:sp>
          <p:nvSpPr>
            <p:cNvPr id="2471" name="object 4"/>
            <p:cNvSpPr/>
            <p:nvPr/>
          </p:nvSpPr>
          <p:spPr>
            <a:xfrm>
              <a:off x="87840" y="135180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object 5"/>
            <p:cNvSpPr/>
            <p:nvPr/>
          </p:nvSpPr>
          <p:spPr>
            <a:xfrm>
              <a:off x="87840" y="152496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object 6"/>
            <p:cNvSpPr/>
            <p:nvPr/>
          </p:nvSpPr>
          <p:spPr>
            <a:xfrm>
              <a:off x="138600" y="189288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object 7"/>
            <p:cNvSpPr/>
            <p:nvPr/>
          </p:nvSpPr>
          <p:spPr>
            <a:xfrm>
              <a:off x="189360" y="188028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object 8"/>
            <p:cNvSpPr/>
            <p:nvPr/>
          </p:nvSpPr>
          <p:spPr>
            <a:xfrm>
              <a:off x="4520160" y="1396080"/>
              <a:ext cx="50400" cy="49644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object 9"/>
            <p:cNvSpPr/>
            <p:nvPr/>
          </p:nvSpPr>
          <p:spPr>
            <a:xfrm>
              <a:off x="87840" y="1569240"/>
              <a:ext cx="4432680" cy="374400"/>
            </a:xfrm>
            <a:custGeom>
              <a:avLst/>
              <a:gdLst/>
              <a:ahLst/>
              <a:cxnLst/>
              <a:rect l="l" t="t" r="r" b="b"/>
              <a:pathLst>
                <a:path w="4432935" h="374650">
                  <a:moveTo>
                    <a:pt x="4432566" y="0"/>
                  </a:moveTo>
                  <a:lnTo>
                    <a:pt x="0" y="0"/>
                  </a:lnTo>
                  <a:lnTo>
                    <a:pt x="0" y="323608"/>
                  </a:lnTo>
                  <a:lnTo>
                    <a:pt x="4008" y="343333"/>
                  </a:lnTo>
                  <a:lnTo>
                    <a:pt x="14922" y="359486"/>
                  </a:lnTo>
                  <a:lnTo>
                    <a:pt x="31075" y="370400"/>
                  </a:lnTo>
                  <a:lnTo>
                    <a:pt x="50800" y="374408"/>
                  </a:lnTo>
                  <a:lnTo>
                    <a:pt x="4381766" y="374408"/>
                  </a:lnTo>
                  <a:lnTo>
                    <a:pt x="4401491" y="370400"/>
                  </a:lnTo>
                  <a:lnTo>
                    <a:pt x="4417644" y="359486"/>
                  </a:lnTo>
                  <a:lnTo>
                    <a:pt x="4428558" y="343333"/>
                  </a:lnTo>
                  <a:lnTo>
                    <a:pt x="4432566" y="32360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object 10"/>
            <p:cNvSpPr/>
            <p:nvPr/>
          </p:nvSpPr>
          <p:spPr>
            <a:xfrm>
              <a:off x="4520160" y="1434240"/>
              <a:ext cx="360" cy="477720"/>
            </a:xfrm>
            <a:custGeom>
              <a:avLst/>
              <a:gdLst/>
              <a:ahLst/>
              <a:cxnLst/>
              <a:rect l="l" t="t" r="r" b="b"/>
              <a:pathLst>
                <a:path h="478155">
                  <a:moveTo>
                    <a:pt x="0" y="47763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object 11"/>
            <p:cNvSpPr/>
            <p:nvPr/>
          </p:nvSpPr>
          <p:spPr>
            <a:xfrm>
              <a:off x="4520160" y="14216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9" name="object 12"/>
            <p:cNvSpPr/>
            <p:nvPr/>
          </p:nvSpPr>
          <p:spPr>
            <a:xfrm>
              <a:off x="4520160" y="14090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0" name="object 13"/>
            <p:cNvSpPr/>
            <p:nvPr/>
          </p:nvSpPr>
          <p:spPr>
            <a:xfrm>
              <a:off x="4520160" y="13960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81" name="object 14"/>
          <p:cNvSpPr/>
          <p:nvPr/>
        </p:nvSpPr>
        <p:spPr>
          <a:xfrm>
            <a:off x="87840" y="1290600"/>
            <a:ext cx="4384440" cy="63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3280" rIns="0" bIns="0">
            <a:spAutoFit/>
          </a:bodyPr>
          <a:lstStyle/>
          <a:p>
            <a:pPr marL="50760">
              <a:lnSpc>
                <a:spcPct val="100000"/>
              </a:lnSpc>
              <a:spcBef>
                <a:spcPts val="420"/>
              </a:spcBef>
            </a:pPr>
            <a:r>
              <a:rPr lang="en-IN" sz="1100" b="0" i="1" strike="noStrike" spc="-80">
                <a:solidFill>
                  <a:srgbClr val="FF0000"/>
                </a:solidFill>
                <a:latin typeface="Georgia"/>
              </a:rPr>
              <a:t>Approach</a:t>
            </a:r>
            <a:endParaRPr lang="en-IN" sz="1100" b="0" strike="noStrike" spc="-1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26"/>
              </a:spcBef>
            </a:pP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Starting </a:t>
            </a:r>
            <a:r>
              <a:rPr lang="en-IN" sz="950" b="0" strike="noStrike" spc="-32">
                <a:solidFill>
                  <a:srgbClr val="FF0000"/>
                </a:solidFill>
                <a:latin typeface="Trebuchet MS"/>
              </a:rPr>
              <a:t>at </a:t>
            </a:r>
            <a:r>
              <a:rPr lang="en-IN" sz="950" b="0" strike="noStrike" spc="43">
                <a:solidFill>
                  <a:srgbClr val="FF0000"/>
                </a:solidFill>
                <a:latin typeface="Trebuchet MS"/>
              </a:rPr>
              <a:t>some </a:t>
            </a:r>
            <a:r>
              <a:rPr lang="en-IN" sz="950" b="0" strike="noStrike" spc="-41">
                <a:solidFill>
                  <a:srgbClr val="FF0000"/>
                </a:solidFill>
                <a:latin typeface="Trebuchet MS"/>
              </a:rPr>
              <a:t>initial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parameters </a:t>
            </a:r>
            <a:r>
              <a:rPr lang="en-IN" sz="1100" b="0" strike="noStrike" spc="-60">
                <a:solidFill>
                  <a:srgbClr val="FF0000"/>
                </a:solidFill>
                <a:latin typeface="Times New Roman"/>
              </a:rPr>
              <a:t>φ</a:t>
            </a:r>
            <a:r>
              <a:rPr lang="en-IN" sz="950" b="0" strike="noStrike" spc="-60">
                <a:solidFill>
                  <a:srgbClr val="FF0000"/>
                </a:solidFill>
                <a:latin typeface="Trebuchet MS"/>
              </a:rPr>
              <a:t>, 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re-estimate </a:t>
            </a:r>
            <a:r>
              <a:rPr lang="en-IN" sz="950" b="0" strike="noStrike" spc="-35">
                <a:solidFill>
                  <a:srgbClr val="FF0000"/>
                </a:solidFill>
                <a:latin typeface="Trebuchet MS"/>
              </a:rPr>
              <a:t>to 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obtain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new parameters</a:t>
            </a:r>
            <a:r>
              <a:rPr lang="en-IN" sz="950" b="0" strike="noStrike" spc="3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1100" b="0" strike="noStrike" spc="4">
                <a:solidFill>
                  <a:srgbClr val="FF0000"/>
                </a:solidFill>
                <a:latin typeface="Times New Roman"/>
              </a:rPr>
              <a:t>φ</a:t>
            </a:r>
            <a:r>
              <a:rPr lang="en-IN" sz="1200" b="0" strike="noStrike" spc="4" baseline="27000">
                <a:solidFill>
                  <a:srgbClr val="FF0000"/>
                </a:solidFill>
                <a:latin typeface="DejaVu Sans"/>
              </a:rPr>
              <a:t>j</a:t>
            </a:r>
            <a:endParaRPr lang="en-IN" sz="1200" b="0" strike="noStrike" spc="-1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4"/>
              </a:spcBef>
            </a:pPr>
            <a:r>
              <a:rPr lang="en-IN" sz="950" b="0" strike="noStrike" spc="-41">
                <a:solidFill>
                  <a:srgbClr val="FF0000"/>
                </a:solidFill>
                <a:latin typeface="Trebuchet MS"/>
              </a:rPr>
              <a:t>for </a:t>
            </a:r>
            <a:r>
              <a:rPr lang="en-IN" sz="950" b="0" strike="noStrike" spc="-1">
                <a:solidFill>
                  <a:srgbClr val="FF0000"/>
                </a:solidFill>
                <a:latin typeface="Trebuchet MS"/>
              </a:rPr>
              <a:t>which </a:t>
            </a:r>
            <a:r>
              <a:rPr lang="en-IN" sz="1100" b="0" i="1" strike="noStrike" spc="18">
                <a:solidFill>
                  <a:srgbClr val="FF0000"/>
                </a:solidFill>
                <a:latin typeface="Georgia"/>
              </a:rPr>
              <a:t>L</a:t>
            </a:r>
            <a:r>
              <a:rPr lang="en-IN" sz="1100" b="0" strike="noStrike" spc="18">
                <a:solidFill>
                  <a:srgbClr val="FF0000"/>
                </a:solidFill>
                <a:latin typeface="Arial"/>
              </a:rPr>
              <a:t>(</a:t>
            </a:r>
            <a:r>
              <a:rPr lang="en-IN" sz="1100" b="0" strike="noStrike" spc="18">
                <a:solidFill>
                  <a:srgbClr val="FF0000"/>
                </a:solidFill>
                <a:latin typeface="Times New Roman"/>
              </a:rPr>
              <a:t>φ</a:t>
            </a:r>
            <a:r>
              <a:rPr lang="en-IN" sz="1200" b="0" strike="noStrike" spc="29" baseline="27000">
                <a:solidFill>
                  <a:srgbClr val="FF0000"/>
                </a:solidFill>
                <a:latin typeface="DejaVu Sans"/>
              </a:rPr>
              <a:t>j</a:t>
            </a:r>
            <a:r>
              <a:rPr lang="en-IN" sz="1100" b="0" strike="noStrike" spc="18">
                <a:solidFill>
                  <a:srgbClr val="FF0000"/>
                </a:solidFill>
                <a:latin typeface="Arial"/>
              </a:rPr>
              <a:t>) </a:t>
            </a:r>
            <a:r>
              <a:rPr lang="en-IN" sz="1100" b="0" strike="noStrike" spc="-231">
                <a:solidFill>
                  <a:srgbClr val="FF0000"/>
                </a:solidFill>
                <a:latin typeface="DejaVu Sans"/>
              </a:rPr>
              <a:t>≥ </a:t>
            </a:r>
            <a:r>
              <a:rPr lang="en-IN" sz="1100" b="0" i="1" strike="noStrike" spc="-15">
                <a:solidFill>
                  <a:srgbClr val="FF0000"/>
                </a:solidFill>
                <a:latin typeface="Georgia"/>
              </a:rPr>
              <a:t>L</a:t>
            </a:r>
            <a:r>
              <a:rPr lang="en-IN" sz="1100" b="0" strike="noStrike" spc="-15">
                <a:solidFill>
                  <a:srgbClr val="FF0000"/>
                </a:solidFill>
                <a:latin typeface="Arial"/>
              </a:rPr>
              <a:t>(</a:t>
            </a:r>
            <a:r>
              <a:rPr lang="en-IN" sz="1100" b="0" strike="noStrike" spc="-15">
                <a:solidFill>
                  <a:srgbClr val="FF0000"/>
                </a:solidFill>
                <a:latin typeface="Times New Roman"/>
              </a:rPr>
              <a:t>φ</a:t>
            </a:r>
            <a:r>
              <a:rPr lang="en-IN" sz="1100" b="0" strike="noStrike" spc="-15">
                <a:solidFill>
                  <a:srgbClr val="FF0000"/>
                </a:solidFill>
                <a:latin typeface="Arial"/>
              </a:rPr>
              <a:t>)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. </a:t>
            </a:r>
            <a:r>
              <a:rPr lang="en-IN" sz="950" b="0" i="1" strike="noStrike" spc="-32">
                <a:solidFill>
                  <a:srgbClr val="FF0000"/>
                </a:solidFill>
                <a:latin typeface="Verdana"/>
              </a:rPr>
              <a:t>Repeat </a:t>
            </a:r>
            <a:r>
              <a:rPr lang="en-IN" sz="950" b="0" i="1" strike="noStrike" spc="-60">
                <a:solidFill>
                  <a:srgbClr val="FF0000"/>
                </a:solidFill>
                <a:latin typeface="Verdana"/>
              </a:rPr>
              <a:t>until</a:t>
            </a:r>
            <a:r>
              <a:rPr lang="en-IN" sz="950" b="0" i="1" strike="noStrike" spc="-106">
                <a:solidFill>
                  <a:srgbClr val="FF0000"/>
                </a:solidFill>
                <a:latin typeface="Verdana"/>
              </a:rPr>
              <a:t> </a:t>
            </a:r>
            <a:r>
              <a:rPr lang="en-IN" sz="950" b="0" i="1" strike="noStrike" spc="-46">
                <a:solidFill>
                  <a:srgbClr val="FF0000"/>
                </a:solidFill>
                <a:latin typeface="Verdana"/>
              </a:rPr>
              <a:t>convergence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488" name="object 2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489" name="object 22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490" name="object 23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8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object 2"/>
          <p:cNvSpPr txBox="1"/>
          <p:nvPr/>
        </p:nvSpPr>
        <p:spPr>
          <a:xfrm>
            <a:off x="95400" y="60480"/>
            <a:ext cx="16228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Parameter</a:t>
            </a:r>
            <a:r>
              <a:rPr lang="en-IN" sz="14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Estimation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519" name="object 3"/>
          <p:cNvSpPr/>
          <p:nvPr/>
        </p:nvSpPr>
        <p:spPr>
          <a:xfrm>
            <a:off x="100440" y="381600"/>
            <a:ext cx="4161600" cy="38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spAutoFit/>
          </a:bodyPr>
          <a:lstStyle/>
          <a:p>
            <a:pPr marL="38160">
              <a:lnSpc>
                <a:spcPct val="113000"/>
              </a:lnSpc>
              <a:spcBef>
                <a:spcPts val="74"/>
              </a:spcBef>
            </a:pPr>
            <a:r>
              <a:rPr lang="en-IN" sz="950" b="0" strike="noStrike" spc="18">
                <a:latin typeface="Trebuchet MS"/>
              </a:rPr>
              <a:t>Given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some</a:t>
            </a:r>
            <a:r>
              <a:rPr lang="en-IN" sz="950" b="0" strike="noStrike" spc="-12">
                <a:latin typeface="Trebuchet MS"/>
              </a:rPr>
              <a:t> rule probabilities </a:t>
            </a:r>
            <a:r>
              <a:rPr lang="en-IN" sz="1100" b="0" strike="noStrike" spc="-35">
                <a:latin typeface="Times New Roman"/>
              </a:rPr>
              <a:t>φ</a:t>
            </a:r>
            <a:r>
              <a:rPr lang="en-IN" sz="1100" b="0" strike="noStrike" spc="-7">
                <a:latin typeface="Times New Roman"/>
              </a:rPr>
              <a:t> </a:t>
            </a:r>
            <a:r>
              <a:rPr lang="en-IN" sz="950" b="0" strike="noStrike" spc="29">
                <a:latin typeface="Trebuchet MS"/>
              </a:rPr>
              <a:t>and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training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corpus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1100" b="0" i="1" strike="noStrike" spc="-52">
                <a:latin typeface="Georgia"/>
              </a:rPr>
              <a:t>W</a:t>
            </a:r>
            <a:r>
              <a:rPr lang="en-IN" sz="1200" b="0" strike="noStrike" spc="-75" baseline="-10000">
                <a:latin typeface="Trebuchet MS"/>
              </a:rPr>
              <a:t>1</a:t>
            </a:r>
            <a:r>
              <a:rPr lang="en-IN" sz="1100" b="0" strike="noStrike" spc="-52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97">
                <a:latin typeface="Georgia"/>
              </a:rPr>
              <a:t>W</a:t>
            </a:r>
            <a:r>
              <a:rPr lang="en-IN" sz="1200" b="0" strike="noStrike" spc="-143" baseline="-10000">
                <a:latin typeface="Trebuchet MS"/>
              </a:rPr>
              <a:t>2</a:t>
            </a:r>
            <a:r>
              <a:rPr lang="en-IN" sz="1200" b="0" strike="noStrike" spc="-106" baseline="-10000">
                <a:latin typeface="Trebuchet MS"/>
              </a:rPr>
              <a:t> </a:t>
            </a:r>
            <a:r>
              <a:rPr lang="en-IN" sz="1100" b="0" strike="noStrike" spc="-7">
                <a:latin typeface="Times New Roman"/>
              </a:rPr>
              <a:t>.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strike="noStrike" spc="-7">
                <a:latin typeface="Times New Roman"/>
              </a:rPr>
              <a:t>.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strike="noStrike" spc="-7">
                <a:latin typeface="Times New Roman"/>
              </a:rPr>
              <a:t>.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92">
                <a:latin typeface="Georgia"/>
              </a:rPr>
              <a:t>W</a:t>
            </a:r>
            <a:r>
              <a:rPr lang="en-IN" sz="1200" b="0" i="1" strike="noStrike" spc="-137" baseline="-10000">
                <a:latin typeface="Georgia"/>
              </a:rPr>
              <a:t>n</a:t>
            </a:r>
            <a:r>
              <a:rPr lang="en-IN" sz="950" b="0" strike="noStrike" spc="-92">
                <a:latin typeface="Trebuchet MS"/>
              </a:rPr>
              <a:t>,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new  parameters are </a:t>
            </a:r>
            <a:r>
              <a:rPr lang="en-IN" sz="950" b="0" strike="noStrike" spc="-1">
                <a:latin typeface="Trebuchet MS"/>
              </a:rPr>
              <a:t>obtained</a:t>
            </a:r>
            <a:r>
              <a:rPr lang="en-IN" sz="950" b="0" strike="noStrike" spc="-72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as: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520" name="object 4"/>
          <p:cNvSpPr/>
          <p:nvPr/>
        </p:nvSpPr>
        <p:spPr>
          <a:xfrm>
            <a:off x="1633320" y="941760"/>
            <a:ext cx="1416960" cy="6321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object 5"/>
          <p:cNvSpPr/>
          <p:nvPr/>
        </p:nvSpPr>
        <p:spPr>
          <a:xfrm>
            <a:off x="126000" y="1748160"/>
            <a:ext cx="99792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950" b="0" strike="noStrike" spc="18">
                <a:latin typeface="Trebuchet MS"/>
              </a:rPr>
              <a:t>What </a:t>
            </a:r>
            <a:r>
              <a:rPr lang="en-IN" sz="950" b="0" strike="noStrike" spc="24">
                <a:latin typeface="Trebuchet MS"/>
              </a:rPr>
              <a:t>is</a:t>
            </a:r>
            <a:r>
              <a:rPr lang="en-IN" sz="950" b="0" strike="noStrike" spc="-97">
                <a:latin typeface="Trebuchet MS"/>
              </a:rPr>
              <a:t> </a:t>
            </a:r>
            <a:r>
              <a:rPr lang="en-IN" sz="1100" b="0" i="1" strike="noStrike" spc="-7">
                <a:latin typeface="Georgia"/>
              </a:rPr>
              <a:t>count</a:t>
            </a:r>
            <a:r>
              <a:rPr lang="en-IN" sz="1100" b="0" strike="noStrike" spc="-7">
                <a:latin typeface="Arial"/>
              </a:rPr>
              <a:t>(</a:t>
            </a:r>
            <a:r>
              <a:rPr lang="en-IN" sz="1100" b="0" strike="noStrike" spc="-7">
                <a:latin typeface="Times New Roman"/>
              </a:rPr>
              <a:t>.</a:t>
            </a:r>
            <a:r>
              <a:rPr lang="en-IN" sz="1100" b="0" strike="noStrike" spc="-7">
                <a:latin typeface="Arial"/>
              </a:rPr>
              <a:t>)</a:t>
            </a:r>
            <a:r>
              <a:rPr lang="en-IN" sz="950" b="0" strike="noStrike" spc="-7">
                <a:latin typeface="Trebuchet MS"/>
              </a:rPr>
              <a:t>?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522" name="object 6"/>
          <p:cNvSpPr/>
          <p:nvPr/>
        </p:nvSpPr>
        <p:spPr>
          <a:xfrm>
            <a:off x="1492560" y="2039040"/>
            <a:ext cx="1614960" cy="7542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3" name="object 7"/>
          <p:cNvSpPr/>
          <p:nvPr/>
        </p:nvSpPr>
        <p:spPr>
          <a:xfrm>
            <a:off x="87840" y="2944800"/>
            <a:ext cx="4379760" cy="38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50760">
              <a:lnSpc>
                <a:spcPct val="102000"/>
              </a:lnSpc>
              <a:spcBef>
                <a:spcPts val="54"/>
              </a:spcBef>
            </a:pPr>
            <a:r>
              <a:rPr lang="en-IN" sz="1100" b="0" i="1" strike="noStrike" spc="-7">
                <a:latin typeface="Georgia"/>
              </a:rPr>
              <a:t>c</a:t>
            </a:r>
            <a:r>
              <a:rPr lang="en-IN" sz="1200" b="0" strike="noStrike" spc="-7" baseline="-10000">
                <a:latin typeface="Times New Roman"/>
              </a:rPr>
              <a:t>φ</a:t>
            </a:r>
            <a:r>
              <a:rPr lang="en-IN" sz="1100" b="0" strike="noStrike" spc="-7">
                <a:latin typeface="Arial"/>
              </a:rPr>
              <a:t>(</a:t>
            </a:r>
            <a:r>
              <a:rPr lang="en-IN" sz="1100" b="0" i="1" strike="noStrike" spc="-7">
                <a:latin typeface="Georgia"/>
              </a:rPr>
              <a:t>A</a:t>
            </a:r>
            <a:r>
              <a:rPr lang="en-IN" sz="1100" b="0" i="1" strike="noStrike" spc="-26">
                <a:latin typeface="Georgia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06">
                <a:latin typeface="DejaVu Sans"/>
              </a:rPr>
              <a:t> </a:t>
            </a:r>
            <a:r>
              <a:rPr lang="en-IN" sz="1100" b="0" strike="noStrike" spc="29">
                <a:latin typeface="Times New Roman"/>
              </a:rPr>
              <a:t>α,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32">
                <a:latin typeface="Georgia"/>
              </a:rPr>
              <a:t>W</a:t>
            </a:r>
            <a:r>
              <a:rPr lang="en-IN" sz="1200" b="0" i="1" strike="noStrike" spc="-46" baseline="-10000">
                <a:latin typeface="Georgia"/>
              </a:rPr>
              <a:t>i</a:t>
            </a:r>
            <a:r>
              <a:rPr lang="en-IN" sz="1100" b="0" strike="noStrike" spc="-32">
                <a:latin typeface="Arial"/>
              </a:rPr>
              <a:t>) </a:t>
            </a:r>
            <a:r>
              <a:rPr lang="en-IN" sz="950" b="0" strike="noStrike" spc="24">
                <a:latin typeface="Trebuchet MS"/>
              </a:rPr>
              <a:t>is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expected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number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times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1100" b="0" strike="noStrike" spc="-12">
                <a:latin typeface="Arial"/>
              </a:rPr>
              <a:t>(</a:t>
            </a:r>
            <a:r>
              <a:rPr lang="en-IN" sz="1100" b="0" i="1" strike="noStrike" spc="-12">
                <a:latin typeface="Georgia"/>
              </a:rPr>
              <a:t>A</a:t>
            </a:r>
            <a:r>
              <a:rPr lang="en-IN" sz="1100" b="0" i="1" strike="noStrike" spc="-21">
                <a:latin typeface="Georgia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06">
                <a:latin typeface="DejaVu Sans"/>
              </a:rPr>
              <a:t> </a:t>
            </a:r>
            <a:r>
              <a:rPr lang="en-IN" sz="1100" b="0" strike="noStrike" spc="58">
                <a:latin typeface="Times New Roman"/>
              </a:rPr>
              <a:t>α</a:t>
            </a:r>
            <a:r>
              <a:rPr lang="en-IN" sz="1100" b="0" strike="noStrike" spc="58">
                <a:latin typeface="Arial"/>
              </a:rPr>
              <a:t>)</a:t>
            </a:r>
            <a:r>
              <a:rPr lang="en-IN" sz="1100" b="0" strike="noStrike" spc="-32">
                <a:latin typeface="Arial"/>
              </a:rPr>
              <a:t> </a:t>
            </a:r>
            <a:r>
              <a:rPr lang="en-IN" sz="950" b="0" strike="noStrike" spc="24">
                <a:latin typeface="Trebuchet MS"/>
              </a:rPr>
              <a:t>is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38">
                <a:latin typeface="Trebuchet MS"/>
              </a:rPr>
              <a:t>used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in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generating 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sentence </a:t>
            </a:r>
            <a:r>
              <a:rPr lang="en-IN" sz="1100" b="0" i="1" strike="noStrike" spc="-75">
                <a:latin typeface="Georgia"/>
              </a:rPr>
              <a:t>W</a:t>
            </a:r>
            <a:r>
              <a:rPr lang="en-IN" sz="1200" b="0" i="1" strike="noStrike" spc="-114" baseline="-10000">
                <a:latin typeface="Georgia"/>
              </a:rPr>
              <a:t>i</a:t>
            </a:r>
            <a:r>
              <a:rPr lang="en-IN" sz="950" b="0" strike="noStrike" spc="-75">
                <a:latin typeface="Trebuchet MS"/>
              </a:rPr>
              <a:t>, </a:t>
            </a:r>
            <a:r>
              <a:rPr lang="en-IN" sz="950" b="0" strike="noStrike" spc="18">
                <a:latin typeface="Trebuchet MS"/>
              </a:rPr>
              <a:t>when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2">
                <a:latin typeface="Trebuchet MS"/>
              </a:rPr>
              <a:t>rule probabilities </a:t>
            </a:r>
            <a:r>
              <a:rPr lang="en-IN" sz="950" b="0" strike="noStrike" spc="9">
                <a:latin typeface="Trebuchet MS"/>
              </a:rPr>
              <a:t>are given </a:t>
            </a:r>
            <a:r>
              <a:rPr lang="en-IN" sz="950" b="0" strike="noStrike" spc="4">
                <a:latin typeface="Trebuchet MS"/>
              </a:rPr>
              <a:t>by</a:t>
            </a:r>
            <a:r>
              <a:rPr lang="en-IN" sz="950" b="0" strike="noStrike" spc="-75">
                <a:latin typeface="Trebuchet MS"/>
              </a:rPr>
              <a:t> </a:t>
            </a:r>
            <a:r>
              <a:rPr lang="en-IN" sz="1100" b="0" strike="noStrike" spc="-35">
                <a:latin typeface="Times New Roman"/>
              </a:rPr>
              <a:t>φ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530" name="object 14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531" name="object 15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532" name="object 16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object 2"/>
          <p:cNvSpPr txBox="1"/>
          <p:nvPr/>
        </p:nvSpPr>
        <p:spPr>
          <a:xfrm>
            <a:off x="95400" y="60480"/>
            <a:ext cx="20696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Computing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Expected</a:t>
            </a:r>
            <a:r>
              <a:rPr lang="en-IN" sz="1400" b="0" i="1" strike="noStrike" spc="9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counts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2589" name="object 3"/>
          <p:cNvGrpSpPr/>
          <p:nvPr/>
        </p:nvGrpSpPr>
        <p:grpSpPr>
          <a:xfrm>
            <a:off x="87840" y="462240"/>
            <a:ext cx="4482720" cy="645480"/>
            <a:chOff x="87840" y="462240"/>
            <a:chExt cx="4482720" cy="645480"/>
          </a:xfrm>
        </p:grpSpPr>
        <p:sp>
          <p:nvSpPr>
            <p:cNvPr id="2590" name="object 4"/>
            <p:cNvSpPr/>
            <p:nvPr/>
          </p:nvSpPr>
          <p:spPr>
            <a:xfrm>
              <a:off x="87840" y="46224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object 5"/>
            <p:cNvSpPr/>
            <p:nvPr/>
          </p:nvSpPr>
          <p:spPr>
            <a:xfrm>
              <a:off x="87840" y="63540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object 6"/>
            <p:cNvSpPr/>
            <p:nvPr/>
          </p:nvSpPr>
          <p:spPr>
            <a:xfrm>
              <a:off x="138600" y="100620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object 7"/>
            <p:cNvSpPr/>
            <p:nvPr/>
          </p:nvSpPr>
          <p:spPr>
            <a:xfrm>
              <a:off x="189360" y="99360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object 8"/>
            <p:cNvSpPr/>
            <p:nvPr/>
          </p:nvSpPr>
          <p:spPr>
            <a:xfrm>
              <a:off x="4520160" y="506520"/>
              <a:ext cx="50400" cy="4993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object 9"/>
            <p:cNvSpPr/>
            <p:nvPr/>
          </p:nvSpPr>
          <p:spPr>
            <a:xfrm>
              <a:off x="87840" y="679680"/>
              <a:ext cx="4432680" cy="377640"/>
            </a:xfrm>
            <a:custGeom>
              <a:avLst/>
              <a:gdLst/>
              <a:ahLst/>
              <a:cxnLst/>
              <a:rect l="l" t="t" r="r" b="b"/>
              <a:pathLst>
                <a:path w="4432935" h="377825">
                  <a:moveTo>
                    <a:pt x="4432566" y="0"/>
                  </a:moveTo>
                  <a:lnTo>
                    <a:pt x="0" y="0"/>
                  </a:lnTo>
                  <a:lnTo>
                    <a:pt x="0" y="326580"/>
                  </a:lnTo>
                  <a:lnTo>
                    <a:pt x="4008" y="346305"/>
                  </a:lnTo>
                  <a:lnTo>
                    <a:pt x="14922" y="362458"/>
                  </a:lnTo>
                  <a:lnTo>
                    <a:pt x="31075" y="373372"/>
                  </a:lnTo>
                  <a:lnTo>
                    <a:pt x="50800" y="377380"/>
                  </a:lnTo>
                  <a:lnTo>
                    <a:pt x="4381766" y="377380"/>
                  </a:lnTo>
                  <a:lnTo>
                    <a:pt x="4401491" y="373372"/>
                  </a:lnTo>
                  <a:lnTo>
                    <a:pt x="4417644" y="362458"/>
                  </a:lnTo>
                  <a:lnTo>
                    <a:pt x="4428558" y="346305"/>
                  </a:lnTo>
                  <a:lnTo>
                    <a:pt x="4432566" y="3265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object 10"/>
            <p:cNvSpPr/>
            <p:nvPr/>
          </p:nvSpPr>
          <p:spPr>
            <a:xfrm>
              <a:off x="4520160" y="544680"/>
              <a:ext cx="360" cy="480240"/>
            </a:xfrm>
            <a:custGeom>
              <a:avLst/>
              <a:gdLst/>
              <a:ahLst/>
              <a:cxnLst/>
              <a:rect l="l" t="t" r="r" b="b"/>
              <a:pathLst>
                <a:path h="480694">
                  <a:moveTo>
                    <a:pt x="0" y="48059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object 11"/>
            <p:cNvSpPr/>
            <p:nvPr/>
          </p:nvSpPr>
          <p:spPr>
            <a:xfrm>
              <a:off x="4520160" y="5320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object 12"/>
            <p:cNvSpPr/>
            <p:nvPr/>
          </p:nvSpPr>
          <p:spPr>
            <a:xfrm>
              <a:off x="4520160" y="519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object 13"/>
            <p:cNvSpPr/>
            <p:nvPr/>
          </p:nvSpPr>
          <p:spPr>
            <a:xfrm>
              <a:off x="4520160" y="5065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00" name="object 14"/>
          <p:cNvGrpSpPr/>
          <p:nvPr/>
        </p:nvGrpSpPr>
        <p:grpSpPr>
          <a:xfrm>
            <a:off x="87840" y="1176480"/>
            <a:ext cx="4482720" cy="645480"/>
            <a:chOff x="87840" y="1176480"/>
            <a:chExt cx="4482720" cy="645480"/>
          </a:xfrm>
        </p:grpSpPr>
        <p:sp>
          <p:nvSpPr>
            <p:cNvPr id="2601" name="object 15"/>
            <p:cNvSpPr/>
            <p:nvPr/>
          </p:nvSpPr>
          <p:spPr>
            <a:xfrm>
              <a:off x="87840" y="117648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object 16"/>
            <p:cNvSpPr/>
            <p:nvPr/>
          </p:nvSpPr>
          <p:spPr>
            <a:xfrm>
              <a:off x="87840" y="1349640"/>
              <a:ext cx="4432320" cy="504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object 17"/>
            <p:cNvSpPr/>
            <p:nvPr/>
          </p:nvSpPr>
          <p:spPr>
            <a:xfrm>
              <a:off x="138600" y="1720440"/>
              <a:ext cx="101160" cy="10116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object 18"/>
            <p:cNvSpPr/>
            <p:nvPr/>
          </p:nvSpPr>
          <p:spPr>
            <a:xfrm>
              <a:off x="189360" y="17078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object 19"/>
            <p:cNvSpPr/>
            <p:nvPr/>
          </p:nvSpPr>
          <p:spPr>
            <a:xfrm>
              <a:off x="4520160" y="1220760"/>
              <a:ext cx="50400" cy="49932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object 20"/>
            <p:cNvSpPr/>
            <p:nvPr/>
          </p:nvSpPr>
          <p:spPr>
            <a:xfrm>
              <a:off x="87840" y="1393920"/>
              <a:ext cx="4432680" cy="377640"/>
            </a:xfrm>
            <a:custGeom>
              <a:avLst/>
              <a:gdLst/>
              <a:ahLst/>
              <a:cxnLst/>
              <a:rect l="l" t="t" r="r" b="b"/>
              <a:pathLst>
                <a:path w="4432935" h="377825">
                  <a:moveTo>
                    <a:pt x="4432566" y="0"/>
                  </a:moveTo>
                  <a:lnTo>
                    <a:pt x="0" y="0"/>
                  </a:lnTo>
                  <a:lnTo>
                    <a:pt x="0" y="326580"/>
                  </a:lnTo>
                  <a:lnTo>
                    <a:pt x="4008" y="346305"/>
                  </a:lnTo>
                  <a:lnTo>
                    <a:pt x="14922" y="362458"/>
                  </a:lnTo>
                  <a:lnTo>
                    <a:pt x="31075" y="373372"/>
                  </a:lnTo>
                  <a:lnTo>
                    <a:pt x="50800" y="377380"/>
                  </a:lnTo>
                  <a:lnTo>
                    <a:pt x="4381766" y="377380"/>
                  </a:lnTo>
                  <a:lnTo>
                    <a:pt x="4401491" y="373372"/>
                  </a:lnTo>
                  <a:lnTo>
                    <a:pt x="4417644" y="362458"/>
                  </a:lnTo>
                  <a:lnTo>
                    <a:pt x="4428558" y="346305"/>
                  </a:lnTo>
                  <a:lnTo>
                    <a:pt x="4432566" y="3265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object 21"/>
            <p:cNvSpPr/>
            <p:nvPr/>
          </p:nvSpPr>
          <p:spPr>
            <a:xfrm>
              <a:off x="4520160" y="1258920"/>
              <a:ext cx="360" cy="480240"/>
            </a:xfrm>
            <a:custGeom>
              <a:avLst/>
              <a:gdLst/>
              <a:ahLst/>
              <a:cxnLst/>
              <a:rect l="l" t="t" r="r" b="b"/>
              <a:pathLst>
                <a:path h="480694">
                  <a:moveTo>
                    <a:pt x="0" y="48059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object 22"/>
            <p:cNvSpPr/>
            <p:nvPr/>
          </p:nvSpPr>
          <p:spPr>
            <a:xfrm>
              <a:off x="4520160" y="124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object 23"/>
            <p:cNvSpPr/>
            <p:nvPr/>
          </p:nvSpPr>
          <p:spPr>
            <a:xfrm>
              <a:off x="4520160" y="1233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object 24"/>
            <p:cNvSpPr/>
            <p:nvPr/>
          </p:nvSpPr>
          <p:spPr>
            <a:xfrm>
              <a:off x="4520160" y="1220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11" name="object 25"/>
          <p:cNvSpPr/>
          <p:nvPr/>
        </p:nvSpPr>
        <p:spPr>
          <a:xfrm>
            <a:off x="87840" y="1891080"/>
            <a:ext cx="4432680" cy="185760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2" name="object 26"/>
          <p:cNvSpPr/>
          <p:nvPr/>
        </p:nvSpPr>
        <p:spPr>
          <a:xfrm>
            <a:off x="49680" y="405000"/>
            <a:ext cx="4128480" cy="184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9680" rIns="0" bIns="0">
            <a:spAutoFit/>
          </a:bodyPr>
          <a:lstStyle/>
          <a:p>
            <a:pPr marL="88920">
              <a:lnSpc>
                <a:spcPct val="100000"/>
              </a:lnSpc>
              <a:spcBef>
                <a:spcPts val="391"/>
              </a:spcBef>
            </a:pPr>
            <a:r>
              <a:rPr lang="en-IN" sz="1100" b="0" i="1" strike="noStrike" spc="-66">
                <a:solidFill>
                  <a:srgbClr val="3333B2"/>
                </a:solidFill>
                <a:latin typeface="Georgia"/>
              </a:rPr>
              <a:t>Inside</a:t>
            </a:r>
            <a:r>
              <a:rPr lang="en-IN" sz="1100" b="0" i="1" strike="noStrike" spc="-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60">
                <a:solidFill>
                  <a:srgbClr val="3333B2"/>
                </a:solidFill>
                <a:latin typeface="Georgia"/>
              </a:rPr>
              <a:t>probabilities</a:t>
            </a:r>
            <a:endParaRPr lang="en-IN" sz="1100" b="0" strike="noStrike" spc="-1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289"/>
              </a:spcBef>
            </a:pP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nonterminal</a:t>
            </a:r>
            <a:r>
              <a:rPr lang="en-IN" sz="95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A</a:t>
            </a:r>
            <a:r>
              <a:rPr lang="en-IN" sz="1100" b="0" i="1" strike="noStrike" spc="9">
                <a:solidFill>
                  <a:srgbClr val="3333B2"/>
                </a:solidFill>
                <a:latin typeface="Georgia"/>
              </a:rPr>
              <a:t>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derives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string</a:t>
            </a:r>
            <a:r>
              <a:rPr lang="en-IN" sz="95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words</a:t>
            </a:r>
            <a:r>
              <a:rPr lang="en-IN" sz="95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83" baseline="-10000">
                <a:solidFill>
                  <a:srgbClr val="3333B2"/>
                </a:solidFill>
                <a:latin typeface="Georgia"/>
              </a:rPr>
              <a:t>i</a:t>
            </a:r>
            <a:r>
              <a:rPr lang="en-IN" sz="1100" b="0" strike="noStrike" spc="-55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1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97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143" baseline="-10000">
                <a:solidFill>
                  <a:srgbClr val="3333B2"/>
                </a:solidFill>
                <a:latin typeface="Georgia"/>
              </a:rPr>
              <a:t>j</a:t>
            </a:r>
            <a:r>
              <a:rPr lang="en-IN" sz="1200" b="0" i="1" strike="noStrike" spc="-89" baseline="-10000">
                <a:solidFill>
                  <a:srgbClr val="3333B2"/>
                </a:solidFill>
                <a:latin typeface="Georgia"/>
              </a:rPr>
              <a:t>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in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sentence</a:t>
            </a:r>
            <a:r>
              <a:rPr lang="en-IN" sz="95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80">
                <a:solidFill>
                  <a:srgbClr val="3333B2"/>
                </a:solidFill>
                <a:latin typeface="Trebuchet MS"/>
              </a:rPr>
              <a:t>:</a:t>
            </a:r>
            <a:endParaRPr lang="en-IN" sz="950" b="0" strike="noStrike" spc="-1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34"/>
              </a:spcBef>
            </a:pPr>
            <a:r>
              <a:rPr lang="en-IN" sz="1100" b="0" strike="noStrike" spc="4">
                <a:solidFill>
                  <a:srgbClr val="3333B2"/>
                </a:solidFill>
                <a:latin typeface="Times New Roman"/>
              </a:rPr>
              <a:t>β</a:t>
            </a:r>
            <a:r>
              <a:rPr lang="en-IN" sz="1200" b="0" i="1" strike="noStrike" spc="4" baseline="-10000">
                <a:solidFill>
                  <a:srgbClr val="3333B2"/>
                </a:solidFill>
                <a:latin typeface="Georgia"/>
              </a:rPr>
              <a:t>ij</a:t>
            </a:r>
            <a:r>
              <a:rPr lang="en-IN" sz="1100" b="0" strike="noStrike" spc="4">
                <a:solidFill>
                  <a:srgbClr val="3333B2"/>
                </a:solidFill>
                <a:latin typeface="Arial"/>
              </a:rPr>
              <a:t>(</a:t>
            </a:r>
            <a:r>
              <a:rPr lang="en-IN" sz="1100" b="0" i="1" strike="noStrike" spc="4">
                <a:solidFill>
                  <a:srgbClr val="3333B2"/>
                </a:solidFill>
                <a:latin typeface="Georgia"/>
              </a:rPr>
              <a:t>A</a:t>
            </a:r>
            <a:r>
              <a:rPr lang="en-IN" sz="1100" b="0" strike="noStrike" spc="4">
                <a:solidFill>
                  <a:srgbClr val="3333B2"/>
                </a:solidFill>
                <a:latin typeface="Arial"/>
              </a:rPr>
              <a:t>)</a:t>
            </a:r>
            <a:r>
              <a:rPr lang="en-IN" sz="1100" b="0" strike="noStrike" spc="-72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strike="noStrike" spc="202">
                <a:solidFill>
                  <a:srgbClr val="3333B2"/>
                </a:solidFill>
                <a:latin typeface="Arial"/>
              </a:rPr>
              <a:t>=</a:t>
            </a:r>
            <a:r>
              <a:rPr lang="en-IN" sz="1100" b="0" strike="noStrike" spc="-66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P</a:t>
            </a:r>
            <a:r>
              <a:rPr lang="en-IN" sz="1200" b="0" strike="noStrike" spc="-60" baseline="-10000">
                <a:solidFill>
                  <a:srgbClr val="3333B2"/>
                </a:solidFill>
                <a:latin typeface="Times New Roman"/>
              </a:rPr>
              <a:t>φ</a:t>
            </a:r>
            <a:r>
              <a:rPr lang="en-IN" sz="1100" b="0" strike="noStrike" spc="-41">
                <a:solidFill>
                  <a:srgbClr val="3333B2"/>
                </a:solidFill>
                <a:latin typeface="Arial"/>
              </a:rPr>
              <a:t>(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A</a:t>
            </a:r>
            <a:r>
              <a:rPr lang="en-IN" sz="1100" b="0" strike="noStrike" spc="-41">
                <a:solidFill>
                  <a:srgbClr val="3333B2"/>
                </a:solidFill>
                <a:latin typeface="DejaVu Sans"/>
              </a:rPr>
              <a:t>⇒</a:t>
            </a:r>
            <a:r>
              <a:rPr lang="en-IN" sz="1200" b="0" strike="noStrike" spc="-60" baseline="27000">
                <a:solidFill>
                  <a:srgbClr val="3333B2"/>
                </a:solidFill>
                <a:latin typeface="DejaVu Sans"/>
              </a:rPr>
              <a:t>∗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60" baseline="-10000">
                <a:solidFill>
                  <a:srgbClr val="3333B2"/>
                </a:solidFill>
                <a:latin typeface="Georgia"/>
              </a:rPr>
              <a:t>i</a:t>
            </a:r>
            <a:r>
              <a:rPr lang="en-IN" sz="1200" b="0" i="1" strike="noStrike" spc="-38" baseline="-10000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32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46" baseline="-10000">
                <a:solidFill>
                  <a:srgbClr val="3333B2"/>
                </a:solidFill>
                <a:latin typeface="Georgia"/>
              </a:rPr>
              <a:t>j</a:t>
            </a:r>
            <a:r>
              <a:rPr lang="en-IN" sz="1100" b="0" strike="noStrike" spc="-32">
                <a:solidFill>
                  <a:srgbClr val="3333B2"/>
                </a:solidFill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1341"/>
              </a:spcBef>
            </a:pP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Outside</a:t>
            </a:r>
            <a:r>
              <a:rPr lang="en-IN" sz="1100" b="0" i="1" strike="noStrike" spc="-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60">
                <a:solidFill>
                  <a:srgbClr val="3333B2"/>
                </a:solidFill>
                <a:latin typeface="Georgia"/>
              </a:rPr>
              <a:t>probabilities</a:t>
            </a:r>
            <a:endParaRPr lang="en-IN" sz="1100" b="0" strike="noStrike" spc="-1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289"/>
              </a:spcBef>
            </a:pPr>
            <a:r>
              <a:rPr lang="en-IN" sz="950" b="0" strike="noStrike" spc="24">
                <a:solidFill>
                  <a:srgbClr val="3333B2"/>
                </a:solidFill>
                <a:latin typeface="Trebuchet MS"/>
              </a:rPr>
              <a:t>Beginning 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with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start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symbol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S 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we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can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derive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string</a:t>
            </a:r>
            <a:endParaRPr lang="en-IN" sz="950" b="0" strike="noStrike" spc="-1">
              <a:latin typeface="Arial"/>
            </a:endParaRPr>
          </a:p>
          <a:p>
            <a:pPr marL="882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100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strike="noStrike" spc="-151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200" b="0" strike="noStrike" spc="-114" baseline="-1000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83" baseline="-10000">
                <a:solidFill>
                  <a:srgbClr val="3333B2"/>
                </a:solidFill>
                <a:latin typeface="Georgia"/>
              </a:rPr>
              <a:t>i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DejaVu Sans"/>
              </a:rPr>
              <a:t>−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Aw</a:t>
            </a:r>
            <a:r>
              <a:rPr lang="en-IN" sz="1200" b="0" i="1" strike="noStrike" spc="-83" baseline="-10000">
                <a:solidFill>
                  <a:srgbClr val="3333B2"/>
                </a:solidFill>
                <a:latin typeface="Georgia"/>
              </a:rPr>
              <a:t>j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Arial"/>
              </a:rPr>
              <a:t>+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200" b="0" strike="noStrike" spc="-106" baseline="-1000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131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197" baseline="-10000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200" b="0" i="1" strike="noStrike" spc="-137" baseline="-10000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Arial"/>
              </a:rPr>
              <a:t>:</a:t>
            </a:r>
            <a:r>
              <a:rPr lang="en-IN" sz="1100" b="0" strike="noStrike" spc="-66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strike="noStrike" spc="18">
                <a:solidFill>
                  <a:srgbClr val="3333B2"/>
                </a:solidFill>
                <a:latin typeface="Times New Roman"/>
              </a:rPr>
              <a:t>α</a:t>
            </a:r>
            <a:r>
              <a:rPr lang="en-IN" sz="1200" b="0" i="1" strike="noStrike" spc="29" baseline="-10000">
                <a:solidFill>
                  <a:srgbClr val="3333B2"/>
                </a:solidFill>
                <a:latin typeface="Georgia"/>
              </a:rPr>
              <a:t>ij</a:t>
            </a:r>
            <a:r>
              <a:rPr lang="en-IN" sz="1100" b="0" strike="noStrike" spc="18">
                <a:solidFill>
                  <a:srgbClr val="3333B2"/>
                </a:solidFill>
                <a:latin typeface="Arial"/>
              </a:rPr>
              <a:t>(</a:t>
            </a:r>
            <a:r>
              <a:rPr lang="en-IN" sz="1100" b="0" i="1" strike="noStrike" spc="18">
                <a:solidFill>
                  <a:srgbClr val="3333B2"/>
                </a:solidFill>
                <a:latin typeface="Georgia"/>
              </a:rPr>
              <a:t>A</a:t>
            </a:r>
            <a:r>
              <a:rPr lang="en-IN" sz="1100" b="0" strike="noStrike" spc="18">
                <a:solidFill>
                  <a:srgbClr val="3333B2"/>
                </a:solidFill>
                <a:latin typeface="Arial"/>
              </a:rPr>
              <a:t>)</a:t>
            </a:r>
            <a:r>
              <a:rPr lang="en-IN" sz="1100" b="0" strike="noStrike" spc="-66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strike="noStrike" spc="202">
                <a:solidFill>
                  <a:srgbClr val="3333B2"/>
                </a:solidFill>
                <a:latin typeface="Arial"/>
              </a:rPr>
              <a:t>=</a:t>
            </a:r>
            <a:r>
              <a:rPr lang="en-IN" sz="1100" b="0" strike="noStrike" spc="-66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P</a:t>
            </a:r>
            <a:r>
              <a:rPr lang="en-IN" sz="1200" b="0" strike="noStrike" spc="-60" baseline="-10000">
                <a:solidFill>
                  <a:srgbClr val="3333B2"/>
                </a:solidFill>
                <a:latin typeface="Times New Roman"/>
              </a:rPr>
              <a:t>φ</a:t>
            </a:r>
            <a:r>
              <a:rPr lang="en-IN" sz="1100" b="0" strike="noStrike" spc="-41">
                <a:solidFill>
                  <a:srgbClr val="3333B2"/>
                </a:solidFill>
                <a:latin typeface="Arial"/>
              </a:rPr>
              <a:t>(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S</a:t>
            </a:r>
            <a:r>
              <a:rPr lang="en-IN" sz="1100" b="0" strike="noStrike" spc="-41">
                <a:solidFill>
                  <a:srgbClr val="3333B2"/>
                </a:solidFill>
                <a:latin typeface="DejaVu Sans"/>
              </a:rPr>
              <a:t>⇒</a:t>
            </a:r>
            <a:r>
              <a:rPr lang="en-IN" sz="1200" b="0" strike="noStrike" spc="-60" baseline="27000">
                <a:solidFill>
                  <a:srgbClr val="3333B2"/>
                </a:solidFill>
                <a:latin typeface="DejaVu Sans"/>
              </a:rPr>
              <a:t>∗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strike="noStrike" spc="-60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200" b="0" strike="noStrike" spc="-106" baseline="-1000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83" baseline="-10000">
                <a:solidFill>
                  <a:srgbClr val="3333B2"/>
                </a:solidFill>
                <a:latin typeface="Georgia"/>
              </a:rPr>
              <a:t>i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DejaVu Sans"/>
              </a:rPr>
              <a:t>−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Aw</a:t>
            </a:r>
            <a:r>
              <a:rPr lang="en-IN" sz="1200" b="0" i="1" strike="noStrike" spc="-83" baseline="-10000">
                <a:solidFill>
                  <a:srgbClr val="3333B2"/>
                </a:solidFill>
                <a:latin typeface="Georgia"/>
              </a:rPr>
              <a:t>j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Arial"/>
              </a:rPr>
              <a:t>+</a:t>
            </a:r>
            <a:r>
              <a:rPr lang="en-IN" sz="1200" b="0" strike="noStrike" spc="-83" baseline="-10000">
                <a:solidFill>
                  <a:srgbClr val="3333B2"/>
                </a:solidFill>
                <a:latin typeface="Trebuchet MS"/>
              </a:rPr>
              <a:t>1</a:t>
            </a:r>
            <a:r>
              <a:rPr lang="en-IN" sz="1200" b="0" strike="noStrike" spc="-114" baseline="-1000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.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52">
                <a:solidFill>
                  <a:srgbClr val="3333B2"/>
                </a:solidFill>
                <a:latin typeface="Georgia"/>
              </a:rPr>
              <a:t>w</a:t>
            </a:r>
            <a:r>
              <a:rPr lang="en-IN" sz="1200" b="0" i="1" strike="noStrike" spc="-75" baseline="-10000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52">
                <a:solidFill>
                  <a:srgbClr val="3333B2"/>
                </a:solidFill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1341"/>
              </a:spcBef>
            </a:pPr>
            <a:r>
              <a:rPr lang="en-IN" sz="1100" b="0" i="1" strike="noStrike" spc="-60">
                <a:solidFill>
                  <a:srgbClr val="007F00"/>
                </a:solidFill>
                <a:latin typeface="Georgia"/>
              </a:rPr>
              <a:t>Expected</a:t>
            </a:r>
            <a:r>
              <a:rPr lang="en-IN" sz="1100" b="0" i="1" strike="noStrike" spc="-1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i="1" strike="noStrike" spc="-72">
                <a:solidFill>
                  <a:srgbClr val="007F00"/>
                </a:solidFill>
                <a:latin typeface="Georgia"/>
              </a:rPr>
              <a:t>count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2613" name="object 27"/>
          <p:cNvGrpSpPr/>
          <p:nvPr/>
        </p:nvGrpSpPr>
        <p:grpSpPr>
          <a:xfrm>
            <a:off x="87840" y="1935000"/>
            <a:ext cx="4483080" cy="293400"/>
            <a:chOff x="87840" y="1935000"/>
            <a:chExt cx="4483080" cy="293400"/>
          </a:xfrm>
        </p:grpSpPr>
        <p:sp>
          <p:nvSpPr>
            <p:cNvPr id="2614" name="object 28"/>
            <p:cNvSpPr/>
            <p:nvPr/>
          </p:nvSpPr>
          <p:spPr>
            <a:xfrm>
              <a:off x="87840" y="2063880"/>
              <a:ext cx="4483080" cy="16452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object 29"/>
            <p:cNvSpPr/>
            <p:nvPr/>
          </p:nvSpPr>
          <p:spPr>
            <a:xfrm>
              <a:off x="4520160" y="1935000"/>
              <a:ext cx="50400" cy="19152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object 30"/>
            <p:cNvSpPr/>
            <p:nvPr/>
          </p:nvSpPr>
          <p:spPr>
            <a:xfrm>
              <a:off x="87840" y="2108160"/>
              <a:ext cx="4432680" cy="6948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object 31"/>
            <p:cNvSpPr/>
            <p:nvPr/>
          </p:nvSpPr>
          <p:spPr>
            <a:xfrm>
              <a:off x="4520160" y="1973160"/>
              <a:ext cx="360" cy="173160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object 32"/>
            <p:cNvSpPr/>
            <p:nvPr/>
          </p:nvSpPr>
          <p:spPr>
            <a:xfrm>
              <a:off x="4520160" y="19605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object 33"/>
            <p:cNvSpPr/>
            <p:nvPr/>
          </p:nvSpPr>
          <p:spPr>
            <a:xfrm>
              <a:off x="4520160" y="1947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object 34"/>
            <p:cNvSpPr/>
            <p:nvPr/>
          </p:nvSpPr>
          <p:spPr>
            <a:xfrm>
              <a:off x="4520160" y="19350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21" name="object 35"/>
          <p:cNvSpPr/>
          <p:nvPr/>
        </p:nvSpPr>
        <p:spPr>
          <a:xfrm>
            <a:off x="653760" y="2510640"/>
            <a:ext cx="8100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strike="noStrike" spc="-26">
                <a:latin typeface="Times New Roman"/>
              </a:rPr>
              <a:t>φ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622" name="object 36"/>
          <p:cNvSpPr/>
          <p:nvPr/>
        </p:nvSpPr>
        <p:spPr>
          <a:xfrm>
            <a:off x="592200" y="2452680"/>
            <a:ext cx="103032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15">
                <a:latin typeface="Georgia"/>
              </a:rPr>
              <a:t>c </a:t>
            </a:r>
            <a:r>
              <a:rPr lang="en-IN" sz="1100" b="0" strike="noStrike" spc="-12">
                <a:latin typeface="Arial"/>
              </a:rPr>
              <a:t>(</a:t>
            </a:r>
            <a:r>
              <a:rPr lang="en-IN" sz="1100" b="0" i="1" strike="noStrike" spc="-12">
                <a:latin typeface="Georgia"/>
              </a:rPr>
              <a:t>A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60">
                <a:latin typeface="DejaVu Sans"/>
              </a:rPr>
              <a:t> </a:t>
            </a:r>
            <a:r>
              <a:rPr lang="en-IN" sz="1100" b="0" i="1" strike="noStrike" spc="-7">
                <a:latin typeface="Georgia"/>
              </a:rPr>
              <a:t>BC</a:t>
            </a:r>
            <a:r>
              <a:rPr lang="en-IN" sz="1100" b="0" strike="noStrike" spc="-7">
                <a:latin typeface="Times New Roman"/>
              </a:rPr>
              <a:t>, </a:t>
            </a:r>
            <a:r>
              <a:rPr lang="en-IN" sz="1100" b="0" i="1" strike="noStrike" spc="-21">
                <a:latin typeface="Georgia"/>
              </a:rPr>
              <a:t>W</a:t>
            </a:r>
            <a:r>
              <a:rPr lang="en-IN" sz="1100" b="0" strike="noStrike" spc="-21">
                <a:latin typeface="Arial"/>
              </a:rPr>
              <a:t>) </a:t>
            </a:r>
            <a:r>
              <a:rPr lang="en-IN" sz="1100" b="0" strike="noStrike" spc="202">
                <a:latin typeface="Arial"/>
              </a:rPr>
              <a:t>=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23" name="object 37"/>
          <p:cNvSpPr/>
          <p:nvPr/>
        </p:nvSpPr>
        <p:spPr>
          <a:xfrm>
            <a:off x="1618200" y="2328480"/>
            <a:ext cx="71964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816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IN" sz="1100" b="0" u="sng" strike="noStrike" spc="-21">
                <a:uFill>
                  <a:solidFill>
                    <a:srgbClr val="000000"/>
                  </a:solidFill>
                </a:uFill>
                <a:latin typeface="Times New Roman"/>
              </a:rPr>
              <a:t>φ</a:t>
            </a:r>
            <a:r>
              <a:rPr lang="en-IN" sz="1100" b="0" u="sng" strike="noStrike" spc="-21">
                <a:uFill>
                  <a:solidFill>
                    <a:srgbClr val="000000"/>
                  </a:solidFill>
                </a:uFill>
                <a:latin typeface="Arial"/>
              </a:rPr>
              <a:t>(</a:t>
            </a:r>
            <a:r>
              <a:rPr lang="en-IN" sz="1100" b="0" i="1" u="sng" strike="noStrike" spc="-21">
                <a:uFill>
                  <a:solidFill>
                    <a:srgbClr val="000000"/>
                  </a:solidFill>
                </a:uFill>
                <a:latin typeface="Georgia"/>
              </a:rPr>
              <a:t>A </a:t>
            </a:r>
            <a:r>
              <a:rPr lang="en-IN" sz="1100" b="0" u="sng" strike="noStrike" spc="123">
                <a:uFill>
                  <a:solidFill>
                    <a:srgbClr val="000000"/>
                  </a:solidFill>
                </a:uFill>
                <a:latin typeface="DejaVu Sans"/>
              </a:rPr>
              <a:t>→</a:t>
            </a:r>
            <a:r>
              <a:rPr lang="en-IN" sz="1100" b="0" u="sng" strike="noStrike" spc="-171">
                <a:uFill>
                  <a:solidFill>
                    <a:srgbClr val="000000"/>
                  </a:solidFill>
                </a:uFill>
                <a:latin typeface="DejaVu Sans"/>
              </a:rPr>
              <a:t> </a:t>
            </a:r>
            <a:r>
              <a:rPr lang="en-IN" sz="1100" b="0" i="1" u="sng" strike="noStrike" spc="12">
                <a:uFill>
                  <a:solidFill>
                    <a:srgbClr val="000000"/>
                  </a:solidFill>
                </a:uFill>
                <a:latin typeface="Georgia"/>
              </a:rPr>
              <a:t>BC</a:t>
            </a:r>
            <a:r>
              <a:rPr lang="en-IN" sz="1100" b="0" u="sng" strike="noStrike" spc="12">
                <a:uFill>
                  <a:solidFill>
                    <a:srgbClr val="000000"/>
                  </a:solidFill>
                </a:uFill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96"/>
              </a:spcBef>
            </a:pPr>
            <a:r>
              <a:rPr lang="en-IN" sz="1100" b="0" i="1" strike="noStrike" spc="4">
                <a:latin typeface="Georgia"/>
              </a:rPr>
              <a:t>P</a:t>
            </a:r>
            <a:r>
              <a:rPr lang="en-IN" sz="1200" b="0" strike="noStrike" spc="4" baseline="-10000">
                <a:latin typeface="Times New Roman"/>
              </a:rPr>
              <a:t>φ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W</a:t>
            </a:r>
            <a:r>
              <a:rPr lang="en-IN" sz="1100" b="0" strike="noStrike" spc="4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24" name="object 38"/>
          <p:cNvSpPr/>
          <p:nvPr/>
        </p:nvSpPr>
        <p:spPr>
          <a:xfrm>
            <a:off x="2457000" y="2310840"/>
            <a:ext cx="20844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1132"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25" name="object 39"/>
          <p:cNvSpPr/>
          <p:nvPr/>
        </p:nvSpPr>
        <p:spPr>
          <a:xfrm>
            <a:off x="2318040" y="2652120"/>
            <a:ext cx="487440" cy="2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strike="noStrike" spc="-26">
                <a:latin typeface="Trebuchet MS"/>
              </a:rPr>
              <a:t>1</a:t>
            </a:r>
            <a:r>
              <a:rPr lang="en-IN" sz="800" b="0" strike="noStrike" spc="-165">
                <a:latin typeface="DejaVu Sans"/>
              </a:rPr>
              <a:t>≤</a:t>
            </a:r>
            <a:r>
              <a:rPr lang="en-IN" sz="800" b="0" i="1" strike="noStrike" spc="-21">
                <a:latin typeface="Georgia"/>
              </a:rPr>
              <a:t>i</a:t>
            </a:r>
            <a:r>
              <a:rPr lang="en-IN" sz="800" b="0" strike="noStrike" spc="-165">
                <a:latin typeface="DejaVu Sans"/>
              </a:rPr>
              <a:t>≤</a:t>
            </a:r>
            <a:r>
              <a:rPr lang="en-IN" sz="800" b="0" i="1" strike="noStrike" spc="-15">
                <a:latin typeface="Georgia"/>
              </a:rPr>
              <a:t>j</a:t>
            </a:r>
            <a:r>
              <a:rPr lang="en-IN" sz="800" b="0" strike="noStrike" spc="-165">
                <a:latin typeface="DejaVu Sans"/>
              </a:rPr>
              <a:t>≤</a:t>
            </a:r>
            <a:r>
              <a:rPr lang="en-IN" sz="800" b="0" i="1" strike="noStrike" spc="-60">
                <a:latin typeface="Georgia"/>
              </a:rPr>
              <a:t>k</a:t>
            </a:r>
            <a:r>
              <a:rPr lang="en-IN" sz="800" b="0" strike="noStrike" spc="-165">
                <a:latin typeface="DejaVu Sans"/>
              </a:rPr>
              <a:t>≤</a:t>
            </a:r>
            <a:r>
              <a:rPr lang="en-IN" sz="800" b="0" i="1" strike="noStrike" spc="-75">
                <a:latin typeface="Georgia"/>
              </a:rPr>
              <a:t>n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626" name="object 40"/>
          <p:cNvSpPr/>
          <p:nvPr/>
        </p:nvSpPr>
        <p:spPr>
          <a:xfrm>
            <a:off x="2877120" y="2510640"/>
            <a:ext cx="927360" cy="2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tabLst>
                <a:tab pos="356400" algn="l"/>
                <a:tab pos="681480" algn="l"/>
              </a:tabLst>
            </a:pPr>
            <a:r>
              <a:rPr lang="en-IN" sz="800" b="0" i="1" strike="noStrike" spc="-46">
                <a:latin typeface="Georgia"/>
              </a:rPr>
              <a:t>ik	</a:t>
            </a:r>
            <a:r>
              <a:rPr lang="en-IN" sz="800" b="0" i="1" strike="noStrike" spc="-15">
                <a:latin typeface="Georgia"/>
              </a:rPr>
              <a:t>ij	j</a:t>
            </a:r>
            <a:r>
              <a:rPr lang="en-IN" sz="800" b="0" strike="noStrike" spc="188">
                <a:latin typeface="Arial"/>
              </a:rPr>
              <a:t>+</a:t>
            </a:r>
            <a:r>
              <a:rPr lang="en-IN" sz="800" b="0" strike="noStrike" spc="-26">
                <a:latin typeface="Trebuchet MS"/>
              </a:rPr>
              <a:t>1</a:t>
            </a:r>
            <a:r>
              <a:rPr lang="en-IN" sz="800" b="0" strike="noStrike" spc="-7">
                <a:latin typeface="Times New Roman"/>
              </a:rPr>
              <a:t>,</a:t>
            </a:r>
            <a:r>
              <a:rPr lang="en-IN" sz="800" b="0" i="1" strike="noStrike" spc="-72">
                <a:latin typeface="Georgia"/>
              </a:rPr>
              <a:t>k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627" name="object 41"/>
          <p:cNvSpPr/>
          <p:nvPr/>
        </p:nvSpPr>
        <p:spPr>
          <a:xfrm>
            <a:off x="2795040" y="2452680"/>
            <a:ext cx="122076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  <a:tabLst>
                <a:tab pos="1004400" algn="l"/>
              </a:tabLst>
            </a:pPr>
            <a:r>
              <a:rPr lang="en-IN" sz="1100" b="0" strike="noStrike" spc="69">
                <a:latin typeface="Times New Roman"/>
              </a:rPr>
              <a:t>α </a:t>
            </a:r>
            <a:r>
              <a:rPr lang="en-IN" sz="1100" b="0" strike="noStrike" spc="83">
                <a:latin typeface="Times New Roman"/>
              </a:rPr>
              <a:t> </a:t>
            </a:r>
            <a:r>
              <a:rPr lang="en-IN" sz="1100" b="0" strike="noStrike" spc="52">
                <a:latin typeface="Arial"/>
              </a:rPr>
              <a:t>(</a:t>
            </a:r>
            <a:r>
              <a:rPr lang="en-IN" sz="1100" b="0" i="1" strike="noStrike" spc="-75">
                <a:latin typeface="Georgia"/>
              </a:rPr>
              <a:t>A</a:t>
            </a:r>
            <a:r>
              <a:rPr lang="en-IN" sz="1100" b="0" strike="noStrike" spc="52">
                <a:latin typeface="Arial"/>
              </a:rPr>
              <a:t>)</a:t>
            </a:r>
            <a:r>
              <a:rPr lang="en-IN" sz="1100" b="0" strike="noStrike" spc="-12">
                <a:latin typeface="Times New Roman"/>
              </a:rPr>
              <a:t>β</a:t>
            </a:r>
            <a:r>
              <a:rPr lang="en-IN" sz="1100" b="0" strike="noStrike" spc="-1">
                <a:latin typeface="Times New Roman"/>
              </a:rPr>
              <a:t> </a:t>
            </a:r>
            <a:r>
              <a:rPr lang="en-IN" sz="1100" b="0" strike="noStrike" spc="-60">
                <a:latin typeface="Times New Roman"/>
              </a:rPr>
              <a:t> </a:t>
            </a:r>
            <a:r>
              <a:rPr lang="en-IN" sz="1100" b="0" strike="noStrike" spc="52">
                <a:latin typeface="Arial"/>
              </a:rPr>
              <a:t>(</a:t>
            </a:r>
            <a:r>
              <a:rPr lang="en-IN" sz="1100" b="0" i="1" strike="noStrike" spc="-55">
                <a:latin typeface="Georgia"/>
              </a:rPr>
              <a:t>B</a:t>
            </a:r>
            <a:r>
              <a:rPr lang="en-IN" sz="1100" b="0" strike="noStrike" spc="52">
                <a:latin typeface="Arial"/>
              </a:rPr>
              <a:t>)</a:t>
            </a:r>
            <a:r>
              <a:rPr lang="en-IN" sz="1100" b="0" strike="noStrike" spc="-12">
                <a:latin typeface="Times New Roman"/>
              </a:rPr>
              <a:t>β</a:t>
            </a:r>
            <a:r>
              <a:rPr lang="en-IN" sz="1100" b="0" strike="noStrike" spc="-1">
                <a:latin typeface="Times New Roman"/>
              </a:rPr>
              <a:t>	</a:t>
            </a:r>
            <a:r>
              <a:rPr lang="en-IN" sz="1100" b="0" strike="noStrike" spc="52">
                <a:latin typeface="Arial"/>
              </a:rPr>
              <a:t>(</a:t>
            </a:r>
            <a:r>
              <a:rPr lang="en-IN" sz="1100" b="0" i="1" strike="noStrike" spc="38">
                <a:latin typeface="Georgia"/>
              </a:rPr>
              <a:t>C</a:t>
            </a:r>
            <a:r>
              <a:rPr lang="en-IN" sz="1100" b="0" strike="noStrike" spc="52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28" name="object 42"/>
          <p:cNvSpPr/>
          <p:nvPr/>
        </p:nvSpPr>
        <p:spPr>
          <a:xfrm>
            <a:off x="1185480" y="2913480"/>
            <a:ext cx="99324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7">
                <a:latin typeface="Georgia"/>
              </a:rPr>
              <a:t>c</a:t>
            </a:r>
            <a:r>
              <a:rPr lang="en-IN" sz="1200" b="0" strike="noStrike" spc="-7" baseline="-10000">
                <a:latin typeface="Times New Roman"/>
              </a:rPr>
              <a:t>φ</a:t>
            </a:r>
            <a:r>
              <a:rPr lang="en-IN" sz="1100" b="0" strike="noStrike" spc="-7">
                <a:latin typeface="Arial"/>
              </a:rPr>
              <a:t>(</a:t>
            </a:r>
            <a:r>
              <a:rPr lang="en-IN" sz="1100" b="0" i="1" strike="noStrike" spc="-7">
                <a:latin typeface="Georgia"/>
              </a:rPr>
              <a:t>A</a:t>
            </a:r>
            <a:r>
              <a:rPr lang="en-IN" sz="1100" b="0" i="1" strike="noStrike" spc="-46">
                <a:latin typeface="Georgia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26">
                <a:latin typeface="DejaVu Sans"/>
              </a:rPr>
              <a:t> </a:t>
            </a:r>
            <a:r>
              <a:rPr lang="en-IN" sz="1100" b="0" i="1" strike="noStrike" spc="-92">
                <a:latin typeface="Georgia"/>
              </a:rPr>
              <a:t>w</a:t>
            </a:r>
            <a:r>
              <a:rPr lang="en-IN" sz="1100" b="0" strike="noStrike" spc="-92">
                <a:latin typeface="Times New Roman"/>
              </a:rPr>
              <a:t>,</a:t>
            </a:r>
            <a:r>
              <a:rPr lang="en-IN" sz="1100" b="0" strike="noStrike" spc="-160">
                <a:latin typeface="Times New Roman"/>
              </a:rPr>
              <a:t> </a:t>
            </a:r>
            <a:r>
              <a:rPr lang="en-IN" sz="1100" b="0" i="1" strike="noStrike" spc="-21">
                <a:latin typeface="Georgia"/>
              </a:rPr>
              <a:t>W</a:t>
            </a:r>
            <a:r>
              <a:rPr lang="en-IN" sz="1100" b="0" strike="noStrike" spc="-21">
                <a:latin typeface="Arial"/>
              </a:rPr>
              <a:t>)</a:t>
            </a:r>
            <a:r>
              <a:rPr lang="en-IN" sz="1100" b="0" strike="noStrike" spc="-80">
                <a:latin typeface="Arial"/>
              </a:rPr>
              <a:t> </a:t>
            </a:r>
            <a:r>
              <a:rPr lang="en-IN" sz="1100" b="0" strike="noStrike" spc="202">
                <a:latin typeface="Arial"/>
              </a:rPr>
              <a:t>=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29" name="object 43"/>
          <p:cNvSpPr/>
          <p:nvPr/>
        </p:nvSpPr>
        <p:spPr>
          <a:xfrm>
            <a:off x="2174400" y="2815920"/>
            <a:ext cx="58140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u="sng" strike="noStrike" spc="-21">
                <a:uFill>
                  <a:solidFill>
                    <a:srgbClr val="000000"/>
                  </a:solidFill>
                </a:uFill>
                <a:latin typeface="Times New Roman"/>
              </a:rPr>
              <a:t>φ</a:t>
            </a:r>
            <a:r>
              <a:rPr lang="en-IN" sz="1100" b="0" u="sng" strike="noStrike" spc="-21">
                <a:uFill>
                  <a:solidFill>
                    <a:srgbClr val="000000"/>
                  </a:solidFill>
                </a:uFill>
                <a:latin typeface="Arial"/>
              </a:rPr>
              <a:t>(</a:t>
            </a:r>
            <a:r>
              <a:rPr lang="en-IN" sz="1100" b="0" i="1" u="sng" strike="noStrike" spc="-21">
                <a:uFill>
                  <a:solidFill>
                    <a:srgbClr val="000000"/>
                  </a:solidFill>
                </a:uFill>
                <a:latin typeface="Georgia"/>
              </a:rPr>
              <a:t>A </a:t>
            </a:r>
            <a:r>
              <a:rPr lang="en-IN" sz="1100" b="0" u="sng" strike="noStrike" spc="123">
                <a:uFill>
                  <a:solidFill>
                    <a:srgbClr val="000000"/>
                  </a:solidFill>
                </a:uFill>
                <a:latin typeface="DejaVu Sans"/>
              </a:rPr>
              <a:t>→</a:t>
            </a:r>
            <a:r>
              <a:rPr lang="en-IN" sz="1100" b="0" u="sng" strike="noStrike" spc="-185">
                <a:uFill>
                  <a:solidFill>
                    <a:srgbClr val="000000"/>
                  </a:solidFill>
                </a:uFill>
                <a:latin typeface="DejaVu Sans"/>
              </a:rPr>
              <a:t> </a:t>
            </a:r>
            <a:r>
              <a:rPr lang="en-IN" sz="1100" b="0" i="1" u="sng" strike="noStrike" spc="-60">
                <a:uFill>
                  <a:solidFill>
                    <a:srgbClr val="000000"/>
                  </a:solidFill>
                </a:uFill>
                <a:latin typeface="Georgia"/>
              </a:rPr>
              <a:t>w</a:t>
            </a:r>
            <a:r>
              <a:rPr lang="en-IN" sz="1100" b="0" u="sng" strike="noStrike" spc="-60">
                <a:uFill>
                  <a:solidFill>
                    <a:srgbClr val="000000"/>
                  </a:solidFill>
                </a:uFill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30" name="object 44"/>
          <p:cNvSpPr/>
          <p:nvPr/>
        </p:nvSpPr>
        <p:spPr>
          <a:xfrm>
            <a:off x="2237040" y="3008880"/>
            <a:ext cx="456120" cy="1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4">
                <a:latin typeface="Georgia"/>
              </a:rPr>
              <a:t>P</a:t>
            </a:r>
            <a:r>
              <a:rPr lang="en-IN" sz="1200" b="0" strike="noStrike" spc="4" baseline="-10000">
                <a:latin typeface="Times New Roman"/>
              </a:rPr>
              <a:t>φ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W</a:t>
            </a:r>
            <a:r>
              <a:rPr lang="en-IN" sz="1100" b="0" strike="noStrike" spc="4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31" name="object 45"/>
          <p:cNvSpPr/>
          <p:nvPr/>
        </p:nvSpPr>
        <p:spPr>
          <a:xfrm>
            <a:off x="2798640" y="2771640"/>
            <a:ext cx="20844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1132">
                <a:latin typeface="Arial"/>
              </a:rPr>
              <a:t>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32" name="object 46"/>
          <p:cNvSpPr/>
          <p:nvPr/>
        </p:nvSpPr>
        <p:spPr>
          <a:xfrm>
            <a:off x="2761200" y="3112920"/>
            <a:ext cx="283320" cy="2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strike="noStrike" spc="-26">
                <a:latin typeface="Trebuchet MS"/>
              </a:rPr>
              <a:t>1</a:t>
            </a:r>
            <a:r>
              <a:rPr lang="en-IN" sz="800" b="0" strike="noStrike" spc="-165">
                <a:latin typeface="DejaVu Sans"/>
              </a:rPr>
              <a:t>≤</a:t>
            </a:r>
            <a:r>
              <a:rPr lang="en-IN" sz="800" b="0" i="1" strike="noStrike" spc="-21">
                <a:latin typeface="Georgia"/>
              </a:rPr>
              <a:t>i</a:t>
            </a:r>
            <a:r>
              <a:rPr lang="en-IN" sz="800" b="0" strike="noStrike" spc="-165">
                <a:latin typeface="DejaVu Sans"/>
              </a:rPr>
              <a:t>≤</a:t>
            </a:r>
            <a:r>
              <a:rPr lang="en-IN" sz="800" b="0" i="1" strike="noStrike" spc="-75">
                <a:latin typeface="Georgia"/>
              </a:rPr>
              <a:t>n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633" name="object 47"/>
          <p:cNvSpPr/>
          <p:nvPr/>
        </p:nvSpPr>
        <p:spPr>
          <a:xfrm>
            <a:off x="3116880" y="2971440"/>
            <a:ext cx="81720" cy="13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800" b="0" i="1" strike="noStrike" spc="-21">
                <a:latin typeface="Georgia"/>
              </a:rPr>
              <a:t>ii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634" name="object 48"/>
          <p:cNvSpPr/>
          <p:nvPr/>
        </p:nvSpPr>
        <p:spPr>
          <a:xfrm>
            <a:off x="3034440" y="2913480"/>
            <a:ext cx="36216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strike="noStrike" spc="69">
                <a:latin typeface="Times New Roman"/>
              </a:rPr>
              <a:t>α</a:t>
            </a:r>
            <a:r>
              <a:rPr lang="en-IN" sz="1100" b="0" strike="noStrike" spc="137">
                <a:latin typeface="Times New Roman"/>
              </a:rPr>
              <a:t> </a:t>
            </a:r>
            <a:r>
              <a:rPr lang="en-IN" sz="1100" b="0" strike="noStrike" spc="9">
                <a:latin typeface="Arial"/>
              </a:rPr>
              <a:t>(</a:t>
            </a:r>
            <a:r>
              <a:rPr lang="en-IN" sz="1100" b="0" i="1" strike="noStrike" spc="9">
                <a:latin typeface="Georgia"/>
              </a:rPr>
              <a:t>A</a:t>
            </a:r>
            <a:r>
              <a:rPr lang="en-IN" sz="1100" b="0" strike="noStrike" spc="9"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40" name="object 54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641" name="object 5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642" name="object 56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643" name="object 57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object 2"/>
          <p:cNvSpPr/>
          <p:nvPr/>
        </p:nvSpPr>
        <p:spPr>
          <a:xfrm>
            <a:off x="95400" y="60480"/>
            <a:ext cx="355500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And </a:t>
            </a:r>
            <a:r>
              <a:rPr lang="en-IN" sz="1400" b="0" i="1" strike="noStrike" spc="-100">
                <a:solidFill>
                  <a:srgbClr val="FFFFFF"/>
                </a:solidFill>
                <a:latin typeface="Georgia"/>
              </a:rPr>
              <a:t>how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to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compute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inside-outside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645" name="object 3"/>
          <p:cNvSpPr/>
          <p:nvPr/>
        </p:nvSpPr>
        <p:spPr>
          <a:xfrm>
            <a:off x="113040" y="1218240"/>
            <a:ext cx="2784240" cy="11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25560">
              <a:lnSpc>
                <a:spcPct val="100000"/>
              </a:lnSpc>
              <a:spcBef>
                <a:spcPts val="130"/>
              </a:spcBef>
            </a:pPr>
            <a:r>
              <a:rPr lang="en-IN" sz="950" b="0" strike="noStrike" spc="-26">
                <a:latin typeface="Trebuchet MS"/>
              </a:rPr>
              <a:t>Inductively, </a:t>
            </a:r>
            <a:r>
              <a:rPr lang="en-IN" sz="950" b="0" strike="noStrike" spc="72">
                <a:latin typeface="Trebuchet MS"/>
              </a:rPr>
              <a:t>as </a:t>
            </a:r>
            <a:r>
              <a:rPr lang="en-IN" sz="950" b="0" strike="noStrike" spc="38">
                <a:latin typeface="Trebuchet MS"/>
              </a:rPr>
              <a:t>discussed</a:t>
            </a:r>
            <a:r>
              <a:rPr lang="en-IN" sz="950" b="0" strike="noStrike" spc="-100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earlier</a:t>
            </a:r>
            <a:endParaRPr lang="en-IN" sz="950" b="0" strike="noStrike" spc="-1">
              <a:latin typeface="Arial"/>
            </a:endParaRPr>
          </a:p>
          <a:p>
            <a:pPr marL="1887120" indent="-239760">
              <a:lnSpc>
                <a:spcPct val="185000"/>
              </a:lnSpc>
              <a:spcBef>
                <a:spcPts val="31"/>
              </a:spcBef>
              <a:tabLst>
                <a:tab pos="0" algn="l"/>
              </a:tabLst>
            </a:pPr>
            <a:r>
              <a:rPr lang="en-IN" sz="1100" b="0" strike="noStrike" spc="4">
                <a:latin typeface="Times New Roman"/>
              </a:rPr>
              <a:t>β</a:t>
            </a:r>
            <a:r>
              <a:rPr lang="en-IN" sz="1200" b="0" i="1" strike="noStrike" spc="4" baseline="-10000">
                <a:latin typeface="Georgia"/>
              </a:rPr>
              <a:t>ii</a:t>
            </a:r>
            <a:r>
              <a:rPr lang="en-IN" sz="1100" b="0" strike="noStrike" spc="4">
                <a:latin typeface="Arial"/>
              </a:rPr>
              <a:t>(</a:t>
            </a:r>
            <a:r>
              <a:rPr lang="en-IN" sz="1100" b="0" i="1" strike="noStrike" spc="4">
                <a:latin typeface="Georgia"/>
              </a:rPr>
              <a:t>A</a:t>
            </a:r>
            <a:r>
              <a:rPr lang="en-IN" sz="1100" b="0" strike="noStrike" spc="4">
                <a:latin typeface="Arial"/>
              </a:rPr>
              <a:t>)</a:t>
            </a:r>
            <a:r>
              <a:rPr lang="en-IN" sz="1100" b="0" strike="noStrike" spc="-80">
                <a:latin typeface="Arial"/>
              </a:rPr>
              <a:t> </a:t>
            </a:r>
            <a:r>
              <a:rPr lang="en-IN" sz="1100" b="0" strike="noStrike" spc="202">
                <a:latin typeface="Arial"/>
              </a:rPr>
              <a:t>=</a:t>
            </a:r>
            <a:r>
              <a:rPr lang="en-IN" sz="1100" b="0" strike="noStrike" spc="-75">
                <a:latin typeface="Arial"/>
              </a:rPr>
              <a:t> </a:t>
            </a:r>
            <a:r>
              <a:rPr lang="en-IN" sz="1100" b="0" strike="noStrike" spc="-21">
                <a:latin typeface="Times New Roman"/>
              </a:rPr>
              <a:t>φ</a:t>
            </a:r>
            <a:r>
              <a:rPr lang="en-IN" sz="1100" b="0" strike="noStrike" spc="-21">
                <a:latin typeface="Arial"/>
              </a:rPr>
              <a:t>(</a:t>
            </a:r>
            <a:r>
              <a:rPr lang="en-IN" sz="1100" b="0" i="1" strike="noStrike" spc="-21">
                <a:latin typeface="Georgia"/>
              </a:rPr>
              <a:t>A</a:t>
            </a:r>
            <a:r>
              <a:rPr lang="en-IN" sz="1100" b="0" i="1" strike="noStrike" spc="-41">
                <a:latin typeface="Georgia"/>
              </a:rPr>
              <a:t> </a:t>
            </a:r>
            <a:r>
              <a:rPr lang="en-IN" sz="1100" b="0" strike="noStrike" spc="123">
                <a:latin typeface="DejaVu Sans"/>
              </a:rPr>
              <a:t>→</a:t>
            </a:r>
            <a:r>
              <a:rPr lang="en-IN" sz="1100" b="0" strike="noStrike" spc="-120">
                <a:latin typeface="DejaVu Sans"/>
              </a:rPr>
              <a:t> </a:t>
            </a:r>
            <a:r>
              <a:rPr lang="en-IN" sz="1100" b="0" i="1" strike="noStrike" spc="-35">
                <a:latin typeface="Georgia"/>
              </a:rPr>
              <a:t>w</a:t>
            </a:r>
            <a:r>
              <a:rPr lang="en-IN" sz="1200" b="0" i="1" strike="noStrike" spc="-52" baseline="-10000">
                <a:latin typeface="Georgia"/>
              </a:rPr>
              <a:t>i</a:t>
            </a:r>
            <a:r>
              <a:rPr lang="en-IN" sz="1100" b="0" strike="noStrike" spc="-35">
                <a:latin typeface="Arial"/>
              </a:rPr>
              <a:t>)  </a:t>
            </a:r>
            <a:r>
              <a:rPr lang="en-IN" sz="1100" b="0" strike="noStrike" spc="9">
                <a:latin typeface="Times New Roman"/>
              </a:rPr>
              <a:t>α</a:t>
            </a:r>
            <a:r>
              <a:rPr lang="en-IN" sz="1200" b="0" strike="noStrike" spc="12" baseline="-10000">
                <a:latin typeface="Trebuchet MS"/>
              </a:rPr>
              <a:t>1</a:t>
            </a:r>
            <a:r>
              <a:rPr lang="en-IN" sz="1200" b="0" i="1" strike="noStrike" spc="12" baseline="-10000">
                <a:latin typeface="Georgia"/>
              </a:rPr>
              <a:t>n</a:t>
            </a:r>
            <a:r>
              <a:rPr lang="en-IN" sz="1100" b="0" strike="noStrike" spc="9">
                <a:latin typeface="Arial"/>
              </a:rPr>
              <a:t>(</a:t>
            </a:r>
            <a:r>
              <a:rPr lang="en-IN" sz="1100" b="0" i="1" strike="noStrike" spc="9">
                <a:latin typeface="Georgia"/>
              </a:rPr>
              <a:t>S</a:t>
            </a:r>
            <a:r>
              <a:rPr lang="en-IN" sz="1100" b="0" strike="noStrike" spc="9">
                <a:latin typeface="Arial"/>
              </a:rPr>
              <a:t>) </a:t>
            </a:r>
            <a:r>
              <a:rPr lang="en-IN" sz="1100" b="0" strike="noStrike" spc="202">
                <a:latin typeface="Arial"/>
              </a:rPr>
              <a:t>=</a:t>
            </a:r>
            <a:r>
              <a:rPr lang="en-IN" sz="1100" b="0" strike="noStrike" spc="-160">
                <a:latin typeface="Arial"/>
              </a:rPr>
              <a:t> </a:t>
            </a:r>
            <a:r>
              <a:rPr lang="en-IN" sz="1100" b="0" strike="noStrike" spc="-35">
                <a:latin typeface="Trebuchet MS"/>
              </a:rPr>
              <a:t>1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651" name="object 9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65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65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654" name="object 12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sp>
          <p:nvSpPr>
            <p:cNvPr id="4" name="object 4"/>
            <p:cNvSpPr/>
            <p:nvPr/>
          </p:nvSpPr>
          <p:spPr>
            <a:xfrm>
              <a:off x="138544" y="1218336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20563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943914"/>
              <a:ext cx="50749" cy="274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6092" y="942136"/>
            <a:ext cx="3736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Dependency </a:t>
            </a:r>
            <a:r>
              <a:rPr sz="1400" i="1" spc="-105" dirty="0">
                <a:solidFill>
                  <a:srgbClr val="FFFFFF"/>
                </a:solidFill>
                <a:latin typeface="Georgia"/>
                <a:cs typeface="Georgia"/>
              </a:rPr>
              <a:t>Grammars </a:t>
            </a:r>
            <a:r>
              <a:rPr sz="1400" i="1" spc="-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Parsing </a:t>
            </a:r>
            <a:r>
              <a:rPr sz="1400" i="1" spc="-5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Introduction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119</a:t>
            </a:fld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33661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object 2"/>
          <p:cNvSpPr/>
          <p:nvPr/>
        </p:nvSpPr>
        <p:spPr>
          <a:xfrm>
            <a:off x="95400" y="60480"/>
            <a:ext cx="197640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12">
                <a:solidFill>
                  <a:srgbClr val="FFFFFF"/>
                </a:solidFill>
                <a:latin typeface="Georgia"/>
              </a:rPr>
              <a:t>CFGs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and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Grammaticality</a:t>
            </a:r>
            <a:endParaRPr lang="en-IN" sz="1400" b="0" strike="noStrike" spc="-1">
              <a:latin typeface="Arial"/>
            </a:endParaRPr>
          </a:p>
        </p:txBody>
      </p:sp>
      <p:grpSp>
        <p:nvGrpSpPr>
          <p:cNvPr id="478" name="object 3"/>
          <p:cNvGrpSpPr/>
          <p:nvPr/>
        </p:nvGrpSpPr>
        <p:grpSpPr>
          <a:xfrm>
            <a:off x="87840" y="1188000"/>
            <a:ext cx="4482720" cy="456480"/>
            <a:chOff x="87840" y="1188000"/>
            <a:chExt cx="4482720" cy="456480"/>
          </a:xfrm>
        </p:grpSpPr>
        <p:sp>
          <p:nvSpPr>
            <p:cNvPr id="479" name="object 4"/>
            <p:cNvSpPr/>
            <p:nvPr/>
          </p:nvSpPr>
          <p:spPr>
            <a:xfrm>
              <a:off x="87840" y="1188000"/>
              <a:ext cx="4432680" cy="8208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object 5"/>
            <p:cNvSpPr/>
            <p:nvPr/>
          </p:nvSpPr>
          <p:spPr>
            <a:xfrm>
              <a:off x="138600" y="1542960"/>
              <a:ext cx="101160" cy="101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object 6"/>
            <p:cNvSpPr/>
            <p:nvPr/>
          </p:nvSpPr>
          <p:spPr>
            <a:xfrm>
              <a:off x="189360" y="153036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object 7"/>
            <p:cNvSpPr/>
            <p:nvPr/>
          </p:nvSpPr>
          <p:spPr>
            <a:xfrm>
              <a:off x="4520160" y="1238760"/>
              <a:ext cx="50400" cy="30384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object 8"/>
            <p:cNvSpPr/>
            <p:nvPr/>
          </p:nvSpPr>
          <p:spPr>
            <a:xfrm>
              <a:off x="87840" y="1232640"/>
              <a:ext cx="4432680" cy="361080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object 9"/>
            <p:cNvSpPr/>
            <p:nvPr/>
          </p:nvSpPr>
          <p:spPr>
            <a:xfrm>
              <a:off x="4520160" y="1276920"/>
              <a:ext cx="360" cy="28548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8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object 10"/>
            <p:cNvSpPr/>
            <p:nvPr/>
          </p:nvSpPr>
          <p:spPr>
            <a:xfrm>
              <a:off x="4520160" y="1263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object 11"/>
            <p:cNvSpPr/>
            <p:nvPr/>
          </p:nvSpPr>
          <p:spPr>
            <a:xfrm>
              <a:off x="4520160" y="1251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object 12"/>
            <p:cNvSpPr/>
            <p:nvPr/>
          </p:nvSpPr>
          <p:spPr>
            <a:xfrm>
              <a:off x="4520160" y="1238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8" name="object 13"/>
          <p:cNvGrpSpPr/>
          <p:nvPr/>
        </p:nvGrpSpPr>
        <p:grpSpPr>
          <a:xfrm>
            <a:off x="87840" y="1745640"/>
            <a:ext cx="4482720" cy="494280"/>
            <a:chOff x="87840" y="1745640"/>
            <a:chExt cx="4482720" cy="494280"/>
          </a:xfrm>
        </p:grpSpPr>
        <p:sp>
          <p:nvSpPr>
            <p:cNvPr id="489" name="object 14"/>
            <p:cNvSpPr/>
            <p:nvPr/>
          </p:nvSpPr>
          <p:spPr>
            <a:xfrm>
              <a:off x="87840" y="1745640"/>
              <a:ext cx="4432680" cy="8208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object 15"/>
            <p:cNvSpPr/>
            <p:nvPr/>
          </p:nvSpPr>
          <p:spPr>
            <a:xfrm>
              <a:off x="138600" y="2138760"/>
              <a:ext cx="101160" cy="10116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object 16"/>
            <p:cNvSpPr/>
            <p:nvPr/>
          </p:nvSpPr>
          <p:spPr>
            <a:xfrm>
              <a:off x="189360" y="212580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object 17"/>
            <p:cNvSpPr/>
            <p:nvPr/>
          </p:nvSpPr>
          <p:spPr>
            <a:xfrm>
              <a:off x="4520160" y="1796400"/>
              <a:ext cx="50400" cy="3420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object 18"/>
            <p:cNvSpPr/>
            <p:nvPr/>
          </p:nvSpPr>
          <p:spPr>
            <a:xfrm>
              <a:off x="87840" y="1790280"/>
              <a:ext cx="4432680" cy="398880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object 19"/>
            <p:cNvSpPr/>
            <p:nvPr/>
          </p:nvSpPr>
          <p:spPr>
            <a:xfrm>
              <a:off x="4520160" y="1834560"/>
              <a:ext cx="360" cy="323640"/>
            </a:xfrm>
            <a:custGeom>
              <a:avLst/>
              <a:gdLst/>
              <a:ahLst/>
              <a:cxnLst/>
              <a:rect l="l" t="t" r="r" b="b"/>
              <a:pathLst>
                <a:path h="323850">
                  <a:moveTo>
                    <a:pt x="0" y="32322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object 20"/>
            <p:cNvSpPr/>
            <p:nvPr/>
          </p:nvSpPr>
          <p:spPr>
            <a:xfrm>
              <a:off x="4520160" y="1821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object 21"/>
            <p:cNvSpPr/>
            <p:nvPr/>
          </p:nvSpPr>
          <p:spPr>
            <a:xfrm>
              <a:off x="4520160" y="18090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object 22"/>
            <p:cNvSpPr/>
            <p:nvPr/>
          </p:nvSpPr>
          <p:spPr>
            <a:xfrm>
              <a:off x="4520160" y="17964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object 23"/>
            <p:cNvSpPr/>
            <p:nvPr/>
          </p:nvSpPr>
          <p:spPr>
            <a:xfrm>
              <a:off x="281520" y="183996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object 24"/>
            <p:cNvSpPr/>
            <p:nvPr/>
          </p:nvSpPr>
          <p:spPr>
            <a:xfrm>
              <a:off x="281520" y="204984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0" name="object 25"/>
          <p:cNvSpPr/>
          <p:nvPr/>
        </p:nvSpPr>
        <p:spPr>
          <a:xfrm>
            <a:off x="126000" y="1189800"/>
            <a:ext cx="4255920" cy="9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89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17">
                <a:latin typeface="Trebuchet MS"/>
              </a:rPr>
              <a:t>CFG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defines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formal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language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72">
                <a:latin typeface="Trebuchet MS"/>
              </a:rPr>
              <a:t>=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set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32">
                <a:latin typeface="Trebuchet MS"/>
              </a:rPr>
              <a:t>all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sentences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(string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words)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35">
                <a:latin typeface="Trebuchet MS"/>
              </a:rPr>
              <a:t>that  </a:t>
            </a:r>
            <a:r>
              <a:rPr lang="en-IN" sz="950" b="0" strike="noStrike" spc="29">
                <a:latin typeface="Trebuchet MS"/>
              </a:rPr>
              <a:t>can </a:t>
            </a:r>
            <a:r>
              <a:rPr lang="en-IN" sz="950" b="0" strike="noStrike" spc="18">
                <a:latin typeface="Trebuchet MS"/>
              </a:rPr>
              <a:t>be </a:t>
            </a:r>
            <a:r>
              <a:rPr lang="en-IN" sz="950" b="0" strike="noStrike" spc="-1">
                <a:latin typeface="Trebuchet MS"/>
              </a:rPr>
              <a:t>derived </a:t>
            </a:r>
            <a:r>
              <a:rPr lang="en-IN" sz="950" b="0" strike="noStrike" spc="4">
                <a:latin typeface="Trebuchet MS"/>
              </a:rPr>
              <a:t>by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137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grammar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</a:pPr>
            <a:r>
              <a:rPr lang="en-IN" sz="950" b="0" strike="noStrike" spc="32">
                <a:latin typeface="Trebuchet MS"/>
              </a:rPr>
              <a:t>Sentences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12">
                <a:latin typeface="Trebuchet MS"/>
              </a:rPr>
              <a:t>this </a:t>
            </a:r>
            <a:r>
              <a:rPr lang="en-IN" sz="950" b="0" strike="noStrike" spc="9">
                <a:latin typeface="Trebuchet MS"/>
              </a:rPr>
              <a:t>set are </a:t>
            </a:r>
            <a:r>
              <a:rPr lang="en-IN" sz="950" b="0" strike="noStrike" spc="24">
                <a:latin typeface="Trebuchet MS"/>
              </a:rPr>
              <a:t>said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18">
                <a:latin typeface="Trebuchet MS"/>
              </a:rPr>
              <a:t>be</a:t>
            </a:r>
            <a:r>
              <a:rPr lang="en-IN" sz="950" b="0" strike="noStrike" spc="-140">
                <a:latin typeface="Trebuchet MS"/>
              </a:rPr>
              <a:t> </a:t>
            </a:r>
            <a:r>
              <a:rPr lang="en-IN" sz="950" b="1" strike="noStrike" spc="12">
                <a:latin typeface="Arial"/>
              </a:rPr>
              <a:t>grammatical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516"/>
              </a:spcBef>
            </a:pPr>
            <a:r>
              <a:rPr lang="en-IN" sz="950" b="0" strike="noStrike" spc="32">
                <a:latin typeface="Trebuchet MS"/>
              </a:rPr>
              <a:t>Sentences </a:t>
            </a:r>
            <a:r>
              <a:rPr lang="en-IN" sz="950" b="0" strike="noStrike" spc="4">
                <a:latin typeface="Trebuchet MS"/>
              </a:rPr>
              <a:t>outside </a:t>
            </a:r>
            <a:r>
              <a:rPr lang="en-IN" sz="950" b="0" strike="noStrike" spc="-12">
                <a:latin typeface="Trebuchet MS"/>
              </a:rPr>
              <a:t>this </a:t>
            </a:r>
            <a:r>
              <a:rPr lang="en-IN" sz="950" b="0" strike="noStrike" spc="9">
                <a:latin typeface="Trebuchet MS"/>
              </a:rPr>
              <a:t>set are </a:t>
            </a:r>
            <a:r>
              <a:rPr lang="en-IN" sz="950" b="0" strike="noStrike" spc="24">
                <a:latin typeface="Trebuchet MS"/>
              </a:rPr>
              <a:t>said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18">
                <a:latin typeface="Trebuchet MS"/>
              </a:rPr>
              <a:t>be</a:t>
            </a:r>
            <a:r>
              <a:rPr lang="en-IN" sz="950" b="0" strike="noStrike" spc="-157">
                <a:latin typeface="Trebuchet MS"/>
              </a:rPr>
              <a:t> </a:t>
            </a:r>
            <a:r>
              <a:rPr lang="en-IN" sz="950" b="1" strike="noStrike" spc="12">
                <a:latin typeface="Arial"/>
              </a:rPr>
              <a:t>ungrammatical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502" name="object 3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03" name="object 33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04" name="object 34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97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5" dirty="0">
                <a:solidFill>
                  <a:srgbClr val="FFFFFF"/>
                </a:solidFill>
                <a:latin typeface="Georgia"/>
                <a:cs typeface="Georgia"/>
              </a:rPr>
              <a:t>Phrase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Structure</a:t>
            </a:r>
            <a:r>
              <a:rPr sz="1400" i="1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Representation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513" y="561936"/>
            <a:ext cx="3581400" cy="2183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120</a:t>
            </a:fld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3373161"/>
      </p:ext>
    </p:extLst>
  </p:cSld>
  <p:clrMapOvr>
    <a:masterClrMapping/>
  </p:clrMapOvr>
  <p:transition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85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Dependency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Structure</a:t>
            </a:r>
            <a:r>
              <a:rPr sz="1400" i="1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Representation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038" y="917092"/>
            <a:ext cx="2956560" cy="179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121</a:t>
            </a:fld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4496875"/>
      </p:ext>
    </p:extLst>
  </p:cSld>
  <p:clrMapOvr>
    <a:masterClrMapping/>
  </p:clrMapOvr>
  <p:transition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23468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Dependency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395310" y="843165"/>
            <a:ext cx="188975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1823974"/>
            <a:ext cx="4483735" cy="1257300"/>
            <a:chOff x="87743" y="1823974"/>
            <a:chExt cx="4483735" cy="1257300"/>
          </a:xfrm>
        </p:grpSpPr>
        <p:sp>
          <p:nvSpPr>
            <p:cNvPr id="5" name="object 5"/>
            <p:cNvSpPr/>
            <p:nvPr/>
          </p:nvSpPr>
          <p:spPr>
            <a:xfrm>
              <a:off x="87743" y="182397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2979534"/>
              <a:ext cx="101599" cy="101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2966834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874532"/>
              <a:ext cx="50749" cy="11050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868386"/>
              <a:ext cx="4432935" cy="1162050"/>
            </a:xfrm>
            <a:custGeom>
              <a:avLst/>
              <a:gdLst/>
              <a:ahLst/>
              <a:cxnLst/>
              <a:rect l="l" t="t" r="r" b="b"/>
              <a:pathLst>
                <a:path w="4432935" h="1162050">
                  <a:moveTo>
                    <a:pt x="4432566" y="0"/>
                  </a:moveTo>
                  <a:lnTo>
                    <a:pt x="0" y="0"/>
                  </a:lnTo>
                  <a:lnTo>
                    <a:pt x="0" y="1111148"/>
                  </a:lnTo>
                  <a:lnTo>
                    <a:pt x="4008" y="1130873"/>
                  </a:lnTo>
                  <a:lnTo>
                    <a:pt x="14922" y="1147025"/>
                  </a:lnTo>
                  <a:lnTo>
                    <a:pt x="31075" y="1157939"/>
                  </a:lnTo>
                  <a:lnTo>
                    <a:pt x="50800" y="1161948"/>
                  </a:lnTo>
                  <a:lnTo>
                    <a:pt x="4381766" y="1161948"/>
                  </a:lnTo>
                  <a:lnTo>
                    <a:pt x="4401491" y="1157939"/>
                  </a:lnTo>
                  <a:lnTo>
                    <a:pt x="4417644" y="1147025"/>
                  </a:lnTo>
                  <a:lnTo>
                    <a:pt x="4428558" y="1130873"/>
                  </a:lnTo>
                  <a:lnTo>
                    <a:pt x="4432566" y="111114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912620"/>
              <a:ext cx="0" cy="1086485"/>
            </a:xfrm>
            <a:custGeom>
              <a:avLst/>
              <a:gdLst/>
              <a:ahLst/>
              <a:cxnLst/>
              <a:rect l="l" t="t" r="r" b="b"/>
              <a:pathLst>
                <a:path h="1086485">
                  <a:moveTo>
                    <a:pt x="0" y="10859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8999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8872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8745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918131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2128164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2510269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2892374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932" y="1787621"/>
            <a:ext cx="3993515" cy="12096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5" dirty="0">
                <a:latin typeface="Trebuchet MS"/>
                <a:cs typeface="Trebuchet MS"/>
              </a:rPr>
              <a:t>Connects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9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 </a:t>
            </a:r>
            <a:r>
              <a:rPr sz="950" spc="5" dirty="0">
                <a:latin typeface="Trebuchet MS"/>
                <a:cs typeface="Trebuchet MS"/>
              </a:rPr>
              <a:t>by </a:t>
            </a:r>
            <a:r>
              <a:rPr sz="950" spc="-20" dirty="0">
                <a:latin typeface="Trebuchet MS"/>
                <a:cs typeface="Trebuchet MS"/>
              </a:rPr>
              <a:t>putting </a:t>
            </a:r>
            <a:r>
              <a:rPr sz="950" spc="15" dirty="0">
                <a:latin typeface="Trebuchet MS"/>
                <a:cs typeface="Trebuchet MS"/>
              </a:rPr>
              <a:t>arrows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  <a:p>
            <a:pPr marL="12700" marR="377825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Arrows </a:t>
            </a:r>
            <a:r>
              <a:rPr sz="950" spc="35" dirty="0">
                <a:latin typeface="Trebuchet MS"/>
                <a:cs typeface="Trebuchet MS"/>
              </a:rPr>
              <a:t>show </a:t>
            </a:r>
            <a:r>
              <a:rPr sz="950" spc="-5" dirty="0">
                <a:latin typeface="Trebuchet MS"/>
                <a:cs typeface="Trebuchet MS"/>
              </a:rPr>
              <a:t>relations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5" dirty="0">
                <a:latin typeface="Trebuchet MS"/>
                <a:cs typeface="Trebuchet MS"/>
              </a:rPr>
              <a:t>typed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04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  </a:t>
            </a:r>
            <a:r>
              <a:rPr sz="950" dirty="0">
                <a:latin typeface="Trebuchet MS"/>
                <a:cs typeface="Trebuchet MS"/>
              </a:rPr>
              <a:t>grammatical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12700" marR="175260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Arrows </a:t>
            </a:r>
            <a:r>
              <a:rPr sz="950" spc="5" dirty="0">
                <a:latin typeface="Trebuchet MS"/>
                <a:cs typeface="Trebuchet MS"/>
              </a:rPr>
              <a:t>connect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25" dirty="0">
                <a:latin typeface="Trebuchet MS"/>
                <a:cs typeface="Trebuchet MS"/>
              </a:rPr>
              <a:t>head </a:t>
            </a:r>
            <a:r>
              <a:rPr sz="950" spc="-5" dirty="0">
                <a:latin typeface="Trebuchet MS"/>
                <a:cs typeface="Trebuchet MS"/>
              </a:rPr>
              <a:t>(governor, superior, regent)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dependent  </a:t>
            </a:r>
            <a:r>
              <a:rPr sz="950" spc="-30" dirty="0">
                <a:latin typeface="Trebuchet MS"/>
                <a:cs typeface="Trebuchet MS"/>
              </a:rPr>
              <a:t>(modifier, </a:t>
            </a:r>
            <a:r>
              <a:rPr sz="950" spc="-40" dirty="0">
                <a:latin typeface="Trebuchet MS"/>
                <a:cs typeface="Trebuchet MS"/>
              </a:rPr>
              <a:t>inferior,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subordinate).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20" dirty="0">
                <a:latin typeface="Trebuchet MS"/>
                <a:cs typeface="Trebuchet MS"/>
              </a:rPr>
              <a:t>Usually dependencies </a:t>
            </a:r>
            <a:r>
              <a:rPr sz="950" spc="-20" dirty="0">
                <a:latin typeface="Trebuchet MS"/>
                <a:cs typeface="Trebuchet MS"/>
              </a:rPr>
              <a:t>form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8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122</a:t>
            </a:fld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98046555"/>
      </p:ext>
    </p:extLst>
  </p:cSld>
  <p:clrMapOvr>
    <a:masterClrMapping/>
  </p:clrMapOvr>
  <p:transition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42501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solidFill>
                  <a:schemeClr val="bg1"/>
                </a:solidFill>
              </a:rPr>
              <a:t>Criteria </a:t>
            </a:r>
            <a:r>
              <a:rPr spc="-65" dirty="0">
                <a:solidFill>
                  <a:schemeClr val="bg1"/>
                </a:solidFill>
              </a:rPr>
              <a:t>for </a:t>
            </a:r>
            <a:r>
              <a:rPr spc="-70" dirty="0">
                <a:solidFill>
                  <a:schemeClr val="bg1"/>
                </a:solidFill>
              </a:rPr>
              <a:t>Heads </a:t>
            </a:r>
            <a:r>
              <a:rPr spc="-95" dirty="0">
                <a:solidFill>
                  <a:schemeClr val="bg1"/>
                </a:solidFill>
              </a:rPr>
              <a:t>and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Dependents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95310" y="677672"/>
            <a:ext cx="1889759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1629460"/>
            <a:ext cx="4483735" cy="1671320"/>
            <a:chOff x="87743" y="1629460"/>
            <a:chExt cx="4483735" cy="1671320"/>
          </a:xfrm>
        </p:grpSpPr>
        <p:sp>
          <p:nvSpPr>
            <p:cNvPr id="5" name="object 5"/>
            <p:cNvSpPr/>
            <p:nvPr/>
          </p:nvSpPr>
          <p:spPr>
            <a:xfrm>
              <a:off x="87743" y="1629460"/>
              <a:ext cx="4432935" cy="348615"/>
            </a:xfrm>
            <a:custGeom>
              <a:avLst/>
              <a:gdLst/>
              <a:ahLst/>
              <a:cxnLst/>
              <a:rect l="l" t="t" r="r" b="b"/>
              <a:pathLst>
                <a:path w="4432935" h="34861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48399"/>
                  </a:lnTo>
                  <a:lnTo>
                    <a:pt x="4432566" y="348399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1965198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3198761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3186061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1673694"/>
              <a:ext cx="50749" cy="1525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009470"/>
              <a:ext cx="4432935" cy="1240155"/>
            </a:xfrm>
            <a:custGeom>
              <a:avLst/>
              <a:gdLst/>
              <a:ahLst/>
              <a:cxnLst/>
              <a:rect l="l" t="t" r="r" b="b"/>
              <a:pathLst>
                <a:path w="4432935" h="1240155">
                  <a:moveTo>
                    <a:pt x="4432566" y="0"/>
                  </a:moveTo>
                  <a:lnTo>
                    <a:pt x="0" y="0"/>
                  </a:lnTo>
                  <a:lnTo>
                    <a:pt x="0" y="1189291"/>
                  </a:lnTo>
                  <a:lnTo>
                    <a:pt x="4008" y="1209016"/>
                  </a:lnTo>
                  <a:lnTo>
                    <a:pt x="14922" y="1225168"/>
                  </a:lnTo>
                  <a:lnTo>
                    <a:pt x="31075" y="1236083"/>
                  </a:lnTo>
                  <a:lnTo>
                    <a:pt x="50800" y="1240091"/>
                  </a:lnTo>
                  <a:lnTo>
                    <a:pt x="4381766" y="1240091"/>
                  </a:lnTo>
                  <a:lnTo>
                    <a:pt x="4401491" y="1236083"/>
                  </a:lnTo>
                  <a:lnTo>
                    <a:pt x="4417644" y="1225168"/>
                  </a:lnTo>
                  <a:lnTo>
                    <a:pt x="4428558" y="1209016"/>
                  </a:lnTo>
                  <a:lnTo>
                    <a:pt x="4432566" y="11892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711782"/>
              <a:ext cx="0" cy="1506220"/>
            </a:xfrm>
            <a:custGeom>
              <a:avLst/>
              <a:gdLst/>
              <a:ahLst/>
              <a:cxnLst/>
              <a:rect l="l" t="t" r="r" b="b"/>
              <a:pathLst>
                <a:path h="1506220">
                  <a:moveTo>
                    <a:pt x="0" y="15060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699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6863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16736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2061438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2271471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2481503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597" y="2691536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597" y="2901569"/>
              <a:ext cx="64757" cy="647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597" y="3111601"/>
              <a:ext cx="64757" cy="647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5844" y="1610245"/>
            <a:ext cx="4137025" cy="1609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Criteria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for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syntactic relation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between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head </a:t>
            </a:r>
            <a:r>
              <a:rPr sz="1100" i="1" spc="-110" dirty="0">
                <a:solidFill>
                  <a:srgbClr val="3333B2"/>
                </a:solidFill>
                <a:latin typeface="Georgia"/>
                <a:cs typeface="Georgia"/>
              </a:rPr>
              <a:t>H </a:t>
            </a:r>
            <a:r>
              <a:rPr sz="1100" i="1" spc="-95" dirty="0">
                <a:solidFill>
                  <a:srgbClr val="3333B2"/>
                </a:solidFill>
                <a:latin typeface="Georgia"/>
                <a:cs typeface="Georgia"/>
              </a:rPr>
              <a:t>and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dependent </a:t>
            </a:r>
            <a:r>
              <a:rPr sz="1100" i="1" spc="-40" dirty="0">
                <a:solidFill>
                  <a:srgbClr val="3333B2"/>
                </a:solidFill>
                <a:latin typeface="Georgia"/>
                <a:cs typeface="Georgia"/>
              </a:rPr>
              <a:t>D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in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 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construction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1100" i="1" spc="-110" dirty="0">
                <a:latin typeface="Georgia"/>
                <a:cs typeface="Georgia"/>
              </a:rPr>
              <a:t>H </a:t>
            </a:r>
            <a:r>
              <a:rPr sz="950" spc="5" dirty="0">
                <a:latin typeface="Trebuchet MS"/>
                <a:cs typeface="Trebuchet MS"/>
              </a:rPr>
              <a:t>determines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syntactic </a:t>
            </a:r>
            <a:r>
              <a:rPr sz="950" spc="10" dirty="0">
                <a:latin typeface="Trebuchet MS"/>
                <a:cs typeface="Trebuchet MS"/>
              </a:rPr>
              <a:t>category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950" spc="-20" dirty="0">
                <a:latin typeface="Trebuchet MS"/>
                <a:cs typeface="Trebuchet MS"/>
              </a:rPr>
              <a:t>; </a:t>
            </a:r>
            <a:r>
              <a:rPr sz="1100" i="1" spc="-110" dirty="0">
                <a:latin typeface="Georgia"/>
                <a:cs typeface="Georgia"/>
              </a:rPr>
              <a:t>H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5" dirty="0">
                <a:latin typeface="Trebuchet MS"/>
                <a:cs typeface="Trebuchet MS"/>
              </a:rPr>
              <a:t>replace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950" spc="-2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-40" dirty="0">
                <a:latin typeface="Georgia"/>
                <a:cs typeface="Georgia"/>
              </a:rPr>
              <a:t>D </a:t>
            </a:r>
            <a:r>
              <a:rPr sz="950" spc="10" dirty="0">
                <a:latin typeface="Trebuchet MS"/>
                <a:cs typeface="Trebuchet MS"/>
              </a:rPr>
              <a:t>specifies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Georgia"/>
                <a:cs typeface="Georgia"/>
              </a:rPr>
              <a:t>H</a:t>
            </a:r>
            <a:r>
              <a:rPr sz="950" spc="-7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-110" dirty="0">
                <a:latin typeface="Georgia"/>
                <a:cs typeface="Georgia"/>
              </a:rPr>
              <a:t>H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10" dirty="0">
                <a:latin typeface="Trebuchet MS"/>
                <a:cs typeface="Trebuchet MS"/>
              </a:rPr>
              <a:t>obligatory; </a:t>
            </a:r>
            <a:r>
              <a:rPr sz="1100" i="1" spc="-40" dirty="0">
                <a:latin typeface="Georgia"/>
                <a:cs typeface="Georgia"/>
              </a:rPr>
              <a:t>D </a:t>
            </a:r>
            <a:r>
              <a:rPr sz="950" spc="20" dirty="0">
                <a:latin typeface="Trebuchet MS"/>
                <a:cs typeface="Trebuchet MS"/>
              </a:rPr>
              <a:t>may be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optional.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-110" dirty="0">
                <a:latin typeface="Georgia"/>
                <a:cs typeface="Georgia"/>
              </a:rPr>
              <a:t>H </a:t>
            </a:r>
            <a:r>
              <a:rPr sz="950" spc="15" dirty="0">
                <a:latin typeface="Trebuchet MS"/>
                <a:cs typeface="Trebuchet MS"/>
              </a:rPr>
              <a:t>selects </a:t>
            </a:r>
            <a:r>
              <a:rPr sz="1100" i="1" spc="-40" dirty="0">
                <a:latin typeface="Georgia"/>
                <a:cs typeface="Georgia"/>
              </a:rPr>
              <a:t>D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5" dirty="0">
                <a:latin typeface="Trebuchet MS"/>
                <a:cs typeface="Trebuchet MS"/>
              </a:rPr>
              <a:t>determines </a:t>
            </a:r>
            <a:r>
              <a:rPr sz="950" spc="-5" dirty="0">
                <a:latin typeface="Trebuchet MS"/>
                <a:cs typeface="Trebuchet MS"/>
              </a:rPr>
              <a:t>whether </a:t>
            </a:r>
            <a:r>
              <a:rPr sz="1100" i="1" spc="-40" dirty="0">
                <a:latin typeface="Georgia"/>
                <a:cs typeface="Georgia"/>
              </a:rPr>
              <a:t>D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obligatory.</a:t>
            </a:r>
            <a:endParaRPr sz="950">
              <a:latin typeface="Trebuchet MS"/>
              <a:cs typeface="Trebuchet MS"/>
            </a:endParaRPr>
          </a:p>
          <a:p>
            <a:pPr marL="289560" marR="655955">
              <a:lnSpc>
                <a:spcPct val="125299"/>
              </a:lnSpc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-20" dirty="0">
                <a:latin typeface="Trebuchet MS"/>
                <a:cs typeface="Trebuchet MS"/>
              </a:rPr>
              <a:t>form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1100" i="1" spc="-40" dirty="0">
                <a:latin typeface="Georgia"/>
                <a:cs typeface="Georgia"/>
              </a:rPr>
              <a:t>D </a:t>
            </a:r>
            <a:r>
              <a:rPr sz="950" spc="30" dirty="0">
                <a:latin typeface="Trebuchet MS"/>
                <a:cs typeface="Trebuchet MS"/>
              </a:rPr>
              <a:t>depends on </a:t>
            </a:r>
            <a:r>
              <a:rPr sz="1100" i="1" spc="-110" dirty="0">
                <a:latin typeface="Georgia"/>
                <a:cs typeface="Georgia"/>
              </a:rPr>
              <a:t>H </a:t>
            </a:r>
            <a:r>
              <a:rPr sz="950" spc="5" dirty="0">
                <a:latin typeface="Trebuchet MS"/>
                <a:cs typeface="Trebuchet MS"/>
              </a:rPr>
              <a:t>(agreement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9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government).  </a:t>
            </a: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linear </a:t>
            </a:r>
            <a:r>
              <a:rPr sz="950" dirty="0">
                <a:latin typeface="Trebuchet MS"/>
                <a:cs typeface="Trebuchet MS"/>
              </a:rPr>
              <a:t>position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1100" i="1" spc="-40" dirty="0">
                <a:latin typeface="Georgia"/>
                <a:cs typeface="Georgia"/>
              </a:rPr>
              <a:t>D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dirty="0">
                <a:latin typeface="Trebuchet MS"/>
                <a:cs typeface="Trebuchet MS"/>
              </a:rPr>
              <a:t>specified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5" dirty="0">
                <a:latin typeface="Trebuchet MS"/>
                <a:cs typeface="Trebuchet MS"/>
              </a:rPr>
              <a:t>reference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Georgia"/>
                <a:cs typeface="Georgia"/>
              </a:rPr>
              <a:t>H</a:t>
            </a:r>
            <a:r>
              <a:rPr sz="950" spc="-7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0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123</a:t>
            </a:fld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48110846"/>
      </p:ext>
    </p:extLst>
  </p:cSld>
  <p:clrMapOvr>
    <a:masterClrMapping/>
  </p:clrMapOvr>
  <p:transition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6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85" dirty="0">
                <a:solidFill>
                  <a:srgbClr val="FFFFFF"/>
                </a:solidFill>
                <a:latin typeface="Georgia"/>
                <a:cs typeface="Georgia"/>
              </a:rPr>
              <a:t>Some </a:t>
            </a:r>
            <a:r>
              <a:rPr sz="1400" i="1" spc="-30" dirty="0">
                <a:solidFill>
                  <a:srgbClr val="FFFFFF"/>
                </a:solidFill>
                <a:latin typeface="Georgia"/>
                <a:cs typeface="Georgia"/>
              </a:rPr>
              <a:t>Clear</a:t>
            </a:r>
            <a:r>
              <a:rPr sz="1400" i="1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Georgia"/>
                <a:cs typeface="Georgia"/>
              </a:rPr>
              <a:t>Cases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768" y="838606"/>
            <a:ext cx="3463290" cy="194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124</a:t>
            </a:fld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25548396"/>
      </p:ext>
    </p:extLst>
  </p:cSld>
  <p:clrMapOvr>
    <a:masterClrMapping/>
  </p:clrMapOvr>
  <p:transition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2425774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34681"/>
            <a:ext cx="4483735" cy="667385"/>
            <a:chOff x="87743" y="1034681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103468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207693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600390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587690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078915"/>
              <a:ext cx="50749" cy="521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251966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11700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1043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0916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0789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301699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511731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7743" y="1803120"/>
            <a:ext cx="4483735" cy="667385"/>
            <a:chOff x="87743" y="1803120"/>
            <a:chExt cx="4483735" cy="667385"/>
          </a:xfrm>
        </p:grpSpPr>
        <p:sp>
          <p:nvSpPr>
            <p:cNvPr id="17" name="object 17"/>
            <p:cNvSpPr/>
            <p:nvPr/>
          </p:nvSpPr>
          <p:spPr>
            <a:xfrm>
              <a:off x="87743" y="180312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44" y="1976132"/>
              <a:ext cx="4432566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544" y="2368842"/>
              <a:ext cx="101599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344" y="2356142"/>
              <a:ext cx="4381715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1" y="1847354"/>
              <a:ext cx="50749" cy="521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43" y="2020417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1885454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8727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18600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0" y="18473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597" y="2070150"/>
              <a:ext cx="64757" cy="647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1597" y="2280183"/>
              <a:ext cx="64757" cy="647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5844" y="960034"/>
            <a:ext cx="2581275" cy="14255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Georgia"/>
                <a:cs typeface="Georgia"/>
              </a:rPr>
              <a:t>Phrase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structures </a:t>
            </a:r>
            <a:r>
              <a:rPr sz="1100" i="1" spc="-55" dirty="0">
                <a:solidFill>
                  <a:srgbClr val="3333B2"/>
                </a:solidFill>
                <a:latin typeface="Georgia"/>
                <a:cs typeface="Georgia"/>
              </a:rPr>
              <a:t>explicitly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represent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Phrases </a:t>
            </a:r>
            <a:r>
              <a:rPr sz="950" spc="-5" dirty="0">
                <a:latin typeface="Trebuchet MS"/>
                <a:cs typeface="Trebuchet MS"/>
              </a:rPr>
              <a:t>(nonterminal</a:t>
            </a:r>
            <a:r>
              <a:rPr sz="950" spc="-9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nodes)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5" dirty="0">
                <a:latin typeface="Trebuchet MS"/>
                <a:cs typeface="Trebuchet MS"/>
              </a:rPr>
              <a:t>Structural </a:t>
            </a:r>
            <a:r>
              <a:rPr sz="950" spc="10" dirty="0">
                <a:latin typeface="Trebuchet MS"/>
                <a:cs typeface="Trebuchet MS"/>
              </a:rPr>
              <a:t>categories </a:t>
            </a:r>
            <a:r>
              <a:rPr sz="950" spc="-5" dirty="0">
                <a:latin typeface="Trebuchet MS"/>
                <a:cs typeface="Trebuchet MS"/>
              </a:rPr>
              <a:t>(nonterminal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labels)</a:t>
            </a:r>
            <a:endParaRPr sz="950">
              <a:latin typeface="Trebuchet MS"/>
              <a:cs typeface="Trebuchet MS"/>
            </a:endParaRPr>
          </a:p>
          <a:p>
            <a:pPr marL="289560" marR="17145" indent="-277495">
              <a:lnSpc>
                <a:spcPct val="138600"/>
              </a:lnSpc>
              <a:spcBef>
                <a:spcPts val="1005"/>
              </a:spcBef>
            </a:pP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Dependency structures </a:t>
            </a:r>
            <a:r>
              <a:rPr sz="1100" i="1" spc="-55" dirty="0">
                <a:solidFill>
                  <a:srgbClr val="3333B2"/>
                </a:solidFill>
                <a:latin typeface="Georgia"/>
                <a:cs typeface="Georgia"/>
              </a:rPr>
              <a:t>explicitly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represent  </a:t>
            </a:r>
            <a:r>
              <a:rPr sz="950" spc="15" dirty="0">
                <a:latin typeface="Trebuchet MS"/>
                <a:cs typeface="Trebuchet MS"/>
              </a:rPr>
              <a:t>Head-dependent </a:t>
            </a:r>
            <a:r>
              <a:rPr sz="950" spc="-5" dirty="0">
                <a:latin typeface="Trebuchet MS"/>
                <a:cs typeface="Trebuchet MS"/>
              </a:rPr>
              <a:t>relations </a:t>
            </a:r>
            <a:r>
              <a:rPr sz="950" spc="-15" dirty="0">
                <a:latin typeface="Trebuchet MS"/>
                <a:cs typeface="Trebuchet MS"/>
              </a:rPr>
              <a:t>(directed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arcs)  </a:t>
            </a:r>
            <a:r>
              <a:rPr sz="950" spc="5" dirty="0">
                <a:latin typeface="Trebuchet MS"/>
                <a:cs typeface="Trebuchet MS"/>
              </a:rPr>
              <a:t>Functional </a:t>
            </a:r>
            <a:r>
              <a:rPr sz="950" spc="10" dirty="0">
                <a:latin typeface="Trebuchet MS"/>
                <a:cs typeface="Trebuchet MS"/>
              </a:rPr>
              <a:t>categories </a:t>
            </a:r>
            <a:r>
              <a:rPr sz="950" dirty="0">
                <a:latin typeface="Trebuchet MS"/>
                <a:cs typeface="Trebuchet MS"/>
              </a:rPr>
              <a:t>(arc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labels)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48359254"/>
      </p:ext>
    </p:extLst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08195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Dependency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824026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740067"/>
            <a:ext cx="4105910" cy="1676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1899"/>
              </a:lnSpc>
              <a:spcBef>
                <a:spcPts val="6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10" dirty="0">
                <a:latin typeface="Trebuchet MS"/>
                <a:cs typeface="Trebuchet MS"/>
              </a:rPr>
              <a:t> structure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defined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directed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G</a:t>
            </a:r>
            <a:r>
              <a:rPr sz="950" spc="-45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consisting 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 dirty="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10" dirty="0">
                <a:latin typeface="Trebuchet MS"/>
                <a:cs typeface="Trebuchet MS"/>
              </a:rPr>
              <a:t>set </a:t>
            </a:r>
            <a:r>
              <a:rPr sz="1000" i="1" spc="-60" dirty="0">
                <a:latin typeface="Georgia"/>
                <a:cs typeface="Georgia"/>
              </a:rPr>
              <a:t>V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1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nodes,</a:t>
            </a:r>
          </a:p>
          <a:p>
            <a:pPr marL="314960" indent="-118110">
              <a:lnSpc>
                <a:spcPts val="1200"/>
              </a:lnSpc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10" dirty="0">
                <a:latin typeface="Trebuchet MS"/>
                <a:cs typeface="Trebuchet MS"/>
              </a:rPr>
              <a:t>set </a:t>
            </a:r>
            <a:r>
              <a:rPr sz="1000" i="1" spc="-65" dirty="0">
                <a:latin typeface="Georgia"/>
                <a:cs typeface="Georgia"/>
              </a:rPr>
              <a:t>A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15" dirty="0">
                <a:latin typeface="Trebuchet MS"/>
                <a:cs typeface="Trebuchet MS"/>
              </a:rPr>
              <a:t>arcs</a:t>
            </a:r>
            <a:r>
              <a:rPr sz="900" spc="-19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(edges),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950" spc="15" dirty="0">
                <a:latin typeface="Trebuchet MS"/>
                <a:cs typeface="Trebuchet MS"/>
              </a:rPr>
              <a:t>Labeled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graphs:</a:t>
            </a:r>
            <a:endParaRPr sz="950" dirty="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spc="35" dirty="0">
                <a:latin typeface="Trebuchet MS"/>
                <a:cs typeface="Trebuchet MS"/>
              </a:rPr>
              <a:t>Nodes </a:t>
            </a:r>
            <a:r>
              <a:rPr sz="900" spc="-30" dirty="0">
                <a:latin typeface="Trebuchet MS"/>
                <a:cs typeface="Trebuchet MS"/>
              </a:rPr>
              <a:t>in </a:t>
            </a:r>
            <a:r>
              <a:rPr sz="1000" i="1" spc="-60" dirty="0">
                <a:latin typeface="Georgia"/>
                <a:cs typeface="Georgia"/>
              </a:rPr>
              <a:t>V </a:t>
            </a:r>
            <a:r>
              <a:rPr sz="900" spc="-10" dirty="0">
                <a:latin typeface="Trebuchet MS"/>
                <a:cs typeface="Trebuchet MS"/>
              </a:rPr>
              <a:t>are </a:t>
            </a:r>
            <a:r>
              <a:rPr sz="900" spc="-15" dirty="0">
                <a:latin typeface="Trebuchet MS"/>
                <a:cs typeface="Trebuchet MS"/>
              </a:rPr>
              <a:t>labeled </a:t>
            </a:r>
            <a:r>
              <a:rPr sz="900" spc="-50" dirty="0">
                <a:latin typeface="Trebuchet MS"/>
                <a:cs typeface="Trebuchet MS"/>
              </a:rPr>
              <a:t>with </a:t>
            </a:r>
            <a:r>
              <a:rPr sz="900" spc="-20" dirty="0">
                <a:latin typeface="Trebuchet MS"/>
                <a:cs typeface="Trebuchet MS"/>
              </a:rPr>
              <a:t>word </a:t>
            </a:r>
            <a:r>
              <a:rPr sz="900" spc="-10" dirty="0">
                <a:latin typeface="Trebuchet MS"/>
                <a:cs typeface="Trebuchet MS"/>
              </a:rPr>
              <a:t>forms </a:t>
            </a:r>
            <a:r>
              <a:rPr sz="900" spc="-5" dirty="0">
                <a:latin typeface="Trebuchet MS"/>
                <a:cs typeface="Trebuchet MS"/>
              </a:rPr>
              <a:t>(and</a:t>
            </a:r>
            <a:r>
              <a:rPr sz="900" spc="-14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annotation).</a:t>
            </a:r>
            <a:endParaRPr sz="900" dirty="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Arcs </a:t>
            </a:r>
            <a:r>
              <a:rPr sz="900" spc="-30" dirty="0">
                <a:latin typeface="Trebuchet MS"/>
                <a:cs typeface="Trebuchet MS"/>
              </a:rPr>
              <a:t>in </a:t>
            </a:r>
            <a:r>
              <a:rPr sz="1000" i="1" spc="-65" dirty="0">
                <a:latin typeface="Georgia"/>
                <a:cs typeface="Georgia"/>
              </a:rPr>
              <a:t>A </a:t>
            </a:r>
            <a:r>
              <a:rPr sz="900" spc="-10" dirty="0">
                <a:latin typeface="Trebuchet MS"/>
                <a:cs typeface="Trebuchet MS"/>
              </a:rPr>
              <a:t>are </a:t>
            </a:r>
            <a:r>
              <a:rPr sz="900" spc="-15" dirty="0">
                <a:latin typeface="Trebuchet MS"/>
                <a:cs typeface="Trebuchet MS"/>
              </a:rPr>
              <a:t>labeled </a:t>
            </a:r>
            <a:r>
              <a:rPr sz="900" spc="-50" dirty="0">
                <a:latin typeface="Trebuchet MS"/>
                <a:cs typeface="Trebuchet MS"/>
              </a:rPr>
              <a:t>with </a:t>
            </a:r>
            <a:r>
              <a:rPr sz="900" dirty="0">
                <a:latin typeface="Trebuchet MS"/>
                <a:cs typeface="Trebuchet MS"/>
              </a:rPr>
              <a:t>dependency</a:t>
            </a:r>
            <a:r>
              <a:rPr sz="900" spc="-18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types.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950" spc="-5" dirty="0">
                <a:latin typeface="Trebuchet MS"/>
                <a:cs typeface="Trebuchet MS"/>
              </a:rPr>
              <a:t>Notational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convention:</a:t>
            </a:r>
            <a:endParaRPr sz="950" dirty="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200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spc="5" dirty="0">
                <a:latin typeface="Trebuchet MS"/>
                <a:cs typeface="Trebuchet MS"/>
              </a:rPr>
              <a:t>Arc </a:t>
            </a:r>
            <a:r>
              <a:rPr sz="900" spc="-50" dirty="0">
                <a:latin typeface="Trebuchet MS"/>
                <a:cs typeface="Trebuchet MS"/>
              </a:rPr>
              <a:t>(</a:t>
            </a:r>
            <a:r>
              <a:rPr sz="1000" i="1" spc="-50" dirty="0">
                <a:latin typeface="Georgia"/>
                <a:cs typeface="Georgia"/>
              </a:rPr>
              <a:t>w</a:t>
            </a:r>
            <a:r>
              <a:rPr sz="1050" i="1" spc="-75" baseline="-11904" dirty="0">
                <a:latin typeface="Georgia"/>
                <a:cs typeface="Georgia"/>
              </a:rPr>
              <a:t>i</a:t>
            </a:r>
            <a:r>
              <a:rPr sz="1000" spc="-50" dirty="0">
                <a:latin typeface="Arial"/>
                <a:cs typeface="Arial"/>
              </a:rPr>
              <a:t>, </a:t>
            </a:r>
            <a:r>
              <a:rPr sz="1000" i="1" spc="-45" dirty="0">
                <a:latin typeface="Georgia"/>
                <a:cs typeface="Georgia"/>
              </a:rPr>
              <a:t>d</a:t>
            </a:r>
            <a:r>
              <a:rPr sz="1000" spc="-45" dirty="0">
                <a:latin typeface="Arial"/>
                <a:cs typeface="Arial"/>
              </a:rPr>
              <a:t>, </a:t>
            </a:r>
            <a:r>
              <a:rPr sz="1000" i="1" spc="-50" dirty="0">
                <a:latin typeface="Georgia"/>
                <a:cs typeface="Georgia"/>
              </a:rPr>
              <a:t>w</a:t>
            </a:r>
            <a:r>
              <a:rPr sz="1050" i="1" spc="-75" baseline="-11904" dirty="0">
                <a:latin typeface="Georgia"/>
                <a:cs typeface="Georgia"/>
              </a:rPr>
              <a:t>j</a:t>
            </a:r>
            <a:r>
              <a:rPr sz="900" spc="-50" dirty="0">
                <a:latin typeface="Trebuchet MS"/>
                <a:cs typeface="Trebuchet MS"/>
              </a:rPr>
              <a:t>) </a:t>
            </a:r>
            <a:r>
              <a:rPr sz="900" spc="-10" dirty="0">
                <a:latin typeface="Trebuchet MS"/>
                <a:cs typeface="Trebuchet MS"/>
              </a:rPr>
              <a:t>links </a:t>
            </a:r>
            <a:r>
              <a:rPr sz="900" spc="5" dirty="0">
                <a:latin typeface="Trebuchet MS"/>
                <a:cs typeface="Trebuchet MS"/>
              </a:rPr>
              <a:t>head </a:t>
            </a:r>
            <a:r>
              <a:rPr sz="1000" i="1" spc="-85" dirty="0">
                <a:latin typeface="Georgia"/>
                <a:cs typeface="Georgia"/>
              </a:rPr>
              <a:t>w</a:t>
            </a:r>
            <a:r>
              <a:rPr sz="1050" i="1" spc="-127" baseline="-11904" dirty="0">
                <a:latin typeface="Georgia"/>
                <a:cs typeface="Georgia"/>
              </a:rPr>
              <a:t>i </a:t>
            </a:r>
            <a:r>
              <a:rPr sz="900" spc="-50" dirty="0">
                <a:latin typeface="Trebuchet MS"/>
                <a:cs typeface="Trebuchet MS"/>
              </a:rPr>
              <a:t>to </a:t>
            </a:r>
            <a:r>
              <a:rPr sz="900" spc="-10" dirty="0">
                <a:latin typeface="Trebuchet MS"/>
                <a:cs typeface="Trebuchet MS"/>
              </a:rPr>
              <a:t>dependent </a:t>
            </a:r>
            <a:r>
              <a:rPr sz="1000" i="1" spc="-80" dirty="0">
                <a:latin typeface="Georgia"/>
                <a:cs typeface="Georgia"/>
              </a:rPr>
              <a:t>w</a:t>
            </a:r>
            <a:r>
              <a:rPr sz="1050" i="1" spc="-120" baseline="-11904" dirty="0">
                <a:latin typeface="Georgia"/>
                <a:cs typeface="Georgia"/>
              </a:rPr>
              <a:t>j</a:t>
            </a:r>
            <a:r>
              <a:rPr sz="1050" i="1" spc="7" baseline="-11904" dirty="0">
                <a:latin typeface="Georgia"/>
                <a:cs typeface="Georgia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 </a:t>
            </a:r>
            <a:r>
              <a:rPr sz="900" spc="-25" dirty="0">
                <a:latin typeface="Trebuchet MS"/>
                <a:cs typeface="Trebuchet MS"/>
              </a:rPr>
              <a:t>label</a:t>
            </a:r>
            <a:r>
              <a:rPr sz="900" spc="-195" dirty="0">
                <a:latin typeface="Trebuchet MS"/>
                <a:cs typeface="Trebuchet MS"/>
              </a:rPr>
              <a:t> </a:t>
            </a:r>
            <a:r>
              <a:rPr sz="1000" i="1" spc="-80" dirty="0">
                <a:latin typeface="Georgia"/>
                <a:cs typeface="Georgia"/>
              </a:rPr>
              <a:t>d</a:t>
            </a:r>
            <a:endParaRPr sz="1000" dirty="0">
              <a:latin typeface="Georgia"/>
              <a:cs typeface="Georgia"/>
            </a:endParaRPr>
          </a:p>
          <a:p>
            <a:pPr marL="488315">
              <a:lnSpc>
                <a:spcPct val="100000"/>
              </a:lnSpc>
              <a:spcBef>
                <a:spcPts val="100"/>
              </a:spcBef>
            </a:pPr>
            <a:r>
              <a:rPr sz="700" i="1" spc="-35" dirty="0">
                <a:latin typeface="Georgia"/>
                <a:cs typeface="Georgia"/>
              </a:rPr>
              <a:t>d</a:t>
            </a:r>
            <a:endParaRPr sz="7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597" y="1494612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7" y="2013369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070" y="2330373"/>
            <a:ext cx="1475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indent="-1181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156210" algn="l"/>
              </a:tabLst>
            </a:pPr>
            <a:r>
              <a:rPr sz="1000" i="1" spc="-85" dirty="0">
                <a:latin typeface="Georgia"/>
                <a:cs typeface="Georgia"/>
              </a:rPr>
              <a:t>w</a:t>
            </a:r>
            <a:r>
              <a:rPr sz="1050" i="1" spc="-127" baseline="-11904" dirty="0">
                <a:latin typeface="Georgia"/>
                <a:cs typeface="Georgia"/>
              </a:rPr>
              <a:t>i</a:t>
            </a:r>
            <a:r>
              <a:rPr sz="1050" i="1" spc="-120" baseline="-11904" dirty="0">
                <a:latin typeface="Georgia"/>
                <a:cs typeface="Georgia"/>
              </a:rPr>
              <a:t> </a:t>
            </a:r>
            <a:r>
              <a:rPr sz="1000" spc="-360" dirty="0">
                <a:latin typeface="DejaVu Sans"/>
                <a:cs typeface="DejaVu Sans"/>
              </a:rPr>
              <a:t>−→</a:t>
            </a:r>
            <a:r>
              <a:rPr sz="1000" spc="-105" dirty="0">
                <a:latin typeface="DejaVu Sans"/>
                <a:cs typeface="DejaVu Sans"/>
              </a:rPr>
              <a:t> </a:t>
            </a:r>
            <a:r>
              <a:rPr sz="1000" i="1" spc="-80" dirty="0">
                <a:latin typeface="Georgia"/>
                <a:cs typeface="Georgia"/>
              </a:rPr>
              <a:t>w</a:t>
            </a:r>
            <a:r>
              <a:rPr sz="1050" i="1" spc="-120" baseline="-11904" dirty="0">
                <a:latin typeface="Georgia"/>
                <a:cs typeface="Georgia"/>
              </a:rPr>
              <a:t>j</a:t>
            </a:r>
            <a:r>
              <a:rPr sz="1050" i="1" spc="7" baseline="-11904" dirty="0">
                <a:latin typeface="Georgia"/>
                <a:cs typeface="Georgia"/>
              </a:rPr>
              <a:t> </a:t>
            </a:r>
            <a:r>
              <a:rPr sz="1000" spc="120" dirty="0">
                <a:latin typeface="DejaVu Sans"/>
                <a:cs typeface="DejaVu Sans"/>
              </a:rPr>
              <a:t>⇔</a:t>
            </a:r>
            <a:r>
              <a:rPr sz="1000" spc="-110" dirty="0">
                <a:latin typeface="DejaVu Sans"/>
                <a:cs typeface="DejaVu Sans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i="1" spc="-25" dirty="0">
                <a:latin typeface="Georgia"/>
                <a:cs typeface="Georgia"/>
              </a:rPr>
              <a:t>w</a:t>
            </a:r>
            <a:r>
              <a:rPr sz="1050" i="1" spc="-37" baseline="-11904" dirty="0">
                <a:latin typeface="Georgia"/>
                <a:cs typeface="Georgia"/>
              </a:rPr>
              <a:t>i</a:t>
            </a:r>
            <a:r>
              <a:rPr sz="1000" spc="-2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45" dirty="0">
                <a:latin typeface="Georgia"/>
                <a:cs typeface="Georgia"/>
              </a:rPr>
              <a:t>d</a:t>
            </a:r>
            <a:r>
              <a:rPr sz="1000" spc="-45" dirty="0">
                <a:latin typeface="Arial"/>
                <a:cs typeface="Arial"/>
              </a:rPr>
              <a:t>,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i="1" spc="-20" dirty="0">
                <a:latin typeface="Georgia"/>
                <a:cs typeface="Georgia"/>
              </a:rPr>
              <a:t>w</a:t>
            </a:r>
            <a:r>
              <a:rPr sz="1050" i="1" spc="-30" baseline="-11904" dirty="0">
                <a:latin typeface="Georgia"/>
                <a:cs typeface="Georgia"/>
              </a:rPr>
              <a:t>j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40" dirty="0">
                <a:latin typeface="DejaVu Sans"/>
                <a:cs typeface="DejaVu Sans"/>
              </a:rPr>
              <a:t>∈</a:t>
            </a:r>
            <a:r>
              <a:rPr sz="1000" spc="-105" dirty="0">
                <a:latin typeface="DejaVu Sans"/>
                <a:cs typeface="DejaVu Sans"/>
              </a:rPr>
              <a:t> </a:t>
            </a:r>
            <a:r>
              <a:rPr sz="1000" i="1" spc="-65" dirty="0">
                <a:latin typeface="Georgia"/>
                <a:cs typeface="Georgia"/>
              </a:rPr>
              <a:t>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70" y="2482202"/>
            <a:ext cx="174878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" indent="-118110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168910" algn="l"/>
              </a:tabLst>
            </a:pP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254" dirty="0">
                <a:latin typeface="DejaVu Sans"/>
                <a:cs typeface="DejaVu Sans"/>
              </a:rPr>
              <a:t>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1000" spc="-204" dirty="0">
                <a:latin typeface="DejaVu Sans"/>
                <a:cs typeface="DejaVu Sans"/>
              </a:rPr>
              <a:t>≡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Georgia"/>
                <a:cs typeface="Georgia"/>
              </a:rPr>
              <a:t>i</a:t>
            </a:r>
            <a:r>
              <a:rPr sz="1000" dirty="0">
                <a:latin typeface="Arial"/>
                <a:cs typeface="Arial"/>
              </a:rPr>
              <a:t>, </a:t>
            </a:r>
            <a:r>
              <a:rPr sz="1000" i="1" spc="15" dirty="0">
                <a:latin typeface="Georgia"/>
                <a:cs typeface="Georgia"/>
              </a:rPr>
              <a:t>j</a:t>
            </a:r>
            <a:r>
              <a:rPr sz="1000" spc="15" dirty="0">
                <a:latin typeface="Arial"/>
                <a:cs typeface="Arial"/>
              </a:rPr>
              <a:t>) </a:t>
            </a:r>
            <a:r>
              <a:rPr sz="1000" spc="-340" dirty="0">
                <a:latin typeface="DejaVu Sans"/>
                <a:cs typeface="DejaVu Sans"/>
              </a:rPr>
              <a:t>∈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65" dirty="0">
                <a:latin typeface="Georgia"/>
                <a:cs typeface="Georgia"/>
              </a:rPr>
              <a:t>A</a:t>
            </a:r>
            <a:endParaRPr sz="1000">
              <a:latin typeface="Georgia"/>
              <a:cs typeface="Georgia"/>
            </a:endParaRPr>
          </a:p>
          <a:p>
            <a:pPr marL="168275" indent="-118110">
              <a:lnSpc>
                <a:spcPts val="1200"/>
              </a:lnSpc>
              <a:buClr>
                <a:srgbClr val="3333B2"/>
              </a:buClr>
              <a:buSzPct val="60000"/>
              <a:buFont typeface="Arial"/>
              <a:buChar char="►"/>
              <a:tabLst>
                <a:tab pos="168910" algn="l"/>
              </a:tabLst>
            </a:pPr>
            <a:r>
              <a:rPr sz="1000" i="1" spc="-30" dirty="0">
                <a:latin typeface="Georgia"/>
                <a:cs typeface="Georgia"/>
              </a:rPr>
              <a:t>i</a:t>
            </a:r>
            <a:r>
              <a:rPr sz="1000" spc="-30" dirty="0">
                <a:latin typeface="DejaVu Sans"/>
                <a:cs typeface="DejaVu Sans"/>
              </a:rPr>
              <a:t>→</a:t>
            </a:r>
            <a:r>
              <a:rPr sz="1050" spc="-44" baseline="27777" dirty="0">
                <a:latin typeface="DejaVu Sans"/>
                <a:cs typeface="DejaVu Sans"/>
              </a:rPr>
              <a:t>∗</a:t>
            </a:r>
            <a:r>
              <a:rPr sz="1000" i="1" spc="-30" dirty="0">
                <a:latin typeface="Georgia"/>
                <a:cs typeface="Georgia"/>
              </a:rPr>
              <a:t>j</a:t>
            </a:r>
            <a:r>
              <a:rPr sz="1000" i="1" spc="-25" dirty="0">
                <a:latin typeface="Georgia"/>
                <a:cs typeface="Georgia"/>
              </a:rPr>
              <a:t> </a:t>
            </a:r>
            <a:r>
              <a:rPr sz="1000" spc="-204" dirty="0">
                <a:latin typeface="DejaVu Sans"/>
                <a:cs typeface="DejaVu Sans"/>
              </a:rPr>
              <a:t>≡</a:t>
            </a:r>
            <a:r>
              <a:rPr sz="1000" spc="-105" dirty="0">
                <a:latin typeface="DejaVu Sans"/>
                <a:cs typeface="DejaVu Sans"/>
              </a:rPr>
              <a:t>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-110" dirty="0">
                <a:latin typeface="Georgia"/>
                <a:cs typeface="Georgia"/>
              </a:rPr>
              <a:t> </a:t>
            </a:r>
            <a:r>
              <a:rPr sz="1000" spc="-85" dirty="0">
                <a:latin typeface="DejaVu Sans"/>
                <a:cs typeface="DejaVu Sans"/>
              </a:rPr>
              <a:t>∨</a:t>
            </a:r>
            <a:r>
              <a:rPr sz="1000" spc="-185" dirty="0">
                <a:latin typeface="DejaVu Sans"/>
                <a:cs typeface="DejaVu Sans"/>
              </a:rPr>
              <a:t> </a:t>
            </a:r>
            <a:r>
              <a:rPr sz="1000" spc="-70" dirty="0">
                <a:latin typeface="DejaVu Sans"/>
                <a:cs typeface="DejaVu Sans"/>
              </a:rPr>
              <a:t>∃</a:t>
            </a:r>
            <a:r>
              <a:rPr sz="1000" i="1" spc="-70" dirty="0">
                <a:latin typeface="Georgia"/>
                <a:cs typeface="Georgia"/>
              </a:rPr>
              <a:t>k</a:t>
            </a:r>
            <a:r>
              <a:rPr sz="1000" i="1" spc="-10" dirty="0">
                <a:latin typeface="Georgia"/>
                <a:cs typeface="Georgia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5" dirty="0">
                <a:latin typeface="DejaVu Sans"/>
                <a:cs typeface="DejaVu Sans"/>
              </a:rPr>
              <a:t> </a:t>
            </a:r>
            <a:r>
              <a:rPr sz="1000" i="1" spc="-50" dirty="0">
                <a:latin typeface="Georgia"/>
                <a:cs typeface="Georgia"/>
              </a:rPr>
              <a:t>k</a:t>
            </a:r>
            <a:r>
              <a:rPr sz="1000" spc="-50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40" dirty="0">
                <a:latin typeface="Georgia"/>
                <a:cs typeface="Georgia"/>
              </a:rPr>
              <a:t>k</a:t>
            </a:r>
            <a:r>
              <a:rPr sz="1000" spc="-40" dirty="0">
                <a:latin typeface="DejaVu Sans"/>
                <a:cs typeface="DejaVu Sans"/>
              </a:rPr>
              <a:t>→</a:t>
            </a:r>
            <a:r>
              <a:rPr sz="1050" spc="-60" baseline="27777" dirty="0">
                <a:latin typeface="DejaVu Sans"/>
                <a:cs typeface="DejaVu Sans"/>
              </a:rPr>
              <a:t>∗</a:t>
            </a:r>
            <a:r>
              <a:rPr sz="1000" i="1" spc="-40" dirty="0">
                <a:latin typeface="Georgia"/>
                <a:cs typeface="Georgia"/>
              </a:rPr>
              <a:t>j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0062334"/>
      </p:ext>
    </p:extLst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15396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Formal </a:t>
            </a:r>
            <a:r>
              <a:rPr spc="-55" dirty="0"/>
              <a:t>conditions </a:t>
            </a:r>
            <a:r>
              <a:rPr spc="-75" dirty="0"/>
              <a:t>on </a:t>
            </a:r>
            <a:r>
              <a:rPr spc="-65" dirty="0"/>
              <a:t>Dependency</a:t>
            </a:r>
            <a:r>
              <a:rPr spc="2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658596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97" y="1025512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7" y="1392440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7" y="1759369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4294967295"/>
          </p:nvPr>
        </p:nvSpPr>
        <p:spPr>
          <a:xfrm>
            <a:off x="314032" y="549561"/>
            <a:ext cx="4206240" cy="14922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8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25" dirty="0"/>
              <a:t>is</a:t>
            </a:r>
            <a:r>
              <a:rPr spc="-5" dirty="0"/>
              <a:t> </a:t>
            </a:r>
            <a:r>
              <a:rPr dirty="0"/>
              <a:t>connected: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dirty="0"/>
              <a:t>For</a:t>
            </a:r>
            <a:r>
              <a:rPr sz="900" spc="-25" dirty="0"/>
              <a:t> </a:t>
            </a:r>
            <a:r>
              <a:rPr sz="900" spc="-15" dirty="0"/>
              <a:t>every</a:t>
            </a:r>
            <a:r>
              <a:rPr sz="900" spc="-25" dirty="0"/>
              <a:t> </a:t>
            </a:r>
            <a:r>
              <a:rPr sz="900" spc="5" dirty="0"/>
              <a:t>node</a:t>
            </a:r>
            <a:r>
              <a:rPr sz="900" spc="-25" dirty="0"/>
              <a:t> </a:t>
            </a:r>
            <a:r>
              <a:rPr sz="1000" i="1" spc="-25" dirty="0">
                <a:latin typeface="Georgia"/>
                <a:cs typeface="Georgia"/>
              </a:rPr>
              <a:t>i</a:t>
            </a:r>
            <a:r>
              <a:rPr sz="1000" i="1" spc="5" dirty="0">
                <a:latin typeface="Georgia"/>
                <a:cs typeface="Georgia"/>
              </a:rPr>
              <a:t> </a:t>
            </a:r>
            <a:r>
              <a:rPr sz="900" spc="-30" dirty="0"/>
              <a:t>there</a:t>
            </a:r>
            <a:r>
              <a:rPr sz="900" spc="-25" dirty="0"/>
              <a:t> </a:t>
            </a:r>
            <a:r>
              <a:rPr sz="900" spc="10" dirty="0"/>
              <a:t>is</a:t>
            </a:r>
            <a:r>
              <a:rPr sz="900" spc="-25" dirty="0"/>
              <a:t> </a:t>
            </a:r>
            <a:r>
              <a:rPr sz="900" spc="25" dirty="0"/>
              <a:t>a</a:t>
            </a:r>
            <a:r>
              <a:rPr sz="900" spc="-25" dirty="0"/>
              <a:t> </a:t>
            </a:r>
            <a:r>
              <a:rPr sz="900" spc="5" dirty="0"/>
              <a:t>node</a:t>
            </a:r>
            <a:r>
              <a:rPr sz="900" spc="-25" dirty="0"/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5" dirty="0">
                <a:latin typeface="Georgia"/>
                <a:cs typeface="Georgia"/>
              </a:rPr>
              <a:t> </a:t>
            </a:r>
            <a:r>
              <a:rPr sz="900" spc="25" dirty="0"/>
              <a:t>such</a:t>
            </a:r>
            <a:r>
              <a:rPr sz="900" spc="-25" dirty="0"/>
              <a:t> </a:t>
            </a:r>
            <a:r>
              <a:rPr sz="900" spc="-50" dirty="0"/>
              <a:t>that</a:t>
            </a:r>
            <a:r>
              <a:rPr sz="900" spc="-25" dirty="0"/>
              <a:t> </a:t>
            </a:r>
            <a:r>
              <a:rPr sz="1000" i="1" spc="-25" dirty="0">
                <a:latin typeface="Georgia"/>
                <a:cs typeface="Georgia"/>
              </a:rPr>
              <a:t>i</a:t>
            </a:r>
            <a:r>
              <a:rPr sz="1000" i="1" spc="-20" dirty="0">
                <a:latin typeface="Georgia"/>
                <a:cs typeface="Georgia"/>
              </a:rPr>
              <a:t>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5" dirty="0">
                <a:latin typeface="Georgia"/>
                <a:cs typeface="Georgia"/>
              </a:rPr>
              <a:t> </a:t>
            </a:r>
            <a:r>
              <a:rPr sz="900" spc="-20" dirty="0"/>
              <a:t>or</a:t>
            </a:r>
            <a:r>
              <a:rPr sz="900" spc="-25" dirty="0"/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-20" dirty="0">
                <a:latin typeface="Georgia"/>
                <a:cs typeface="Georgia"/>
              </a:rPr>
              <a:t>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55" dirty="0">
                <a:latin typeface="Georgia"/>
                <a:cs typeface="Georgia"/>
              </a:rPr>
              <a:t>i</a:t>
            </a:r>
            <a:r>
              <a:rPr sz="900" spc="-55" dirty="0"/>
              <a:t>.</a:t>
            </a:r>
            <a:endParaRPr sz="900" dirty="0">
              <a:latin typeface="Georgia"/>
              <a:cs typeface="Georg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25" dirty="0"/>
              <a:t>is</a:t>
            </a:r>
            <a:r>
              <a:rPr spc="-5" dirty="0"/>
              <a:t> </a:t>
            </a:r>
            <a:r>
              <a:rPr spc="-10" dirty="0"/>
              <a:t>acyclic: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spc="-75" dirty="0"/>
              <a:t>if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-25" dirty="0"/>
              <a:t>then </a:t>
            </a:r>
            <a:r>
              <a:rPr sz="900" spc="-30" dirty="0"/>
              <a:t>not</a:t>
            </a:r>
            <a:r>
              <a:rPr sz="900" spc="-175" dirty="0"/>
              <a:t> </a:t>
            </a:r>
            <a:r>
              <a:rPr sz="1000" i="1" spc="-40" dirty="0">
                <a:latin typeface="Georgia"/>
                <a:cs typeface="Georgia"/>
              </a:rPr>
              <a:t>j</a:t>
            </a:r>
            <a:r>
              <a:rPr sz="1000" spc="-40" dirty="0">
                <a:latin typeface="DejaVu Sans"/>
                <a:cs typeface="DejaVu Sans"/>
              </a:rPr>
              <a:t>→</a:t>
            </a:r>
            <a:r>
              <a:rPr sz="1050" spc="-60" baseline="27777" dirty="0">
                <a:latin typeface="DejaVu Sans"/>
                <a:cs typeface="DejaVu Sans"/>
              </a:rPr>
              <a:t>∗</a:t>
            </a:r>
            <a:r>
              <a:rPr sz="1000" i="1" spc="-40" dirty="0">
                <a:latin typeface="Georgia"/>
                <a:cs typeface="Georgia"/>
              </a:rPr>
              <a:t>i</a:t>
            </a:r>
            <a:r>
              <a:rPr sz="900" spc="-40" dirty="0"/>
              <a:t>.</a:t>
            </a:r>
            <a:endParaRPr sz="900" dirty="0">
              <a:latin typeface="Georgia"/>
              <a:cs typeface="Georg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35" dirty="0"/>
              <a:t>obeys </a:t>
            </a:r>
            <a:r>
              <a:rPr spc="-20" dirty="0"/>
              <a:t>the </a:t>
            </a:r>
            <a:r>
              <a:rPr spc="15" dirty="0"/>
              <a:t>single </a:t>
            </a:r>
            <a:r>
              <a:rPr spc="25" dirty="0"/>
              <a:t>head</a:t>
            </a:r>
            <a:r>
              <a:rPr spc="-75" dirty="0"/>
              <a:t> </a:t>
            </a:r>
            <a:r>
              <a:rPr spc="-15" dirty="0"/>
              <a:t>constraint: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spc="-75" dirty="0"/>
              <a:t>if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-25" dirty="0"/>
              <a:t>then </a:t>
            </a:r>
            <a:r>
              <a:rPr sz="900" spc="-30" dirty="0"/>
              <a:t>not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50" dirty="0">
                <a:latin typeface="Georgia"/>
                <a:cs typeface="Georgia"/>
              </a:rPr>
              <a:t>j</a:t>
            </a:r>
            <a:r>
              <a:rPr sz="900" spc="-50" dirty="0"/>
              <a:t>, for </a:t>
            </a:r>
            <a:r>
              <a:rPr sz="900" spc="5" dirty="0"/>
              <a:t>any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1000" spc="-5" dirty="0">
                <a:latin typeface="BABEL Unicode"/>
                <a:cs typeface="BABEL Unicode"/>
              </a:rPr>
              <a:t>Ç </a:t>
            </a:r>
            <a:r>
              <a:rPr sz="1000" i="1" spc="-55" dirty="0">
                <a:latin typeface="Georgia"/>
                <a:cs typeface="Georgia"/>
              </a:rPr>
              <a:t>i</a:t>
            </a:r>
            <a:r>
              <a:rPr sz="900" spc="-55" dirty="0"/>
              <a:t>.</a:t>
            </a:r>
            <a:endParaRPr sz="900" dirty="0">
              <a:latin typeface="Georgia"/>
              <a:cs typeface="Georg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25" dirty="0"/>
              <a:t>is</a:t>
            </a:r>
            <a:r>
              <a:rPr spc="-5" dirty="0"/>
              <a:t> </a:t>
            </a:r>
            <a:r>
              <a:rPr spc="-30" dirty="0"/>
              <a:t>projective: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spc="-75" dirty="0"/>
              <a:t>if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-25" dirty="0"/>
              <a:t>then </a:t>
            </a:r>
            <a:r>
              <a:rPr sz="1000" i="1" spc="-50" dirty="0">
                <a:latin typeface="Georgia"/>
                <a:cs typeface="Georgia"/>
              </a:rPr>
              <a:t>j</a:t>
            </a:r>
            <a:r>
              <a:rPr sz="1000" spc="-50" dirty="0">
                <a:latin typeface="DejaVu Sans"/>
                <a:cs typeface="DejaVu Sans"/>
              </a:rPr>
              <a:t>→</a:t>
            </a:r>
            <a:r>
              <a:rPr sz="1050" spc="-75" baseline="27777" dirty="0">
                <a:latin typeface="DejaVu Sans"/>
                <a:cs typeface="DejaVu Sans"/>
              </a:rPr>
              <a:t>∗</a:t>
            </a:r>
            <a:r>
              <a:rPr sz="1000" i="1" spc="-50" dirty="0">
                <a:latin typeface="Georgia"/>
                <a:cs typeface="Georgia"/>
              </a:rPr>
              <a:t>k</a:t>
            </a:r>
            <a:r>
              <a:rPr sz="900" spc="-50" dirty="0"/>
              <a:t>, for </a:t>
            </a:r>
            <a:r>
              <a:rPr sz="900" spc="5" dirty="0"/>
              <a:t>any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900" spc="25" dirty="0"/>
              <a:t>such </a:t>
            </a:r>
            <a:r>
              <a:rPr sz="900" spc="-50" dirty="0"/>
              <a:t>that </a:t>
            </a:r>
            <a:r>
              <a:rPr sz="900" spc="-25" dirty="0"/>
              <a:t>both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5" dirty="0"/>
              <a:t>and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900" spc="-40" dirty="0"/>
              <a:t>lie </a:t>
            </a:r>
            <a:r>
              <a:rPr sz="900" spc="10" dirty="0"/>
              <a:t>on </a:t>
            </a:r>
            <a:r>
              <a:rPr sz="900" spc="-35" dirty="0"/>
              <a:t>the </a:t>
            </a:r>
            <a:r>
              <a:rPr sz="900" spc="25" dirty="0"/>
              <a:t>same </a:t>
            </a:r>
            <a:r>
              <a:rPr sz="900" spc="5" dirty="0"/>
              <a:t>side </a:t>
            </a:r>
            <a:r>
              <a:rPr sz="900" spc="-35" dirty="0"/>
              <a:t>of</a:t>
            </a:r>
            <a:r>
              <a:rPr sz="900" spc="-10" dirty="0"/>
              <a:t> </a:t>
            </a:r>
            <a:r>
              <a:rPr sz="1000" i="1" spc="-55" dirty="0">
                <a:latin typeface="Georgia"/>
                <a:cs typeface="Georgia"/>
              </a:rPr>
              <a:t>i</a:t>
            </a:r>
            <a:r>
              <a:rPr sz="900" spc="-55" dirty="0"/>
              <a:t>.</a:t>
            </a:r>
            <a:endParaRPr sz="9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9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89611036"/>
      </p:ext>
    </p:extLst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359463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>
                <a:solidFill>
                  <a:schemeClr val="bg1"/>
                </a:solidFill>
              </a:rPr>
              <a:t>Formal </a:t>
            </a:r>
            <a:r>
              <a:rPr spc="-55" dirty="0">
                <a:solidFill>
                  <a:schemeClr val="bg1"/>
                </a:solidFill>
              </a:rPr>
              <a:t>conditions </a:t>
            </a:r>
            <a:r>
              <a:rPr spc="-75" dirty="0">
                <a:solidFill>
                  <a:schemeClr val="bg1"/>
                </a:solidFill>
              </a:rPr>
              <a:t>on </a:t>
            </a:r>
            <a:r>
              <a:rPr spc="-65" dirty="0">
                <a:solidFill>
                  <a:schemeClr val="bg1"/>
                </a:solidFill>
              </a:rPr>
              <a:t>Dependency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658596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97" y="1025512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7" y="1392440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7" y="1759369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4294967295"/>
          </p:nvPr>
        </p:nvSpPr>
        <p:spPr>
          <a:xfrm>
            <a:off x="314032" y="549561"/>
            <a:ext cx="4206240" cy="14922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8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25" dirty="0"/>
              <a:t>is</a:t>
            </a:r>
            <a:r>
              <a:rPr spc="-5" dirty="0"/>
              <a:t> </a:t>
            </a:r>
            <a:r>
              <a:rPr dirty="0"/>
              <a:t>connected: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dirty="0"/>
              <a:t>For</a:t>
            </a:r>
            <a:r>
              <a:rPr sz="900" spc="-25" dirty="0"/>
              <a:t> </a:t>
            </a:r>
            <a:r>
              <a:rPr sz="900" spc="-15" dirty="0"/>
              <a:t>every</a:t>
            </a:r>
            <a:r>
              <a:rPr sz="900" spc="-25" dirty="0"/>
              <a:t> </a:t>
            </a:r>
            <a:r>
              <a:rPr sz="900" spc="5" dirty="0"/>
              <a:t>node</a:t>
            </a:r>
            <a:r>
              <a:rPr sz="900" spc="-25" dirty="0"/>
              <a:t> </a:t>
            </a:r>
            <a:r>
              <a:rPr sz="1000" i="1" spc="-25" dirty="0">
                <a:latin typeface="Georgia"/>
                <a:cs typeface="Georgia"/>
              </a:rPr>
              <a:t>i</a:t>
            </a:r>
            <a:r>
              <a:rPr sz="1000" i="1" spc="5" dirty="0">
                <a:latin typeface="Georgia"/>
                <a:cs typeface="Georgia"/>
              </a:rPr>
              <a:t> </a:t>
            </a:r>
            <a:r>
              <a:rPr sz="900" spc="-30" dirty="0"/>
              <a:t>there</a:t>
            </a:r>
            <a:r>
              <a:rPr sz="900" spc="-25" dirty="0"/>
              <a:t> </a:t>
            </a:r>
            <a:r>
              <a:rPr sz="900" spc="10" dirty="0"/>
              <a:t>is</a:t>
            </a:r>
            <a:r>
              <a:rPr sz="900" spc="-25" dirty="0"/>
              <a:t> </a:t>
            </a:r>
            <a:r>
              <a:rPr sz="900" spc="25" dirty="0"/>
              <a:t>a</a:t>
            </a:r>
            <a:r>
              <a:rPr sz="900" spc="-25" dirty="0"/>
              <a:t> </a:t>
            </a:r>
            <a:r>
              <a:rPr sz="900" spc="5" dirty="0"/>
              <a:t>node</a:t>
            </a:r>
            <a:r>
              <a:rPr sz="900" spc="-25" dirty="0"/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5" dirty="0">
                <a:latin typeface="Georgia"/>
                <a:cs typeface="Georgia"/>
              </a:rPr>
              <a:t> </a:t>
            </a:r>
            <a:r>
              <a:rPr sz="900" spc="25" dirty="0"/>
              <a:t>such</a:t>
            </a:r>
            <a:r>
              <a:rPr sz="900" spc="-25" dirty="0"/>
              <a:t> </a:t>
            </a:r>
            <a:r>
              <a:rPr sz="900" spc="-50" dirty="0"/>
              <a:t>that</a:t>
            </a:r>
            <a:r>
              <a:rPr sz="900" spc="-25" dirty="0"/>
              <a:t> </a:t>
            </a:r>
            <a:r>
              <a:rPr sz="1000" i="1" spc="-25" dirty="0">
                <a:latin typeface="Georgia"/>
                <a:cs typeface="Georgia"/>
              </a:rPr>
              <a:t>i</a:t>
            </a:r>
            <a:r>
              <a:rPr sz="1000" i="1" spc="-20" dirty="0">
                <a:latin typeface="Georgia"/>
                <a:cs typeface="Georgia"/>
              </a:rPr>
              <a:t>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5" dirty="0">
                <a:latin typeface="Georgia"/>
                <a:cs typeface="Georgia"/>
              </a:rPr>
              <a:t> </a:t>
            </a:r>
            <a:r>
              <a:rPr sz="900" spc="-20" dirty="0"/>
              <a:t>or</a:t>
            </a:r>
            <a:r>
              <a:rPr sz="900" spc="-25" dirty="0"/>
              <a:t> </a:t>
            </a:r>
            <a:r>
              <a:rPr sz="1000" i="1" spc="-15" dirty="0">
                <a:latin typeface="Georgia"/>
                <a:cs typeface="Georgia"/>
              </a:rPr>
              <a:t>j</a:t>
            </a:r>
            <a:r>
              <a:rPr sz="1000" i="1" spc="-20" dirty="0">
                <a:latin typeface="Georgia"/>
                <a:cs typeface="Georgia"/>
              </a:rPr>
              <a:t>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55" dirty="0">
                <a:latin typeface="Georgia"/>
                <a:cs typeface="Georgia"/>
              </a:rPr>
              <a:t>i</a:t>
            </a:r>
            <a:r>
              <a:rPr sz="900" spc="-55" dirty="0"/>
              <a:t>.</a:t>
            </a:r>
            <a:endParaRPr sz="900" dirty="0">
              <a:latin typeface="Georgia"/>
              <a:cs typeface="Georg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25" dirty="0"/>
              <a:t>is</a:t>
            </a:r>
            <a:r>
              <a:rPr spc="-5" dirty="0"/>
              <a:t> </a:t>
            </a:r>
            <a:r>
              <a:rPr spc="-10" dirty="0"/>
              <a:t>acyclic: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spc="-75" dirty="0"/>
              <a:t>if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-25" dirty="0"/>
              <a:t>then </a:t>
            </a:r>
            <a:r>
              <a:rPr sz="900" spc="-30" dirty="0"/>
              <a:t>not</a:t>
            </a:r>
            <a:r>
              <a:rPr sz="900" spc="-175" dirty="0"/>
              <a:t> </a:t>
            </a:r>
            <a:r>
              <a:rPr sz="1000" i="1" spc="-40" dirty="0">
                <a:latin typeface="Georgia"/>
                <a:cs typeface="Georgia"/>
              </a:rPr>
              <a:t>j</a:t>
            </a:r>
            <a:r>
              <a:rPr sz="1000" spc="-40" dirty="0">
                <a:latin typeface="DejaVu Sans"/>
                <a:cs typeface="DejaVu Sans"/>
              </a:rPr>
              <a:t>→</a:t>
            </a:r>
            <a:r>
              <a:rPr sz="1050" spc="-60" baseline="27777" dirty="0">
                <a:latin typeface="DejaVu Sans"/>
                <a:cs typeface="DejaVu Sans"/>
              </a:rPr>
              <a:t>∗</a:t>
            </a:r>
            <a:r>
              <a:rPr sz="1000" i="1" spc="-40" dirty="0">
                <a:latin typeface="Georgia"/>
                <a:cs typeface="Georgia"/>
              </a:rPr>
              <a:t>i</a:t>
            </a:r>
            <a:r>
              <a:rPr sz="900" spc="-40" dirty="0"/>
              <a:t>.</a:t>
            </a:r>
            <a:endParaRPr sz="900" dirty="0">
              <a:latin typeface="Georgia"/>
              <a:cs typeface="Georg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35" dirty="0"/>
              <a:t>obeys </a:t>
            </a:r>
            <a:r>
              <a:rPr spc="-20" dirty="0"/>
              <a:t>the </a:t>
            </a:r>
            <a:r>
              <a:rPr spc="15" dirty="0"/>
              <a:t>single </a:t>
            </a:r>
            <a:r>
              <a:rPr spc="25" dirty="0"/>
              <a:t>head</a:t>
            </a:r>
            <a:r>
              <a:rPr spc="-75" dirty="0"/>
              <a:t> </a:t>
            </a:r>
            <a:r>
              <a:rPr spc="-15" dirty="0"/>
              <a:t>constraint: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spc="-75" dirty="0"/>
              <a:t>if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-25" dirty="0"/>
              <a:t>then </a:t>
            </a:r>
            <a:r>
              <a:rPr sz="900" spc="-30" dirty="0"/>
              <a:t>not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1000" spc="120" dirty="0">
                <a:latin typeface="DejaVu Sans"/>
                <a:cs typeface="DejaVu Sans"/>
              </a:rPr>
              <a:t>→</a:t>
            </a:r>
            <a:r>
              <a:rPr sz="1000" spc="-100" dirty="0">
                <a:latin typeface="DejaVu Sans"/>
                <a:cs typeface="DejaVu Sans"/>
              </a:rPr>
              <a:t> </a:t>
            </a:r>
            <a:r>
              <a:rPr sz="1000" i="1" spc="-50" dirty="0">
                <a:latin typeface="Georgia"/>
                <a:cs typeface="Georgia"/>
              </a:rPr>
              <a:t>j</a:t>
            </a:r>
            <a:r>
              <a:rPr sz="900" spc="-50" dirty="0"/>
              <a:t>, for </a:t>
            </a:r>
            <a:r>
              <a:rPr sz="900" spc="5" dirty="0"/>
              <a:t>any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1000" spc="-5" dirty="0">
                <a:latin typeface="BABEL Unicode"/>
                <a:cs typeface="BABEL Unicode"/>
              </a:rPr>
              <a:t>Ç </a:t>
            </a:r>
            <a:r>
              <a:rPr sz="1000" i="1" spc="-55" dirty="0">
                <a:latin typeface="Georgia"/>
                <a:cs typeface="Georgia"/>
              </a:rPr>
              <a:t>i</a:t>
            </a:r>
            <a:r>
              <a:rPr sz="900" spc="-55" dirty="0"/>
              <a:t>.</a:t>
            </a:r>
            <a:endParaRPr sz="900" dirty="0">
              <a:latin typeface="Georgia"/>
              <a:cs typeface="Georgia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pc="25" dirty="0"/>
              <a:t>is</a:t>
            </a:r>
            <a:r>
              <a:rPr spc="-5" dirty="0"/>
              <a:t> </a:t>
            </a:r>
            <a:r>
              <a:rPr spc="-30" dirty="0"/>
              <a:t>projective:</a:t>
            </a:r>
            <a:endParaRPr sz="1100" dirty="0">
              <a:latin typeface="Georgia"/>
              <a:cs typeface="Georgia"/>
            </a:endParaRPr>
          </a:p>
          <a:p>
            <a:pPr marL="3784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79095" algn="l"/>
              </a:tabLst>
            </a:pPr>
            <a:r>
              <a:rPr sz="900" spc="-75" dirty="0"/>
              <a:t>if </a:t>
            </a:r>
            <a:r>
              <a:rPr sz="1000" i="1" spc="-25" dirty="0">
                <a:latin typeface="Georgia"/>
                <a:cs typeface="Georgia"/>
              </a:rPr>
              <a:t>i </a:t>
            </a:r>
            <a:r>
              <a:rPr sz="1000" spc="120" dirty="0">
                <a:latin typeface="DejaVu Sans"/>
                <a:cs typeface="DejaVu Sans"/>
              </a:rPr>
              <a:t>→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-25" dirty="0"/>
              <a:t>then </a:t>
            </a:r>
            <a:r>
              <a:rPr sz="1000" i="1" spc="-50" dirty="0">
                <a:latin typeface="Georgia"/>
                <a:cs typeface="Georgia"/>
              </a:rPr>
              <a:t>j</a:t>
            </a:r>
            <a:r>
              <a:rPr sz="1000" spc="-50" dirty="0">
                <a:latin typeface="DejaVu Sans"/>
                <a:cs typeface="DejaVu Sans"/>
              </a:rPr>
              <a:t>→</a:t>
            </a:r>
            <a:r>
              <a:rPr sz="1050" spc="-75" baseline="27777" dirty="0">
                <a:latin typeface="DejaVu Sans"/>
                <a:cs typeface="DejaVu Sans"/>
              </a:rPr>
              <a:t>∗</a:t>
            </a:r>
            <a:r>
              <a:rPr sz="1000" i="1" spc="-50" dirty="0">
                <a:latin typeface="Georgia"/>
                <a:cs typeface="Georgia"/>
              </a:rPr>
              <a:t>k</a:t>
            </a:r>
            <a:r>
              <a:rPr sz="900" spc="-50" dirty="0"/>
              <a:t>, for </a:t>
            </a:r>
            <a:r>
              <a:rPr sz="900" spc="5" dirty="0"/>
              <a:t>any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900" spc="25" dirty="0"/>
              <a:t>such </a:t>
            </a:r>
            <a:r>
              <a:rPr sz="900" spc="-50" dirty="0"/>
              <a:t>that </a:t>
            </a:r>
            <a:r>
              <a:rPr sz="900" spc="-25" dirty="0"/>
              <a:t>both </a:t>
            </a:r>
            <a:r>
              <a:rPr sz="1000" i="1" spc="-15" dirty="0">
                <a:latin typeface="Georgia"/>
                <a:cs typeface="Georgia"/>
              </a:rPr>
              <a:t>j </a:t>
            </a:r>
            <a:r>
              <a:rPr sz="900" spc="5" dirty="0"/>
              <a:t>and </a:t>
            </a:r>
            <a:r>
              <a:rPr sz="1000" i="1" spc="-90" dirty="0">
                <a:latin typeface="Georgia"/>
                <a:cs typeface="Georgia"/>
              </a:rPr>
              <a:t>k </a:t>
            </a:r>
            <a:r>
              <a:rPr sz="900" spc="-40" dirty="0"/>
              <a:t>lie </a:t>
            </a:r>
            <a:r>
              <a:rPr sz="900" spc="10" dirty="0"/>
              <a:t>on </a:t>
            </a:r>
            <a:r>
              <a:rPr sz="900" spc="-35" dirty="0"/>
              <a:t>the </a:t>
            </a:r>
            <a:r>
              <a:rPr sz="900" spc="25" dirty="0"/>
              <a:t>same </a:t>
            </a:r>
            <a:r>
              <a:rPr sz="900" spc="5" dirty="0"/>
              <a:t>side </a:t>
            </a:r>
            <a:r>
              <a:rPr sz="900" spc="-35" dirty="0"/>
              <a:t>of</a:t>
            </a:r>
            <a:r>
              <a:rPr sz="900" spc="-10" dirty="0"/>
              <a:t> </a:t>
            </a:r>
            <a:r>
              <a:rPr sz="1000" i="1" spc="-55" dirty="0">
                <a:latin typeface="Georgia"/>
                <a:cs typeface="Georgia"/>
              </a:rPr>
              <a:t>i</a:t>
            </a:r>
            <a:r>
              <a:rPr sz="900" spc="-55" dirty="0"/>
              <a:t>.</a:t>
            </a:r>
            <a:endParaRPr sz="900" dirty="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2488" y="2608178"/>
            <a:ext cx="1514474" cy="634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9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3577635"/>
      </p:ext>
    </p:extLst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36999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>
                <a:solidFill>
                  <a:schemeClr val="bg1"/>
                </a:solidFill>
              </a:rPr>
              <a:t>Formal </a:t>
            </a:r>
            <a:r>
              <a:rPr spc="-50" dirty="0">
                <a:solidFill>
                  <a:schemeClr val="bg1"/>
                </a:solidFill>
              </a:rPr>
              <a:t>Conditions: </a:t>
            </a:r>
            <a:r>
              <a:rPr spc="-40" dirty="0">
                <a:solidFill>
                  <a:schemeClr val="bg1"/>
                </a:solidFill>
              </a:rPr>
              <a:t>Basic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Intuitions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7248"/>
            <a:ext cx="4483735" cy="1087755"/>
            <a:chOff x="87743" y="587248"/>
            <a:chExt cx="4483735" cy="1087755"/>
          </a:xfrm>
        </p:grpSpPr>
        <p:sp>
          <p:nvSpPr>
            <p:cNvPr id="4" name="object 4"/>
            <p:cNvSpPr/>
            <p:nvPr/>
          </p:nvSpPr>
          <p:spPr>
            <a:xfrm>
              <a:off x="87743" y="58724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760272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573034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560334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631494"/>
              <a:ext cx="50749" cy="9415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804545"/>
              <a:ext cx="4432935" cy="819785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6" y="0"/>
                  </a:moveTo>
                  <a:lnTo>
                    <a:pt x="0" y="0"/>
                  </a:lnTo>
                  <a:lnTo>
                    <a:pt x="0" y="768489"/>
                  </a:lnTo>
                  <a:lnTo>
                    <a:pt x="4008" y="788214"/>
                  </a:lnTo>
                  <a:lnTo>
                    <a:pt x="14922" y="804367"/>
                  </a:lnTo>
                  <a:lnTo>
                    <a:pt x="31075" y="815281"/>
                  </a:lnTo>
                  <a:lnTo>
                    <a:pt x="50800" y="819289"/>
                  </a:lnTo>
                  <a:lnTo>
                    <a:pt x="4381766" y="819289"/>
                  </a:lnTo>
                  <a:lnTo>
                    <a:pt x="4401491" y="815281"/>
                  </a:lnTo>
                  <a:lnTo>
                    <a:pt x="4417644" y="804367"/>
                  </a:lnTo>
                  <a:lnTo>
                    <a:pt x="4428558" y="788214"/>
                  </a:lnTo>
                  <a:lnTo>
                    <a:pt x="4432566" y="76848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669582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5">
                  <a:moveTo>
                    <a:pt x="0" y="9225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6568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6441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6314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854278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064310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1274343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1484376"/>
              <a:ext cx="64757" cy="647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844" y="512627"/>
            <a:ext cx="3519170" cy="10769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89560" marR="482600" indent="-277495">
              <a:lnSpc>
                <a:spcPct val="138500"/>
              </a:lnSpc>
              <a:spcBef>
                <a:spcPts val="20"/>
              </a:spcBef>
            </a:pPr>
            <a:r>
              <a:rPr sz="1100" i="1" spc="-55" dirty="0">
                <a:solidFill>
                  <a:srgbClr val="3333B2"/>
                </a:solidFill>
                <a:latin typeface="Georgia"/>
                <a:cs typeface="Georgia"/>
              </a:rPr>
              <a:t>Connectedness, Acyclicity </a:t>
            </a:r>
            <a:r>
              <a:rPr sz="1100" i="1" spc="-95" dirty="0">
                <a:solidFill>
                  <a:srgbClr val="3333B2"/>
                </a:solidFill>
                <a:latin typeface="Georgia"/>
                <a:cs typeface="Georgia"/>
              </a:rPr>
              <a:t>and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Single-Head  </a:t>
            </a:r>
            <a:r>
              <a:rPr sz="950" b="1" spc="15" dirty="0">
                <a:latin typeface="Arial"/>
                <a:cs typeface="Arial"/>
              </a:rPr>
              <a:t>Connectedness: </a:t>
            </a:r>
            <a:r>
              <a:rPr sz="950" spc="5" dirty="0">
                <a:latin typeface="Trebuchet MS"/>
                <a:cs typeface="Trebuchet MS"/>
              </a:rPr>
              <a:t>Syntactic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15" dirty="0">
                <a:latin typeface="Trebuchet MS"/>
                <a:cs typeface="Trebuchet MS"/>
              </a:rPr>
              <a:t>complete.  </a:t>
            </a:r>
            <a:r>
              <a:rPr sz="950" b="1" spc="10" dirty="0">
                <a:latin typeface="Arial"/>
                <a:cs typeface="Arial"/>
              </a:rPr>
              <a:t>Acyclicity: </a:t>
            </a:r>
            <a:r>
              <a:rPr sz="950" spc="5" dirty="0">
                <a:latin typeface="Trebuchet MS"/>
                <a:cs typeface="Trebuchet MS"/>
              </a:rPr>
              <a:t>Syntactic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hierarchical.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15" dirty="0">
                <a:latin typeface="Arial"/>
                <a:cs typeface="Arial"/>
              </a:rPr>
              <a:t>Single-Head: </a:t>
            </a:r>
            <a:r>
              <a:rPr sz="950" spc="35" dirty="0">
                <a:latin typeface="Trebuchet MS"/>
                <a:cs typeface="Trebuchet MS"/>
              </a:rPr>
              <a:t>Every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-30" dirty="0">
                <a:latin typeface="Trebuchet MS"/>
                <a:cs typeface="Trebuchet MS"/>
              </a:rPr>
              <a:t>at </a:t>
            </a:r>
            <a:r>
              <a:rPr sz="950" spc="15" dirty="0">
                <a:latin typeface="Trebuchet MS"/>
                <a:cs typeface="Trebuchet MS"/>
              </a:rPr>
              <a:t>most </a:t>
            </a:r>
            <a:r>
              <a:rPr sz="950" spc="30" dirty="0">
                <a:latin typeface="Trebuchet MS"/>
                <a:cs typeface="Trebuchet MS"/>
              </a:rPr>
              <a:t>one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8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head.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10" dirty="0">
                <a:latin typeface="Arial"/>
                <a:cs typeface="Arial"/>
              </a:rPr>
              <a:t>Projectivity: </a:t>
            </a:r>
            <a:r>
              <a:rPr sz="950" spc="65" dirty="0">
                <a:latin typeface="Trebuchet MS"/>
                <a:cs typeface="Trebuchet MS"/>
              </a:rPr>
              <a:t>No </a:t>
            </a:r>
            <a:r>
              <a:rPr sz="950" spc="30" dirty="0">
                <a:latin typeface="Trebuchet MS"/>
                <a:cs typeface="Trebuchet MS"/>
              </a:rPr>
              <a:t>crossing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8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dependencies.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773" y="1888515"/>
            <a:ext cx="4095750" cy="990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027906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object 2"/>
          <p:cNvSpPr txBox="1"/>
          <p:nvPr/>
        </p:nvSpPr>
        <p:spPr>
          <a:xfrm>
            <a:off x="95400" y="60480"/>
            <a:ext cx="15616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12">
                <a:solidFill>
                  <a:srgbClr val="FFFFFF"/>
                </a:solidFill>
                <a:latin typeface="Georgia"/>
              </a:rPr>
              <a:t>CFGs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and</a:t>
            </a:r>
            <a:r>
              <a:rPr lang="en-IN" sz="1400" b="0" i="1" strike="noStrike" spc="-4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Recursion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506" name="object 3"/>
          <p:cNvGrpSpPr/>
          <p:nvPr/>
        </p:nvGrpSpPr>
        <p:grpSpPr>
          <a:xfrm>
            <a:off x="87840" y="1053720"/>
            <a:ext cx="4482720" cy="638280"/>
            <a:chOff x="87840" y="1053720"/>
            <a:chExt cx="4482720" cy="638280"/>
          </a:xfrm>
        </p:grpSpPr>
        <p:sp>
          <p:nvSpPr>
            <p:cNvPr id="507" name="object 4"/>
            <p:cNvSpPr/>
            <p:nvPr/>
          </p:nvSpPr>
          <p:spPr>
            <a:xfrm>
              <a:off x="87840" y="105372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object 5"/>
            <p:cNvSpPr/>
            <p:nvPr/>
          </p:nvSpPr>
          <p:spPr>
            <a:xfrm>
              <a:off x="87840" y="122688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object 6"/>
            <p:cNvSpPr/>
            <p:nvPr/>
          </p:nvSpPr>
          <p:spPr>
            <a:xfrm>
              <a:off x="138600" y="159048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object 7"/>
            <p:cNvSpPr/>
            <p:nvPr/>
          </p:nvSpPr>
          <p:spPr>
            <a:xfrm>
              <a:off x="189360" y="157788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object 8"/>
            <p:cNvSpPr/>
            <p:nvPr/>
          </p:nvSpPr>
          <p:spPr>
            <a:xfrm>
              <a:off x="4520160" y="1098000"/>
              <a:ext cx="50400" cy="4921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object 9"/>
            <p:cNvSpPr/>
            <p:nvPr/>
          </p:nvSpPr>
          <p:spPr>
            <a:xfrm>
              <a:off x="87840" y="1271160"/>
              <a:ext cx="4432680" cy="369720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6" y="0"/>
                  </a:moveTo>
                  <a:lnTo>
                    <a:pt x="0" y="0"/>
                  </a:lnTo>
                  <a:lnTo>
                    <a:pt x="0" y="319239"/>
                  </a:lnTo>
                  <a:lnTo>
                    <a:pt x="4008" y="338964"/>
                  </a:lnTo>
                  <a:lnTo>
                    <a:pt x="14922" y="355117"/>
                  </a:lnTo>
                  <a:lnTo>
                    <a:pt x="31075" y="366031"/>
                  </a:lnTo>
                  <a:lnTo>
                    <a:pt x="50800" y="370039"/>
                  </a:lnTo>
                  <a:lnTo>
                    <a:pt x="4381766" y="370039"/>
                  </a:lnTo>
                  <a:lnTo>
                    <a:pt x="4401491" y="366031"/>
                  </a:lnTo>
                  <a:lnTo>
                    <a:pt x="4417644" y="355117"/>
                  </a:lnTo>
                  <a:lnTo>
                    <a:pt x="4428558" y="338964"/>
                  </a:lnTo>
                  <a:lnTo>
                    <a:pt x="4432566" y="319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object 10"/>
            <p:cNvSpPr/>
            <p:nvPr/>
          </p:nvSpPr>
          <p:spPr>
            <a:xfrm>
              <a:off x="4520160" y="1136160"/>
              <a:ext cx="360" cy="473400"/>
            </a:xfrm>
            <a:custGeom>
              <a:avLst/>
              <a:gdLst/>
              <a:ahLst/>
              <a:cxnLst/>
              <a:rect l="l" t="t" r="r" b="b"/>
              <a:pathLst>
                <a:path h="473709">
                  <a:moveTo>
                    <a:pt x="0" y="4732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object 11"/>
            <p:cNvSpPr/>
            <p:nvPr/>
          </p:nvSpPr>
          <p:spPr>
            <a:xfrm>
              <a:off x="4520160" y="11235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object 12"/>
            <p:cNvSpPr/>
            <p:nvPr/>
          </p:nvSpPr>
          <p:spPr>
            <a:xfrm>
              <a:off x="4520160" y="1110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object 13"/>
            <p:cNvSpPr/>
            <p:nvPr/>
          </p:nvSpPr>
          <p:spPr>
            <a:xfrm>
              <a:off x="4520160" y="10980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object 14"/>
            <p:cNvSpPr/>
            <p:nvPr/>
          </p:nvSpPr>
          <p:spPr>
            <a:xfrm>
              <a:off x="281520" y="131796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object 15"/>
            <p:cNvSpPr/>
            <p:nvPr/>
          </p:nvSpPr>
          <p:spPr>
            <a:xfrm>
              <a:off x="281520" y="152820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9" name="object 16"/>
          <p:cNvGrpSpPr/>
          <p:nvPr/>
        </p:nvGrpSpPr>
        <p:grpSpPr>
          <a:xfrm>
            <a:off x="87840" y="1793160"/>
            <a:ext cx="4482720" cy="648360"/>
            <a:chOff x="87840" y="1793160"/>
            <a:chExt cx="4482720" cy="648360"/>
          </a:xfrm>
        </p:grpSpPr>
        <p:sp>
          <p:nvSpPr>
            <p:cNvPr id="520" name="object 17"/>
            <p:cNvSpPr/>
            <p:nvPr/>
          </p:nvSpPr>
          <p:spPr>
            <a:xfrm>
              <a:off x="87840" y="179316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object 18"/>
            <p:cNvSpPr/>
            <p:nvPr/>
          </p:nvSpPr>
          <p:spPr>
            <a:xfrm>
              <a:off x="87840" y="1966320"/>
              <a:ext cx="4432320" cy="5040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object 19"/>
            <p:cNvSpPr/>
            <p:nvPr/>
          </p:nvSpPr>
          <p:spPr>
            <a:xfrm>
              <a:off x="138600" y="2340000"/>
              <a:ext cx="101160" cy="10116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object 20"/>
            <p:cNvSpPr/>
            <p:nvPr/>
          </p:nvSpPr>
          <p:spPr>
            <a:xfrm>
              <a:off x="189360" y="232740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object 21"/>
            <p:cNvSpPr/>
            <p:nvPr/>
          </p:nvSpPr>
          <p:spPr>
            <a:xfrm>
              <a:off x="4520160" y="1837440"/>
              <a:ext cx="50400" cy="50220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object 22"/>
            <p:cNvSpPr/>
            <p:nvPr/>
          </p:nvSpPr>
          <p:spPr>
            <a:xfrm>
              <a:off x="87840" y="2010600"/>
              <a:ext cx="4432680" cy="380160"/>
            </a:xfrm>
            <a:custGeom>
              <a:avLst/>
              <a:gdLst/>
              <a:ahLst/>
              <a:cxnLst/>
              <a:rect l="l" t="t" r="r" b="b"/>
              <a:pathLst>
                <a:path w="4432935" h="380364">
                  <a:moveTo>
                    <a:pt x="4432566" y="0"/>
                  </a:moveTo>
                  <a:lnTo>
                    <a:pt x="0" y="0"/>
                  </a:lnTo>
                  <a:lnTo>
                    <a:pt x="0" y="329552"/>
                  </a:lnTo>
                  <a:lnTo>
                    <a:pt x="4008" y="349276"/>
                  </a:lnTo>
                  <a:lnTo>
                    <a:pt x="14922" y="365429"/>
                  </a:lnTo>
                  <a:lnTo>
                    <a:pt x="31075" y="376343"/>
                  </a:lnTo>
                  <a:lnTo>
                    <a:pt x="50800" y="380352"/>
                  </a:lnTo>
                  <a:lnTo>
                    <a:pt x="4381766" y="380352"/>
                  </a:lnTo>
                  <a:lnTo>
                    <a:pt x="4401491" y="376343"/>
                  </a:lnTo>
                  <a:lnTo>
                    <a:pt x="4417644" y="365429"/>
                  </a:lnTo>
                  <a:lnTo>
                    <a:pt x="4428558" y="349276"/>
                  </a:lnTo>
                  <a:lnTo>
                    <a:pt x="4432566" y="32955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object 23"/>
            <p:cNvSpPr/>
            <p:nvPr/>
          </p:nvSpPr>
          <p:spPr>
            <a:xfrm>
              <a:off x="4520160" y="1875600"/>
              <a:ext cx="360" cy="48348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57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object 24"/>
            <p:cNvSpPr/>
            <p:nvPr/>
          </p:nvSpPr>
          <p:spPr>
            <a:xfrm>
              <a:off x="4520160" y="18626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object 25"/>
            <p:cNvSpPr/>
            <p:nvPr/>
          </p:nvSpPr>
          <p:spPr>
            <a:xfrm>
              <a:off x="4520160" y="18500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object 26"/>
            <p:cNvSpPr/>
            <p:nvPr/>
          </p:nvSpPr>
          <p:spPr>
            <a:xfrm>
              <a:off x="4520160" y="18374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0" name="object 27"/>
          <p:cNvSpPr/>
          <p:nvPr/>
        </p:nvSpPr>
        <p:spPr>
          <a:xfrm>
            <a:off x="164378" y="1100231"/>
            <a:ext cx="4372920" cy="126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>
            <a:spAutoFit/>
          </a:bodyPr>
          <a:lstStyle/>
          <a:p>
            <a:pPr marL="327600" indent="-277200" algn="just">
              <a:lnSpc>
                <a:spcPct val="122000"/>
              </a:lnSpc>
              <a:spcBef>
                <a:spcPts val="60"/>
              </a:spcBef>
              <a:tabLst>
                <a:tab pos="0" algn="l"/>
              </a:tabLst>
            </a:pPr>
            <a:r>
              <a:rPr lang="en-IN" sz="1100" b="0" i="1" strike="noStrike" spc="-66" dirty="0">
                <a:solidFill>
                  <a:srgbClr val="3333B2"/>
                </a:solidFill>
                <a:latin typeface="Georgia"/>
              </a:rPr>
              <a:t>Recursive </a:t>
            </a:r>
            <a:r>
              <a:rPr lang="en-IN" sz="1100" b="0" i="1" strike="noStrike" spc="-60" dirty="0">
                <a:solidFill>
                  <a:srgbClr val="3333B2"/>
                </a:solidFill>
                <a:latin typeface="Georgia"/>
              </a:rPr>
              <a:t>Definition  </a:t>
            </a:r>
            <a:endParaRPr lang="en-IN" sz="1100" b="0" i="1" strike="noStrike" spc="-60" dirty="0" smtClean="0">
              <a:solidFill>
                <a:srgbClr val="3333B2"/>
              </a:solidFill>
              <a:latin typeface="Georgia"/>
            </a:endParaRPr>
          </a:p>
          <a:p>
            <a:pPr marL="327600" indent="-277200" algn="just">
              <a:lnSpc>
                <a:spcPct val="122000"/>
              </a:lnSpc>
              <a:spcBef>
                <a:spcPts val="60"/>
              </a:spcBef>
              <a:tabLst>
                <a:tab pos="0" algn="l"/>
              </a:tabLst>
            </a:pPr>
            <a:r>
              <a:rPr lang="en-IN" sz="950" b="0" strike="noStrike" spc="123" dirty="0" smtClean="0">
                <a:solidFill>
                  <a:srgbClr val="3333B2"/>
                </a:solidFill>
                <a:latin typeface="Trebuchet MS"/>
              </a:rPr>
              <a:t>PP</a:t>
            </a:r>
            <a:r>
              <a:rPr lang="en-IN" sz="950" b="0" strike="noStrike" spc="-35" dirty="0" smtClean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strike="noStrike" spc="123" dirty="0">
                <a:solidFill>
                  <a:srgbClr val="3333B2"/>
                </a:solidFill>
                <a:latin typeface="DejaVu Sans"/>
              </a:rPr>
              <a:t>→</a:t>
            </a:r>
            <a:r>
              <a:rPr lang="en-IN" sz="1100" b="0" strike="noStrike" spc="-100" dirty="0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Prep</a:t>
            </a:r>
            <a:r>
              <a:rPr lang="en-IN" sz="950" b="0" strike="noStrike" spc="-35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09" dirty="0">
                <a:solidFill>
                  <a:srgbClr val="3333B2"/>
                </a:solidFill>
                <a:latin typeface="Trebuchet MS"/>
              </a:rPr>
              <a:t>NP  </a:t>
            </a:r>
            <a:endParaRPr lang="en-IN" sz="950" b="0" strike="noStrike" spc="109" dirty="0" smtClean="0">
              <a:solidFill>
                <a:srgbClr val="3333B2"/>
              </a:solidFill>
              <a:latin typeface="Trebuchet MS"/>
            </a:endParaRPr>
          </a:p>
          <a:p>
            <a:pPr marL="327600" indent="-277200" algn="just">
              <a:lnSpc>
                <a:spcPct val="122000"/>
              </a:lnSpc>
              <a:spcBef>
                <a:spcPts val="60"/>
              </a:spcBef>
              <a:tabLst>
                <a:tab pos="0" algn="l"/>
              </a:tabLst>
            </a:pPr>
            <a:r>
              <a:rPr lang="en-IN" sz="950" b="0" strike="noStrike" spc="109" dirty="0" smtClean="0">
                <a:solidFill>
                  <a:srgbClr val="3333B2"/>
                </a:solidFill>
                <a:latin typeface="Trebuchet MS"/>
              </a:rPr>
              <a:t>NP</a:t>
            </a:r>
            <a:r>
              <a:rPr lang="en-IN" sz="950" b="0" strike="noStrike" spc="-41" dirty="0" smtClean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strike="noStrike" spc="123" dirty="0">
                <a:solidFill>
                  <a:srgbClr val="3333B2"/>
                </a:solidFill>
                <a:latin typeface="DejaVu Sans"/>
              </a:rPr>
              <a:t>→</a:t>
            </a:r>
            <a:r>
              <a:rPr lang="en-IN" sz="1100" b="0" strike="noStrike" spc="-106" dirty="0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950" b="0" strike="noStrike" spc="43" dirty="0">
                <a:solidFill>
                  <a:srgbClr val="3333B2"/>
                </a:solidFill>
                <a:latin typeface="Trebuchet MS"/>
              </a:rPr>
              <a:t>Noun</a:t>
            </a:r>
            <a:r>
              <a:rPr lang="en-IN" sz="950" b="0" strike="noStrike" spc="-41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23" dirty="0" smtClean="0">
                <a:solidFill>
                  <a:srgbClr val="3333B2"/>
                </a:solidFill>
                <a:latin typeface="Trebuchet MS"/>
              </a:rPr>
              <a:t>PP</a:t>
            </a:r>
            <a:endParaRPr lang="en-IN" sz="950" spc="-1" dirty="0">
              <a:latin typeface="Arial"/>
            </a:endParaRPr>
          </a:p>
          <a:p>
            <a:pPr marL="327600" indent="-277200" algn="just">
              <a:lnSpc>
                <a:spcPct val="122000"/>
              </a:lnSpc>
              <a:spcBef>
                <a:spcPts val="60"/>
              </a:spcBef>
              <a:tabLst>
                <a:tab pos="0" algn="l"/>
              </a:tabLst>
            </a:pPr>
            <a:r>
              <a:rPr lang="en-IN" sz="1100" b="0" i="1" strike="noStrike" spc="-75" dirty="0" smtClean="0">
                <a:solidFill>
                  <a:srgbClr val="007F00"/>
                </a:solidFill>
                <a:latin typeface="Georgia"/>
              </a:rPr>
              <a:t>Example</a:t>
            </a:r>
            <a:r>
              <a:rPr lang="en-IN" sz="1100" b="0" i="1" strike="noStrike" spc="-1" dirty="0" smtClean="0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i="1" strike="noStrike" spc="-60" dirty="0">
                <a:solidFill>
                  <a:srgbClr val="007F00"/>
                </a:solidFill>
                <a:latin typeface="Georgia"/>
              </a:rPr>
              <a:t>Sentence</a:t>
            </a:r>
            <a:endParaRPr lang="en-IN" sz="1100" b="0" strike="noStrike" spc="-1" dirty="0">
              <a:latin typeface="Arial"/>
            </a:endParaRPr>
          </a:p>
          <a:p>
            <a:pPr marL="50760" indent="-277200">
              <a:lnSpc>
                <a:spcPct val="100000"/>
              </a:lnSpc>
              <a:spcBef>
                <a:spcPts val="371"/>
              </a:spcBef>
              <a:tabLst>
                <a:tab pos="0" algn="l"/>
              </a:tabLst>
            </a:pPr>
            <a:r>
              <a:rPr lang="en-IN" sz="1100" b="0" strike="noStrike" spc="18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29" baseline="-10000" dirty="0" err="1">
                <a:solidFill>
                  <a:srgbClr val="007F00"/>
                </a:solidFill>
                <a:latin typeface="Georgia"/>
              </a:rPr>
              <a:t>S</a:t>
            </a:r>
            <a:r>
              <a:rPr lang="en-IN" sz="950" b="0" strike="noStrike" spc="18" dirty="0" err="1">
                <a:solidFill>
                  <a:srgbClr val="007F00"/>
                </a:solidFill>
                <a:latin typeface="Trebuchet MS"/>
              </a:rPr>
              <a:t>The</a:t>
            </a:r>
            <a:r>
              <a:rPr lang="en-IN" sz="950" b="0" strike="noStrike" spc="18" dirty="0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4" dirty="0">
                <a:solidFill>
                  <a:srgbClr val="007F00"/>
                </a:solidFill>
                <a:latin typeface="Trebuchet MS"/>
              </a:rPr>
              <a:t>mailman </a:t>
            </a:r>
            <a:r>
              <a:rPr lang="en-IN" sz="950" b="0" strike="noStrike" spc="-12" dirty="0">
                <a:solidFill>
                  <a:srgbClr val="007F00"/>
                </a:solidFill>
                <a:latin typeface="Trebuchet MS"/>
              </a:rPr>
              <a:t>ate </a:t>
            </a:r>
            <a:r>
              <a:rPr lang="en-IN" sz="950" b="0" strike="noStrike" spc="24" dirty="0">
                <a:solidFill>
                  <a:srgbClr val="007F00"/>
                </a:solidFill>
                <a:latin typeface="Trebuchet MS"/>
              </a:rPr>
              <a:t>his </a:t>
            </a:r>
            <a:r>
              <a:rPr lang="en-IN" sz="1100" b="0" strike="noStrike" spc="-26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38" baseline="-10000" dirty="0">
                <a:solidFill>
                  <a:srgbClr val="007F00"/>
                </a:solidFill>
                <a:latin typeface="Georgia"/>
              </a:rPr>
              <a:t>NP </a:t>
            </a:r>
            <a:r>
              <a:rPr lang="en-IN" sz="950" b="0" strike="noStrike" spc="4" dirty="0">
                <a:solidFill>
                  <a:srgbClr val="007F00"/>
                </a:solidFill>
                <a:latin typeface="Trebuchet MS"/>
              </a:rPr>
              <a:t>lunch </a:t>
            </a:r>
            <a:r>
              <a:rPr lang="en-IN" sz="1100" b="0" strike="noStrike" spc="-1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1" baseline="-10000" dirty="0">
                <a:solidFill>
                  <a:srgbClr val="007F00"/>
                </a:solidFill>
                <a:latin typeface="Georgia"/>
              </a:rPr>
              <a:t>PP </a:t>
            </a:r>
            <a:r>
              <a:rPr lang="en-IN" sz="950" b="0" strike="noStrike" spc="-35" dirty="0">
                <a:solidFill>
                  <a:srgbClr val="007F00"/>
                </a:solidFill>
                <a:latin typeface="Trebuchet MS"/>
              </a:rPr>
              <a:t>with </a:t>
            </a:r>
            <a:r>
              <a:rPr lang="en-IN" sz="950" b="0" strike="noStrike" spc="24" dirty="0">
                <a:solidFill>
                  <a:srgbClr val="007F00"/>
                </a:solidFill>
                <a:latin typeface="Trebuchet MS"/>
              </a:rPr>
              <a:t>his </a:t>
            </a:r>
            <a:r>
              <a:rPr lang="en-IN" sz="950" b="0" strike="noStrike" spc="-21" dirty="0">
                <a:solidFill>
                  <a:srgbClr val="007F00"/>
                </a:solidFill>
                <a:latin typeface="Trebuchet MS"/>
              </a:rPr>
              <a:t>friend </a:t>
            </a:r>
            <a:r>
              <a:rPr lang="en-IN" sz="1100" b="0" strike="noStrike" spc="-1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1" baseline="-10000" dirty="0">
                <a:solidFill>
                  <a:srgbClr val="007F00"/>
                </a:solidFill>
                <a:latin typeface="Georgia"/>
              </a:rPr>
              <a:t>PP </a:t>
            </a:r>
            <a:r>
              <a:rPr lang="en-IN" sz="950" b="0" strike="noStrike" spc="-15" dirty="0">
                <a:solidFill>
                  <a:srgbClr val="007F00"/>
                </a:solidFill>
                <a:latin typeface="Trebuchet MS"/>
              </a:rPr>
              <a:t>from </a:t>
            </a:r>
            <a:r>
              <a:rPr lang="en-IN" sz="950" b="0" strike="noStrike" spc="-21" dirty="0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9" dirty="0">
                <a:solidFill>
                  <a:srgbClr val="007F00"/>
                </a:solidFill>
                <a:latin typeface="Trebuchet MS"/>
              </a:rPr>
              <a:t>cleaning</a:t>
            </a:r>
            <a:r>
              <a:rPr lang="en-IN" sz="950" b="0" strike="noStrike" spc="157" dirty="0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-26" dirty="0">
                <a:solidFill>
                  <a:srgbClr val="007F00"/>
                </a:solidFill>
                <a:latin typeface="Trebuchet MS"/>
              </a:rPr>
              <a:t>staff</a:t>
            </a:r>
            <a:endParaRPr lang="en-IN" sz="950" b="0" strike="noStrike" spc="-1" dirty="0">
              <a:latin typeface="Arial"/>
            </a:endParaRPr>
          </a:p>
          <a:p>
            <a:pPr marL="50760" indent="-277200">
              <a:lnSpc>
                <a:spcPct val="100000"/>
              </a:lnSpc>
              <a:spcBef>
                <a:spcPts val="34"/>
              </a:spcBef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1" baseline="-10000" dirty="0">
                <a:solidFill>
                  <a:srgbClr val="007F00"/>
                </a:solidFill>
                <a:latin typeface="Georgia"/>
              </a:rPr>
              <a:t>PP </a:t>
            </a:r>
            <a:r>
              <a:rPr lang="en-IN" sz="950" b="0" strike="noStrike" spc="-26" dirty="0">
                <a:solidFill>
                  <a:srgbClr val="007F00"/>
                </a:solidFill>
                <a:latin typeface="Trebuchet MS"/>
              </a:rPr>
              <a:t>of </a:t>
            </a:r>
            <a:r>
              <a:rPr lang="en-IN" sz="950" b="0" strike="noStrike" spc="-21" dirty="0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-7" dirty="0">
                <a:solidFill>
                  <a:srgbClr val="007F00"/>
                </a:solidFill>
                <a:latin typeface="Trebuchet MS"/>
              </a:rPr>
              <a:t>building </a:t>
            </a:r>
            <a:r>
              <a:rPr lang="en-IN" sz="1100" b="0" strike="noStrike" spc="-1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1" baseline="-10000" dirty="0">
                <a:solidFill>
                  <a:srgbClr val="007F00"/>
                </a:solidFill>
                <a:latin typeface="Georgia"/>
              </a:rPr>
              <a:t>PP </a:t>
            </a:r>
            <a:r>
              <a:rPr lang="en-IN" sz="950" b="0" strike="noStrike" spc="-32" dirty="0">
                <a:solidFill>
                  <a:srgbClr val="007F00"/>
                </a:solidFill>
                <a:latin typeface="Trebuchet MS"/>
              </a:rPr>
              <a:t>at </a:t>
            </a:r>
            <a:r>
              <a:rPr lang="en-IN" sz="950" b="0" strike="noStrike" spc="-21" dirty="0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-12" dirty="0">
                <a:solidFill>
                  <a:srgbClr val="007F00"/>
                </a:solidFill>
                <a:latin typeface="Trebuchet MS"/>
              </a:rPr>
              <a:t>intersection </a:t>
            </a:r>
            <a:r>
              <a:rPr lang="en-IN" sz="1100" b="0" strike="noStrike" spc="-1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1" baseline="-10000" dirty="0">
                <a:solidFill>
                  <a:srgbClr val="007F00"/>
                </a:solidFill>
                <a:latin typeface="Georgia"/>
              </a:rPr>
              <a:t>PP </a:t>
            </a:r>
            <a:r>
              <a:rPr lang="en-IN" sz="950" b="0" strike="noStrike" spc="29" dirty="0">
                <a:solidFill>
                  <a:srgbClr val="007F00"/>
                </a:solidFill>
                <a:latin typeface="Trebuchet MS"/>
              </a:rPr>
              <a:t>on </a:t>
            </a:r>
            <a:r>
              <a:rPr lang="en-IN" sz="950" b="0" strike="noStrike" spc="-21" dirty="0">
                <a:solidFill>
                  <a:srgbClr val="007F00"/>
                </a:solidFill>
                <a:latin typeface="Trebuchet MS"/>
              </a:rPr>
              <a:t>the </a:t>
            </a:r>
            <a:r>
              <a:rPr lang="en-IN" sz="950" b="0" strike="noStrike" spc="-7" dirty="0">
                <a:solidFill>
                  <a:srgbClr val="007F00"/>
                </a:solidFill>
                <a:latin typeface="Trebuchet MS"/>
              </a:rPr>
              <a:t>north </a:t>
            </a:r>
            <a:r>
              <a:rPr lang="en-IN" sz="950" b="0" strike="noStrike" spc="18" dirty="0">
                <a:solidFill>
                  <a:srgbClr val="007F00"/>
                </a:solidFill>
                <a:latin typeface="Trebuchet MS"/>
              </a:rPr>
              <a:t>end </a:t>
            </a:r>
            <a:r>
              <a:rPr lang="en-IN" sz="1100" b="0" strike="noStrike" spc="-1" dirty="0">
                <a:solidFill>
                  <a:srgbClr val="007F00"/>
                </a:solidFill>
                <a:latin typeface="Arial"/>
              </a:rPr>
              <a:t>[</a:t>
            </a:r>
            <a:r>
              <a:rPr lang="en-IN" sz="1200" b="0" i="1" strike="noStrike" spc="-1" baseline="-10000" dirty="0">
                <a:solidFill>
                  <a:srgbClr val="007F00"/>
                </a:solidFill>
                <a:latin typeface="Georgia"/>
              </a:rPr>
              <a:t>PP</a:t>
            </a:r>
            <a:r>
              <a:rPr lang="en-IN" sz="1200" b="0" i="1" strike="noStrike" spc="-52" baseline="-10000" dirty="0">
                <a:solidFill>
                  <a:srgbClr val="007F00"/>
                </a:solidFill>
                <a:latin typeface="Georgia"/>
              </a:rPr>
              <a:t> </a:t>
            </a:r>
            <a:r>
              <a:rPr lang="en-IN" sz="950" b="0" strike="noStrike" spc="-26" dirty="0">
                <a:solidFill>
                  <a:srgbClr val="007F00"/>
                </a:solidFill>
                <a:latin typeface="Trebuchet MS"/>
              </a:rPr>
              <a:t>of </a:t>
            </a:r>
            <a:r>
              <a:rPr lang="en-IN" sz="950" b="0" strike="noStrike" spc="-60" dirty="0">
                <a:solidFill>
                  <a:srgbClr val="007F00"/>
                </a:solidFill>
                <a:latin typeface="Trebuchet MS"/>
              </a:rPr>
              <a:t>town]]]]]]].</a:t>
            </a:r>
            <a:endParaRPr lang="en-IN" sz="950" b="0" strike="noStrike" spc="-1" dirty="0">
              <a:latin typeface="Arial"/>
            </a:endParaRPr>
          </a:p>
        </p:txBody>
      </p:sp>
      <p:sp>
        <p:nvSpPr>
          <p:cNvPr id="532" name="object 34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33" name="object 35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34" name="object 36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15396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Dependency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51814"/>
            <a:ext cx="4483735" cy="667385"/>
            <a:chOff x="87743" y="951814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9518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124826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517523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504823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996048"/>
              <a:ext cx="50749" cy="521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169098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03413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0214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0087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996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218844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428877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7743" y="1720253"/>
            <a:ext cx="4483735" cy="875030"/>
            <a:chOff x="87743" y="1720253"/>
            <a:chExt cx="4483735" cy="875030"/>
          </a:xfrm>
        </p:grpSpPr>
        <p:sp>
          <p:nvSpPr>
            <p:cNvPr id="17" name="object 17"/>
            <p:cNvSpPr/>
            <p:nvPr/>
          </p:nvSpPr>
          <p:spPr>
            <a:xfrm>
              <a:off x="87743" y="172025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44" y="1893277"/>
              <a:ext cx="4432566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544" y="2493137"/>
              <a:ext cx="101599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344" y="2480437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1" y="1764487"/>
              <a:ext cx="50749" cy="7286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43" y="1937550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1802587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789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1777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0" y="1764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597" y="1984413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1597" y="2194445"/>
              <a:ext cx="64757" cy="647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597" y="2404478"/>
              <a:ext cx="64757" cy="647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7744" y="896566"/>
            <a:ext cx="2128520" cy="16129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Dependency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Parsing</a:t>
            </a:r>
            <a:endParaRPr sz="1100">
              <a:latin typeface="Georgia"/>
              <a:cs typeface="Georgia"/>
            </a:endParaRPr>
          </a:p>
          <a:p>
            <a:pPr marL="327660">
              <a:lnSpc>
                <a:spcPct val="100000"/>
              </a:lnSpc>
              <a:spcBef>
                <a:spcPts val="270"/>
              </a:spcBef>
            </a:pPr>
            <a:r>
              <a:rPr sz="950" b="1" spc="10" dirty="0">
                <a:latin typeface="Arial"/>
                <a:cs typeface="Arial"/>
              </a:rPr>
              <a:t>Input: </a:t>
            </a:r>
            <a:r>
              <a:rPr sz="950" spc="30" dirty="0">
                <a:latin typeface="Trebuchet MS"/>
                <a:cs typeface="Trebuchet MS"/>
              </a:rPr>
              <a:t>Sentence </a:t>
            </a:r>
            <a:r>
              <a:rPr sz="1100" i="1" spc="-70" dirty="0">
                <a:latin typeface="Georgia"/>
                <a:cs typeface="Georgia"/>
              </a:rPr>
              <a:t>x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i="1" spc="20" dirty="0">
                <a:latin typeface="Georgia"/>
                <a:cs typeface="Georgia"/>
              </a:rPr>
              <a:t>w</a:t>
            </a:r>
            <a:r>
              <a:rPr sz="1200" spc="30" baseline="-10416" dirty="0">
                <a:latin typeface="Trebuchet MS"/>
                <a:cs typeface="Trebuchet MS"/>
              </a:rPr>
              <a:t>1</a:t>
            </a:r>
            <a:r>
              <a:rPr sz="1100" spc="20" dirty="0">
                <a:latin typeface="Arial"/>
                <a:cs typeface="Arial"/>
              </a:rPr>
              <a:t>,..., </a:t>
            </a:r>
            <a:r>
              <a:rPr sz="1100" i="1" spc="-130" dirty="0">
                <a:latin typeface="Georgia"/>
                <a:cs typeface="Georgia"/>
              </a:rPr>
              <a:t>w</a:t>
            </a:r>
            <a:r>
              <a:rPr sz="1200" i="1" spc="-195" baseline="-10416" dirty="0">
                <a:latin typeface="Georgia"/>
                <a:cs typeface="Georgia"/>
              </a:rPr>
              <a:t>n</a:t>
            </a:r>
            <a:endParaRPr sz="1200" baseline="-10416">
              <a:latin typeface="Georgia"/>
              <a:cs typeface="Georgi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950" b="1" spc="15" dirty="0">
                <a:latin typeface="Arial"/>
                <a:cs typeface="Arial"/>
              </a:rPr>
              <a:t>Output: </a:t>
            </a:r>
            <a:r>
              <a:rPr sz="950" spc="30" dirty="0">
                <a:latin typeface="Trebuchet MS"/>
                <a:cs typeface="Trebuchet MS"/>
              </a:rPr>
              <a:t>Dependency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Parsing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Methods</a:t>
            </a:r>
            <a:endParaRPr sz="1100">
              <a:latin typeface="Georgia"/>
              <a:cs typeface="Georg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spc="-5" dirty="0">
                <a:latin typeface="Trebuchet MS"/>
                <a:cs typeface="Trebuchet MS"/>
              </a:rPr>
              <a:t>Deterministic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Parsing</a:t>
            </a:r>
            <a:endParaRPr sz="950">
              <a:latin typeface="Trebuchet MS"/>
              <a:cs typeface="Trebuchet MS"/>
            </a:endParaRPr>
          </a:p>
          <a:p>
            <a:pPr marL="327660" marR="27940">
              <a:lnSpc>
                <a:spcPct val="145100"/>
              </a:lnSpc>
            </a:pPr>
            <a:r>
              <a:rPr sz="950" spc="30" dirty="0">
                <a:latin typeface="Trebuchet MS"/>
                <a:cs typeface="Trebuchet MS"/>
              </a:rPr>
              <a:t>Maximum </a:t>
            </a:r>
            <a:r>
              <a:rPr sz="950" spc="40" dirty="0">
                <a:latin typeface="Trebuchet MS"/>
                <a:cs typeface="Trebuchet MS"/>
              </a:rPr>
              <a:t>Spanning </a:t>
            </a:r>
            <a:r>
              <a:rPr sz="950" spc="-15" dirty="0">
                <a:latin typeface="Trebuchet MS"/>
                <a:cs typeface="Trebuchet MS"/>
              </a:rPr>
              <a:t>Tree</a:t>
            </a:r>
            <a:r>
              <a:rPr sz="950" spc="-1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  </a:t>
            </a:r>
            <a:r>
              <a:rPr sz="950" spc="5" dirty="0">
                <a:latin typeface="Trebuchet MS"/>
                <a:cs typeface="Trebuchet MS"/>
              </a:rPr>
              <a:t>Constraint </a:t>
            </a:r>
            <a:r>
              <a:rPr sz="950" spc="15" dirty="0">
                <a:latin typeface="Trebuchet MS"/>
                <a:cs typeface="Trebuchet MS"/>
              </a:rPr>
              <a:t>Propagation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3276" y="3339672"/>
            <a:ext cx="1571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Dependency </a:t>
            </a:r>
            <a:r>
              <a:rPr sz="600" i="1" spc="-55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Grammars 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and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Parsing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-</a:t>
            </a:r>
            <a:r>
              <a:rPr sz="600" i="1" spc="-75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1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4207220"/>
      </p:ext>
    </p:extLst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sp>
          <p:nvSpPr>
            <p:cNvPr id="4" name="object 4"/>
            <p:cNvSpPr/>
            <p:nvPr/>
          </p:nvSpPr>
          <p:spPr>
            <a:xfrm>
              <a:off x="138544" y="1218336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20563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943914"/>
              <a:ext cx="50749" cy="274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9878" y="942136"/>
            <a:ext cx="2888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Transition </a:t>
            </a:r>
            <a:r>
              <a:rPr sz="1400" i="1" spc="-60" dirty="0">
                <a:solidFill>
                  <a:srgbClr val="FFFFFF"/>
                </a:solidFill>
                <a:latin typeface="Georgia"/>
                <a:cs typeface="Georgia"/>
              </a:rPr>
              <a:t>Based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Parsing:</a:t>
            </a:r>
            <a:r>
              <a:rPr sz="1400" i="1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Formulation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Georgia"/>
                <a:cs typeface="Georgia"/>
              </a:rPr>
              <a:t>15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68359850"/>
      </p:ext>
    </p:extLst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07384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>
                <a:solidFill>
                  <a:schemeClr val="bg1"/>
                </a:solidFill>
              </a:rPr>
              <a:t>Deterministic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35317"/>
            <a:ext cx="4483735" cy="620395"/>
            <a:chOff x="87743" y="535317"/>
            <a:chExt cx="4483735" cy="620395"/>
          </a:xfrm>
        </p:grpSpPr>
        <p:sp>
          <p:nvSpPr>
            <p:cNvPr id="4" name="object 4"/>
            <p:cNvSpPr/>
            <p:nvPr/>
          </p:nvSpPr>
          <p:spPr>
            <a:xfrm>
              <a:off x="87743" y="53531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698982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053719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041019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579551"/>
              <a:ext cx="50749" cy="474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74325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617639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4">
                  <a:moveTo>
                    <a:pt x="0" y="4551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6049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592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579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256449"/>
            <a:ext cx="4483735" cy="1113790"/>
            <a:chOff x="87743" y="1256449"/>
            <a:chExt cx="4483735" cy="1113790"/>
          </a:xfrm>
        </p:grpSpPr>
        <p:sp>
          <p:nvSpPr>
            <p:cNvPr id="15" name="object 15"/>
            <p:cNvSpPr/>
            <p:nvPr/>
          </p:nvSpPr>
          <p:spPr>
            <a:xfrm>
              <a:off x="87743" y="125644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44" y="1429461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2268169"/>
              <a:ext cx="101599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2255469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1300683"/>
              <a:ext cx="50749" cy="9674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1473746"/>
              <a:ext cx="4432935" cy="845819"/>
            </a:xfrm>
            <a:custGeom>
              <a:avLst/>
              <a:gdLst/>
              <a:ahLst/>
              <a:cxnLst/>
              <a:rect l="l" t="t" r="r" b="b"/>
              <a:pathLst>
                <a:path w="4432935" h="845819">
                  <a:moveTo>
                    <a:pt x="4432566" y="0"/>
                  </a:moveTo>
                  <a:lnTo>
                    <a:pt x="0" y="0"/>
                  </a:lnTo>
                  <a:lnTo>
                    <a:pt x="0" y="794423"/>
                  </a:lnTo>
                  <a:lnTo>
                    <a:pt x="4008" y="814147"/>
                  </a:lnTo>
                  <a:lnTo>
                    <a:pt x="14922" y="830300"/>
                  </a:lnTo>
                  <a:lnTo>
                    <a:pt x="31075" y="841214"/>
                  </a:lnTo>
                  <a:lnTo>
                    <a:pt x="50800" y="845223"/>
                  </a:lnTo>
                  <a:lnTo>
                    <a:pt x="4381766" y="845223"/>
                  </a:lnTo>
                  <a:lnTo>
                    <a:pt x="4401491" y="841214"/>
                  </a:lnTo>
                  <a:lnTo>
                    <a:pt x="4417644" y="830300"/>
                  </a:lnTo>
                  <a:lnTo>
                    <a:pt x="4428558" y="814147"/>
                  </a:lnTo>
                  <a:lnTo>
                    <a:pt x="4432566" y="7944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0" y="133877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h="948689">
                  <a:moveTo>
                    <a:pt x="0" y="9484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0" y="1326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1313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300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597" y="1745704"/>
              <a:ext cx="64757" cy="647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597" y="1955736"/>
              <a:ext cx="64757" cy="647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597" y="2165769"/>
              <a:ext cx="64757" cy="647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744" y="471071"/>
            <a:ext cx="3960495" cy="180276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Basic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60" dirty="0">
                <a:solidFill>
                  <a:srgbClr val="3333B2"/>
                </a:solidFill>
                <a:latin typeface="Georgia"/>
                <a:cs typeface="Georgia"/>
              </a:rPr>
              <a:t>idea</a:t>
            </a:r>
            <a:endParaRPr sz="1100" dirty="0">
              <a:latin typeface="Georgia"/>
              <a:cs typeface="Georgia"/>
            </a:endParaRPr>
          </a:p>
          <a:p>
            <a:pPr marL="50800" marR="17780">
              <a:lnSpc>
                <a:spcPct val="118900"/>
              </a:lnSpc>
              <a:spcBef>
                <a:spcPts val="135"/>
              </a:spcBef>
            </a:pPr>
            <a:r>
              <a:rPr sz="950" spc="15" dirty="0">
                <a:latin typeface="Trebuchet MS"/>
                <a:cs typeface="Trebuchet MS"/>
              </a:rPr>
              <a:t>Derive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5" dirty="0">
                <a:latin typeface="Trebuchet MS"/>
                <a:cs typeface="Trebuchet MS"/>
              </a:rPr>
              <a:t>single </a:t>
            </a:r>
            <a:r>
              <a:rPr sz="950" spc="-5" dirty="0">
                <a:latin typeface="Trebuchet MS"/>
                <a:cs typeface="Trebuchet MS"/>
              </a:rPr>
              <a:t>syntactic representation </a:t>
            </a:r>
            <a:r>
              <a:rPr sz="950" spc="15" dirty="0">
                <a:latin typeface="Trebuchet MS"/>
                <a:cs typeface="Trebuchet MS"/>
              </a:rPr>
              <a:t>(dependency </a:t>
            </a:r>
            <a:r>
              <a:rPr sz="950" spc="10" dirty="0">
                <a:latin typeface="Trebuchet MS"/>
                <a:cs typeface="Trebuchet MS"/>
              </a:rPr>
              <a:t>graph) </a:t>
            </a:r>
            <a:r>
              <a:rPr sz="950" spc="5" dirty="0">
                <a:latin typeface="Trebuchet MS"/>
                <a:cs typeface="Trebuchet MS"/>
              </a:rPr>
              <a:t>through</a:t>
            </a:r>
            <a:r>
              <a:rPr sz="950" spc="-1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 </a:t>
            </a:r>
            <a:r>
              <a:rPr sz="950" spc="-15" dirty="0">
                <a:latin typeface="Trebuchet MS"/>
                <a:cs typeface="Trebuchet MS"/>
              </a:rPr>
              <a:t>deterministic </a:t>
            </a:r>
            <a:r>
              <a:rPr sz="950" spc="35" dirty="0">
                <a:latin typeface="Trebuchet MS"/>
                <a:cs typeface="Trebuchet MS"/>
              </a:rPr>
              <a:t>sequence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dirty="0">
                <a:latin typeface="Trebuchet MS"/>
                <a:cs typeface="Trebuchet MS"/>
              </a:rPr>
              <a:t>elementary </a:t>
            </a:r>
            <a:r>
              <a:rPr sz="950" spc="20" dirty="0">
                <a:latin typeface="Trebuchet MS"/>
                <a:cs typeface="Trebuchet MS"/>
              </a:rPr>
              <a:t>parsing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actions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Configurations</a:t>
            </a:r>
            <a:endParaRPr sz="1100" dirty="0">
              <a:latin typeface="Georgia"/>
              <a:cs typeface="Georgia"/>
            </a:endParaRPr>
          </a:p>
          <a:p>
            <a:pPr marL="327660" marR="941705" indent="-277495">
              <a:lnSpc>
                <a:spcPct val="125299"/>
              </a:lnSpc>
              <a:spcBef>
                <a:spcPts val="3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parser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configuration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triple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Georgia"/>
                <a:cs typeface="Georgia"/>
              </a:rPr>
              <a:t>c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(</a:t>
            </a:r>
            <a:r>
              <a:rPr sz="1100" i="1" spc="-15" dirty="0">
                <a:latin typeface="Georgia"/>
                <a:cs typeface="Georgia"/>
              </a:rPr>
              <a:t>S</a:t>
            </a:r>
            <a:r>
              <a:rPr sz="1100" spc="-1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B</a:t>
            </a:r>
            <a:r>
              <a:rPr sz="1100" spc="-4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35" dirty="0">
                <a:latin typeface="Georgia"/>
                <a:cs typeface="Georgia"/>
              </a:rPr>
              <a:t>A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  </a:t>
            </a:r>
            <a:r>
              <a:rPr sz="1100" i="1" spc="-75" dirty="0">
                <a:latin typeface="Georgia"/>
                <a:cs typeface="Georgia"/>
              </a:rPr>
              <a:t>S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stack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Arial"/>
                <a:cs typeface="Arial"/>
              </a:rPr>
              <a:t>[.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w</a:t>
            </a:r>
            <a:r>
              <a:rPr sz="1200" i="1" spc="-75" baseline="-10416" dirty="0">
                <a:latin typeface="Georgia"/>
                <a:cs typeface="Georgia"/>
              </a:rPr>
              <a:t>i</a:t>
            </a:r>
            <a:r>
              <a:rPr sz="1100" spc="-50" dirty="0">
                <a:latin typeface="Arial"/>
                <a:cs typeface="Arial"/>
              </a:rPr>
              <a:t>]</a:t>
            </a:r>
            <a:r>
              <a:rPr sz="1200" i="1" spc="-75" baseline="-10416" dirty="0">
                <a:latin typeface="Georgia"/>
                <a:cs typeface="Georgia"/>
              </a:rPr>
              <a:t>S</a:t>
            </a:r>
            <a:r>
              <a:rPr sz="1200" i="1" spc="-15" baseline="-10416" dirty="0">
                <a:latin typeface="Georgia"/>
                <a:cs typeface="Georg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partially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  </a:t>
            </a:r>
            <a:r>
              <a:rPr sz="1100" i="1" spc="-55" dirty="0">
                <a:latin typeface="Georgia"/>
                <a:cs typeface="Georgia"/>
              </a:rPr>
              <a:t>B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buffer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Arial"/>
                <a:cs typeface="Arial"/>
              </a:rPr>
              <a:t>[</a:t>
            </a:r>
            <a:r>
              <a:rPr sz="1100" i="1" spc="-45" dirty="0">
                <a:latin typeface="Georgia"/>
                <a:cs typeface="Georgia"/>
              </a:rPr>
              <a:t>w</a:t>
            </a:r>
            <a:r>
              <a:rPr sz="1200" i="1" spc="-67" baseline="-10416" dirty="0">
                <a:latin typeface="Georgia"/>
                <a:cs typeface="Georgia"/>
              </a:rPr>
              <a:t>j</a:t>
            </a:r>
            <a:r>
              <a:rPr sz="1100" spc="-4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.]</a:t>
            </a:r>
            <a:r>
              <a:rPr sz="1200" i="1" spc="-37" baseline="-10416" dirty="0">
                <a:latin typeface="Georgia"/>
                <a:cs typeface="Georgia"/>
              </a:rPr>
              <a:t>B</a:t>
            </a:r>
            <a:r>
              <a:rPr sz="1200" i="1" spc="195" baseline="-10416" dirty="0">
                <a:latin typeface="Georgia"/>
                <a:cs typeface="Georg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remaining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i="1" spc="-75" dirty="0">
                <a:latin typeface="Georgia"/>
                <a:cs typeface="Georgia"/>
              </a:rPr>
              <a:t>A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arcs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Georgia"/>
                <a:cs typeface="Georgia"/>
              </a:rPr>
              <a:t>w</a:t>
            </a:r>
            <a:r>
              <a:rPr sz="1200" i="1" spc="-52" baseline="-10416" dirty="0">
                <a:latin typeface="Georgia"/>
                <a:cs typeface="Georgia"/>
              </a:rPr>
              <a:t>i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d</a:t>
            </a:r>
            <a:r>
              <a:rPr sz="1100" spc="-5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w</a:t>
            </a:r>
            <a:r>
              <a:rPr sz="1200" i="1" spc="-67" baseline="-10416" dirty="0">
                <a:latin typeface="Georgia"/>
                <a:cs typeface="Georgia"/>
              </a:rPr>
              <a:t>j</a:t>
            </a:r>
            <a:r>
              <a:rPr sz="1100" spc="-45" dirty="0">
                <a:latin typeface="Arial"/>
                <a:cs typeface="Arial"/>
              </a:rPr>
              <a:t>)</a:t>
            </a:r>
            <a:r>
              <a:rPr sz="950" spc="-45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6128" y="2636977"/>
            <a:ext cx="3836669" cy="35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Georgia"/>
                <a:cs typeface="Georgia"/>
              </a:rPr>
              <a:t>15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85246770"/>
      </p:ext>
    </p:extLst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15396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>
                <a:solidFill>
                  <a:schemeClr val="bg1"/>
                </a:solidFill>
              </a:rPr>
              <a:t>Transition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95" dirty="0">
                <a:solidFill>
                  <a:schemeClr val="bg1"/>
                </a:solidFill>
              </a:rPr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78751"/>
            <a:ext cx="4483735" cy="1262380"/>
            <a:chOff x="87743" y="578751"/>
            <a:chExt cx="4483735" cy="1262380"/>
          </a:xfrm>
        </p:grpSpPr>
        <p:sp>
          <p:nvSpPr>
            <p:cNvPr id="4" name="object 4"/>
            <p:cNvSpPr/>
            <p:nvPr/>
          </p:nvSpPr>
          <p:spPr>
            <a:xfrm>
              <a:off x="87743" y="578751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58368"/>
                  </a:lnTo>
                  <a:lnTo>
                    <a:pt x="4432566" y="35836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924458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739455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72675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622985"/>
              <a:ext cx="50749" cy="1116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968743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661073"/>
              <a:ext cx="0" cy="1097915"/>
            </a:xfrm>
            <a:custGeom>
              <a:avLst/>
              <a:gdLst/>
              <a:ahLst/>
              <a:cxnLst/>
              <a:rect l="l" t="t" r="r" b="b"/>
              <a:pathLst>
                <a:path h="1097914">
                  <a:moveTo>
                    <a:pt x="0" y="10974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648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635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6229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020699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230731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1440764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1650796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7743" y="1942172"/>
            <a:ext cx="4483735" cy="635635"/>
            <a:chOff x="87743" y="1942172"/>
            <a:chExt cx="4483735" cy="635635"/>
          </a:xfrm>
        </p:grpSpPr>
        <p:sp>
          <p:nvSpPr>
            <p:cNvPr id="19" name="object 19"/>
            <p:cNvSpPr/>
            <p:nvPr/>
          </p:nvSpPr>
          <p:spPr>
            <a:xfrm>
              <a:off x="87743" y="194217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544" y="2476030"/>
              <a:ext cx="101599" cy="10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344" y="2463330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1992744"/>
              <a:ext cx="50749" cy="4832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743" y="1986597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2030831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2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20181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0" y="20054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9927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7743" y="2678760"/>
            <a:ext cx="4483735" cy="475615"/>
            <a:chOff x="87743" y="2678760"/>
            <a:chExt cx="4483735" cy="475615"/>
          </a:xfrm>
        </p:grpSpPr>
        <p:sp>
          <p:nvSpPr>
            <p:cNvPr id="29" name="object 29"/>
            <p:cNvSpPr/>
            <p:nvPr/>
          </p:nvSpPr>
          <p:spPr>
            <a:xfrm>
              <a:off x="87743" y="267876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544" y="3052737"/>
              <a:ext cx="101599" cy="101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9344" y="3040037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11" y="2729319"/>
              <a:ext cx="50749" cy="32341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743" y="2723184"/>
              <a:ext cx="4432935" cy="380365"/>
            </a:xfrm>
            <a:custGeom>
              <a:avLst/>
              <a:gdLst/>
              <a:ahLst/>
              <a:cxnLst/>
              <a:rect l="l" t="t" r="r" b="b"/>
              <a:pathLst>
                <a:path w="4432935" h="380364">
                  <a:moveTo>
                    <a:pt x="4432566" y="0"/>
                  </a:moveTo>
                  <a:lnTo>
                    <a:pt x="0" y="0"/>
                  </a:lnTo>
                  <a:lnTo>
                    <a:pt x="0" y="329552"/>
                  </a:lnTo>
                  <a:lnTo>
                    <a:pt x="4008" y="349276"/>
                  </a:lnTo>
                  <a:lnTo>
                    <a:pt x="14922" y="365429"/>
                  </a:lnTo>
                  <a:lnTo>
                    <a:pt x="31075" y="376343"/>
                  </a:lnTo>
                  <a:lnTo>
                    <a:pt x="50800" y="380352"/>
                  </a:lnTo>
                  <a:lnTo>
                    <a:pt x="4381766" y="380352"/>
                  </a:lnTo>
                  <a:lnTo>
                    <a:pt x="4401491" y="376343"/>
                  </a:lnTo>
                  <a:lnTo>
                    <a:pt x="4417644" y="365429"/>
                  </a:lnTo>
                  <a:lnTo>
                    <a:pt x="4428558" y="349276"/>
                  </a:lnTo>
                  <a:lnTo>
                    <a:pt x="4432566" y="32955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10" y="276741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10" y="27547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10" y="27420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10" y="27293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44" y="569518"/>
            <a:ext cx="4400550" cy="249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0" marR="81280">
              <a:lnSpc>
                <a:spcPct val="102600"/>
              </a:lnSpc>
              <a:spcBef>
                <a:spcPts val="55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A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transition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system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for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dependency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parsing </a:t>
            </a:r>
            <a:r>
              <a:rPr sz="1100" i="1" spc="-40" dirty="0">
                <a:solidFill>
                  <a:srgbClr val="3333B2"/>
                </a:solidFill>
                <a:latin typeface="Georgia"/>
                <a:cs typeface="Georgia"/>
              </a:rPr>
              <a:t>is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quadruple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S </a:t>
            </a:r>
            <a:r>
              <a:rPr sz="1100" spc="204" dirty="0">
                <a:solidFill>
                  <a:srgbClr val="3333B2"/>
                </a:solidFill>
                <a:latin typeface="Arial"/>
                <a:cs typeface="Arial"/>
              </a:rPr>
              <a:t>= </a:t>
            </a:r>
            <a:r>
              <a:rPr sz="1100" spc="20" dirty="0">
                <a:solidFill>
                  <a:srgbClr val="3333B2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3333B2"/>
                </a:solidFill>
                <a:latin typeface="Georgia"/>
                <a:cs typeface="Georgia"/>
              </a:rPr>
              <a:t>C</a:t>
            </a:r>
            <a:r>
              <a:rPr sz="1100" spc="20" dirty="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sz="1100" i="1" spc="-15" dirty="0">
                <a:solidFill>
                  <a:srgbClr val="3333B2"/>
                </a:solidFill>
                <a:latin typeface="Georgia"/>
                <a:cs typeface="Georgia"/>
              </a:rPr>
              <a:t>T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sz="1100" i="1" spc="-15" dirty="0">
                <a:solidFill>
                  <a:srgbClr val="3333B2"/>
                </a:solidFill>
                <a:latin typeface="Georgia"/>
                <a:cs typeface="Georgia"/>
              </a:rPr>
              <a:t>c</a:t>
            </a:r>
            <a:r>
              <a:rPr sz="1200" i="1" spc="-22" baseline="-10416" dirty="0">
                <a:solidFill>
                  <a:srgbClr val="3333B2"/>
                </a:solidFill>
                <a:latin typeface="Georgia"/>
                <a:cs typeface="Georgia"/>
              </a:rPr>
              <a:t>s</a:t>
            </a:r>
            <a:r>
              <a:rPr sz="1100" spc="-15" dirty="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sz="1100" i="1" spc="10" dirty="0">
                <a:solidFill>
                  <a:srgbClr val="3333B2"/>
                </a:solidFill>
                <a:latin typeface="Georgia"/>
                <a:cs typeface="Georgia"/>
              </a:rPr>
              <a:t>C</a:t>
            </a:r>
            <a:r>
              <a:rPr sz="1200" i="1" spc="15" baseline="-10416" dirty="0">
                <a:solidFill>
                  <a:srgbClr val="3333B2"/>
                </a:solidFill>
                <a:latin typeface="Georgia"/>
                <a:cs typeface="Georgia"/>
              </a:rPr>
              <a:t>t</a:t>
            </a:r>
            <a:r>
              <a:rPr sz="1100" spc="1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rgbClr val="3333B2"/>
                </a:solidFill>
                <a:latin typeface="Georgia"/>
                <a:cs typeface="Georgia"/>
              </a:rPr>
              <a:t>, 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where</a:t>
            </a:r>
            <a:endParaRPr sz="1100" dirty="0">
              <a:latin typeface="Georgia"/>
              <a:cs typeface="Georgia"/>
            </a:endParaRPr>
          </a:p>
          <a:p>
            <a:pPr marL="365760">
              <a:lnSpc>
                <a:spcPct val="100000"/>
              </a:lnSpc>
              <a:spcBef>
                <a:spcPts val="215"/>
              </a:spcBef>
            </a:pPr>
            <a:r>
              <a:rPr sz="1100" i="1" spc="20" dirty="0">
                <a:latin typeface="Georgia"/>
                <a:cs typeface="Georgia"/>
              </a:rPr>
              <a:t>C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configurations,</a:t>
            </a:r>
            <a:endParaRPr sz="950" dirty="0">
              <a:latin typeface="Trebuchet MS"/>
              <a:cs typeface="Trebuchet MS"/>
            </a:endParaRPr>
          </a:p>
          <a:p>
            <a:pPr marL="365760" marR="1598930">
              <a:lnSpc>
                <a:spcPct val="125299"/>
              </a:lnSpc>
            </a:pPr>
            <a:r>
              <a:rPr sz="1100" i="1" spc="-75" dirty="0">
                <a:latin typeface="Georgia"/>
                <a:cs typeface="Georgia"/>
              </a:rPr>
              <a:t>T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0" dirty="0">
                <a:latin typeface="Trebuchet MS"/>
                <a:cs typeface="Trebuchet MS"/>
              </a:rPr>
              <a:t>transitions,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1100" i="1" spc="-80" dirty="0">
                <a:latin typeface="Georgia"/>
                <a:cs typeface="Georgia"/>
              </a:rPr>
              <a:t>t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i="1" spc="20" dirty="0">
                <a:latin typeface="Georgia"/>
                <a:cs typeface="Georgia"/>
              </a:rPr>
              <a:t>C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165" dirty="0">
                <a:latin typeface="DejaVu Sans"/>
                <a:cs typeface="DejaVu Sans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950" spc="-20" dirty="0">
                <a:latin typeface="Trebuchet MS"/>
                <a:cs typeface="Trebuchet MS"/>
              </a:rPr>
              <a:t>,  </a:t>
            </a:r>
            <a:r>
              <a:rPr sz="1100" i="1" spc="-25" dirty="0">
                <a:latin typeface="Georgia"/>
                <a:cs typeface="Georgia"/>
              </a:rPr>
              <a:t>c</a:t>
            </a:r>
            <a:r>
              <a:rPr sz="1200" i="1" spc="-37" baseline="-10416" dirty="0">
                <a:latin typeface="Georgia"/>
                <a:cs typeface="Georgia"/>
              </a:rPr>
              <a:t>s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5" dirty="0">
                <a:latin typeface="Trebuchet MS"/>
                <a:cs typeface="Trebuchet MS"/>
              </a:rPr>
              <a:t>initialization</a:t>
            </a:r>
            <a:r>
              <a:rPr sz="950" spc="-1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</a:t>
            </a:r>
            <a:endParaRPr sz="950" dirty="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  <a:spcBef>
                <a:spcPts val="335"/>
              </a:spcBef>
            </a:pP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1200" i="1" spc="-30" baseline="-10416" dirty="0">
                <a:latin typeface="Georgia"/>
                <a:cs typeface="Georgia"/>
              </a:rPr>
              <a:t>t </a:t>
            </a:r>
            <a:r>
              <a:rPr sz="1100" spc="-229" dirty="0">
                <a:latin typeface="DejaVu Sans"/>
                <a:cs typeface="DejaVu Sans"/>
              </a:rPr>
              <a:t>⊆ </a:t>
            </a:r>
            <a:r>
              <a:rPr sz="1100" i="1" spc="20" dirty="0">
                <a:latin typeface="Georgia"/>
                <a:cs typeface="Georgia"/>
              </a:rPr>
              <a:t>C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5" dirty="0">
                <a:latin typeface="Trebuchet MS"/>
                <a:cs typeface="Trebuchet MS"/>
              </a:rPr>
              <a:t>terminal</a:t>
            </a:r>
            <a:r>
              <a:rPr sz="950" spc="-16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configurations.</a:t>
            </a:r>
            <a:endParaRPr sz="95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1714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transition </a:t>
            </a:r>
            <a:r>
              <a:rPr sz="950" spc="35" dirty="0">
                <a:latin typeface="Trebuchet MS"/>
                <a:cs typeface="Trebuchet MS"/>
              </a:rPr>
              <a:t>sequence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20" dirty="0">
                <a:latin typeface="Trebuchet MS"/>
                <a:cs typeface="Trebuchet MS"/>
              </a:rPr>
              <a:t>sentence </a:t>
            </a:r>
            <a:r>
              <a:rPr sz="1100" i="1" spc="-70" dirty="0">
                <a:latin typeface="Georgia"/>
                <a:cs typeface="Georgia"/>
              </a:rPr>
              <a:t>x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dirty="0">
                <a:latin typeface="Trebuchet MS"/>
                <a:cs typeface="Trebuchet MS"/>
              </a:rPr>
              <a:t>configurations</a:t>
            </a: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-40" dirty="0">
                <a:latin typeface="Georgia"/>
                <a:cs typeface="Georgia"/>
              </a:rPr>
              <a:t>C</a:t>
            </a:r>
            <a:r>
              <a:rPr sz="1200" spc="-60" baseline="-10416" dirty="0">
                <a:latin typeface="Trebuchet MS"/>
                <a:cs typeface="Trebuchet MS"/>
              </a:rPr>
              <a:t>0</a:t>
            </a:r>
            <a:r>
              <a:rPr sz="1200" spc="-60" baseline="-10416" dirty="0">
                <a:latin typeface="Arial"/>
                <a:cs typeface="Arial"/>
              </a:rPr>
              <a:t>,</a:t>
            </a:r>
            <a:r>
              <a:rPr sz="1200" i="1" spc="-60" baseline="-10416" dirty="0">
                <a:latin typeface="Georgia"/>
                <a:cs typeface="Georgia"/>
              </a:rPr>
              <a:t>m</a:t>
            </a:r>
            <a:r>
              <a:rPr sz="1200" i="1" spc="142" baseline="-10416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i="1" spc="5" dirty="0">
                <a:latin typeface="Georgia"/>
                <a:cs typeface="Georgia"/>
              </a:rPr>
              <a:t>c</a:t>
            </a:r>
            <a:r>
              <a:rPr sz="1200" i="1" spc="7" baseline="-10416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c</a:t>
            </a:r>
            <a:r>
              <a:rPr sz="1200" spc="-15" baseline="-10416" dirty="0">
                <a:latin typeface="Trebuchet MS"/>
                <a:cs typeface="Trebuchet MS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1200" i="1" spc="-30" baseline="-10416" dirty="0">
                <a:latin typeface="Georgia"/>
                <a:cs typeface="Georgia"/>
              </a:rPr>
              <a:t>m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endParaRPr sz="95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Georgia"/>
                <a:cs typeface="Georgia"/>
              </a:rPr>
              <a:t>c</a:t>
            </a:r>
            <a:r>
              <a:rPr sz="1200" i="1" spc="-37" baseline="-10416" dirty="0">
                <a:latin typeface="Georgia"/>
                <a:cs typeface="Georgia"/>
              </a:rPr>
              <a:t>o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i="1" spc="-10" dirty="0">
                <a:latin typeface="Georgia"/>
                <a:cs typeface="Georgia"/>
              </a:rPr>
              <a:t>c</a:t>
            </a:r>
            <a:r>
              <a:rPr sz="1200" i="1" spc="-15" baseline="-10416" dirty="0">
                <a:latin typeface="Georgia"/>
                <a:cs typeface="Georgia"/>
              </a:rPr>
              <a:t>s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x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, </a:t>
            </a:r>
            <a:r>
              <a:rPr sz="1100" i="1" spc="-75" dirty="0">
                <a:latin typeface="Georgia"/>
                <a:cs typeface="Georgia"/>
              </a:rPr>
              <a:t>c</a:t>
            </a:r>
            <a:r>
              <a:rPr sz="1200" i="1" spc="-112" baseline="-10416" dirty="0">
                <a:latin typeface="Georgia"/>
                <a:cs typeface="Georgia"/>
              </a:rPr>
              <a:t>m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1200" i="1" spc="-30" baseline="-10416" dirty="0">
                <a:latin typeface="Georgia"/>
                <a:cs typeface="Georgia"/>
              </a:rPr>
              <a:t>t</a:t>
            </a:r>
            <a:r>
              <a:rPr sz="950" spc="-20" dirty="0">
                <a:latin typeface="Trebuchet MS"/>
                <a:cs typeface="Trebuchet MS"/>
              </a:rPr>
              <a:t>,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1200" i="1" spc="-30" baseline="-10416" dirty="0">
                <a:latin typeface="Georgia"/>
                <a:cs typeface="Georgia"/>
              </a:rPr>
              <a:t>i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i="1" spc="-20" dirty="0">
                <a:latin typeface="Georgia"/>
                <a:cs typeface="Georgia"/>
              </a:rPr>
              <a:t>t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1200" i="1" spc="-30" baseline="-10416" dirty="0">
                <a:latin typeface="Georgia"/>
                <a:cs typeface="Georgia"/>
              </a:rPr>
              <a:t>i</a:t>
            </a:r>
            <a:r>
              <a:rPr sz="1200" spc="-30" baseline="-10416" dirty="0">
                <a:latin typeface="DejaVu Sans"/>
                <a:cs typeface="DejaVu Sans"/>
              </a:rPr>
              <a:t>−</a:t>
            </a:r>
            <a:r>
              <a:rPr sz="1200" spc="-30" baseline="-10416" dirty="0">
                <a:latin typeface="Trebuchet MS"/>
                <a:cs typeface="Trebuchet MS"/>
              </a:rPr>
              <a:t>1</a:t>
            </a:r>
            <a:r>
              <a:rPr sz="1100" spc="-20" dirty="0">
                <a:latin typeface="Arial"/>
                <a:cs typeface="Arial"/>
              </a:rPr>
              <a:t>)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7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Georgia"/>
                <a:cs typeface="Georgia"/>
              </a:rPr>
              <a:t>t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T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Georgia"/>
              <a:cs typeface="Georgia"/>
            </a:endParaRPr>
          </a:p>
          <a:p>
            <a:pPr marL="88900">
              <a:lnSpc>
                <a:spcPct val="100000"/>
              </a:lnSpc>
            </a:pPr>
            <a:r>
              <a:rPr sz="950" b="1" spc="10" dirty="0">
                <a:latin typeface="Arial"/>
                <a:cs typeface="Arial"/>
              </a:rPr>
              <a:t>Initialization: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([]</a:t>
            </a:r>
            <a:r>
              <a:rPr sz="1200" i="1" spc="7" baseline="-10416" dirty="0">
                <a:latin typeface="Georgia"/>
                <a:cs typeface="Georgia"/>
              </a:rPr>
              <a:t>S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[</a:t>
            </a:r>
            <a:r>
              <a:rPr sz="1100" i="1" spc="20" dirty="0">
                <a:latin typeface="Georgia"/>
                <a:cs typeface="Georgia"/>
              </a:rPr>
              <a:t>w</a:t>
            </a:r>
            <a:r>
              <a:rPr sz="1200" spc="30" baseline="-10416" dirty="0">
                <a:latin typeface="Trebuchet MS"/>
                <a:cs typeface="Trebuchet MS"/>
              </a:rPr>
              <a:t>1</a:t>
            </a:r>
            <a:r>
              <a:rPr sz="1100" spc="20" dirty="0">
                <a:latin typeface="Arial"/>
                <a:cs typeface="Arial"/>
              </a:rPr>
              <a:t>,...,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n</a:t>
            </a:r>
            <a:r>
              <a:rPr sz="1100" spc="-95" dirty="0">
                <a:latin typeface="Arial"/>
                <a:cs typeface="Arial"/>
              </a:rPr>
              <a:t>]</a:t>
            </a:r>
            <a:r>
              <a:rPr sz="1200" i="1" spc="-142" baseline="-10416" dirty="0">
                <a:latin typeface="Georgia"/>
                <a:cs typeface="Georgia"/>
              </a:rPr>
              <a:t>B</a:t>
            </a:r>
            <a:r>
              <a:rPr sz="1100" spc="-95" dirty="0">
                <a:latin typeface="Arial"/>
                <a:cs typeface="Arial"/>
              </a:rPr>
              <a:t>,</a:t>
            </a:r>
            <a:r>
              <a:rPr sz="1100" spc="-95" dirty="0">
                <a:latin typeface="DejaVu Sans"/>
                <a:cs typeface="DejaVu Sans"/>
              </a:rPr>
              <a:t>{}</a:t>
            </a:r>
            <a:r>
              <a:rPr sz="1100" spc="-9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950" b="1" spc="10" dirty="0">
                <a:latin typeface="Arial"/>
                <a:cs typeface="Arial"/>
              </a:rPr>
              <a:t>Termination: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(</a:t>
            </a:r>
            <a:r>
              <a:rPr sz="1100" i="1" spc="-15" dirty="0">
                <a:latin typeface="Georgia"/>
                <a:cs typeface="Georgia"/>
              </a:rPr>
              <a:t>S</a:t>
            </a:r>
            <a:r>
              <a:rPr sz="1100" spc="-1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[]</a:t>
            </a:r>
            <a:r>
              <a:rPr sz="1200" i="1" spc="-7" baseline="-10416" dirty="0">
                <a:latin typeface="Georgia"/>
                <a:cs typeface="Georgia"/>
              </a:rPr>
              <a:t>B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A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Georgia"/>
                <a:cs typeface="Georgia"/>
              </a:rPr>
              <a:t>15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61054548"/>
      </p:ext>
    </p:extLst>
  </p:cSld>
  <p:clrMapOvr>
    <a:masterClrMapping/>
  </p:clrMapOvr>
  <p:transition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12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Transitions </a:t>
            </a: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1400" i="1" spc="-70" dirty="0">
                <a:solidFill>
                  <a:srgbClr val="FFFFFF"/>
                </a:solidFill>
                <a:latin typeface="Georgia"/>
                <a:cs typeface="Georgia"/>
              </a:rPr>
              <a:t>Arc-Eager</a:t>
            </a:r>
            <a:r>
              <a:rPr sz="1400" i="1" spc="1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Parsing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298" y="936142"/>
            <a:ext cx="3379470" cy="16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4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17924793"/>
      </p:ext>
    </p:extLst>
  </p:cSld>
  <p:clrMapOvr>
    <a:masterClrMapping/>
  </p:clrMapOvr>
  <p:transition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960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5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60878787"/>
      </p:ext>
    </p:extLst>
  </p:cSld>
  <p:clrMapOvr>
    <a:masterClrMapping/>
  </p:clrMapOvr>
  <p:transition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5790" cy="2632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6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5209690"/>
      </p:ext>
    </p:extLst>
  </p:cSld>
  <p:clrMapOvr>
    <a:masterClrMapping/>
  </p:clrMapOvr>
  <p:transition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5790" cy="2632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7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22891863"/>
      </p:ext>
    </p:extLst>
  </p:cSld>
  <p:clrMapOvr>
    <a:masterClrMapping/>
  </p:clrMapOvr>
  <p:transition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579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8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79060211"/>
      </p:ext>
    </p:extLst>
  </p:cSld>
  <p:clrMapOvr>
    <a:masterClrMapping/>
  </p:clrMapOvr>
  <p:transition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9600" cy="263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9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5024426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object 2"/>
          <p:cNvSpPr txBox="1"/>
          <p:nvPr/>
        </p:nvSpPr>
        <p:spPr>
          <a:xfrm>
            <a:off x="95400" y="60480"/>
            <a:ext cx="27846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06">
                <a:solidFill>
                  <a:srgbClr val="FFFFFF"/>
                </a:solidFill>
                <a:latin typeface="Georgia"/>
              </a:rPr>
              <a:t>What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does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Context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stand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 in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38">
                <a:solidFill>
                  <a:srgbClr val="FFFFFF"/>
                </a:solidFill>
                <a:latin typeface="Georgia"/>
              </a:rPr>
              <a:t>CFG?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536" name="object 3"/>
          <p:cNvSpPr/>
          <p:nvPr/>
        </p:nvSpPr>
        <p:spPr>
          <a:xfrm>
            <a:off x="281520" y="92484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object 4"/>
          <p:cNvSpPr/>
          <p:nvPr/>
        </p:nvSpPr>
        <p:spPr>
          <a:xfrm>
            <a:off x="281520" y="130716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38" name="object 5"/>
          <p:cNvGrpSpPr/>
          <p:nvPr/>
        </p:nvGrpSpPr>
        <p:grpSpPr>
          <a:xfrm>
            <a:off x="87840" y="1749960"/>
            <a:ext cx="4482720" cy="1003680"/>
            <a:chOff x="87840" y="1749960"/>
            <a:chExt cx="4482720" cy="1003680"/>
          </a:xfrm>
        </p:grpSpPr>
        <p:sp>
          <p:nvSpPr>
            <p:cNvPr id="539" name="object 6"/>
            <p:cNvSpPr/>
            <p:nvPr/>
          </p:nvSpPr>
          <p:spPr>
            <a:xfrm>
              <a:off x="87840" y="1749960"/>
              <a:ext cx="4432680" cy="17604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object 7"/>
            <p:cNvSpPr/>
            <p:nvPr/>
          </p:nvSpPr>
          <p:spPr>
            <a:xfrm>
              <a:off x="87840" y="1913400"/>
              <a:ext cx="4432320" cy="5040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object 8"/>
            <p:cNvSpPr/>
            <p:nvPr/>
          </p:nvSpPr>
          <p:spPr>
            <a:xfrm>
              <a:off x="138600" y="2652480"/>
              <a:ext cx="101160" cy="10116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object 9"/>
            <p:cNvSpPr/>
            <p:nvPr/>
          </p:nvSpPr>
          <p:spPr>
            <a:xfrm>
              <a:off x="189360" y="2639880"/>
              <a:ext cx="4381200" cy="11376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object 10"/>
            <p:cNvSpPr/>
            <p:nvPr/>
          </p:nvSpPr>
          <p:spPr>
            <a:xfrm>
              <a:off x="4520160" y="1794240"/>
              <a:ext cx="50400" cy="8582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object 11"/>
            <p:cNvSpPr/>
            <p:nvPr/>
          </p:nvSpPr>
          <p:spPr>
            <a:xfrm>
              <a:off x="87840" y="1957680"/>
              <a:ext cx="4432680" cy="745920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6" y="0"/>
                  </a:moveTo>
                  <a:lnTo>
                    <a:pt x="0" y="0"/>
                  </a:lnTo>
                  <a:lnTo>
                    <a:pt x="0" y="694804"/>
                  </a:lnTo>
                  <a:lnTo>
                    <a:pt x="4008" y="714528"/>
                  </a:lnTo>
                  <a:lnTo>
                    <a:pt x="14922" y="730681"/>
                  </a:lnTo>
                  <a:lnTo>
                    <a:pt x="31075" y="741595"/>
                  </a:lnTo>
                  <a:lnTo>
                    <a:pt x="50800" y="745604"/>
                  </a:lnTo>
                  <a:lnTo>
                    <a:pt x="4381766" y="745604"/>
                  </a:lnTo>
                  <a:lnTo>
                    <a:pt x="4401491" y="741595"/>
                  </a:lnTo>
                  <a:lnTo>
                    <a:pt x="4417644" y="730681"/>
                  </a:lnTo>
                  <a:lnTo>
                    <a:pt x="4428558" y="714528"/>
                  </a:lnTo>
                  <a:lnTo>
                    <a:pt x="4432566" y="6948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object 12"/>
            <p:cNvSpPr/>
            <p:nvPr/>
          </p:nvSpPr>
          <p:spPr>
            <a:xfrm>
              <a:off x="4520160" y="1832040"/>
              <a:ext cx="360" cy="839160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45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object 13"/>
            <p:cNvSpPr/>
            <p:nvPr/>
          </p:nvSpPr>
          <p:spPr>
            <a:xfrm>
              <a:off x="4520160" y="18194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object 14"/>
            <p:cNvSpPr/>
            <p:nvPr/>
          </p:nvSpPr>
          <p:spPr>
            <a:xfrm>
              <a:off x="4520160" y="18068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object 15"/>
            <p:cNvSpPr/>
            <p:nvPr/>
          </p:nvSpPr>
          <p:spPr>
            <a:xfrm>
              <a:off x="4520160" y="17942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object 16"/>
            <p:cNvSpPr/>
            <p:nvPr/>
          </p:nvSpPr>
          <p:spPr>
            <a:xfrm>
              <a:off x="281520" y="200988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object 17"/>
            <p:cNvSpPr/>
            <p:nvPr/>
          </p:nvSpPr>
          <p:spPr>
            <a:xfrm>
              <a:off x="281520" y="2391840"/>
              <a:ext cx="64440" cy="6444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1" name="object 18"/>
          <p:cNvSpPr/>
          <p:nvPr/>
        </p:nvSpPr>
        <p:spPr>
          <a:xfrm>
            <a:off x="126000" y="832320"/>
            <a:ext cx="4356360" cy="18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28944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29">
                <a:latin typeface="Trebuchet MS"/>
              </a:rPr>
              <a:t>The </a:t>
            </a:r>
            <a:r>
              <a:rPr lang="en-IN" sz="950" b="0" strike="noStrike" spc="-12">
                <a:latin typeface="Trebuchet MS"/>
              </a:rPr>
              <a:t>notion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i="1" strike="noStrike" spc="-60">
                <a:latin typeface="Verdana"/>
              </a:rPr>
              <a:t>context </a:t>
            </a:r>
            <a:r>
              <a:rPr lang="en-IN" sz="950" b="0" strike="noStrike" spc="58">
                <a:latin typeface="Trebuchet MS"/>
              </a:rPr>
              <a:t>has </a:t>
            </a:r>
            <a:r>
              <a:rPr lang="en-IN" sz="950" b="0" strike="noStrike" spc="-1">
                <a:latin typeface="Trebuchet MS"/>
              </a:rPr>
              <a:t>nothing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24">
                <a:latin typeface="Trebuchet MS"/>
              </a:rPr>
              <a:t>do </a:t>
            </a:r>
            <a:r>
              <a:rPr lang="en-IN" sz="950" b="0" strike="noStrike" spc="-35">
                <a:latin typeface="Trebuchet MS"/>
              </a:rPr>
              <a:t>with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">
                <a:latin typeface="Trebuchet MS"/>
              </a:rPr>
              <a:t>ordinary </a:t>
            </a:r>
            <a:r>
              <a:rPr lang="en-IN" sz="950" b="0" strike="noStrike" spc="18">
                <a:latin typeface="Trebuchet MS"/>
              </a:rPr>
              <a:t>meaning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65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word  </a:t>
            </a:r>
            <a:r>
              <a:rPr lang="en-IN" sz="950" b="0" strike="noStrike" spc="-21">
                <a:latin typeface="Trebuchet MS"/>
              </a:rPr>
              <a:t>context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29">
                <a:latin typeface="Trebuchet MS"/>
              </a:rPr>
              <a:t>language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-12">
                <a:latin typeface="Trebuchet MS"/>
              </a:rPr>
              <a:t>All </a:t>
            </a:r>
            <a:r>
              <a:rPr lang="en-IN" sz="950" b="0" strike="noStrike" spc="-80">
                <a:latin typeface="Trebuchet MS"/>
              </a:rPr>
              <a:t>it </a:t>
            </a:r>
            <a:r>
              <a:rPr lang="en-IN" sz="950" b="0" strike="noStrike" spc="-15">
                <a:latin typeface="Trebuchet MS"/>
              </a:rPr>
              <a:t>really </a:t>
            </a:r>
            <a:r>
              <a:rPr lang="en-IN" sz="950" b="0" strike="noStrike" spc="43">
                <a:latin typeface="Trebuchet MS"/>
              </a:rPr>
              <a:t>means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7">
                <a:latin typeface="Trebuchet MS"/>
              </a:rPr>
              <a:t>non-terminal </a:t>
            </a:r>
            <a:r>
              <a:rPr lang="en-IN" sz="950" b="0" strike="noStrike" spc="29">
                <a:latin typeface="Trebuchet MS"/>
              </a:rPr>
              <a:t>on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left-hand </a:t>
            </a:r>
            <a:r>
              <a:rPr lang="en-IN" sz="950" b="0" strike="noStrike" spc="18">
                <a:latin typeface="Trebuchet MS"/>
              </a:rPr>
              <a:t>side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65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rule </a:t>
            </a:r>
            <a:r>
              <a:rPr lang="en-IN" sz="950" b="0" strike="noStrike" spc="24">
                <a:latin typeface="Trebuchet MS"/>
              </a:rPr>
              <a:t>is  </a:t>
            </a:r>
            <a:r>
              <a:rPr lang="en-IN" sz="950" b="0" strike="noStrike" spc="-15">
                <a:latin typeface="Trebuchet MS"/>
              </a:rPr>
              <a:t>out there </a:t>
            </a:r>
            <a:r>
              <a:rPr lang="en-IN" sz="950" b="0" strike="noStrike" spc="-32">
                <a:latin typeface="Trebuchet MS"/>
              </a:rPr>
              <a:t>all </a:t>
            </a:r>
            <a:r>
              <a:rPr lang="en-IN" sz="950" b="0" strike="noStrike" spc="4">
                <a:latin typeface="Trebuchet MS"/>
              </a:rPr>
              <a:t>by </a:t>
            </a:r>
            <a:r>
              <a:rPr lang="en-IN" sz="950" b="0" strike="noStrike" spc="-32">
                <a:latin typeface="Trebuchet MS"/>
              </a:rPr>
              <a:t>itself </a:t>
            </a:r>
            <a:r>
              <a:rPr lang="en-IN" sz="950" b="0" strike="noStrike" spc="-21">
                <a:latin typeface="Trebuchet MS"/>
              </a:rPr>
              <a:t>(free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context)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4"/>
              </a:spcBef>
            </a:pP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A </a:t>
            </a:r>
            <a:r>
              <a:rPr lang="en-IN" sz="1100" b="0" strike="noStrike" spc="123">
                <a:solidFill>
                  <a:srgbClr val="3333B2"/>
                </a:solidFill>
                <a:latin typeface="DejaVu Sans"/>
              </a:rPr>
              <a:t>→</a:t>
            </a:r>
            <a:r>
              <a:rPr lang="en-IN" sz="1100" b="0" strike="noStrike" spc="-66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21">
                <a:solidFill>
                  <a:srgbClr val="3333B2"/>
                </a:solidFill>
                <a:latin typeface="Georgia"/>
              </a:rPr>
              <a:t>BC</a:t>
            </a:r>
            <a:endParaRPr lang="en-IN" sz="1100" b="0" strike="noStrike" spc="-1">
              <a:latin typeface="Arial"/>
            </a:endParaRPr>
          </a:p>
          <a:p>
            <a:pPr marL="289440">
              <a:lnSpc>
                <a:spcPct val="113000"/>
              </a:lnSpc>
              <a:spcBef>
                <a:spcPts val="34"/>
              </a:spcBef>
            </a:pP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I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can </a:t>
            </a:r>
            <a:r>
              <a:rPr lang="en-IN" sz="950" b="0" strike="noStrike" spc="-32">
                <a:solidFill>
                  <a:srgbClr val="3333B2"/>
                </a:solidFill>
                <a:latin typeface="Trebuchet MS"/>
              </a:rPr>
              <a:t>rewrite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A </a:t>
            </a:r>
            <a:r>
              <a:rPr lang="en-IN" sz="950" b="0" strike="noStrike" spc="72">
                <a:solidFill>
                  <a:srgbClr val="3333B2"/>
                </a:solidFill>
                <a:latin typeface="Trebuchet MS"/>
              </a:rPr>
              <a:t>as </a:t>
            </a:r>
            <a:r>
              <a:rPr lang="en-IN" sz="950" b="0" i="1" strike="noStrike" spc="-1">
                <a:solidFill>
                  <a:srgbClr val="3333B2"/>
                </a:solidFill>
                <a:latin typeface="Verdana"/>
              </a:rPr>
              <a:t>B </a:t>
            </a:r>
            <a:r>
              <a:rPr lang="en-IN" sz="950" b="0" i="1" strike="noStrike" spc="-52">
                <a:solidFill>
                  <a:srgbClr val="3333B2"/>
                </a:solidFill>
                <a:latin typeface="Verdana"/>
              </a:rPr>
              <a:t>followed </a:t>
            </a:r>
            <a:r>
              <a:rPr lang="en-IN" sz="950" b="0" i="1" strike="noStrike" spc="-72">
                <a:solidFill>
                  <a:srgbClr val="3333B2"/>
                </a:solidFill>
                <a:latin typeface="Verdana"/>
              </a:rPr>
              <a:t>by </a:t>
            </a:r>
            <a:r>
              <a:rPr lang="en-IN" sz="950" b="0" i="1" strike="noStrike" spc="43">
                <a:solidFill>
                  <a:srgbClr val="3333B2"/>
                </a:solidFill>
                <a:latin typeface="Verdana"/>
              </a:rPr>
              <a:t>C </a:t>
            </a:r>
            <a:r>
              <a:rPr lang="en-IN" sz="950" b="0" strike="noStrike" spc="24">
                <a:solidFill>
                  <a:srgbClr val="3333B2"/>
                </a:solidFill>
                <a:latin typeface="Trebuchet MS"/>
              </a:rPr>
              <a:t>regardless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context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in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which</a:t>
            </a:r>
            <a:r>
              <a:rPr lang="en-IN" sz="950" b="0" strike="noStrike" spc="-177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A </a:t>
            </a:r>
            <a:r>
              <a:rPr lang="en-IN" sz="950" b="0" strike="noStrike" spc="24">
                <a:solidFill>
                  <a:srgbClr val="3333B2"/>
                </a:solidFill>
                <a:latin typeface="Trebuchet MS"/>
              </a:rPr>
              <a:t>is 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found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13000"/>
              </a:lnSpc>
              <a:spcBef>
                <a:spcPts val="176"/>
              </a:spcBef>
            </a:pPr>
            <a:r>
              <a:rPr lang="en-IN" sz="950" b="0" strike="noStrike" spc="38">
                <a:solidFill>
                  <a:srgbClr val="3333B2"/>
                </a:solidFill>
                <a:latin typeface="Trebuchet MS"/>
              </a:rPr>
              <a:t>Or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when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I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49">
                <a:solidFill>
                  <a:srgbClr val="3333B2"/>
                </a:solidFill>
                <a:latin typeface="Trebuchet MS"/>
              </a:rPr>
              <a:t>see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43">
                <a:solidFill>
                  <a:srgbClr val="3333B2"/>
                </a:solidFill>
                <a:latin typeface="Trebuchet MS"/>
              </a:rPr>
              <a:t>a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i="1" strike="noStrike" spc="-1">
                <a:solidFill>
                  <a:srgbClr val="3333B2"/>
                </a:solidFill>
                <a:latin typeface="Verdana"/>
              </a:rPr>
              <a:t>B</a:t>
            </a:r>
            <a:r>
              <a:rPr lang="en-IN" sz="950" b="0" i="1" strike="noStrike" spc="-66">
                <a:solidFill>
                  <a:srgbClr val="3333B2"/>
                </a:solidFill>
                <a:latin typeface="Verdana"/>
              </a:rPr>
              <a:t> </a:t>
            </a:r>
            <a:r>
              <a:rPr lang="en-IN" sz="950" b="0" i="1" strike="noStrike" spc="-52">
                <a:solidFill>
                  <a:srgbClr val="3333B2"/>
                </a:solidFill>
                <a:latin typeface="Verdana"/>
              </a:rPr>
              <a:t>followed</a:t>
            </a:r>
            <a:r>
              <a:rPr lang="en-IN" sz="950" b="0" i="1" strike="noStrike" spc="-66">
                <a:solidFill>
                  <a:srgbClr val="3333B2"/>
                </a:solidFill>
                <a:latin typeface="Verdana"/>
              </a:rPr>
              <a:t> </a:t>
            </a:r>
            <a:r>
              <a:rPr lang="en-IN" sz="950" b="0" i="1" strike="noStrike" spc="-72">
                <a:solidFill>
                  <a:srgbClr val="3333B2"/>
                </a:solidFill>
                <a:latin typeface="Verdana"/>
              </a:rPr>
              <a:t>by</a:t>
            </a:r>
            <a:r>
              <a:rPr lang="en-IN" sz="950" b="0" i="1" strike="noStrike" spc="-66">
                <a:solidFill>
                  <a:srgbClr val="3333B2"/>
                </a:solidFill>
                <a:latin typeface="Verdana"/>
              </a:rPr>
              <a:t> </a:t>
            </a:r>
            <a:r>
              <a:rPr lang="en-IN" sz="950" b="0" i="1" strike="noStrike" spc="-26">
                <a:solidFill>
                  <a:srgbClr val="3333B2"/>
                </a:solidFill>
                <a:latin typeface="Verdana"/>
              </a:rPr>
              <a:t>a</a:t>
            </a:r>
            <a:r>
              <a:rPr lang="en-IN" sz="950" b="0" i="1" strike="noStrike" spc="-72">
                <a:solidFill>
                  <a:srgbClr val="3333B2"/>
                </a:solidFill>
                <a:latin typeface="Verdana"/>
              </a:rPr>
              <a:t> </a:t>
            </a:r>
            <a:r>
              <a:rPr lang="en-IN" sz="950" b="0" i="1" strike="noStrike" spc="-21">
                <a:solidFill>
                  <a:srgbClr val="3333B2"/>
                </a:solidFill>
                <a:latin typeface="Verdana"/>
              </a:rPr>
              <a:t>C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,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I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can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32">
                <a:solidFill>
                  <a:srgbClr val="3333B2"/>
                </a:solidFill>
                <a:latin typeface="Trebuchet MS"/>
              </a:rPr>
              <a:t>infer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32">
                <a:solidFill>
                  <a:srgbClr val="3333B2"/>
                </a:solidFill>
                <a:latin typeface="Trebuchet MS"/>
              </a:rPr>
              <a:t>an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A</a:t>
            </a:r>
            <a:r>
              <a:rPr lang="en-IN" sz="1100" b="0" i="1" strike="noStrike" spc="4">
                <a:solidFill>
                  <a:srgbClr val="3333B2"/>
                </a:solidFill>
                <a:latin typeface="Georgia"/>
              </a:rPr>
              <a:t> </a:t>
            </a:r>
            <a:r>
              <a:rPr lang="en-IN" sz="950" b="0" strike="noStrike" spc="24">
                <a:solidFill>
                  <a:srgbClr val="3333B2"/>
                </a:solidFill>
                <a:latin typeface="Trebuchet MS"/>
              </a:rPr>
              <a:t>regardless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 </a:t>
            </a:r>
            <a:r>
              <a:rPr lang="en-IN" sz="950" b="0" strike="noStrike" spc="12">
                <a:solidFill>
                  <a:srgbClr val="3333B2"/>
                </a:solidFill>
                <a:latin typeface="Trebuchet MS"/>
              </a:rPr>
              <a:t>surrounding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 context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553" name="object 2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54" name="object 26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55" name="object 27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960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60" dirty="0"/>
              <a:t>Pawan </a:t>
            </a:r>
            <a:r>
              <a:rPr spc="-30" dirty="0"/>
              <a:t>Goyal </a:t>
            </a:r>
            <a:r>
              <a:rPr spc="-35" dirty="0"/>
              <a:t>(IIT</a:t>
            </a:r>
            <a:r>
              <a:rPr spc="-5" dirty="0"/>
              <a:t> </a:t>
            </a:r>
            <a:r>
              <a:rPr spc="-4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10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85886376"/>
      </p:ext>
    </p:extLst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23410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60" dirty="0"/>
              <a:t>Pawan </a:t>
            </a:r>
            <a:r>
              <a:rPr spc="-30" dirty="0"/>
              <a:t>Goyal </a:t>
            </a:r>
            <a:r>
              <a:rPr spc="-35" dirty="0"/>
              <a:t>(IIT</a:t>
            </a:r>
            <a:r>
              <a:rPr spc="-5" dirty="0"/>
              <a:t> </a:t>
            </a:r>
            <a:r>
              <a:rPr spc="-4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11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97615881"/>
      </p:ext>
    </p:extLst>
  </p:cSld>
  <p:clrMapOvr>
    <a:masterClrMapping/>
  </p:clrMapOvr>
  <p:transition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960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12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15431086"/>
      </p:ext>
    </p:extLst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579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13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43081536"/>
      </p:ext>
    </p:extLst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579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14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30376197"/>
      </p:ext>
    </p:extLst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43216"/>
            <a:ext cx="4419600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4840" y="3339672"/>
            <a:ext cx="12185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-2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Formulation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15 </a:t>
            </a:r>
            <a:r>
              <a:rPr spc="-120" dirty="0"/>
              <a:t>/</a:t>
            </a:r>
            <a:r>
              <a:rPr spc="-100" dirty="0"/>
              <a:t> </a:t>
            </a:r>
            <a:r>
              <a:rPr spc="1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01668830"/>
      </p:ext>
    </p:extLst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sp>
          <p:nvSpPr>
            <p:cNvPr id="4" name="object 4"/>
            <p:cNvSpPr/>
            <p:nvPr/>
          </p:nvSpPr>
          <p:spPr>
            <a:xfrm>
              <a:off x="138544" y="1218336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20563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943914"/>
              <a:ext cx="50749" cy="274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6858" y="942136"/>
            <a:ext cx="2654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Transition </a:t>
            </a:r>
            <a:r>
              <a:rPr sz="1400" i="1" spc="-60" dirty="0">
                <a:solidFill>
                  <a:srgbClr val="FFFFFF"/>
                </a:solidFill>
                <a:latin typeface="Georgia"/>
                <a:cs typeface="Georgia"/>
              </a:rPr>
              <a:t>Based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Parsing:</a:t>
            </a:r>
            <a:r>
              <a:rPr sz="1400" i="1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Learning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7946" y="3339672"/>
            <a:ext cx="1860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25713934"/>
      </p:ext>
    </p:extLst>
  </p:cSld>
  <p:clrMapOvr>
    <a:masterClrMapping/>
  </p:clrMapOvr>
  <p:transition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15276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>
                <a:solidFill>
                  <a:schemeClr val="bg1"/>
                </a:solidFill>
              </a:rPr>
              <a:t>Classifier-Based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9876"/>
            <a:ext cx="4483735" cy="875030"/>
            <a:chOff x="87743" y="589876"/>
            <a:chExt cx="4483735" cy="875030"/>
          </a:xfrm>
        </p:grpSpPr>
        <p:sp>
          <p:nvSpPr>
            <p:cNvPr id="4" name="object 4"/>
            <p:cNvSpPr/>
            <p:nvPr/>
          </p:nvSpPr>
          <p:spPr>
            <a:xfrm>
              <a:off x="87743" y="5898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762889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362748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350048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634111"/>
              <a:ext cx="50749" cy="728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807161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672198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6594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646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634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854024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064056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1274089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7743" y="1565478"/>
            <a:ext cx="4483735" cy="629920"/>
            <a:chOff x="87743" y="1565478"/>
            <a:chExt cx="4483735" cy="629920"/>
          </a:xfrm>
        </p:grpSpPr>
        <p:sp>
          <p:nvSpPr>
            <p:cNvPr id="18" name="object 18"/>
            <p:cNvSpPr/>
            <p:nvPr/>
          </p:nvSpPr>
          <p:spPr>
            <a:xfrm>
              <a:off x="87743" y="156547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44" y="1738490"/>
              <a:ext cx="4432566" cy="506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544" y="2093239"/>
              <a:ext cx="101599" cy="10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344" y="2080539"/>
              <a:ext cx="4381715" cy="114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1609712"/>
              <a:ext cx="50749" cy="4835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743" y="178277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647812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0" y="16351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0" y="1622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6097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7743" y="2295956"/>
            <a:ext cx="4483735" cy="842010"/>
            <a:chOff x="87743" y="2295956"/>
            <a:chExt cx="4483735" cy="842010"/>
          </a:xfrm>
        </p:grpSpPr>
        <p:sp>
          <p:nvSpPr>
            <p:cNvPr id="29" name="object 29"/>
            <p:cNvSpPr/>
            <p:nvPr/>
          </p:nvSpPr>
          <p:spPr>
            <a:xfrm>
              <a:off x="87743" y="229595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44" y="2459621"/>
              <a:ext cx="4432566" cy="506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544" y="3036049"/>
              <a:ext cx="101599" cy="10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44" y="3023349"/>
              <a:ext cx="4381715" cy="114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11" y="2340203"/>
              <a:ext cx="50749" cy="6958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43" y="2503906"/>
              <a:ext cx="4432935" cy="583565"/>
            </a:xfrm>
            <a:custGeom>
              <a:avLst/>
              <a:gdLst/>
              <a:ahLst/>
              <a:cxnLst/>
              <a:rect l="l" t="t" r="r" b="b"/>
              <a:pathLst>
                <a:path w="4432935" h="583564">
                  <a:moveTo>
                    <a:pt x="4432566" y="0"/>
                  </a:moveTo>
                  <a:lnTo>
                    <a:pt x="0" y="0"/>
                  </a:lnTo>
                  <a:lnTo>
                    <a:pt x="0" y="532142"/>
                  </a:lnTo>
                  <a:lnTo>
                    <a:pt x="4008" y="551867"/>
                  </a:lnTo>
                  <a:lnTo>
                    <a:pt x="14922" y="568020"/>
                  </a:lnTo>
                  <a:lnTo>
                    <a:pt x="31075" y="578934"/>
                  </a:lnTo>
                  <a:lnTo>
                    <a:pt x="50800" y="582942"/>
                  </a:lnTo>
                  <a:lnTo>
                    <a:pt x="4381766" y="582942"/>
                  </a:lnTo>
                  <a:lnTo>
                    <a:pt x="4401491" y="578934"/>
                  </a:lnTo>
                  <a:lnTo>
                    <a:pt x="4417644" y="568020"/>
                  </a:lnTo>
                  <a:lnTo>
                    <a:pt x="4428558" y="551867"/>
                  </a:lnTo>
                  <a:lnTo>
                    <a:pt x="4432566" y="5321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10" y="2378291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6768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10" y="23655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10" y="2352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10" y="2340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1597" y="2553639"/>
              <a:ext cx="64757" cy="6475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597" y="2763672"/>
              <a:ext cx="64757" cy="6475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597" y="2973705"/>
              <a:ext cx="64757" cy="6475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5844" y="518418"/>
            <a:ext cx="4232910" cy="2560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Data-driven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deterministic</a:t>
            </a:r>
            <a:r>
              <a:rPr sz="1100" i="1" spc="-11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parsing: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-5" dirty="0">
                <a:latin typeface="Trebuchet MS"/>
                <a:cs typeface="Trebuchet MS"/>
              </a:rPr>
              <a:t>Deterministic </a:t>
            </a:r>
            <a:r>
              <a:rPr sz="950" spc="20" dirty="0">
                <a:latin typeface="Trebuchet MS"/>
                <a:cs typeface="Trebuchet MS"/>
              </a:rPr>
              <a:t>parsing </a:t>
            </a:r>
            <a:r>
              <a:rPr sz="950" spc="5" dirty="0">
                <a:latin typeface="Trebuchet MS"/>
                <a:cs typeface="Trebuchet MS"/>
              </a:rPr>
              <a:t>requires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80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Arial"/>
                <a:cs typeface="Arial"/>
              </a:rPr>
              <a:t>oracle</a:t>
            </a:r>
            <a:r>
              <a:rPr sz="950" spc="-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1309370">
              <a:lnSpc>
                <a:spcPct val="145100"/>
              </a:lnSpc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20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oracle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dirty="0">
                <a:latin typeface="Trebuchet MS"/>
                <a:cs typeface="Trebuchet MS"/>
              </a:rPr>
              <a:t>approximated </a:t>
            </a:r>
            <a:r>
              <a:rPr sz="950" spc="5" dirty="0">
                <a:latin typeface="Trebuchet MS"/>
                <a:cs typeface="Trebuchet MS"/>
              </a:rPr>
              <a:t>by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b="1" dirty="0">
                <a:latin typeface="Arial"/>
                <a:cs typeface="Arial"/>
              </a:rPr>
              <a:t>classifier</a:t>
            </a:r>
            <a:r>
              <a:rPr sz="950" dirty="0">
                <a:latin typeface="Trebuchet MS"/>
                <a:cs typeface="Trebuchet MS"/>
              </a:rPr>
              <a:t>. 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15" dirty="0">
                <a:latin typeface="Trebuchet MS"/>
                <a:cs typeface="Trebuchet MS"/>
              </a:rPr>
              <a:t>trained </a:t>
            </a:r>
            <a:r>
              <a:rPr sz="950" spc="35" dirty="0">
                <a:latin typeface="Trebuchet MS"/>
                <a:cs typeface="Trebuchet MS"/>
              </a:rPr>
              <a:t>using </a:t>
            </a:r>
            <a:r>
              <a:rPr sz="950" b="1" spc="15" dirty="0">
                <a:latin typeface="Arial"/>
                <a:cs typeface="Arial"/>
              </a:rPr>
              <a:t>treebank </a:t>
            </a:r>
            <a:r>
              <a:rPr sz="950" spc="-15" dirty="0">
                <a:latin typeface="Trebuchet MS"/>
                <a:cs typeface="Trebuchet MS"/>
              </a:rPr>
              <a:t>data.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Learning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Problem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Approximate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function from </a:t>
            </a:r>
            <a:r>
              <a:rPr sz="950" b="1" spc="5" dirty="0">
                <a:latin typeface="Arial"/>
                <a:cs typeface="Arial"/>
              </a:rPr>
              <a:t>configurations</a:t>
            </a:r>
            <a:r>
              <a:rPr sz="950" spc="5" dirty="0">
                <a:latin typeface="Trebuchet MS"/>
                <a:cs typeface="Trebuchet MS"/>
              </a:rPr>
              <a:t>, represented by </a:t>
            </a:r>
            <a:r>
              <a:rPr sz="950" spc="-20" dirty="0">
                <a:latin typeface="Trebuchet MS"/>
                <a:cs typeface="Trebuchet MS"/>
              </a:rPr>
              <a:t>feature </a:t>
            </a:r>
            <a:r>
              <a:rPr sz="950" spc="5" dirty="0">
                <a:latin typeface="Trebuchet MS"/>
                <a:cs typeface="Trebuchet MS"/>
              </a:rPr>
              <a:t>vectors 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b="1" spc="5" dirty="0">
                <a:latin typeface="Arial"/>
                <a:cs typeface="Arial"/>
              </a:rPr>
              <a:t>transitions</a:t>
            </a:r>
            <a:r>
              <a:rPr sz="950" spc="5" dirty="0">
                <a:latin typeface="Trebuchet MS"/>
                <a:cs typeface="Trebuchet MS"/>
              </a:rPr>
              <a:t>,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training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gold standard </a:t>
            </a:r>
            <a:r>
              <a:rPr sz="950" b="1" spc="10" dirty="0">
                <a:latin typeface="Arial"/>
                <a:cs typeface="Arial"/>
              </a:rPr>
              <a:t>transition</a:t>
            </a:r>
            <a:r>
              <a:rPr sz="950" b="1" spc="-4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sequences</a:t>
            </a:r>
            <a:r>
              <a:rPr sz="950" spc="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70" dirty="0">
                <a:solidFill>
                  <a:srgbClr val="FF0000"/>
                </a:solidFill>
                <a:latin typeface="Georgia"/>
                <a:cs typeface="Georgia"/>
              </a:rPr>
              <a:t>Three</a:t>
            </a:r>
            <a:r>
              <a:rPr sz="1100" i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Georgia"/>
                <a:cs typeface="Georgia"/>
              </a:rPr>
              <a:t>issues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35" dirty="0">
                <a:latin typeface="Trebuchet MS"/>
                <a:cs typeface="Trebuchet MS"/>
              </a:rPr>
              <a:t>How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" dirty="0">
                <a:latin typeface="Trebuchet MS"/>
                <a:cs typeface="Trebuchet MS"/>
              </a:rPr>
              <a:t>represent </a:t>
            </a:r>
            <a:r>
              <a:rPr sz="950" dirty="0">
                <a:latin typeface="Trebuchet MS"/>
                <a:cs typeface="Trebuchet MS"/>
              </a:rPr>
              <a:t>configurations </a:t>
            </a:r>
            <a:r>
              <a:rPr sz="950" spc="5" dirty="0">
                <a:latin typeface="Trebuchet MS"/>
                <a:cs typeface="Trebuchet MS"/>
              </a:rPr>
              <a:t>by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0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vectors?</a:t>
            </a:r>
            <a:endParaRPr sz="950">
              <a:latin typeface="Trebuchet MS"/>
              <a:cs typeface="Trebuchet MS"/>
            </a:endParaRPr>
          </a:p>
          <a:p>
            <a:pPr marL="289560" marR="1520825">
              <a:lnSpc>
                <a:spcPct val="145100"/>
              </a:lnSpc>
            </a:pPr>
            <a:r>
              <a:rPr sz="950" spc="35" dirty="0">
                <a:latin typeface="Trebuchet MS"/>
                <a:cs typeface="Trebuchet MS"/>
              </a:rPr>
              <a:t>How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5" dirty="0">
                <a:latin typeface="Trebuchet MS"/>
                <a:cs typeface="Trebuchet MS"/>
              </a:rPr>
              <a:t>derive </a:t>
            </a:r>
            <a:r>
              <a:rPr sz="950" spc="-15" dirty="0">
                <a:latin typeface="Trebuchet MS"/>
                <a:cs typeface="Trebuchet MS"/>
              </a:rPr>
              <a:t>training </a:t>
            </a:r>
            <a:r>
              <a:rPr sz="950" dirty="0">
                <a:latin typeface="Trebuchet MS"/>
                <a:cs typeface="Trebuchet MS"/>
              </a:rPr>
              <a:t>data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9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treebanks?  </a:t>
            </a:r>
            <a:r>
              <a:rPr sz="950" spc="35" dirty="0">
                <a:latin typeface="Trebuchet MS"/>
                <a:cs typeface="Trebuchet MS"/>
              </a:rPr>
              <a:t>How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dirty="0">
                <a:latin typeface="Trebuchet MS"/>
                <a:cs typeface="Trebuchet MS"/>
              </a:rPr>
              <a:t>learn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classifiers?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5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15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5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15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5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55031961"/>
      </p:ext>
    </p:extLst>
  </p:cSld>
  <p:clrMapOvr>
    <a:masterClrMapping/>
  </p:clrMapOvr>
  <p:transition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64991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>
                <a:solidFill>
                  <a:schemeClr val="bg1"/>
                </a:solidFill>
              </a:rPr>
              <a:t>Feature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4160"/>
            <a:ext cx="4483735" cy="1755775"/>
            <a:chOff x="87743" y="1134160"/>
            <a:chExt cx="4483735" cy="1755775"/>
          </a:xfrm>
        </p:grpSpPr>
        <p:sp>
          <p:nvSpPr>
            <p:cNvPr id="4" name="object 4"/>
            <p:cNvSpPr/>
            <p:nvPr/>
          </p:nvSpPr>
          <p:spPr>
            <a:xfrm>
              <a:off x="87743" y="113416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307185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2787789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2775089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178407"/>
              <a:ext cx="50749" cy="16093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351445"/>
              <a:ext cx="4432935" cy="1487170"/>
            </a:xfrm>
            <a:custGeom>
              <a:avLst/>
              <a:gdLst/>
              <a:ahLst/>
              <a:cxnLst/>
              <a:rect l="l" t="t" r="r" b="b"/>
              <a:pathLst>
                <a:path w="4432935" h="1487170">
                  <a:moveTo>
                    <a:pt x="4432566" y="0"/>
                  </a:moveTo>
                  <a:lnTo>
                    <a:pt x="0" y="0"/>
                  </a:lnTo>
                  <a:lnTo>
                    <a:pt x="0" y="1436344"/>
                  </a:lnTo>
                  <a:lnTo>
                    <a:pt x="4008" y="1456069"/>
                  </a:lnTo>
                  <a:lnTo>
                    <a:pt x="14922" y="1472222"/>
                  </a:lnTo>
                  <a:lnTo>
                    <a:pt x="31075" y="1483136"/>
                  </a:lnTo>
                  <a:lnTo>
                    <a:pt x="50800" y="1487144"/>
                  </a:lnTo>
                  <a:lnTo>
                    <a:pt x="4381766" y="1487144"/>
                  </a:lnTo>
                  <a:lnTo>
                    <a:pt x="4401491" y="1483136"/>
                  </a:lnTo>
                  <a:lnTo>
                    <a:pt x="4417644" y="1472222"/>
                  </a:lnTo>
                  <a:lnTo>
                    <a:pt x="4428558" y="1456069"/>
                  </a:lnTo>
                  <a:lnTo>
                    <a:pt x="4432566" y="143634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216482"/>
              <a:ext cx="0" cy="1590675"/>
            </a:xfrm>
            <a:custGeom>
              <a:avLst/>
              <a:gdLst/>
              <a:ahLst/>
              <a:cxnLst/>
              <a:rect l="l" t="t" r="r" b="b"/>
              <a:pathLst>
                <a:path h="1590675">
                  <a:moveTo>
                    <a:pt x="0" y="15903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2037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191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1783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398320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2068906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744" y="674941"/>
            <a:ext cx="4399280" cy="2129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representation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c</a:t>
            </a:r>
            <a:r>
              <a:rPr sz="1100" spc="3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configuration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Georgia"/>
                <a:cs typeface="Georgia"/>
              </a:rPr>
              <a:t>c</a:t>
            </a:r>
            <a:r>
              <a:rPr sz="1100" i="1" spc="15" dirty="0">
                <a:latin typeface="Georgia"/>
                <a:cs typeface="Georg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5" dirty="0">
                <a:latin typeface="Trebuchet MS"/>
                <a:cs typeface="Trebuchet MS"/>
              </a:rPr>
              <a:t> features</a:t>
            </a:r>
            <a:endParaRPr sz="95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Georgia"/>
                <a:cs typeface="Georgia"/>
              </a:rPr>
              <a:t>f</a:t>
            </a:r>
            <a:r>
              <a:rPr sz="1200" i="1" spc="-7" baseline="-10416" dirty="0">
                <a:latin typeface="Georgia"/>
                <a:cs typeface="Georgia"/>
              </a:rPr>
              <a:t>i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Georgia"/>
                <a:cs typeface="Georgia"/>
              </a:rPr>
              <a:t>c</a:t>
            </a:r>
            <a:r>
              <a:rPr sz="1100" spc="-5" dirty="0">
                <a:latin typeface="Arial"/>
                <a:cs typeface="Arial"/>
              </a:rPr>
              <a:t>)</a:t>
            </a:r>
            <a:r>
              <a:rPr sz="950" spc="-5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790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Typical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Features</a:t>
            </a:r>
            <a:endParaRPr sz="1100" dirty="0">
              <a:latin typeface="Georgia"/>
              <a:cs typeface="Georg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spc="35" dirty="0">
                <a:latin typeface="Trebuchet MS"/>
                <a:cs typeface="Trebuchet MS"/>
              </a:rPr>
              <a:t>Nodes:</a:t>
            </a:r>
            <a:endParaRPr sz="950" dirty="0">
              <a:latin typeface="Trebuchet MS"/>
              <a:cs typeface="Trebuchet MS"/>
            </a:endParaRPr>
          </a:p>
          <a:p>
            <a:pPr marL="604520" indent="-118110">
              <a:lnSpc>
                <a:spcPts val="1200"/>
              </a:lnSpc>
              <a:spcBef>
                <a:spcPts val="204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spc="-30" dirty="0">
                <a:latin typeface="Trebuchet MS"/>
                <a:cs typeface="Trebuchet MS"/>
              </a:rPr>
              <a:t>Target </a:t>
            </a:r>
            <a:r>
              <a:rPr sz="900" spc="20" dirty="0">
                <a:latin typeface="Trebuchet MS"/>
                <a:cs typeface="Trebuchet MS"/>
              </a:rPr>
              <a:t>nodes </a:t>
            </a:r>
            <a:r>
              <a:rPr sz="900" spc="-35" dirty="0">
                <a:latin typeface="Trebuchet MS"/>
                <a:cs typeface="Trebuchet MS"/>
              </a:rPr>
              <a:t>(top of </a:t>
            </a:r>
            <a:r>
              <a:rPr sz="1000" i="1" spc="-70" dirty="0">
                <a:latin typeface="Georgia"/>
                <a:cs typeface="Georgia"/>
              </a:rPr>
              <a:t>S</a:t>
            </a:r>
            <a:r>
              <a:rPr sz="900" spc="-70" dirty="0">
                <a:latin typeface="Trebuchet MS"/>
                <a:cs typeface="Trebuchet MS"/>
              </a:rPr>
              <a:t>, </a:t>
            </a:r>
            <a:r>
              <a:rPr sz="900" spc="5" dirty="0">
                <a:latin typeface="Trebuchet MS"/>
                <a:cs typeface="Trebuchet MS"/>
              </a:rPr>
              <a:t>head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1000" i="1" spc="-40" dirty="0">
                <a:latin typeface="Georgia"/>
                <a:cs typeface="Georgia"/>
              </a:rPr>
              <a:t>B</a:t>
            </a:r>
            <a:r>
              <a:rPr sz="900" spc="-40" dirty="0">
                <a:latin typeface="Trebuchet MS"/>
                <a:cs typeface="Trebuchet MS"/>
              </a:rPr>
              <a:t>)</a:t>
            </a:r>
            <a:endParaRPr sz="900" dirty="0">
              <a:latin typeface="Trebuchet MS"/>
              <a:cs typeface="Trebuchet MS"/>
            </a:endParaRPr>
          </a:p>
          <a:p>
            <a:pPr marL="604520" indent="-118110">
              <a:lnSpc>
                <a:spcPts val="1195"/>
              </a:lnSpc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spc="-5" dirty="0">
                <a:latin typeface="Trebuchet MS"/>
                <a:cs typeface="Trebuchet MS"/>
              </a:rPr>
              <a:t>Linear </a:t>
            </a:r>
            <a:r>
              <a:rPr sz="900" spc="-35" dirty="0">
                <a:latin typeface="Trebuchet MS"/>
                <a:cs typeface="Trebuchet MS"/>
              </a:rPr>
              <a:t>context </a:t>
            </a:r>
            <a:r>
              <a:rPr sz="900" dirty="0">
                <a:latin typeface="Trebuchet MS"/>
                <a:cs typeface="Trebuchet MS"/>
              </a:rPr>
              <a:t>(neighbors </a:t>
            </a:r>
            <a:r>
              <a:rPr sz="900" spc="-30" dirty="0">
                <a:latin typeface="Trebuchet MS"/>
                <a:cs typeface="Trebuchet MS"/>
              </a:rPr>
              <a:t>in </a:t>
            </a:r>
            <a:r>
              <a:rPr sz="1000" i="1" spc="-65" dirty="0">
                <a:latin typeface="Georgia"/>
                <a:cs typeface="Georgia"/>
              </a:rPr>
              <a:t>S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155" dirty="0">
                <a:latin typeface="Trebuchet MS"/>
                <a:cs typeface="Trebuchet MS"/>
              </a:rPr>
              <a:t> </a:t>
            </a:r>
            <a:r>
              <a:rPr sz="1000" i="1" spc="-40" dirty="0">
                <a:latin typeface="Georgia"/>
                <a:cs typeface="Georgia"/>
              </a:rPr>
              <a:t>B</a:t>
            </a:r>
            <a:r>
              <a:rPr sz="900" spc="-40" dirty="0">
                <a:latin typeface="Trebuchet MS"/>
                <a:cs typeface="Trebuchet MS"/>
              </a:rPr>
              <a:t>)</a:t>
            </a:r>
            <a:endParaRPr sz="900" dirty="0">
              <a:latin typeface="Trebuchet MS"/>
              <a:cs typeface="Trebuchet MS"/>
            </a:endParaRPr>
          </a:p>
          <a:p>
            <a:pPr marL="604520" indent="-118110">
              <a:lnSpc>
                <a:spcPts val="1200"/>
              </a:lnSpc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spc="-20" dirty="0">
                <a:latin typeface="Trebuchet MS"/>
                <a:cs typeface="Trebuchet MS"/>
              </a:rPr>
              <a:t>Structural </a:t>
            </a:r>
            <a:r>
              <a:rPr sz="900" spc="-35" dirty="0">
                <a:latin typeface="Trebuchet MS"/>
                <a:cs typeface="Trebuchet MS"/>
              </a:rPr>
              <a:t>context </a:t>
            </a:r>
            <a:r>
              <a:rPr sz="900" spc="-20" dirty="0">
                <a:latin typeface="Trebuchet MS"/>
                <a:cs typeface="Trebuchet MS"/>
              </a:rPr>
              <a:t>(parents, </a:t>
            </a:r>
            <a:r>
              <a:rPr sz="900" spc="-30" dirty="0">
                <a:latin typeface="Trebuchet MS"/>
                <a:cs typeface="Trebuchet MS"/>
              </a:rPr>
              <a:t>children, </a:t>
            </a:r>
            <a:r>
              <a:rPr sz="900" dirty="0">
                <a:latin typeface="Trebuchet MS"/>
                <a:cs typeface="Trebuchet MS"/>
              </a:rPr>
              <a:t>siblings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1000" i="1" spc="-20" dirty="0">
                <a:latin typeface="Georgia"/>
                <a:cs typeface="Georgia"/>
              </a:rPr>
              <a:t>G</a:t>
            </a:r>
            <a:r>
              <a:rPr sz="900" spc="-20" dirty="0">
                <a:latin typeface="Trebuchet MS"/>
                <a:cs typeface="Trebuchet MS"/>
              </a:rPr>
              <a:t>)</a:t>
            </a:r>
            <a:endParaRPr sz="900" dirty="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345"/>
              </a:spcBef>
            </a:pPr>
            <a:r>
              <a:rPr sz="950" spc="-20" dirty="0">
                <a:latin typeface="Trebuchet MS"/>
                <a:cs typeface="Trebuchet MS"/>
              </a:rPr>
              <a:t>Attributes:</a:t>
            </a:r>
            <a:endParaRPr sz="950" dirty="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dirty="0">
                <a:latin typeface="Trebuchet MS"/>
                <a:cs typeface="Trebuchet MS"/>
              </a:rPr>
              <a:t>Word </a:t>
            </a:r>
            <a:r>
              <a:rPr sz="900" spc="-35" dirty="0">
                <a:latin typeface="Trebuchet MS"/>
                <a:cs typeface="Trebuchet MS"/>
              </a:rPr>
              <a:t>form </a:t>
            </a:r>
            <a:r>
              <a:rPr sz="900" spc="-5" dirty="0">
                <a:latin typeface="Trebuchet MS"/>
                <a:cs typeface="Trebuchet MS"/>
              </a:rPr>
              <a:t>(and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lemma)</a:t>
            </a:r>
            <a:endParaRPr sz="900" dirty="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spc="-5" dirty="0">
                <a:latin typeface="Trebuchet MS"/>
                <a:cs typeface="Trebuchet MS"/>
              </a:rPr>
              <a:t>Part-of-speech (and </a:t>
            </a:r>
            <a:r>
              <a:rPr sz="900" spc="-15" dirty="0">
                <a:latin typeface="Trebuchet MS"/>
                <a:cs typeface="Trebuchet MS"/>
              </a:rPr>
              <a:t>morpho-syntactic</a:t>
            </a:r>
            <a:r>
              <a:rPr sz="900" spc="-7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features)</a:t>
            </a:r>
            <a:endParaRPr sz="900" dirty="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spc="10" dirty="0">
                <a:latin typeface="Trebuchet MS"/>
                <a:cs typeface="Trebuchet MS"/>
              </a:rPr>
              <a:t>Dependency </a:t>
            </a:r>
            <a:r>
              <a:rPr sz="900" spc="-25" dirty="0">
                <a:latin typeface="Trebuchet MS"/>
                <a:cs typeface="Trebuchet MS"/>
              </a:rPr>
              <a:t>type </a:t>
            </a:r>
            <a:r>
              <a:rPr sz="900" spc="-60" dirty="0">
                <a:latin typeface="Trebuchet MS"/>
                <a:cs typeface="Trebuchet MS"/>
              </a:rPr>
              <a:t>(if</a:t>
            </a:r>
            <a:r>
              <a:rPr sz="900" spc="-6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labeled)</a:t>
            </a:r>
            <a:endParaRPr sz="900" dirty="0">
              <a:latin typeface="Trebuchet MS"/>
              <a:cs typeface="Trebuchet MS"/>
            </a:endParaRPr>
          </a:p>
          <a:p>
            <a:pPr marL="6045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605155" algn="l"/>
              </a:tabLst>
            </a:pPr>
            <a:r>
              <a:rPr sz="900" spc="5" dirty="0">
                <a:latin typeface="Trebuchet MS"/>
                <a:cs typeface="Trebuchet MS"/>
              </a:rPr>
              <a:t>Distance </a:t>
            </a:r>
            <a:r>
              <a:rPr sz="900" spc="-20" dirty="0">
                <a:latin typeface="Trebuchet MS"/>
                <a:cs typeface="Trebuchet MS"/>
              </a:rPr>
              <a:t>(between </a:t>
            </a:r>
            <a:r>
              <a:rPr sz="900" spc="-35" dirty="0">
                <a:latin typeface="Trebuchet MS"/>
                <a:cs typeface="Trebuchet MS"/>
              </a:rPr>
              <a:t>target</a:t>
            </a:r>
            <a:r>
              <a:rPr sz="900" spc="-6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tokens)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40405061"/>
      </p:ext>
    </p:extLst>
  </p:cSld>
  <p:clrMapOvr>
    <a:masterClrMapping/>
  </p:clrMapOvr>
  <p:transition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72191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>
                <a:solidFill>
                  <a:schemeClr val="bg1"/>
                </a:solidFill>
              </a:rPr>
              <a:t>Deterministic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608836"/>
            <a:ext cx="4483735" cy="1324610"/>
            <a:chOff x="87743" y="1608836"/>
            <a:chExt cx="4483735" cy="1324610"/>
          </a:xfrm>
        </p:grpSpPr>
        <p:sp>
          <p:nvSpPr>
            <p:cNvPr id="4" name="object 4"/>
            <p:cNvSpPr/>
            <p:nvPr/>
          </p:nvSpPr>
          <p:spPr>
            <a:xfrm>
              <a:off x="87743" y="160883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781860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2831795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2819095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653082"/>
              <a:ext cx="50749" cy="11787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826133"/>
              <a:ext cx="4432935" cy="1056640"/>
            </a:xfrm>
            <a:custGeom>
              <a:avLst/>
              <a:gdLst/>
              <a:ahLst/>
              <a:cxnLst/>
              <a:rect l="l" t="t" r="r" b="b"/>
              <a:pathLst>
                <a:path w="4432935" h="1056639">
                  <a:moveTo>
                    <a:pt x="4432566" y="0"/>
                  </a:moveTo>
                  <a:lnTo>
                    <a:pt x="0" y="0"/>
                  </a:lnTo>
                  <a:lnTo>
                    <a:pt x="0" y="1005662"/>
                  </a:lnTo>
                  <a:lnTo>
                    <a:pt x="4008" y="1025386"/>
                  </a:lnTo>
                  <a:lnTo>
                    <a:pt x="14922" y="1041539"/>
                  </a:lnTo>
                  <a:lnTo>
                    <a:pt x="31075" y="1052453"/>
                  </a:lnTo>
                  <a:lnTo>
                    <a:pt x="50800" y="1056462"/>
                  </a:lnTo>
                  <a:lnTo>
                    <a:pt x="4381766" y="1056462"/>
                  </a:lnTo>
                  <a:lnTo>
                    <a:pt x="4401491" y="1052453"/>
                  </a:lnTo>
                  <a:lnTo>
                    <a:pt x="4417644" y="1041539"/>
                  </a:lnTo>
                  <a:lnTo>
                    <a:pt x="4428558" y="1025386"/>
                  </a:lnTo>
                  <a:lnTo>
                    <a:pt x="4432566" y="100566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691170"/>
              <a:ext cx="0" cy="1160145"/>
            </a:xfrm>
            <a:custGeom>
              <a:avLst/>
              <a:gdLst/>
              <a:ahLst/>
              <a:cxnLst/>
              <a:rect l="l" t="t" r="r" b="b"/>
              <a:pathLst>
                <a:path h="1160145">
                  <a:moveTo>
                    <a:pt x="0" y="11596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678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6657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6530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344" y="659460"/>
            <a:ext cx="2933700" cy="2185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Trebuchet MS"/>
                <a:cs typeface="Trebuchet MS"/>
              </a:rPr>
              <a:t>To </a:t>
            </a:r>
            <a:r>
              <a:rPr sz="950" spc="15" dirty="0">
                <a:latin typeface="Trebuchet MS"/>
                <a:cs typeface="Trebuchet MS"/>
              </a:rPr>
              <a:t>guide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parser,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linear </a:t>
            </a:r>
            <a:r>
              <a:rPr sz="950" dirty="0">
                <a:latin typeface="Trebuchet MS"/>
                <a:cs typeface="Trebuchet MS"/>
              </a:rPr>
              <a:t>classifier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8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used: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marL="1664335">
              <a:lnSpc>
                <a:spcPts val="1255"/>
              </a:lnSpc>
            </a:pPr>
            <a:r>
              <a:rPr sz="1100" i="1" spc="-180" dirty="0">
                <a:latin typeface="Georgia"/>
                <a:cs typeface="Georgia"/>
              </a:rPr>
              <a:t>t</a:t>
            </a:r>
            <a:r>
              <a:rPr sz="1200" spc="-270" baseline="31250" dirty="0">
                <a:latin typeface="DejaVu Sans"/>
                <a:cs typeface="DejaVu Sans"/>
              </a:rPr>
              <a:t>∗</a:t>
            </a:r>
            <a:r>
              <a:rPr sz="1200" spc="-187" baseline="31250" dirty="0">
                <a:latin typeface="DejaVu Sans"/>
                <a:cs typeface="DejaVu Sans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r>
              <a:rPr sz="1100" spc="-150" dirty="0">
                <a:latin typeface="Georgia"/>
                <a:cs typeface="Georgia"/>
              </a:rPr>
              <a:t> </a:t>
            </a:r>
            <a:r>
              <a:rPr sz="1100" i="1" spc="-90" dirty="0">
                <a:latin typeface="Georgia"/>
                <a:cs typeface="Georgia"/>
              </a:rPr>
              <a:t>w</a:t>
            </a:r>
            <a:r>
              <a:rPr sz="1100" spc="-90" dirty="0">
                <a:latin typeface="Arial"/>
                <a:cs typeface="Arial"/>
              </a:rPr>
              <a:t>.</a:t>
            </a:r>
            <a:r>
              <a:rPr sz="1100" i="1" spc="-90" dirty="0">
                <a:latin typeface="Georgia"/>
                <a:cs typeface="Georgia"/>
              </a:rPr>
              <a:t>f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i="1" spc="-5" dirty="0">
                <a:latin typeface="Georgia"/>
                <a:cs typeface="Georgia"/>
              </a:rPr>
              <a:t>t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768985" algn="r">
              <a:lnSpc>
                <a:spcPts val="894"/>
              </a:lnSpc>
            </a:pPr>
            <a:r>
              <a:rPr sz="800" i="1" spc="-60" dirty="0">
                <a:latin typeface="Georgia"/>
                <a:cs typeface="Georgia"/>
              </a:rPr>
              <a:t>t</a:t>
            </a:r>
            <a:endParaRPr sz="8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775"/>
              </a:spcBef>
            </a:pPr>
            <a:r>
              <a:rPr sz="950" spc="5" dirty="0">
                <a:latin typeface="Trebuchet MS"/>
                <a:cs typeface="Trebuchet MS"/>
              </a:rPr>
              <a:t>Weight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1100" i="1" spc="-180" dirty="0">
                <a:latin typeface="Georgia"/>
                <a:cs typeface="Georgia"/>
              </a:rPr>
              <a:t>w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learned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dirty="0">
                <a:latin typeface="Trebuchet MS"/>
                <a:cs typeface="Trebuchet MS"/>
              </a:rPr>
              <a:t>treebank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data.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735"/>
              </a:spcBef>
            </a:pP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Using </a:t>
            </a: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classifier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at</a:t>
            </a:r>
            <a:r>
              <a:rPr sz="1100" i="1" spc="-6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run-time</a:t>
            </a:r>
            <a:endParaRPr sz="1100">
              <a:latin typeface="Georgia"/>
              <a:cs typeface="Georgia"/>
            </a:endParaRPr>
          </a:p>
          <a:p>
            <a:pPr marL="435609">
              <a:lnSpc>
                <a:spcPct val="100000"/>
              </a:lnSpc>
              <a:spcBef>
                <a:spcPts val="275"/>
              </a:spcBef>
            </a:pPr>
            <a:r>
              <a:rPr sz="950" spc="50" dirty="0">
                <a:latin typeface="Trebuchet MS"/>
                <a:cs typeface="Trebuchet MS"/>
              </a:rPr>
              <a:t>PARSE(</a:t>
            </a:r>
            <a:r>
              <a:rPr sz="1100" i="1" spc="50" dirty="0">
                <a:latin typeface="Georgia"/>
                <a:cs typeface="Georgia"/>
              </a:rPr>
              <a:t>w</a:t>
            </a:r>
            <a:r>
              <a:rPr sz="1200" spc="75" baseline="-10416" dirty="0">
                <a:latin typeface="Georgia"/>
                <a:cs typeface="Georgia"/>
              </a:rPr>
              <a:t>1</a:t>
            </a:r>
            <a:r>
              <a:rPr sz="1100" spc="50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80" dirty="0">
                <a:latin typeface="Georgia"/>
                <a:cs typeface="Georgia"/>
              </a:rPr>
              <a:t>w</a:t>
            </a:r>
            <a:r>
              <a:rPr sz="1200" i="1" spc="-120" baseline="-10416" dirty="0">
                <a:latin typeface="Georgia"/>
                <a:cs typeface="Georgia"/>
              </a:rPr>
              <a:t>n</a:t>
            </a:r>
            <a:r>
              <a:rPr sz="950" spc="-80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435609">
              <a:lnSpc>
                <a:spcPct val="100000"/>
              </a:lnSpc>
              <a:spcBef>
                <a:spcPts val="35"/>
              </a:spcBef>
              <a:tabLst>
                <a:tab pos="720090" algn="l"/>
              </a:tabLst>
            </a:pPr>
            <a:r>
              <a:rPr sz="950" spc="45" dirty="0">
                <a:latin typeface="Trebuchet MS"/>
                <a:cs typeface="Trebuchet MS"/>
              </a:rPr>
              <a:t>1	</a:t>
            </a:r>
            <a:r>
              <a:rPr sz="1100" i="1" spc="-15" dirty="0">
                <a:latin typeface="Georgia"/>
                <a:cs typeface="Georgia"/>
              </a:rPr>
              <a:t>c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20" dirty="0">
                <a:latin typeface="DejaVu Sans"/>
                <a:cs typeface="DejaVu Sans"/>
              </a:rPr>
              <a:t> </a:t>
            </a:r>
            <a:r>
              <a:rPr sz="1100" spc="5" dirty="0">
                <a:latin typeface="Arial"/>
                <a:cs typeface="Arial"/>
              </a:rPr>
              <a:t>([]</a:t>
            </a:r>
            <a:r>
              <a:rPr sz="1200" i="1" spc="7" baseline="-10416" dirty="0">
                <a:latin typeface="Georgia"/>
                <a:cs typeface="Georgia"/>
              </a:rPr>
              <a:t>S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w</a:t>
            </a:r>
            <a:r>
              <a:rPr sz="1200" spc="44" baseline="-10416" dirty="0">
                <a:latin typeface="Georgia"/>
                <a:cs typeface="Georgia"/>
              </a:rPr>
              <a:t>1</a:t>
            </a:r>
            <a:r>
              <a:rPr sz="1100" spc="30" dirty="0">
                <a:latin typeface="Arial"/>
                <a:cs typeface="Arial"/>
              </a:rPr>
              <a:t>,...,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n</a:t>
            </a:r>
            <a:r>
              <a:rPr sz="1100" spc="-95" dirty="0">
                <a:latin typeface="Arial"/>
                <a:cs typeface="Arial"/>
              </a:rPr>
              <a:t>]</a:t>
            </a:r>
            <a:r>
              <a:rPr sz="1200" i="1" spc="-142" baseline="-10416" dirty="0">
                <a:latin typeface="Georgia"/>
                <a:cs typeface="Georgia"/>
              </a:rPr>
              <a:t>B</a:t>
            </a:r>
            <a:r>
              <a:rPr sz="1100" spc="-95" dirty="0">
                <a:latin typeface="Arial"/>
                <a:cs typeface="Arial"/>
              </a:rPr>
              <a:t>,</a:t>
            </a:r>
            <a:r>
              <a:rPr sz="1100" spc="-95" dirty="0">
                <a:latin typeface="DejaVu Sans"/>
                <a:cs typeface="DejaVu Sans"/>
              </a:rPr>
              <a:t>{}</a:t>
            </a:r>
            <a:r>
              <a:rPr sz="1100" spc="-9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85165" indent="-250190">
              <a:lnSpc>
                <a:spcPct val="100000"/>
              </a:lnSpc>
              <a:spcBef>
                <a:spcPts val="35"/>
              </a:spcBef>
              <a:buFont typeface="Trebuchet MS"/>
              <a:buAutoNum type="arabicPlain" startAt="2"/>
              <a:tabLst>
                <a:tab pos="685165" algn="l"/>
                <a:tab pos="685800" algn="l"/>
              </a:tabLst>
            </a:pPr>
            <a:r>
              <a:rPr sz="950" b="1" spc="15" dirty="0">
                <a:latin typeface="Arial"/>
                <a:cs typeface="Arial"/>
              </a:rPr>
              <a:t>while </a:t>
            </a:r>
            <a:r>
              <a:rPr sz="1100" i="1" spc="-35" dirty="0">
                <a:latin typeface="Georgia"/>
                <a:cs typeface="Georgia"/>
              </a:rPr>
              <a:t>B</a:t>
            </a:r>
            <a:r>
              <a:rPr sz="1200" i="1" spc="-52" baseline="-10416" dirty="0">
                <a:latin typeface="Georgia"/>
                <a:cs typeface="Georgia"/>
              </a:rPr>
              <a:t>c  </a:t>
            </a:r>
            <a:r>
              <a:rPr sz="1100" spc="-10" dirty="0">
                <a:latin typeface="BABEL Unicode"/>
                <a:cs typeface="BABEL Unicode"/>
              </a:rPr>
              <a:t>Ç</a:t>
            </a:r>
            <a:r>
              <a:rPr sz="1100" spc="-170" dirty="0">
                <a:latin typeface="BABEL Unicode"/>
                <a:cs typeface="BABEL Unicode"/>
              </a:rPr>
              <a:t> </a:t>
            </a:r>
            <a:r>
              <a:rPr sz="1100" spc="5" dirty="0">
                <a:latin typeface="Arial"/>
                <a:cs typeface="Arial"/>
              </a:rPr>
              <a:t>[]</a:t>
            </a:r>
            <a:endParaRPr sz="1100">
              <a:latin typeface="Arial"/>
              <a:cs typeface="Arial"/>
            </a:endParaRPr>
          </a:p>
          <a:p>
            <a:pPr marL="865505" indent="-430530">
              <a:lnSpc>
                <a:spcPct val="100000"/>
              </a:lnSpc>
              <a:spcBef>
                <a:spcPts val="35"/>
              </a:spcBef>
              <a:buSzPct val="86363"/>
              <a:buFont typeface="Trebuchet MS"/>
              <a:buAutoNum type="arabicPlain" startAt="2"/>
              <a:tabLst>
                <a:tab pos="864869" algn="l"/>
                <a:tab pos="866140" algn="l"/>
              </a:tabLst>
            </a:pPr>
            <a:r>
              <a:rPr sz="1100" i="1" spc="-180" dirty="0">
                <a:latin typeface="Georgia"/>
                <a:cs typeface="Georgia"/>
              </a:rPr>
              <a:t>t</a:t>
            </a:r>
            <a:r>
              <a:rPr sz="1200" spc="-270" baseline="27777" dirty="0">
                <a:latin typeface="DejaVu Sans"/>
                <a:cs typeface="DejaVu Sans"/>
              </a:rPr>
              <a:t>∗</a:t>
            </a:r>
            <a:r>
              <a:rPr sz="1200" spc="-165" baseline="27777" dirty="0">
                <a:latin typeface="DejaVu Sans"/>
                <a:cs typeface="DejaVu San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215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r>
              <a:rPr sz="1200" i="1" spc="-75" baseline="-20833" dirty="0">
                <a:latin typeface="Georgia"/>
                <a:cs typeface="Georgia"/>
              </a:rPr>
              <a:t>t </a:t>
            </a:r>
            <a:r>
              <a:rPr sz="1100" i="1" spc="-90" dirty="0">
                <a:latin typeface="Georgia"/>
                <a:cs typeface="Georgia"/>
              </a:rPr>
              <a:t>w</a:t>
            </a:r>
            <a:r>
              <a:rPr sz="1100" spc="-90" dirty="0">
                <a:latin typeface="Arial"/>
                <a:cs typeface="Arial"/>
              </a:rPr>
              <a:t>.</a:t>
            </a:r>
            <a:r>
              <a:rPr sz="1100" i="1" spc="-90" dirty="0">
                <a:latin typeface="Georgia"/>
                <a:cs typeface="Georgia"/>
              </a:rPr>
              <a:t>f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i="1" spc="-5" dirty="0">
                <a:latin typeface="Georgia"/>
                <a:cs typeface="Georgia"/>
              </a:rPr>
              <a:t>t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35"/>
              </a:spcBef>
              <a:tabLst>
                <a:tab pos="864869" algn="l"/>
              </a:tabLst>
            </a:pPr>
            <a:r>
              <a:rPr sz="950" spc="45" dirty="0">
                <a:latin typeface="Trebuchet MS"/>
                <a:cs typeface="Trebuchet MS"/>
              </a:rPr>
              <a:t>4	</a:t>
            </a:r>
            <a:r>
              <a:rPr sz="1100" i="1" spc="-15" dirty="0">
                <a:latin typeface="Georgia"/>
                <a:cs typeface="Georgia"/>
              </a:rPr>
              <a:t>c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25" dirty="0">
                <a:latin typeface="DejaVu Sans"/>
                <a:cs typeface="DejaVu Sans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t</a:t>
            </a:r>
            <a:r>
              <a:rPr sz="1200" spc="-67" baseline="27777" dirty="0">
                <a:latin typeface="DejaVu Sans"/>
                <a:cs typeface="DejaVu Sans"/>
              </a:rPr>
              <a:t>∗</a:t>
            </a:r>
            <a:r>
              <a:rPr sz="1100" spc="-45" dirty="0">
                <a:latin typeface="Arial"/>
                <a:cs typeface="Arial"/>
              </a:rPr>
              <a:t>(</a:t>
            </a:r>
            <a:r>
              <a:rPr sz="1100" i="1" spc="-45" dirty="0">
                <a:latin typeface="Georgia"/>
                <a:cs typeface="Georgia"/>
              </a:rPr>
              <a:t>c</a:t>
            </a:r>
            <a:r>
              <a:rPr sz="1100" spc="-4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35"/>
              </a:spcBef>
              <a:tabLst>
                <a:tab pos="685165" algn="l"/>
              </a:tabLst>
            </a:pPr>
            <a:r>
              <a:rPr sz="950" spc="45" dirty="0">
                <a:latin typeface="Trebuchet MS"/>
                <a:cs typeface="Trebuchet MS"/>
              </a:rPr>
              <a:t>5	</a:t>
            </a:r>
            <a:r>
              <a:rPr sz="950" b="1" spc="15" dirty="0">
                <a:latin typeface="Arial"/>
                <a:cs typeface="Arial"/>
              </a:rPr>
              <a:t>return </a:t>
            </a:r>
            <a:r>
              <a:rPr sz="1100" i="1" spc="-75" dirty="0">
                <a:latin typeface="Georgia"/>
                <a:cs typeface="Georgia"/>
              </a:rPr>
              <a:t>T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spc="-10" dirty="0">
                <a:latin typeface="DejaVu Sans"/>
                <a:cs typeface="DejaVu Sans"/>
              </a:rPr>
              <a:t>{</a:t>
            </a:r>
            <a:r>
              <a:rPr sz="1100" i="1" spc="-10" dirty="0">
                <a:latin typeface="Georgia"/>
                <a:cs typeface="Georgia"/>
              </a:rPr>
              <a:t>w</a:t>
            </a:r>
            <a:r>
              <a:rPr sz="1200" spc="-15" baseline="-10416" dirty="0">
                <a:latin typeface="Georgia"/>
                <a:cs typeface="Georgia"/>
              </a:rPr>
              <a:t>1</a:t>
            </a:r>
            <a:r>
              <a:rPr sz="1100" spc="-10" dirty="0">
                <a:latin typeface="Arial"/>
                <a:cs typeface="Arial"/>
              </a:rPr>
              <a:t>,..., </a:t>
            </a:r>
            <a:r>
              <a:rPr sz="1100" i="1" spc="-145" dirty="0">
                <a:latin typeface="Georgia"/>
                <a:cs typeface="Georgia"/>
              </a:rPr>
              <a:t>w</a:t>
            </a:r>
            <a:r>
              <a:rPr sz="1200" i="1" spc="-217" baseline="-10416" dirty="0">
                <a:latin typeface="Georgia"/>
                <a:cs typeface="Georgia"/>
              </a:rPr>
              <a:t>n</a:t>
            </a:r>
            <a:r>
              <a:rPr sz="1100" spc="-145" dirty="0">
                <a:latin typeface="DejaVu Sans"/>
                <a:cs typeface="DejaVu Sans"/>
              </a:rPr>
              <a:t>}</a:t>
            </a:r>
            <a:r>
              <a:rPr sz="1100" spc="-145" dirty="0">
                <a:latin typeface="Arial"/>
                <a:cs typeface="Arial"/>
              </a:rPr>
              <a:t>, </a:t>
            </a:r>
            <a:r>
              <a:rPr sz="1100" i="1" spc="5" dirty="0">
                <a:latin typeface="Georgia"/>
                <a:cs typeface="Georgia"/>
              </a:rPr>
              <a:t>A</a:t>
            </a:r>
            <a:r>
              <a:rPr sz="1200" i="1" spc="7" baseline="-10416" dirty="0">
                <a:latin typeface="Georgia"/>
                <a:cs typeface="Georgia"/>
              </a:rPr>
              <a:t>c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7946" y="3339672"/>
            <a:ext cx="1860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6043706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object 2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object 3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object 4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9" name="object 5"/>
          <p:cNvGrpSpPr/>
          <p:nvPr/>
        </p:nvGrpSpPr>
        <p:grpSpPr>
          <a:xfrm>
            <a:off x="3281400" y="3252240"/>
            <a:ext cx="202680" cy="50400"/>
            <a:chOff x="3281400" y="3252240"/>
            <a:chExt cx="202680" cy="50400"/>
          </a:xfrm>
        </p:grpSpPr>
        <p:sp>
          <p:nvSpPr>
            <p:cNvPr id="560" name="object 6"/>
            <p:cNvSpPr/>
            <p:nvPr/>
          </p:nvSpPr>
          <p:spPr>
            <a:xfrm>
              <a:off x="3344760" y="3252240"/>
              <a:ext cx="63720" cy="504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object 7"/>
            <p:cNvSpPr/>
            <p:nvPr/>
          </p:nvSpPr>
          <p:spPr>
            <a:xfrm>
              <a:off x="328140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2" name="object 8"/>
          <p:cNvGrpSpPr/>
          <p:nvPr/>
        </p:nvGrpSpPr>
        <p:grpSpPr>
          <a:xfrm>
            <a:off x="3547080" y="3252240"/>
            <a:ext cx="202680" cy="50400"/>
            <a:chOff x="3547080" y="3252240"/>
            <a:chExt cx="202680" cy="50400"/>
          </a:xfrm>
        </p:grpSpPr>
        <p:sp>
          <p:nvSpPr>
            <p:cNvPr id="563" name="object 9"/>
            <p:cNvSpPr/>
            <p:nvPr/>
          </p:nvSpPr>
          <p:spPr>
            <a:xfrm>
              <a:off x="3636000" y="3264840"/>
              <a:ext cx="37800" cy="36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object 10"/>
            <p:cNvSpPr/>
            <p:nvPr/>
          </p:nvSpPr>
          <p:spPr>
            <a:xfrm>
              <a:off x="354708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object 11"/>
            <p:cNvSpPr/>
            <p:nvPr/>
          </p:nvSpPr>
          <p:spPr>
            <a:xfrm>
              <a:off x="3623400" y="3252240"/>
              <a:ext cx="50400" cy="504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  <a:moveTo>
                    <a:pt x="12700" y="25400"/>
                  </a:moveTo>
                  <a:lnTo>
                    <a:pt x="50800" y="25400"/>
                  </a:lnTo>
                  <a:moveTo>
                    <a:pt x="0" y="38100"/>
                  </a:moveTo>
                  <a:lnTo>
                    <a:pt x="38100" y="38100"/>
                  </a:lnTo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6" name="object 12"/>
          <p:cNvGrpSpPr/>
          <p:nvPr/>
        </p:nvGrpSpPr>
        <p:grpSpPr>
          <a:xfrm>
            <a:off x="3812760" y="3252240"/>
            <a:ext cx="202680" cy="50040"/>
            <a:chOff x="3812760" y="3252240"/>
            <a:chExt cx="202680" cy="50040"/>
          </a:xfrm>
        </p:grpSpPr>
        <p:sp>
          <p:nvSpPr>
            <p:cNvPr id="567" name="object 13"/>
            <p:cNvSpPr/>
            <p:nvPr/>
          </p:nvSpPr>
          <p:spPr>
            <a:xfrm>
              <a:off x="3889080" y="3252240"/>
              <a:ext cx="50400" cy="252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  <a:moveTo>
                    <a:pt x="12700" y="12700"/>
                  </a:moveTo>
                  <a:lnTo>
                    <a:pt x="50800" y="12700"/>
                  </a:lnTo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object 14"/>
            <p:cNvSpPr/>
            <p:nvPr/>
          </p:nvSpPr>
          <p:spPr>
            <a:xfrm>
              <a:off x="381276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object 15"/>
            <p:cNvSpPr/>
            <p:nvPr/>
          </p:nvSpPr>
          <p:spPr>
            <a:xfrm>
              <a:off x="3889080" y="3290040"/>
              <a:ext cx="50400" cy="1224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0" name="object 16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1" name="object 17"/>
          <p:cNvGrpSpPr/>
          <p:nvPr/>
        </p:nvGrpSpPr>
        <p:grpSpPr>
          <a:xfrm>
            <a:off x="4329000" y="3252240"/>
            <a:ext cx="233280" cy="50400"/>
            <a:chOff x="4329000" y="3252240"/>
            <a:chExt cx="233280" cy="50400"/>
          </a:xfrm>
        </p:grpSpPr>
        <p:sp>
          <p:nvSpPr>
            <p:cNvPr id="572" name="object 18"/>
            <p:cNvSpPr/>
            <p:nvPr/>
          </p:nvSpPr>
          <p:spPr>
            <a:xfrm>
              <a:off x="4451040" y="328248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object 19"/>
            <p:cNvSpPr/>
            <p:nvPr/>
          </p:nvSpPr>
          <p:spPr>
            <a:xfrm>
              <a:off x="4424040" y="3256200"/>
              <a:ext cx="30240" cy="3024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object 20"/>
            <p:cNvSpPr/>
            <p:nvPr/>
          </p:nvSpPr>
          <p:spPr>
            <a:xfrm>
              <a:off x="4329000" y="3252240"/>
              <a:ext cx="233280" cy="504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5" name="object 21"/>
          <p:cNvSpPr/>
          <p:nvPr/>
        </p:nvSpPr>
        <p:spPr>
          <a:xfrm>
            <a:off x="87840" y="900360"/>
            <a:ext cx="4432680" cy="8208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6" name="object 22"/>
          <p:cNvGrpSpPr/>
          <p:nvPr/>
        </p:nvGrpSpPr>
        <p:grpSpPr>
          <a:xfrm>
            <a:off x="87840" y="945000"/>
            <a:ext cx="4482720" cy="381960"/>
            <a:chOff x="87840" y="945000"/>
            <a:chExt cx="4482720" cy="381960"/>
          </a:xfrm>
        </p:grpSpPr>
        <p:sp>
          <p:nvSpPr>
            <p:cNvPr id="577" name="object 23"/>
            <p:cNvSpPr/>
            <p:nvPr/>
          </p:nvSpPr>
          <p:spPr>
            <a:xfrm>
              <a:off x="138600" y="1225440"/>
              <a:ext cx="101160" cy="101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object 24"/>
            <p:cNvSpPr/>
            <p:nvPr/>
          </p:nvSpPr>
          <p:spPr>
            <a:xfrm>
              <a:off x="189360" y="121284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object 25"/>
            <p:cNvSpPr/>
            <p:nvPr/>
          </p:nvSpPr>
          <p:spPr>
            <a:xfrm>
              <a:off x="4520160" y="951120"/>
              <a:ext cx="50400" cy="2739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object 26"/>
            <p:cNvSpPr/>
            <p:nvPr/>
          </p:nvSpPr>
          <p:spPr>
            <a:xfrm>
              <a:off x="87840" y="945000"/>
              <a:ext cx="4432680" cy="33120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object 27"/>
            <p:cNvSpPr/>
            <p:nvPr/>
          </p:nvSpPr>
          <p:spPr>
            <a:xfrm>
              <a:off x="4520160" y="988920"/>
              <a:ext cx="360" cy="255600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object 28"/>
            <p:cNvSpPr/>
            <p:nvPr/>
          </p:nvSpPr>
          <p:spPr>
            <a:xfrm>
              <a:off x="4520160" y="97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object 29"/>
            <p:cNvSpPr/>
            <p:nvPr/>
          </p:nvSpPr>
          <p:spPr>
            <a:xfrm>
              <a:off x="4520160" y="963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object 30"/>
            <p:cNvSpPr/>
            <p:nvPr/>
          </p:nvSpPr>
          <p:spPr>
            <a:xfrm>
              <a:off x="4520160" y="951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5" name="object 31"/>
          <p:cNvSpPr/>
          <p:nvPr/>
        </p:nvSpPr>
        <p:spPr>
          <a:xfrm>
            <a:off x="1661760" y="949320"/>
            <a:ext cx="15782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Syntax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-Parsing</a:t>
            </a:r>
            <a:r>
              <a:rPr lang="en-IN" sz="1400" b="0" i="1" strike="noStrike" spc="-17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I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1" name="object 39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92" name="object 40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93" name="object 41"/>
          <p:cNvSpPr/>
          <p:nvPr/>
        </p:nvSpPr>
        <p:spPr>
          <a:xfrm>
            <a:off x="4330080" y="3339720"/>
            <a:ext cx="2239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72191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>
                <a:solidFill>
                  <a:schemeClr val="bg1"/>
                </a:solidFill>
              </a:rPr>
              <a:t>Training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9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911517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802482"/>
            <a:ext cx="4130040" cy="18719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950" spc="-10" dirty="0">
                <a:latin typeface="Trebuchet MS"/>
                <a:cs typeface="Trebuchet MS"/>
              </a:rPr>
              <a:t>Training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instances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Georgia"/>
                <a:cs typeface="Georgia"/>
              </a:rPr>
              <a:t>f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15" dirty="0">
                <a:latin typeface="Arial"/>
                <a:cs typeface="Arial"/>
              </a:rPr>
              <a:t>(</a:t>
            </a:r>
            <a:r>
              <a:rPr sz="1100" i="1" spc="15" dirty="0">
                <a:latin typeface="Georgia"/>
                <a:cs typeface="Georgia"/>
              </a:rPr>
              <a:t>c</a:t>
            </a:r>
            <a:r>
              <a:rPr sz="1100" spc="15" dirty="0">
                <a:latin typeface="Arial"/>
                <a:cs typeface="Arial"/>
              </a:rPr>
              <a:t>),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30" dirty="0">
                <a:latin typeface="Georgia"/>
                <a:cs typeface="Georgia"/>
              </a:rPr>
              <a:t>t</a:t>
            </a:r>
            <a:r>
              <a:rPr sz="1100" spc="-30" dirty="0">
                <a:latin typeface="Arial"/>
                <a:cs typeface="Arial"/>
              </a:rPr>
              <a:t>)</a:t>
            </a:r>
            <a:r>
              <a:rPr sz="950" spc="-3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315595" algn="l"/>
              </a:tabLst>
            </a:pPr>
            <a:r>
              <a:rPr sz="1000" i="1" spc="-55" dirty="0">
                <a:latin typeface="Georgia"/>
                <a:cs typeface="Georgia"/>
              </a:rPr>
              <a:t>f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Georgia"/>
                <a:cs typeface="Georgia"/>
              </a:rPr>
              <a:t>c</a:t>
            </a:r>
            <a:r>
              <a:rPr sz="1000" spc="30" dirty="0">
                <a:latin typeface="Arial"/>
                <a:cs typeface="Arial"/>
              </a:rPr>
              <a:t>)</a:t>
            </a:r>
            <a:r>
              <a:rPr sz="1000" spc="-195" dirty="0">
                <a:latin typeface="Arial"/>
                <a:cs typeface="Arial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35" dirty="0">
                <a:latin typeface="Trebuchet MS"/>
                <a:cs typeface="Trebuchet MS"/>
              </a:rPr>
              <a:t>feature </a:t>
            </a:r>
            <a:r>
              <a:rPr sz="900" spc="-20" dirty="0">
                <a:latin typeface="Trebuchet MS"/>
                <a:cs typeface="Trebuchet MS"/>
              </a:rPr>
              <a:t>representation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20" dirty="0">
                <a:latin typeface="Trebuchet MS"/>
                <a:cs typeface="Trebuchet MS"/>
              </a:rPr>
              <a:t>configuration </a:t>
            </a:r>
            <a:r>
              <a:rPr sz="1000" i="1" spc="-50" dirty="0">
                <a:latin typeface="Georgia"/>
                <a:cs typeface="Georgia"/>
              </a:rPr>
              <a:t>c</a:t>
            </a:r>
            <a:r>
              <a:rPr sz="900" spc="-50" dirty="0"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ts val="1200"/>
              </a:lnSpc>
              <a:buClr>
                <a:srgbClr val="3333B2"/>
              </a:buClr>
              <a:buSzPct val="60000"/>
              <a:buFont typeface="Arial"/>
              <a:buChar char="►"/>
              <a:tabLst>
                <a:tab pos="315595" algn="l"/>
              </a:tabLst>
            </a:pPr>
            <a:r>
              <a:rPr sz="1000" i="1" spc="-75" dirty="0">
                <a:latin typeface="Georgia"/>
                <a:cs typeface="Georgia"/>
              </a:rPr>
              <a:t>t </a:t>
            </a:r>
            <a:r>
              <a:rPr sz="900" spc="10" dirty="0">
                <a:latin typeface="Trebuchet MS"/>
                <a:cs typeface="Trebuchet MS"/>
              </a:rPr>
              <a:t>is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30" dirty="0">
                <a:latin typeface="Trebuchet MS"/>
                <a:cs typeface="Trebuchet MS"/>
              </a:rPr>
              <a:t>correct transition out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1000" i="1" spc="-15" dirty="0">
                <a:latin typeface="Georgia"/>
                <a:cs typeface="Georgia"/>
              </a:rPr>
              <a:t>c </a:t>
            </a:r>
            <a:r>
              <a:rPr sz="900" spc="-60" dirty="0">
                <a:latin typeface="Trebuchet MS"/>
                <a:cs typeface="Trebuchet MS"/>
              </a:rPr>
              <a:t>(i.e., </a:t>
            </a:r>
            <a:r>
              <a:rPr sz="1000" i="1" spc="10" dirty="0">
                <a:latin typeface="Georgia"/>
                <a:cs typeface="Georgia"/>
              </a:rPr>
              <a:t>o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Georgia"/>
                <a:cs typeface="Georgia"/>
              </a:rPr>
              <a:t>c</a:t>
            </a:r>
            <a:r>
              <a:rPr sz="1000" spc="10" dirty="0">
                <a:latin typeface="Arial"/>
                <a:cs typeface="Arial"/>
              </a:rPr>
              <a:t>)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i="1" spc="-60" dirty="0">
                <a:latin typeface="Georgia"/>
                <a:cs typeface="Georgia"/>
              </a:rPr>
              <a:t>t</a:t>
            </a:r>
            <a:r>
              <a:rPr sz="900" spc="-60" dirty="0">
                <a:latin typeface="Trebuchet MS"/>
                <a:cs typeface="Trebuchet MS"/>
              </a:rPr>
              <a:t>).</a:t>
            </a:r>
            <a:endParaRPr sz="900">
              <a:latin typeface="Trebuchet MS"/>
              <a:cs typeface="Trebuchet MS"/>
            </a:endParaRPr>
          </a:p>
          <a:p>
            <a:pPr marL="38100" marR="201295">
              <a:lnSpc>
                <a:spcPct val="101899"/>
              </a:lnSpc>
              <a:spcBef>
                <a:spcPts val="170"/>
              </a:spcBef>
            </a:pPr>
            <a:r>
              <a:rPr sz="950" spc="20" dirty="0">
                <a:latin typeface="Trebuchet MS"/>
                <a:cs typeface="Trebuchet MS"/>
              </a:rPr>
              <a:t>Given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20" dirty="0">
                <a:latin typeface="Trebuchet MS"/>
                <a:cs typeface="Trebuchet MS"/>
              </a:rPr>
              <a:t>dependency </a:t>
            </a:r>
            <a:r>
              <a:rPr sz="950" spc="-10" dirty="0">
                <a:latin typeface="Trebuchet MS"/>
                <a:cs typeface="Trebuchet MS"/>
              </a:rPr>
              <a:t>treebank,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5" dirty="0">
                <a:latin typeface="Trebuchet MS"/>
                <a:cs typeface="Trebuchet MS"/>
              </a:rPr>
              <a:t>sample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oracle </a:t>
            </a:r>
            <a:r>
              <a:rPr sz="950" spc="-15" dirty="0">
                <a:latin typeface="Trebuchet MS"/>
                <a:cs typeface="Trebuchet MS"/>
              </a:rPr>
              <a:t>function </a:t>
            </a:r>
            <a:r>
              <a:rPr sz="1100" i="1" spc="-50" dirty="0">
                <a:latin typeface="Georgia"/>
                <a:cs typeface="Georgia"/>
              </a:rPr>
              <a:t>o</a:t>
            </a:r>
            <a:r>
              <a:rPr sz="1100" i="1" spc="-180" dirty="0">
                <a:latin typeface="Georgia"/>
                <a:cs typeface="Georg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  </a:t>
            </a:r>
            <a:r>
              <a:rPr sz="950" spc="-20" dirty="0">
                <a:latin typeface="Trebuchet MS"/>
                <a:cs typeface="Trebuchet MS"/>
              </a:rPr>
              <a:t>follows:</a:t>
            </a:r>
            <a:endParaRPr sz="950">
              <a:latin typeface="Trebuchet MS"/>
              <a:cs typeface="Trebuchet MS"/>
            </a:endParaRPr>
          </a:p>
          <a:p>
            <a:pPr marL="314960" marR="57785" indent="-118110">
              <a:lnSpc>
                <a:spcPct val="1000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For </a:t>
            </a:r>
            <a:r>
              <a:rPr sz="900" spc="10" dirty="0">
                <a:latin typeface="Trebuchet MS"/>
                <a:cs typeface="Trebuchet MS"/>
              </a:rPr>
              <a:t>each </a:t>
            </a:r>
            <a:r>
              <a:rPr sz="900" dirty="0">
                <a:latin typeface="Trebuchet MS"/>
                <a:cs typeface="Trebuchet MS"/>
              </a:rPr>
              <a:t>sentence </a:t>
            </a:r>
            <a:r>
              <a:rPr sz="1000" i="1" spc="-60" dirty="0">
                <a:latin typeface="Georgia"/>
                <a:cs typeface="Georgia"/>
              </a:rPr>
              <a:t>x </a:t>
            </a:r>
            <a:r>
              <a:rPr sz="900" spc="-50" dirty="0">
                <a:latin typeface="Trebuchet MS"/>
                <a:cs typeface="Trebuchet MS"/>
              </a:rPr>
              <a:t>with </a:t>
            </a:r>
            <a:r>
              <a:rPr sz="900" spc="-5" dirty="0">
                <a:latin typeface="Trebuchet MS"/>
                <a:cs typeface="Trebuchet MS"/>
              </a:rPr>
              <a:t>gold standard </a:t>
            </a:r>
            <a:r>
              <a:rPr sz="900" dirty="0">
                <a:latin typeface="Trebuchet MS"/>
                <a:cs typeface="Trebuchet MS"/>
              </a:rPr>
              <a:t>dependency graph </a:t>
            </a:r>
            <a:r>
              <a:rPr sz="1000" i="1" spc="-25" dirty="0">
                <a:latin typeface="Georgia"/>
                <a:cs typeface="Georgia"/>
              </a:rPr>
              <a:t>G</a:t>
            </a:r>
            <a:r>
              <a:rPr sz="1050" i="1" spc="-37" baseline="-11904" dirty="0">
                <a:latin typeface="Georgia"/>
                <a:cs typeface="Georgia"/>
              </a:rPr>
              <a:t>x</a:t>
            </a:r>
            <a:r>
              <a:rPr sz="900" spc="-25" dirty="0">
                <a:latin typeface="Trebuchet MS"/>
                <a:cs typeface="Trebuchet MS"/>
              </a:rPr>
              <a:t>, </a:t>
            </a:r>
            <a:r>
              <a:rPr sz="900" spc="-20" dirty="0">
                <a:latin typeface="Trebuchet MS"/>
                <a:cs typeface="Trebuchet MS"/>
              </a:rPr>
              <a:t>construct </a:t>
            </a:r>
            <a:r>
              <a:rPr sz="900" spc="25" dirty="0">
                <a:latin typeface="Trebuchet MS"/>
                <a:cs typeface="Trebuchet MS"/>
              </a:rPr>
              <a:t>a  </a:t>
            </a:r>
            <a:r>
              <a:rPr sz="900" spc="-30" dirty="0">
                <a:latin typeface="Trebuchet MS"/>
                <a:cs typeface="Trebuchet MS"/>
              </a:rPr>
              <a:t>transition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sequence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35" dirty="0">
                <a:latin typeface="Georgia"/>
                <a:cs typeface="Georgia"/>
              </a:rPr>
              <a:t>C</a:t>
            </a:r>
            <a:r>
              <a:rPr sz="1050" spc="-52" baseline="-11904" dirty="0">
                <a:latin typeface="Georgia"/>
                <a:cs typeface="Georgia"/>
              </a:rPr>
              <a:t>0</a:t>
            </a:r>
            <a:r>
              <a:rPr sz="1050" spc="-52" baseline="-11904" dirty="0">
                <a:latin typeface="Arial"/>
                <a:cs typeface="Arial"/>
              </a:rPr>
              <a:t>,</a:t>
            </a:r>
            <a:r>
              <a:rPr sz="1050" i="1" spc="-52" baseline="-11904" dirty="0">
                <a:latin typeface="Georgia"/>
                <a:cs typeface="Georgia"/>
              </a:rPr>
              <a:t>m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i="1" spc="-5" dirty="0">
                <a:latin typeface="Georgia"/>
                <a:cs typeface="Georgia"/>
              </a:rPr>
              <a:t>c</a:t>
            </a:r>
            <a:r>
              <a:rPr sz="1050" spc="-7" baseline="-11904" dirty="0">
                <a:latin typeface="Georgia"/>
                <a:cs typeface="Georgia"/>
              </a:rPr>
              <a:t>0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20" dirty="0">
                <a:latin typeface="Georgia"/>
                <a:cs typeface="Georgia"/>
              </a:rPr>
              <a:t>c</a:t>
            </a:r>
            <a:r>
              <a:rPr sz="1050" spc="30" baseline="-11904" dirty="0">
                <a:latin typeface="Georgia"/>
                <a:cs typeface="Georgia"/>
              </a:rPr>
              <a:t>1</a:t>
            </a:r>
            <a:r>
              <a:rPr sz="1000" spc="20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.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.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.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dirty="0">
                <a:latin typeface="Georgia"/>
                <a:cs typeface="Georgia"/>
              </a:rPr>
              <a:t>c</a:t>
            </a:r>
            <a:r>
              <a:rPr sz="1050" i="1" baseline="-11904" dirty="0">
                <a:latin typeface="Georgia"/>
                <a:cs typeface="Georgia"/>
              </a:rPr>
              <a:t>m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such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that</a:t>
            </a:r>
            <a:endParaRPr sz="900">
              <a:latin typeface="Trebuchet MS"/>
              <a:cs typeface="Trebuchet MS"/>
            </a:endParaRPr>
          </a:p>
          <a:p>
            <a:pPr marL="591820" marR="2980055">
              <a:lnSpc>
                <a:spcPct val="100000"/>
              </a:lnSpc>
              <a:spcBef>
                <a:spcPts val="190"/>
              </a:spcBef>
            </a:pPr>
            <a:r>
              <a:rPr sz="1000" i="1" spc="-40" dirty="0">
                <a:latin typeface="Georgia"/>
                <a:cs typeface="Georgia"/>
              </a:rPr>
              <a:t>c</a:t>
            </a:r>
            <a:r>
              <a:rPr sz="1050" spc="-60" baseline="-11904" dirty="0">
                <a:latin typeface="Georgia"/>
                <a:cs typeface="Georgia"/>
              </a:rPr>
              <a:t>0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130" dirty="0">
                <a:latin typeface="Arial"/>
                <a:cs typeface="Arial"/>
              </a:rPr>
              <a:t> </a:t>
            </a:r>
            <a:r>
              <a:rPr sz="1000" i="1" spc="-5" dirty="0">
                <a:latin typeface="Georgia"/>
                <a:cs typeface="Georgia"/>
              </a:rPr>
              <a:t>c</a:t>
            </a:r>
            <a:r>
              <a:rPr sz="1050" i="1" spc="-7" baseline="-11904" dirty="0">
                <a:latin typeface="Georgia"/>
                <a:cs typeface="Georgia"/>
              </a:rPr>
              <a:t>s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i="1" spc="-5" dirty="0">
                <a:latin typeface="Georgia"/>
                <a:cs typeface="Georgia"/>
              </a:rPr>
              <a:t>x</a:t>
            </a:r>
            <a:r>
              <a:rPr sz="1000" spc="-5" dirty="0">
                <a:latin typeface="Arial"/>
                <a:cs typeface="Arial"/>
              </a:rPr>
              <a:t>)</a:t>
            </a:r>
            <a:r>
              <a:rPr sz="900" spc="-5" dirty="0">
                <a:latin typeface="Trebuchet MS"/>
                <a:cs typeface="Trebuchet MS"/>
              </a:rPr>
              <a:t>,  </a:t>
            </a:r>
            <a:r>
              <a:rPr sz="1000" i="1" spc="-35" dirty="0">
                <a:latin typeface="Georgia"/>
                <a:cs typeface="Georgia"/>
              </a:rPr>
              <a:t>G</a:t>
            </a:r>
            <a:r>
              <a:rPr sz="1050" i="1" spc="-52" baseline="-11904" dirty="0">
                <a:latin typeface="Georgia"/>
                <a:cs typeface="Georgia"/>
              </a:rPr>
              <a:t>c</a:t>
            </a:r>
            <a:r>
              <a:rPr sz="900" i="1" spc="-52" baseline="-23148" dirty="0">
                <a:latin typeface="Georgia"/>
                <a:cs typeface="Georgia"/>
              </a:rPr>
              <a:t>m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i="1" spc="-15" dirty="0">
                <a:latin typeface="Georgia"/>
                <a:cs typeface="Georgia"/>
              </a:rPr>
              <a:t>G</a:t>
            </a:r>
            <a:r>
              <a:rPr sz="1050" i="1" spc="-22" baseline="-11904" dirty="0">
                <a:latin typeface="Georgia"/>
                <a:cs typeface="Georgia"/>
              </a:rPr>
              <a:t>x</a:t>
            </a:r>
            <a:endParaRPr sz="1050" baseline="-11904">
              <a:latin typeface="Georgia"/>
              <a:cs typeface="Georgia"/>
            </a:endParaRPr>
          </a:p>
          <a:p>
            <a:pPr marL="314960" marR="30480" indent="-118110">
              <a:lnSpc>
                <a:spcPct val="100000"/>
              </a:lnSpc>
              <a:spcBef>
                <a:spcPts val="190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315595" algn="l"/>
              </a:tabLst>
            </a:pP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configuration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Georgia"/>
                <a:cs typeface="Georgia"/>
              </a:rPr>
              <a:t>c</a:t>
            </a:r>
            <a:r>
              <a:rPr sz="1050" i="1" spc="15" baseline="-11904" dirty="0">
                <a:latin typeface="Georgia"/>
                <a:cs typeface="Georgia"/>
              </a:rPr>
              <a:t>i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Georgia"/>
                <a:cs typeface="Georgia"/>
              </a:rPr>
              <a:t>i</a:t>
            </a:r>
            <a:r>
              <a:rPr sz="1000" i="1" spc="-20" dirty="0">
                <a:latin typeface="Georgia"/>
                <a:cs typeface="Georgia"/>
              </a:rPr>
              <a:t> </a:t>
            </a:r>
            <a:r>
              <a:rPr sz="1000" spc="45" dirty="0">
                <a:latin typeface="Arial"/>
                <a:cs typeface="Arial"/>
              </a:rPr>
              <a:t>&lt;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-65" dirty="0">
                <a:latin typeface="Georgia"/>
                <a:cs typeface="Georgia"/>
              </a:rPr>
              <a:t>m</a:t>
            </a:r>
            <a:r>
              <a:rPr sz="1000" spc="-65" dirty="0">
                <a:latin typeface="Arial"/>
                <a:cs typeface="Arial"/>
              </a:rPr>
              <a:t>)</a:t>
            </a:r>
            <a:r>
              <a:rPr sz="900" spc="-6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we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construct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training </a:t>
            </a:r>
            <a:r>
              <a:rPr sz="900" spc="-5" dirty="0">
                <a:latin typeface="Trebuchet MS"/>
                <a:cs typeface="Trebuchet MS"/>
              </a:rPr>
              <a:t>instance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Georgia"/>
                <a:cs typeface="Georgia"/>
              </a:rPr>
              <a:t>f</a:t>
            </a:r>
            <a:r>
              <a:rPr sz="1000" i="1" spc="-95" dirty="0">
                <a:latin typeface="Georgia"/>
                <a:cs typeface="Georgia"/>
              </a:rPr>
              <a:t> 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Georgia"/>
                <a:cs typeface="Georgia"/>
              </a:rPr>
              <a:t>c</a:t>
            </a:r>
            <a:r>
              <a:rPr sz="1050" i="1" spc="30" baseline="-11904" dirty="0">
                <a:latin typeface="Georgia"/>
                <a:cs typeface="Georgia"/>
              </a:rPr>
              <a:t>i</a:t>
            </a:r>
            <a:r>
              <a:rPr sz="1000" spc="20" dirty="0">
                <a:latin typeface="Arial"/>
                <a:cs typeface="Arial"/>
              </a:rPr>
              <a:t>),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i="1" spc="-20" dirty="0">
                <a:latin typeface="Georgia"/>
                <a:cs typeface="Georgia"/>
              </a:rPr>
              <a:t>t</a:t>
            </a:r>
            <a:r>
              <a:rPr sz="1050" i="1" spc="-30" baseline="-11904" dirty="0">
                <a:latin typeface="Georgia"/>
                <a:cs typeface="Georgia"/>
              </a:rPr>
              <a:t>i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900" spc="-20" dirty="0">
                <a:latin typeface="Trebuchet MS"/>
                <a:cs typeface="Trebuchet MS"/>
              </a:rPr>
              <a:t>,  </a:t>
            </a:r>
            <a:r>
              <a:rPr sz="900" spc="-15" dirty="0">
                <a:latin typeface="Trebuchet MS"/>
                <a:cs typeface="Trebuchet MS"/>
              </a:rPr>
              <a:t>where </a:t>
            </a:r>
            <a:r>
              <a:rPr sz="1000" i="1" spc="15" dirty="0">
                <a:latin typeface="Georgia"/>
                <a:cs typeface="Georgia"/>
              </a:rPr>
              <a:t>t</a:t>
            </a:r>
            <a:r>
              <a:rPr sz="1050" i="1" spc="22" baseline="-11904" dirty="0">
                <a:latin typeface="Georgia"/>
                <a:cs typeface="Georgia"/>
              </a:rPr>
              <a:t>i</a:t>
            </a:r>
            <a:r>
              <a:rPr sz="1000" spc="15" dirty="0">
                <a:latin typeface="Arial"/>
                <a:cs typeface="Arial"/>
              </a:rPr>
              <a:t>(</a:t>
            </a:r>
            <a:r>
              <a:rPr sz="1000" i="1" spc="15" dirty="0">
                <a:latin typeface="Georgia"/>
                <a:cs typeface="Georgia"/>
              </a:rPr>
              <a:t>c</a:t>
            </a:r>
            <a:r>
              <a:rPr sz="1050" i="1" spc="22" baseline="-11904" dirty="0">
                <a:latin typeface="Georgia"/>
                <a:cs typeface="Georgia"/>
              </a:rPr>
              <a:t>i</a:t>
            </a:r>
            <a:r>
              <a:rPr sz="1000" spc="15" dirty="0">
                <a:latin typeface="Arial"/>
                <a:cs typeface="Arial"/>
              </a:rPr>
              <a:t>)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150" dirty="0">
                <a:latin typeface="Arial"/>
                <a:cs typeface="Arial"/>
              </a:rPr>
              <a:t> </a:t>
            </a:r>
            <a:r>
              <a:rPr sz="1000" i="1" spc="35" dirty="0">
                <a:latin typeface="Georgia"/>
                <a:cs typeface="Georgia"/>
              </a:rPr>
              <a:t>c</a:t>
            </a:r>
            <a:r>
              <a:rPr sz="1050" i="1" spc="52" baseline="-11904" dirty="0">
                <a:latin typeface="Georgia"/>
                <a:cs typeface="Georgia"/>
              </a:rPr>
              <a:t>i</a:t>
            </a:r>
            <a:r>
              <a:rPr sz="1050" spc="52" baseline="-11904" dirty="0">
                <a:latin typeface="Arial"/>
                <a:cs typeface="Arial"/>
              </a:rPr>
              <a:t>+</a:t>
            </a:r>
            <a:r>
              <a:rPr sz="1050" spc="52" baseline="-11904" dirty="0">
                <a:latin typeface="Georgia"/>
                <a:cs typeface="Georgia"/>
              </a:rPr>
              <a:t>1</a:t>
            </a:r>
            <a:r>
              <a:rPr sz="900" spc="3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597" y="1430261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20850649"/>
      </p:ext>
    </p:extLst>
  </p:cSld>
  <p:clrMapOvr>
    <a:masterClrMapping/>
  </p:clrMapOvr>
  <p:transition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42501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>
                <a:solidFill>
                  <a:schemeClr val="bg1"/>
                </a:solidFill>
              </a:rPr>
              <a:t>Standard </a:t>
            </a:r>
            <a:r>
              <a:rPr spc="-35" dirty="0">
                <a:solidFill>
                  <a:schemeClr val="bg1"/>
                </a:solidFill>
              </a:rPr>
              <a:t>Oracle </a:t>
            </a:r>
            <a:r>
              <a:rPr spc="-65" dirty="0">
                <a:solidFill>
                  <a:schemeClr val="bg1"/>
                </a:solidFill>
              </a:rPr>
              <a:t>for </a:t>
            </a:r>
            <a:r>
              <a:rPr spc="-70" dirty="0">
                <a:solidFill>
                  <a:schemeClr val="bg1"/>
                </a:solidFill>
              </a:rPr>
              <a:t>Arc-Eager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77099"/>
            <a:ext cx="4483735" cy="1080135"/>
            <a:chOff x="87743" y="1177099"/>
            <a:chExt cx="4483735" cy="1080135"/>
          </a:xfrm>
        </p:grpSpPr>
        <p:sp>
          <p:nvSpPr>
            <p:cNvPr id="4" name="object 4"/>
            <p:cNvSpPr/>
            <p:nvPr/>
          </p:nvSpPr>
          <p:spPr>
            <a:xfrm>
              <a:off x="87743" y="1177099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366405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2155202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2142502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221333"/>
              <a:ext cx="50749" cy="9338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410677"/>
              <a:ext cx="4432935" cy="795655"/>
            </a:xfrm>
            <a:custGeom>
              <a:avLst/>
              <a:gdLst/>
              <a:ahLst/>
              <a:cxnLst/>
              <a:rect l="l" t="t" r="r" b="b"/>
              <a:pathLst>
                <a:path w="4432935" h="795655">
                  <a:moveTo>
                    <a:pt x="4432566" y="0"/>
                  </a:moveTo>
                  <a:lnTo>
                    <a:pt x="0" y="0"/>
                  </a:lnTo>
                  <a:lnTo>
                    <a:pt x="0" y="744524"/>
                  </a:lnTo>
                  <a:lnTo>
                    <a:pt x="4008" y="764249"/>
                  </a:lnTo>
                  <a:lnTo>
                    <a:pt x="14922" y="780402"/>
                  </a:lnTo>
                  <a:lnTo>
                    <a:pt x="31075" y="791316"/>
                  </a:lnTo>
                  <a:lnTo>
                    <a:pt x="50800" y="795324"/>
                  </a:lnTo>
                  <a:lnTo>
                    <a:pt x="4381766" y="795324"/>
                  </a:lnTo>
                  <a:lnTo>
                    <a:pt x="4401491" y="791316"/>
                  </a:lnTo>
                  <a:lnTo>
                    <a:pt x="4417644" y="780402"/>
                  </a:lnTo>
                  <a:lnTo>
                    <a:pt x="4428558" y="764249"/>
                  </a:lnTo>
                  <a:lnTo>
                    <a:pt x="4432566" y="7445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259420"/>
              <a:ext cx="0" cy="915035"/>
            </a:xfrm>
            <a:custGeom>
              <a:avLst/>
              <a:gdLst/>
              <a:ahLst/>
              <a:cxnLst/>
              <a:rect l="l" t="t" r="r" b="b"/>
              <a:pathLst>
                <a:path h="915035">
                  <a:moveTo>
                    <a:pt x="0" y="9148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2467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2340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2213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462633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672666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1882698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2092731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144" y="1123312"/>
            <a:ext cx="2719070" cy="10744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40"/>
              </a:spcBef>
            </a:pPr>
            <a:r>
              <a:rPr sz="1100" i="1" spc="-10" dirty="0">
                <a:solidFill>
                  <a:srgbClr val="3333B2"/>
                </a:solidFill>
                <a:latin typeface="Georgia"/>
                <a:cs typeface="Georgia"/>
              </a:rPr>
              <a:t>o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3333B2"/>
                </a:solidFill>
                <a:latin typeface="Georgia"/>
                <a:cs typeface="Georgia"/>
              </a:rPr>
              <a:t>c</a:t>
            </a:r>
            <a:r>
              <a:rPr sz="1100" spc="-10" dirty="0">
                <a:solidFill>
                  <a:srgbClr val="3333B2"/>
                </a:solidFill>
                <a:latin typeface="Arial"/>
                <a:cs typeface="Arial"/>
              </a:rPr>
              <a:t>,</a:t>
            </a:r>
            <a:r>
              <a:rPr sz="1100" spc="-1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spc="30" dirty="0">
                <a:solidFill>
                  <a:srgbClr val="3333B2"/>
                </a:solidFill>
                <a:latin typeface="Georgia"/>
                <a:cs typeface="Georgia"/>
              </a:rPr>
              <a:t>T</a:t>
            </a:r>
            <a:r>
              <a:rPr sz="1100" spc="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204" dirty="0">
                <a:solidFill>
                  <a:srgbClr val="3333B2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40"/>
              </a:spcBef>
            </a:pPr>
            <a:r>
              <a:rPr sz="950" b="1" spc="10" dirty="0">
                <a:latin typeface="Arial"/>
                <a:cs typeface="Arial"/>
              </a:rPr>
              <a:t>Left-Arc </a:t>
            </a:r>
            <a:r>
              <a:rPr sz="950" spc="-70" dirty="0">
                <a:latin typeface="Trebuchet MS"/>
                <a:cs typeface="Trebuchet MS"/>
              </a:rPr>
              <a:t>if </a:t>
            </a:r>
            <a:r>
              <a:rPr sz="950" spc="-20" dirty="0">
                <a:latin typeface="Trebuchet MS"/>
                <a:cs typeface="Trebuchet MS"/>
              </a:rPr>
              <a:t>top(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200" i="1" spc="-30" baseline="-10416" dirty="0">
                <a:latin typeface="Georgia"/>
                <a:cs typeface="Georgia"/>
              </a:rPr>
              <a:t>c</a:t>
            </a:r>
            <a:r>
              <a:rPr sz="950" spc="-20" dirty="0">
                <a:latin typeface="Trebuchet MS"/>
                <a:cs typeface="Trebuchet MS"/>
              </a:rPr>
              <a:t>) </a:t>
            </a:r>
            <a:r>
              <a:rPr sz="1100" spc="125" dirty="0">
                <a:latin typeface="DejaVu Sans"/>
                <a:cs typeface="DejaVu Sans"/>
              </a:rPr>
              <a:t>← </a:t>
            </a:r>
            <a:r>
              <a:rPr sz="950" spc="-30" dirty="0">
                <a:latin typeface="Trebuchet MS"/>
                <a:cs typeface="Trebuchet MS"/>
              </a:rPr>
              <a:t>first(</a:t>
            </a:r>
            <a:r>
              <a:rPr sz="1100" i="1" spc="-30" dirty="0">
                <a:latin typeface="Georgia"/>
                <a:cs typeface="Georgia"/>
              </a:rPr>
              <a:t>B</a:t>
            </a:r>
            <a:r>
              <a:rPr sz="1200" i="1" spc="-44" baseline="-10416" dirty="0">
                <a:latin typeface="Georgia"/>
                <a:cs typeface="Georgia"/>
              </a:rPr>
              <a:t>c</a:t>
            </a:r>
            <a:r>
              <a:rPr sz="950" spc="-30" dirty="0">
                <a:latin typeface="Trebuchet MS"/>
                <a:cs typeface="Trebuchet MS"/>
              </a:rPr>
              <a:t>)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5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T</a:t>
            </a:r>
            <a:endParaRPr sz="1100">
              <a:latin typeface="Georgia"/>
              <a:cs typeface="Georgia"/>
            </a:endParaRPr>
          </a:p>
          <a:p>
            <a:pPr marL="302260" marR="43180">
              <a:lnSpc>
                <a:spcPts val="1650"/>
              </a:lnSpc>
              <a:spcBef>
                <a:spcPts val="114"/>
              </a:spcBef>
            </a:pPr>
            <a:r>
              <a:rPr sz="950" b="1" spc="10" dirty="0">
                <a:latin typeface="Arial"/>
                <a:cs typeface="Arial"/>
              </a:rPr>
              <a:t>Right-Arc </a:t>
            </a:r>
            <a:r>
              <a:rPr sz="950" spc="-70" dirty="0">
                <a:latin typeface="Trebuchet MS"/>
                <a:cs typeface="Trebuchet MS"/>
              </a:rPr>
              <a:t>if </a:t>
            </a:r>
            <a:r>
              <a:rPr sz="950" spc="-20" dirty="0">
                <a:latin typeface="Trebuchet MS"/>
                <a:cs typeface="Trebuchet MS"/>
              </a:rPr>
              <a:t>top(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200" i="1" spc="-30" baseline="-10416" dirty="0">
                <a:latin typeface="Georgia"/>
                <a:cs typeface="Georgia"/>
              </a:rPr>
              <a:t>c</a:t>
            </a:r>
            <a:r>
              <a:rPr sz="950" spc="-20" dirty="0">
                <a:latin typeface="Trebuchet MS"/>
                <a:cs typeface="Trebuchet MS"/>
              </a:rPr>
              <a:t>) </a:t>
            </a:r>
            <a:r>
              <a:rPr sz="1100" spc="125" dirty="0">
                <a:latin typeface="DejaVu Sans"/>
                <a:cs typeface="DejaVu Sans"/>
              </a:rPr>
              <a:t>→ </a:t>
            </a:r>
            <a:r>
              <a:rPr sz="950" spc="-30" dirty="0">
                <a:latin typeface="Trebuchet MS"/>
                <a:cs typeface="Trebuchet MS"/>
              </a:rPr>
              <a:t>first(</a:t>
            </a:r>
            <a:r>
              <a:rPr sz="1100" i="1" spc="-30" dirty="0">
                <a:latin typeface="Georgia"/>
                <a:cs typeface="Georgia"/>
              </a:rPr>
              <a:t>B</a:t>
            </a:r>
            <a:r>
              <a:rPr sz="1200" i="1" spc="-44" baseline="-10416" dirty="0">
                <a:latin typeface="Georgia"/>
                <a:cs typeface="Georgia"/>
              </a:rPr>
              <a:t>c</a:t>
            </a:r>
            <a:r>
              <a:rPr sz="950" spc="-30" dirty="0">
                <a:latin typeface="Trebuchet MS"/>
                <a:cs typeface="Trebuchet MS"/>
              </a:rPr>
              <a:t>)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1100" i="1" spc="-75" dirty="0">
                <a:latin typeface="Georgia"/>
                <a:cs typeface="Georgia"/>
              </a:rPr>
              <a:t>T  </a:t>
            </a:r>
            <a:r>
              <a:rPr sz="950" b="1" spc="15" dirty="0">
                <a:latin typeface="Arial"/>
                <a:cs typeface="Arial"/>
              </a:rPr>
              <a:t>Reduce </a:t>
            </a:r>
            <a:r>
              <a:rPr sz="950" spc="-70" dirty="0">
                <a:latin typeface="Trebuchet MS"/>
                <a:cs typeface="Trebuchet MS"/>
              </a:rPr>
              <a:t>if </a:t>
            </a:r>
            <a:r>
              <a:rPr sz="1100" spc="-120" dirty="0">
                <a:latin typeface="DejaVu Sans"/>
                <a:cs typeface="DejaVu Sans"/>
              </a:rPr>
              <a:t>∃</a:t>
            </a:r>
            <a:r>
              <a:rPr sz="1100" i="1" spc="-120" dirty="0">
                <a:latin typeface="Georgia"/>
                <a:cs typeface="Georgia"/>
              </a:rPr>
              <a:t>w </a:t>
            </a:r>
            <a:r>
              <a:rPr sz="1100" spc="50" dirty="0">
                <a:latin typeface="Arial"/>
                <a:cs typeface="Arial"/>
              </a:rPr>
              <a:t>&lt; </a:t>
            </a:r>
            <a:r>
              <a:rPr sz="1100" i="1" spc="-20" dirty="0">
                <a:latin typeface="Georgia"/>
                <a:cs typeface="Georgia"/>
              </a:rPr>
              <a:t>top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200" i="1" spc="-30" baseline="-10416" dirty="0">
                <a:latin typeface="Georgia"/>
                <a:cs typeface="Georgia"/>
              </a:rPr>
              <a:t>c</a:t>
            </a:r>
            <a:r>
              <a:rPr sz="1100" spc="-20" dirty="0">
                <a:latin typeface="Arial"/>
                <a:cs typeface="Arial"/>
              </a:rPr>
              <a:t>)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i="1" spc="-180" dirty="0">
                <a:latin typeface="Georgia"/>
                <a:cs typeface="Georgia"/>
              </a:rPr>
              <a:t>w  </a:t>
            </a:r>
            <a:r>
              <a:rPr sz="1100" spc="125" dirty="0">
                <a:latin typeface="DejaVu Sans"/>
                <a:cs typeface="DejaVu Sans"/>
              </a:rPr>
              <a:t>↔</a:t>
            </a:r>
            <a:r>
              <a:rPr sz="1100" spc="-170" dirty="0">
                <a:latin typeface="DejaVu Sans"/>
                <a:cs typeface="DejaVu San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first(</a:t>
            </a:r>
            <a:r>
              <a:rPr sz="1100" i="1" spc="-30" dirty="0">
                <a:latin typeface="Georgia"/>
                <a:cs typeface="Georgia"/>
              </a:rPr>
              <a:t>B</a:t>
            </a:r>
            <a:r>
              <a:rPr sz="1200" i="1" spc="-44" baseline="-10416" dirty="0">
                <a:latin typeface="Georgia"/>
                <a:cs typeface="Georgia"/>
              </a:rPr>
              <a:t>c</a:t>
            </a:r>
            <a:r>
              <a:rPr sz="950" spc="-30" dirty="0">
                <a:latin typeface="Trebuchet MS"/>
                <a:cs typeface="Trebuchet MS"/>
              </a:rPr>
              <a:t>)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1100" i="1" spc="-75" dirty="0">
                <a:latin typeface="Georgia"/>
                <a:cs typeface="Georgia"/>
              </a:rPr>
              <a:t>T  </a:t>
            </a:r>
            <a:r>
              <a:rPr sz="950" b="1" spc="10" dirty="0">
                <a:latin typeface="Arial"/>
                <a:cs typeface="Arial"/>
              </a:rPr>
              <a:t>Shift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dirty="0">
                <a:latin typeface="Trebuchet MS"/>
                <a:cs typeface="Trebuchet MS"/>
              </a:rPr>
              <a:t>otherwise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7946" y="3339672"/>
            <a:ext cx="1860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6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90706700"/>
      </p:ext>
    </p:extLst>
  </p:cSld>
  <p:clrMapOvr>
    <a:masterClrMapping/>
  </p:clrMapOvr>
  <p:transition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15396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solidFill>
                  <a:schemeClr val="bg1"/>
                </a:solidFill>
              </a:rPr>
              <a:t>Online </a:t>
            </a:r>
            <a:r>
              <a:rPr spc="-75" dirty="0">
                <a:solidFill>
                  <a:schemeClr val="bg1"/>
                </a:solidFill>
              </a:rPr>
              <a:t>Learning </a:t>
            </a:r>
            <a:r>
              <a:rPr spc="-95" dirty="0">
                <a:solidFill>
                  <a:schemeClr val="bg1"/>
                </a:solidFill>
              </a:rPr>
              <a:t>with </a:t>
            </a:r>
            <a:r>
              <a:rPr spc="-100" dirty="0">
                <a:solidFill>
                  <a:schemeClr val="bg1"/>
                </a:solidFill>
              </a:rPr>
              <a:t>an</a:t>
            </a:r>
            <a:r>
              <a:rPr spc="-229" dirty="0">
                <a:solidFill>
                  <a:schemeClr val="bg1"/>
                </a:solidFill>
              </a:rPr>
              <a:t> </a:t>
            </a:r>
            <a:r>
              <a:rPr spc="-35" dirty="0">
                <a:solidFill>
                  <a:schemeClr val="bg1"/>
                </a:solidFill>
              </a:rPr>
              <a:t>Oracle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5393"/>
            <a:ext cx="4483735" cy="2154555"/>
            <a:chOff x="87743" y="585393"/>
            <a:chExt cx="4483735" cy="2154555"/>
          </a:xfrm>
        </p:grpSpPr>
        <p:sp>
          <p:nvSpPr>
            <p:cNvPr id="4" name="object 4"/>
            <p:cNvSpPr/>
            <p:nvPr/>
          </p:nvSpPr>
          <p:spPr>
            <a:xfrm>
              <a:off x="87743" y="58539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2638132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344" y="2625432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635952"/>
              <a:ext cx="50749" cy="2002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629793"/>
              <a:ext cx="4432935" cy="2059305"/>
            </a:xfrm>
            <a:custGeom>
              <a:avLst/>
              <a:gdLst/>
              <a:ahLst/>
              <a:cxnLst/>
              <a:rect l="l" t="t" r="r" b="b"/>
              <a:pathLst>
                <a:path w="4432935" h="2059305">
                  <a:moveTo>
                    <a:pt x="4432566" y="0"/>
                  </a:moveTo>
                  <a:lnTo>
                    <a:pt x="0" y="0"/>
                  </a:lnTo>
                  <a:lnTo>
                    <a:pt x="0" y="2008339"/>
                  </a:lnTo>
                  <a:lnTo>
                    <a:pt x="4008" y="2028064"/>
                  </a:lnTo>
                  <a:lnTo>
                    <a:pt x="14922" y="2044217"/>
                  </a:lnTo>
                  <a:lnTo>
                    <a:pt x="31075" y="2055131"/>
                  </a:lnTo>
                  <a:lnTo>
                    <a:pt x="50800" y="2059139"/>
                  </a:lnTo>
                  <a:lnTo>
                    <a:pt x="4381766" y="2059139"/>
                  </a:lnTo>
                  <a:lnTo>
                    <a:pt x="4401491" y="2055131"/>
                  </a:lnTo>
                  <a:lnTo>
                    <a:pt x="4417644" y="2044217"/>
                  </a:lnTo>
                  <a:lnTo>
                    <a:pt x="4428558" y="2028064"/>
                  </a:lnTo>
                  <a:lnTo>
                    <a:pt x="4432566" y="20083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674027"/>
              <a:ext cx="0" cy="1983739"/>
            </a:xfrm>
            <a:custGeom>
              <a:avLst/>
              <a:gdLst/>
              <a:ahLst/>
              <a:cxnLst/>
              <a:rect l="l" t="t" r="r" b="b"/>
              <a:pathLst>
                <a:path h="1983739">
                  <a:moveTo>
                    <a:pt x="0" y="19831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6613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6486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6359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7751" y="598779"/>
            <a:ext cx="12325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LEARN(</a:t>
            </a:r>
            <a:r>
              <a:rPr sz="1100" spc="35" dirty="0">
                <a:latin typeface="DejaVu Sans"/>
                <a:cs typeface="DejaVu Sans"/>
              </a:rPr>
              <a:t>{</a:t>
            </a:r>
            <a:r>
              <a:rPr sz="1100" i="1" spc="35" dirty="0">
                <a:latin typeface="Georgia"/>
                <a:cs typeface="Georgia"/>
              </a:rPr>
              <a:t>T</a:t>
            </a:r>
            <a:r>
              <a:rPr sz="1200" spc="52" baseline="-10416" dirty="0">
                <a:latin typeface="Georgia"/>
                <a:cs typeface="Georgia"/>
              </a:rPr>
              <a:t>1</a:t>
            </a:r>
            <a:r>
              <a:rPr sz="1100" spc="35" dirty="0">
                <a:latin typeface="Arial"/>
                <a:cs typeface="Arial"/>
              </a:rPr>
              <a:t>,...,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i="1" spc="-80" dirty="0">
                <a:latin typeface="Georgia"/>
                <a:cs typeface="Georgia"/>
              </a:rPr>
              <a:t>T</a:t>
            </a:r>
            <a:r>
              <a:rPr sz="1200" i="1" spc="-120" baseline="-10416" dirty="0">
                <a:latin typeface="Georgia"/>
                <a:cs typeface="Georgia"/>
              </a:rPr>
              <a:t>N </a:t>
            </a:r>
            <a:r>
              <a:rPr sz="1100" spc="-185" dirty="0">
                <a:latin typeface="DejaVu Sans"/>
                <a:cs typeface="DejaVu Sans"/>
              </a:rPr>
              <a:t>}</a:t>
            </a:r>
            <a:r>
              <a:rPr sz="950" spc="-18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  <a:tabLst>
                <a:tab pos="334645" algn="l"/>
              </a:tabLst>
            </a:pPr>
            <a:r>
              <a:rPr sz="950" spc="45" dirty="0">
                <a:latin typeface="Trebuchet MS"/>
                <a:cs typeface="Trebuchet MS"/>
              </a:rPr>
              <a:t>1	</a:t>
            </a:r>
            <a:r>
              <a:rPr sz="1100" i="1" spc="-180" dirty="0">
                <a:latin typeface="Georgia"/>
                <a:cs typeface="Georgia"/>
              </a:rPr>
              <a:t>w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40" dirty="0">
                <a:latin typeface="DejaVu Sans"/>
                <a:cs typeface="DejaVu Sans"/>
              </a:rPr>
              <a:t> </a:t>
            </a:r>
            <a:r>
              <a:rPr sz="1100" spc="-100" dirty="0">
                <a:latin typeface="Georgia"/>
                <a:cs typeface="Georgia"/>
              </a:rPr>
              <a:t>0</a:t>
            </a:r>
            <a:r>
              <a:rPr sz="1100" spc="-100" dirty="0">
                <a:latin typeface="Arial"/>
                <a:cs typeface="Arial"/>
              </a:rPr>
              <a:t>.</a:t>
            </a:r>
            <a:r>
              <a:rPr sz="1100" spc="-100" dirty="0">
                <a:latin typeface="Georgia"/>
                <a:cs typeface="Georgia"/>
              </a:rPr>
              <a:t>0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774" y="1459153"/>
            <a:ext cx="788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b="1" spc="15" dirty="0">
                <a:latin typeface="Arial"/>
                <a:cs typeface="Arial"/>
              </a:rPr>
              <a:t>while </a:t>
            </a:r>
            <a:r>
              <a:rPr sz="1100" i="1" spc="-35" dirty="0">
                <a:latin typeface="Georgia"/>
                <a:cs typeface="Georgia"/>
              </a:rPr>
              <a:t>B</a:t>
            </a:r>
            <a:r>
              <a:rPr sz="1200" i="1" spc="-52" baseline="-10416" dirty="0">
                <a:latin typeface="Georgia"/>
                <a:cs typeface="Georgia"/>
              </a:rPr>
              <a:t>c </a:t>
            </a:r>
            <a:r>
              <a:rPr sz="1100" spc="-10" dirty="0">
                <a:latin typeface="BABEL Unicode"/>
                <a:cs typeface="BABEL Unicode"/>
              </a:rPr>
              <a:t>Ç</a:t>
            </a:r>
            <a:r>
              <a:rPr sz="1100" spc="-145" dirty="0">
                <a:latin typeface="BABEL Unicode"/>
                <a:cs typeface="BABEL Unicode"/>
              </a:rPr>
              <a:t> </a:t>
            </a:r>
            <a:r>
              <a:rPr sz="1100" spc="5" dirty="0">
                <a:latin typeface="Arial"/>
                <a:cs typeface="Arial"/>
              </a:rPr>
              <a:t>[]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779" y="1631226"/>
            <a:ext cx="1292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80" dirty="0">
                <a:latin typeface="Georgia"/>
                <a:cs typeface="Georgia"/>
              </a:rPr>
              <a:t>t</a:t>
            </a:r>
            <a:r>
              <a:rPr sz="1200" spc="-270" baseline="27777" dirty="0">
                <a:latin typeface="DejaVu Sans"/>
                <a:cs typeface="DejaVu Sans"/>
              </a:rPr>
              <a:t>∗</a:t>
            </a:r>
            <a:r>
              <a:rPr sz="1200" spc="-165" baseline="27777" dirty="0">
                <a:latin typeface="DejaVu Sans"/>
                <a:cs typeface="DejaVu San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250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r>
              <a:rPr sz="1200" i="1" spc="-75" baseline="-20833" dirty="0">
                <a:latin typeface="Georgia"/>
                <a:cs typeface="Georgia"/>
              </a:rPr>
              <a:t>t </a:t>
            </a:r>
            <a:r>
              <a:rPr sz="1100" i="1" spc="-90" dirty="0">
                <a:latin typeface="Georgia"/>
                <a:cs typeface="Georgia"/>
              </a:rPr>
              <a:t>w</a:t>
            </a:r>
            <a:r>
              <a:rPr sz="1100" spc="-90" dirty="0">
                <a:latin typeface="Arial"/>
                <a:cs typeface="Arial"/>
              </a:rPr>
              <a:t>.</a:t>
            </a:r>
            <a:r>
              <a:rPr sz="1100" i="1" spc="-90" dirty="0">
                <a:latin typeface="Georgia"/>
                <a:cs typeface="Georgia"/>
              </a:rPr>
              <a:t>f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i="1" spc="-5" dirty="0">
                <a:latin typeface="Georgia"/>
                <a:cs typeface="Georgia"/>
              </a:rPr>
              <a:t>t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779" y="1803311"/>
            <a:ext cx="767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Georgia"/>
                <a:cs typeface="Georgia"/>
              </a:rPr>
              <a:t>t</a:t>
            </a:r>
            <a:r>
              <a:rPr sz="1200" i="1" spc="-89" baseline="-10416" dirty="0">
                <a:latin typeface="Georgia"/>
                <a:cs typeface="Georgia"/>
              </a:rPr>
              <a:t>o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30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o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c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i="1" dirty="0">
                <a:latin typeface="Georgia"/>
                <a:cs typeface="Georgia"/>
              </a:rPr>
              <a:t>T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779" y="1975383"/>
            <a:ext cx="5213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b="1" spc="5" dirty="0">
                <a:latin typeface="Arial"/>
                <a:cs typeface="Arial"/>
              </a:rPr>
              <a:t>if </a:t>
            </a:r>
            <a:r>
              <a:rPr sz="1100" i="1" spc="-180" dirty="0">
                <a:latin typeface="Georgia"/>
                <a:cs typeface="Georgia"/>
              </a:rPr>
              <a:t>t</a:t>
            </a:r>
            <a:r>
              <a:rPr sz="1200" spc="-270" baseline="27777" dirty="0">
                <a:latin typeface="DejaVu Sans"/>
                <a:cs typeface="DejaVu Sans"/>
              </a:rPr>
              <a:t>∗ </a:t>
            </a:r>
            <a:r>
              <a:rPr sz="1100" spc="-10" dirty="0">
                <a:latin typeface="BABEL Unicode"/>
                <a:cs typeface="BABEL Unicode"/>
              </a:rPr>
              <a:t>Ç</a:t>
            </a:r>
            <a:r>
              <a:rPr sz="1100" spc="-125" dirty="0">
                <a:latin typeface="BABEL Unicode"/>
                <a:cs typeface="BABEL Unicode"/>
              </a:rPr>
              <a:t> </a:t>
            </a:r>
            <a:r>
              <a:rPr sz="1100" i="1" spc="-55" dirty="0">
                <a:latin typeface="Georgia"/>
                <a:cs typeface="Georgia"/>
              </a:rPr>
              <a:t>t</a:t>
            </a:r>
            <a:r>
              <a:rPr sz="1200" i="1" spc="-82" baseline="-10416" dirty="0">
                <a:latin typeface="Georgia"/>
                <a:cs typeface="Georgia"/>
              </a:rPr>
              <a:t>o</a:t>
            </a:r>
            <a:endParaRPr sz="1200" baseline="-10416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771" y="2147455"/>
            <a:ext cx="1475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80" dirty="0">
                <a:latin typeface="Georgia"/>
                <a:cs typeface="Georgia"/>
              </a:rPr>
              <a:t>w</a:t>
            </a:r>
            <a:r>
              <a:rPr sz="1100" i="1" spc="-120" dirty="0">
                <a:latin typeface="Georgia"/>
                <a:cs typeface="Georgia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i="1" spc="-180" dirty="0">
                <a:latin typeface="Georgia"/>
                <a:cs typeface="Georgia"/>
              </a:rPr>
              <a:t>w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+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Georgia"/>
                <a:cs typeface="Georgia"/>
              </a:rPr>
              <a:t>t</a:t>
            </a:r>
            <a:r>
              <a:rPr sz="1200" i="1" spc="-7" baseline="-10416" dirty="0">
                <a:latin typeface="Georgia"/>
                <a:cs typeface="Georgia"/>
              </a:rPr>
              <a:t>o</a:t>
            </a:r>
            <a:r>
              <a:rPr sz="1100" spc="-5" dirty="0">
                <a:latin typeface="Arial"/>
                <a:cs typeface="Arial"/>
              </a:rPr>
              <a:t>)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229" dirty="0">
                <a:latin typeface="DejaVu Sans"/>
                <a:cs typeface="DejaVu Sans"/>
              </a:rPr>
              <a:t>−</a:t>
            </a:r>
            <a:r>
              <a:rPr sz="1100" spc="-204" dirty="0">
                <a:latin typeface="DejaVu Sans"/>
                <a:cs typeface="DejaVu Sans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i="1" spc="-90" dirty="0">
                <a:latin typeface="Georgia"/>
                <a:cs typeface="Georgia"/>
              </a:rPr>
              <a:t>t</a:t>
            </a:r>
            <a:r>
              <a:rPr sz="1200" spc="-135" baseline="27777" dirty="0">
                <a:latin typeface="DejaVu Sans"/>
                <a:cs typeface="DejaVu Sans"/>
              </a:rPr>
              <a:t>∗</a:t>
            </a:r>
            <a:r>
              <a:rPr sz="1100" spc="-9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9096" y="2319527"/>
            <a:ext cx="59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Georgia"/>
                <a:cs typeface="Georgia"/>
              </a:rPr>
              <a:t>c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75" dirty="0">
                <a:latin typeface="DejaVu Sans"/>
                <a:cs typeface="DejaVu Sans"/>
              </a:rPr>
              <a:t> </a:t>
            </a:r>
            <a:r>
              <a:rPr sz="1100" i="1" spc="5" dirty="0">
                <a:latin typeface="Georgia"/>
                <a:cs typeface="Georgia"/>
              </a:rPr>
              <a:t>t</a:t>
            </a:r>
            <a:r>
              <a:rPr sz="1200" i="1" spc="7" baseline="-10416" dirty="0">
                <a:latin typeface="Georgia"/>
                <a:cs typeface="Georgia"/>
              </a:rPr>
              <a:t>o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i="1" spc="5" dirty="0">
                <a:latin typeface="Georgia"/>
                <a:cs typeface="Georgia"/>
              </a:rPr>
              <a:t>c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751" y="942937"/>
            <a:ext cx="1961514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4645" indent="-284480">
              <a:lnSpc>
                <a:spcPct val="100000"/>
              </a:lnSpc>
              <a:spcBef>
                <a:spcPts val="90"/>
              </a:spcBef>
              <a:buFont typeface="Trebuchet MS"/>
              <a:buAutoNum type="arabicPlain" startAt="2"/>
              <a:tabLst>
                <a:tab pos="334645" algn="l"/>
                <a:tab pos="335280" algn="l"/>
              </a:tabLst>
            </a:pPr>
            <a:r>
              <a:rPr sz="950" b="1" spc="5" dirty="0">
                <a:latin typeface="Arial"/>
                <a:cs typeface="Arial"/>
              </a:rPr>
              <a:t>for </a:t>
            </a:r>
            <a:r>
              <a:rPr sz="1100" i="1" spc="-25" dirty="0">
                <a:latin typeface="Georgia"/>
                <a:cs typeface="Georgia"/>
              </a:rPr>
              <a:t>i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Georgia"/>
                <a:cs typeface="Georgia"/>
              </a:rPr>
              <a:t>1</a:t>
            </a:r>
            <a:r>
              <a:rPr sz="1100" spc="-10" dirty="0">
                <a:latin typeface="Arial"/>
                <a:cs typeface="Arial"/>
              </a:rPr>
              <a:t>..</a:t>
            </a:r>
            <a:r>
              <a:rPr sz="1100" i="1" spc="-10" dirty="0">
                <a:latin typeface="Georgia"/>
                <a:cs typeface="Georgia"/>
              </a:rPr>
              <a:t>K</a:t>
            </a:r>
            <a:endParaRPr sz="1100">
              <a:latin typeface="Georgia"/>
              <a:cs typeface="Georgia"/>
            </a:endParaRPr>
          </a:p>
          <a:p>
            <a:pPr marL="424180" indent="-374015">
              <a:lnSpc>
                <a:spcPct val="100000"/>
              </a:lnSpc>
              <a:spcBef>
                <a:spcPts val="35"/>
              </a:spcBef>
              <a:buFont typeface="Trebuchet MS"/>
              <a:buAutoNum type="arabicPlain" startAt="2"/>
              <a:tabLst>
                <a:tab pos="424180" algn="l"/>
                <a:tab pos="424815" algn="l"/>
              </a:tabLst>
            </a:pPr>
            <a:r>
              <a:rPr sz="950" b="1" spc="5" dirty="0">
                <a:latin typeface="Arial"/>
                <a:cs typeface="Arial"/>
              </a:rPr>
              <a:t>for </a:t>
            </a:r>
            <a:r>
              <a:rPr sz="1100" i="1" spc="-20" dirty="0">
                <a:latin typeface="Georgia"/>
                <a:cs typeface="Georgia"/>
              </a:rPr>
              <a:t>j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Georgia"/>
                <a:cs typeface="Georgia"/>
              </a:rPr>
              <a:t>1</a:t>
            </a:r>
            <a:r>
              <a:rPr sz="1100" spc="-30" dirty="0">
                <a:latin typeface="Arial"/>
                <a:cs typeface="Arial"/>
              </a:rPr>
              <a:t>..</a:t>
            </a:r>
            <a:r>
              <a:rPr sz="1100" i="1" spc="-30" dirty="0">
                <a:latin typeface="Georgia"/>
                <a:cs typeface="Georgia"/>
              </a:rPr>
              <a:t>N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  <a:tabLst>
                <a:tab pos="480059" algn="l"/>
              </a:tabLst>
            </a:pPr>
            <a:r>
              <a:rPr sz="950" spc="45" dirty="0">
                <a:latin typeface="Trebuchet MS"/>
                <a:cs typeface="Trebuchet MS"/>
              </a:rPr>
              <a:t>4	</a:t>
            </a:r>
            <a:r>
              <a:rPr sz="1100" i="1" spc="-15" dirty="0">
                <a:latin typeface="Georgia"/>
                <a:cs typeface="Georgia"/>
              </a:rPr>
              <a:t>c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←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spc="5" dirty="0">
                <a:latin typeface="Arial"/>
                <a:cs typeface="Arial"/>
              </a:rPr>
              <a:t>([]</a:t>
            </a:r>
            <a:r>
              <a:rPr sz="1200" i="1" spc="7" baseline="-10416" dirty="0">
                <a:latin typeface="Georgia"/>
                <a:cs typeface="Georgia"/>
              </a:rPr>
              <a:t>S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[</a:t>
            </a:r>
            <a:r>
              <a:rPr sz="1100" i="1" spc="30" dirty="0">
                <a:latin typeface="Georgia"/>
                <a:cs typeface="Georgia"/>
              </a:rPr>
              <a:t>w</a:t>
            </a:r>
            <a:r>
              <a:rPr sz="1200" spc="44" baseline="-10416" dirty="0">
                <a:latin typeface="Georgia"/>
                <a:cs typeface="Georgia"/>
              </a:rPr>
              <a:t>1</a:t>
            </a:r>
            <a:r>
              <a:rPr sz="1100" spc="30" dirty="0">
                <a:latin typeface="Arial"/>
                <a:cs typeface="Arial"/>
              </a:rPr>
              <a:t>,...,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90" dirty="0">
                <a:latin typeface="Georgia"/>
                <a:cs typeface="Georgia"/>
              </a:rPr>
              <a:t>w</a:t>
            </a:r>
            <a:r>
              <a:rPr sz="1200" i="1" spc="-135" baseline="-10416" dirty="0">
                <a:latin typeface="Georgia"/>
                <a:cs typeface="Georgia"/>
              </a:rPr>
              <a:t>n</a:t>
            </a:r>
            <a:r>
              <a:rPr sz="900" i="1" spc="-135" baseline="-27777" dirty="0">
                <a:latin typeface="Georgia"/>
                <a:cs typeface="Georgia"/>
              </a:rPr>
              <a:t>j</a:t>
            </a:r>
            <a:r>
              <a:rPr sz="900" i="1" spc="-82" baseline="-27777" dirty="0">
                <a:latin typeface="Georgia"/>
                <a:cs typeface="Georgia"/>
              </a:rPr>
              <a:t> </a:t>
            </a:r>
            <a:r>
              <a:rPr sz="1100" spc="-10" dirty="0">
                <a:latin typeface="Arial"/>
                <a:cs typeface="Arial"/>
              </a:rPr>
              <a:t>]</a:t>
            </a:r>
            <a:r>
              <a:rPr sz="1200" i="1" spc="-15" baseline="-10416" dirty="0">
                <a:latin typeface="Georgia"/>
                <a:cs typeface="Georgia"/>
              </a:rPr>
              <a:t>B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210" dirty="0">
                <a:latin typeface="DejaVu Sans"/>
                <a:cs typeface="DejaVu Sans"/>
              </a:rPr>
              <a:t>{}</a:t>
            </a:r>
            <a:r>
              <a:rPr sz="1100" spc="-2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6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7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8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9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45" dirty="0">
                <a:latin typeface="Trebuchet MS"/>
                <a:cs typeface="Trebuchet MS"/>
              </a:rPr>
              <a:t>10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  <a:tabLst>
                <a:tab pos="368935" algn="l"/>
              </a:tabLst>
            </a:pPr>
            <a:r>
              <a:rPr sz="950" spc="45" dirty="0">
                <a:latin typeface="Trebuchet MS"/>
                <a:cs typeface="Trebuchet MS"/>
              </a:rPr>
              <a:t>11	</a:t>
            </a:r>
            <a:r>
              <a:rPr sz="950" b="1" spc="15" dirty="0">
                <a:latin typeface="Arial"/>
                <a:cs typeface="Arial"/>
              </a:rPr>
              <a:t>return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1100" i="1" spc="-180" dirty="0">
                <a:latin typeface="Georgia"/>
                <a:cs typeface="Georgia"/>
              </a:rPr>
              <a:t>w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743" y="2840863"/>
            <a:ext cx="4483735" cy="303530"/>
            <a:chOff x="87743" y="2840863"/>
            <a:chExt cx="4483735" cy="303530"/>
          </a:xfrm>
        </p:grpSpPr>
        <p:sp>
          <p:nvSpPr>
            <p:cNvPr id="22" name="object 22"/>
            <p:cNvSpPr/>
            <p:nvPr/>
          </p:nvSpPr>
          <p:spPr>
            <a:xfrm>
              <a:off x="87743" y="28408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544" y="3042767"/>
              <a:ext cx="101599" cy="10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344" y="3030067"/>
              <a:ext cx="4381715" cy="114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1" y="2891421"/>
              <a:ext cx="50749" cy="1513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43" y="2885287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2929521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29168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29041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28914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444" y="2863253"/>
            <a:ext cx="3103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15" dirty="0">
                <a:latin typeface="Trebuchet MS"/>
                <a:cs typeface="Trebuchet MS"/>
              </a:rPr>
              <a:t>Oracle </a:t>
            </a:r>
            <a:r>
              <a:rPr sz="1100" i="1" spc="-10" dirty="0">
                <a:latin typeface="Georgia"/>
                <a:cs typeface="Georgia"/>
              </a:rPr>
              <a:t>o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c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260" dirty="0">
                <a:latin typeface="Arial"/>
                <a:cs typeface="Arial"/>
              </a:rPr>
              <a:t> </a:t>
            </a:r>
            <a:r>
              <a:rPr sz="1100" i="1" dirty="0">
                <a:latin typeface="Georgia"/>
                <a:cs typeface="Georgia"/>
              </a:rPr>
              <a:t>T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950" dirty="0">
                <a:latin typeface="Trebuchet MS"/>
                <a:cs typeface="Trebuchet MS"/>
              </a:rPr>
              <a:t>returns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optimal transition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1100" i="1" spc="-15" dirty="0">
                <a:latin typeface="Georgia"/>
                <a:cs typeface="Georgia"/>
              </a:rPr>
              <a:t>c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1100" i="1" spc="-50" dirty="0">
                <a:latin typeface="Georgia"/>
                <a:cs typeface="Georgia"/>
              </a:rPr>
              <a:t>T</a:t>
            </a:r>
            <a:r>
              <a:rPr sz="1200" i="1" spc="-75" baseline="-10416" dirty="0">
                <a:latin typeface="Georgia"/>
                <a:cs typeface="Georgia"/>
              </a:rPr>
              <a:t>i</a:t>
            </a:r>
            <a:endParaRPr sz="1200" baseline="-10416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7946" y="3339672"/>
            <a:ext cx="1860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16083674"/>
      </p:ext>
    </p:extLst>
  </p:cSld>
  <p:clrMapOvr>
    <a:masterClrMapping/>
  </p:clrMapOvr>
  <p:transition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156167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744931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97" y="934720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7" y="2774403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404401"/>
            <a:ext cx="4378325" cy="28194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30" dirty="0">
                <a:latin typeface="Trebuchet MS"/>
                <a:cs typeface="Trebuchet MS"/>
              </a:rPr>
              <a:t>Consider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sentence, </a:t>
            </a:r>
            <a:r>
              <a:rPr sz="950" spc="-5" dirty="0">
                <a:latin typeface="Trebuchet MS"/>
                <a:cs typeface="Trebuchet MS"/>
              </a:rPr>
              <a:t>‘John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9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Mary’.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25" dirty="0">
                <a:latin typeface="Trebuchet MS"/>
                <a:cs typeface="Trebuchet MS"/>
              </a:rPr>
              <a:t>Draw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20" dirty="0">
                <a:latin typeface="Trebuchet MS"/>
                <a:cs typeface="Trebuchet MS"/>
              </a:rPr>
              <a:t>dependency </a:t>
            </a:r>
            <a:r>
              <a:rPr sz="950" spc="15" dirty="0">
                <a:latin typeface="Trebuchet MS"/>
                <a:cs typeface="Trebuchet MS"/>
              </a:rPr>
              <a:t>graph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  <a:p>
            <a:pPr marL="314960" marR="30480">
              <a:lnSpc>
                <a:spcPct val="104900"/>
              </a:lnSpc>
              <a:spcBef>
                <a:spcPts val="300"/>
              </a:spcBef>
            </a:pPr>
            <a:r>
              <a:rPr sz="950" spc="65" dirty="0">
                <a:latin typeface="Trebuchet MS"/>
                <a:cs typeface="Trebuchet MS"/>
              </a:rPr>
              <a:t>Assume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20" dirty="0">
                <a:latin typeface="Trebuchet MS"/>
                <a:cs typeface="Trebuchet MS"/>
              </a:rPr>
              <a:t>you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5" dirty="0">
                <a:latin typeface="Trebuchet MS"/>
                <a:cs typeface="Trebuchet MS"/>
              </a:rPr>
              <a:t>learning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dirty="0">
                <a:latin typeface="Trebuchet MS"/>
                <a:cs typeface="Trebuchet MS"/>
              </a:rPr>
              <a:t>classifier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data-driven</a:t>
            </a:r>
            <a:r>
              <a:rPr sz="950" spc="-14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deterministic  </a:t>
            </a:r>
            <a:r>
              <a:rPr sz="950" spc="20" dirty="0">
                <a:latin typeface="Trebuchet MS"/>
                <a:cs typeface="Trebuchet MS"/>
              </a:rPr>
              <a:t>parsing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above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gold-standard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your</a:t>
            </a:r>
            <a:r>
              <a:rPr sz="950" spc="-15" dirty="0">
                <a:latin typeface="Trebuchet MS"/>
                <a:cs typeface="Trebuchet MS"/>
              </a:rPr>
              <a:t> training  data. </a:t>
            </a:r>
            <a:r>
              <a:rPr sz="950" spc="10" dirty="0">
                <a:latin typeface="Trebuchet MS"/>
                <a:cs typeface="Trebuchet MS"/>
              </a:rPr>
              <a:t>You are </a:t>
            </a:r>
            <a:r>
              <a:rPr sz="950" spc="30" dirty="0">
                <a:latin typeface="Trebuchet MS"/>
                <a:cs typeface="Trebuchet MS"/>
              </a:rPr>
              <a:t>also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i="1" spc="15" dirty="0">
                <a:latin typeface="Arial"/>
                <a:cs typeface="Arial"/>
              </a:rPr>
              <a:t>John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i="1" spc="20" dirty="0">
                <a:latin typeface="Arial"/>
                <a:cs typeface="Arial"/>
              </a:rPr>
              <a:t>Mary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5" dirty="0">
                <a:latin typeface="Trebuchet MS"/>
                <a:cs typeface="Trebuchet MS"/>
              </a:rPr>
              <a:t>‘Nouns’, </a:t>
            </a:r>
            <a:r>
              <a:rPr sz="950" spc="-15" dirty="0">
                <a:latin typeface="Trebuchet MS"/>
                <a:cs typeface="Trebuchet MS"/>
              </a:rPr>
              <a:t>while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45" dirty="0">
                <a:latin typeface="Trebuchet MS"/>
                <a:cs typeface="Trebuchet MS"/>
              </a:rPr>
              <a:t>POS  </a:t>
            </a:r>
            <a:r>
              <a:rPr sz="950" dirty="0">
                <a:latin typeface="Trebuchet MS"/>
                <a:cs typeface="Trebuchet MS"/>
              </a:rPr>
              <a:t>tag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i="1" spc="10" dirty="0">
                <a:latin typeface="Arial"/>
                <a:cs typeface="Arial"/>
              </a:rPr>
              <a:t>saw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50" dirty="0">
                <a:latin typeface="Trebuchet MS"/>
                <a:cs typeface="Trebuchet MS"/>
              </a:rPr>
              <a:t>‘Verb’. </a:t>
            </a:r>
            <a:r>
              <a:rPr sz="950" spc="65" dirty="0">
                <a:latin typeface="Trebuchet MS"/>
                <a:cs typeface="Trebuchet MS"/>
              </a:rPr>
              <a:t>Assume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20" dirty="0">
                <a:latin typeface="Trebuchet MS"/>
                <a:cs typeface="Trebuchet MS"/>
              </a:rPr>
              <a:t>correspond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 </a:t>
            </a:r>
            <a:r>
              <a:rPr sz="950" spc="-15" dirty="0">
                <a:latin typeface="Trebuchet MS"/>
                <a:cs typeface="Trebuchet MS"/>
              </a:rPr>
              <a:t>following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conditions:</a:t>
            </a:r>
            <a:endParaRPr sz="95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592455" algn="l"/>
              </a:tabLst>
            </a:pPr>
            <a:r>
              <a:rPr sz="900" spc="10" dirty="0">
                <a:latin typeface="Trebuchet MS"/>
                <a:cs typeface="Trebuchet MS"/>
              </a:rPr>
              <a:t>The </a:t>
            </a:r>
            <a:r>
              <a:rPr sz="900" spc="-5" dirty="0">
                <a:latin typeface="Trebuchet MS"/>
                <a:cs typeface="Trebuchet MS"/>
              </a:rPr>
              <a:t>stack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8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empty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592455" algn="l"/>
              </a:tabLst>
            </a:pPr>
            <a:r>
              <a:rPr sz="900" spc="-25" dirty="0">
                <a:latin typeface="Trebuchet MS"/>
                <a:cs typeface="Trebuchet MS"/>
              </a:rPr>
              <a:t>Top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5" dirty="0">
                <a:latin typeface="Trebuchet MS"/>
                <a:cs typeface="Trebuchet MS"/>
              </a:rPr>
              <a:t>stack </a:t>
            </a:r>
            <a:r>
              <a:rPr sz="900" spc="10" dirty="0">
                <a:latin typeface="Trebuchet MS"/>
                <a:cs typeface="Trebuchet MS"/>
              </a:rPr>
              <a:t>is </a:t>
            </a:r>
            <a:r>
              <a:rPr sz="900" spc="25" dirty="0">
                <a:latin typeface="Trebuchet MS"/>
                <a:cs typeface="Trebuchet MS"/>
              </a:rPr>
              <a:t>Noun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25" dirty="0">
                <a:latin typeface="Trebuchet MS"/>
                <a:cs typeface="Trebuchet MS"/>
              </a:rPr>
              <a:t>Top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45" dirty="0">
                <a:latin typeface="Trebuchet MS"/>
                <a:cs typeface="Trebuchet MS"/>
              </a:rPr>
              <a:t>buffer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15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Verb</a:t>
            </a:r>
            <a:endParaRPr sz="900">
              <a:latin typeface="Trebuchet MS"/>
              <a:cs typeface="Trebuchet MS"/>
            </a:endParaRPr>
          </a:p>
          <a:p>
            <a:pPr marL="59182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Arial"/>
              <a:buChar char="►"/>
              <a:tabLst>
                <a:tab pos="592455" algn="l"/>
              </a:tabLst>
            </a:pPr>
            <a:r>
              <a:rPr sz="900" spc="-25" dirty="0">
                <a:latin typeface="Trebuchet MS"/>
                <a:cs typeface="Trebuchet MS"/>
              </a:rPr>
              <a:t>Top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5" dirty="0">
                <a:latin typeface="Trebuchet MS"/>
                <a:cs typeface="Trebuchet MS"/>
              </a:rPr>
              <a:t>stack </a:t>
            </a:r>
            <a:r>
              <a:rPr sz="900" spc="10" dirty="0">
                <a:latin typeface="Trebuchet MS"/>
                <a:cs typeface="Trebuchet MS"/>
              </a:rPr>
              <a:t>is </a:t>
            </a:r>
            <a:r>
              <a:rPr sz="900" spc="-15" dirty="0">
                <a:latin typeface="Trebuchet MS"/>
                <a:cs typeface="Trebuchet MS"/>
              </a:rPr>
              <a:t>Verb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25" dirty="0">
                <a:latin typeface="Trebuchet MS"/>
                <a:cs typeface="Trebuchet MS"/>
              </a:rPr>
              <a:t>Top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45" dirty="0">
                <a:latin typeface="Trebuchet MS"/>
                <a:cs typeface="Trebuchet MS"/>
              </a:rPr>
              <a:t>buffer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114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Noun</a:t>
            </a:r>
            <a:endParaRPr sz="900">
              <a:latin typeface="Trebuchet MS"/>
              <a:cs typeface="Trebuchet MS"/>
            </a:endParaRPr>
          </a:p>
          <a:p>
            <a:pPr marL="314960" marR="228600" algn="just">
              <a:lnSpc>
                <a:spcPct val="118900"/>
              </a:lnSpc>
              <a:spcBef>
                <a:spcPts val="209"/>
              </a:spcBef>
            </a:pPr>
            <a:r>
              <a:rPr sz="950" spc="-20" dirty="0">
                <a:latin typeface="Trebuchet MS"/>
                <a:cs typeface="Trebuchet MS"/>
              </a:rPr>
              <a:t>Initialize the </a:t>
            </a:r>
            <a:r>
              <a:rPr sz="950" spc="5" dirty="0">
                <a:latin typeface="Trebuchet MS"/>
                <a:cs typeface="Trebuchet MS"/>
              </a:rPr>
              <a:t>weights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i="1" spc="-10" dirty="0">
                <a:latin typeface="Arial"/>
                <a:cs typeface="Arial"/>
              </a:rPr>
              <a:t>5.0</a:t>
            </a:r>
            <a:r>
              <a:rPr sz="950" spc="-10" dirty="0">
                <a:latin typeface="Trebuchet MS"/>
                <a:cs typeface="Trebuchet MS"/>
              </a:rPr>
              <a:t>, </a:t>
            </a:r>
            <a:r>
              <a:rPr sz="950" spc="-5" dirty="0">
                <a:latin typeface="Trebuchet MS"/>
                <a:cs typeface="Trebuchet MS"/>
              </a:rPr>
              <a:t>except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 </a:t>
            </a:r>
            <a:r>
              <a:rPr sz="950" spc="20" dirty="0">
                <a:latin typeface="Trebuchet MS"/>
                <a:cs typeface="Trebuchet MS"/>
              </a:rPr>
              <a:t>above </a:t>
            </a:r>
            <a:r>
              <a:rPr sz="950" spc="35" dirty="0">
                <a:latin typeface="Trebuchet MS"/>
                <a:cs typeface="Trebuchet MS"/>
              </a:rPr>
              <a:t>cases, </a:t>
            </a:r>
            <a:r>
              <a:rPr sz="950" spc="20" dirty="0">
                <a:latin typeface="Trebuchet MS"/>
                <a:cs typeface="Trebuchet MS"/>
              </a:rPr>
              <a:t>you </a:t>
            </a:r>
            <a:r>
              <a:rPr sz="950" spc="10" dirty="0">
                <a:latin typeface="Trebuchet MS"/>
                <a:cs typeface="Trebuchet MS"/>
              </a:rPr>
              <a:t>give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i="1" spc="10" dirty="0">
                <a:latin typeface="Arial"/>
                <a:cs typeface="Arial"/>
              </a:rPr>
              <a:t>5.5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i="1" dirty="0">
                <a:latin typeface="Arial"/>
                <a:cs typeface="Arial"/>
              </a:rPr>
              <a:t>Left-Arc</a:t>
            </a:r>
            <a:r>
              <a:rPr sz="950" dirty="0">
                <a:latin typeface="Trebuchet MS"/>
                <a:cs typeface="Trebuchet MS"/>
              </a:rPr>
              <a:t>. </a:t>
            </a:r>
            <a:r>
              <a:rPr sz="950" spc="10" dirty="0">
                <a:latin typeface="Trebuchet MS"/>
                <a:cs typeface="Trebuchet MS"/>
              </a:rPr>
              <a:t>Define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20" dirty="0">
                <a:latin typeface="Trebuchet MS"/>
                <a:cs typeface="Trebuchet MS"/>
              </a:rPr>
              <a:t>feature 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40" dirty="0">
                <a:latin typeface="Trebuchet MS"/>
                <a:cs typeface="Trebuchet MS"/>
              </a:rPr>
              <a:t>initial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30" dirty="0">
                <a:latin typeface="Trebuchet MS"/>
                <a:cs typeface="Trebuchet MS"/>
              </a:rPr>
              <a:t> vector.</a:t>
            </a:r>
            <a:endParaRPr sz="950">
              <a:latin typeface="Trebuchet MS"/>
              <a:cs typeface="Trebuchet MS"/>
            </a:endParaRPr>
          </a:p>
          <a:p>
            <a:pPr marL="314960" marR="119380">
              <a:lnSpc>
                <a:spcPct val="118900"/>
              </a:lnSpc>
              <a:spcBef>
                <a:spcPts val="295"/>
              </a:spcBef>
            </a:pPr>
            <a:r>
              <a:rPr sz="950" spc="75" dirty="0">
                <a:latin typeface="Trebuchet MS"/>
                <a:cs typeface="Trebuchet MS"/>
              </a:rPr>
              <a:t>Use </a:t>
            </a:r>
            <a:r>
              <a:rPr sz="950" spc="-10" dirty="0">
                <a:latin typeface="Trebuchet MS"/>
                <a:cs typeface="Trebuchet MS"/>
              </a:rPr>
              <a:t>this </a:t>
            </a:r>
            <a:r>
              <a:rPr sz="950" spc="10" dirty="0">
                <a:latin typeface="Trebuchet MS"/>
                <a:cs typeface="Trebuchet MS"/>
              </a:rPr>
              <a:t>gold standard </a:t>
            </a:r>
            <a:r>
              <a:rPr sz="950" spc="30" dirty="0">
                <a:latin typeface="Trebuchet MS"/>
                <a:cs typeface="Trebuchet MS"/>
              </a:rPr>
              <a:t>parse </a:t>
            </a:r>
            <a:r>
              <a:rPr sz="950" spc="5" dirty="0">
                <a:latin typeface="Trebuchet MS"/>
                <a:cs typeface="Trebuchet MS"/>
              </a:rPr>
              <a:t>during </a:t>
            </a:r>
            <a:r>
              <a:rPr sz="950" dirty="0">
                <a:latin typeface="Trebuchet MS"/>
                <a:cs typeface="Trebuchet MS"/>
              </a:rPr>
              <a:t>online </a:t>
            </a:r>
            <a:r>
              <a:rPr sz="950" spc="5" dirty="0">
                <a:latin typeface="Trebuchet MS"/>
                <a:cs typeface="Trebuchet MS"/>
              </a:rPr>
              <a:t>learning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report </a:t>
            </a:r>
            <a:r>
              <a:rPr sz="950" spc="-20" dirty="0">
                <a:latin typeface="Trebuchet MS"/>
                <a:cs typeface="Trebuchet MS"/>
              </a:rPr>
              <a:t>the  </a:t>
            </a:r>
            <a:r>
              <a:rPr sz="950" spc="5" dirty="0">
                <a:latin typeface="Trebuchet MS"/>
                <a:cs typeface="Trebuchet MS"/>
              </a:rPr>
              <a:t>weights </a:t>
            </a:r>
            <a:r>
              <a:rPr sz="950" spc="-30" dirty="0">
                <a:latin typeface="Trebuchet MS"/>
                <a:cs typeface="Trebuchet MS"/>
              </a:rPr>
              <a:t>after </a:t>
            </a:r>
            <a:r>
              <a:rPr sz="950" dirty="0">
                <a:latin typeface="Trebuchet MS"/>
                <a:cs typeface="Trebuchet MS"/>
              </a:rPr>
              <a:t>completing </a:t>
            </a:r>
            <a:r>
              <a:rPr sz="950" spc="30" dirty="0">
                <a:latin typeface="Trebuchet MS"/>
                <a:cs typeface="Trebuchet MS"/>
              </a:rPr>
              <a:t>one </a:t>
            </a:r>
            <a:r>
              <a:rPr sz="950" spc="-45" dirty="0">
                <a:latin typeface="Trebuchet MS"/>
                <a:cs typeface="Trebuchet MS"/>
              </a:rPr>
              <a:t>full </a:t>
            </a:r>
            <a:r>
              <a:rPr sz="950" spc="-30" dirty="0">
                <a:latin typeface="Trebuchet MS"/>
                <a:cs typeface="Trebuchet MS"/>
              </a:rPr>
              <a:t>iteration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30" dirty="0">
                <a:latin typeface="Trebuchet MS"/>
                <a:cs typeface="Trebuchet MS"/>
              </a:rPr>
              <a:t>Arc-Eager </a:t>
            </a:r>
            <a:r>
              <a:rPr sz="950" spc="20" dirty="0">
                <a:latin typeface="Trebuchet MS"/>
                <a:cs typeface="Trebuchet MS"/>
              </a:rPr>
              <a:t>parsing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 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3582" y="3339672"/>
            <a:ext cx="112141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Transition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Parsing:</a:t>
            </a:r>
            <a:r>
              <a:rPr sz="600" i="1" spc="6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3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7946" y="3339672"/>
            <a:ext cx="1860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8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13331065"/>
      </p:ext>
    </p:extLst>
  </p:cSld>
  <p:clrMapOvr>
    <a:masterClrMapping/>
  </p:clrMapOvr>
  <p:transition>
    <p:cut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sp>
          <p:nvSpPr>
            <p:cNvPr id="4" name="object 4"/>
            <p:cNvSpPr/>
            <p:nvPr/>
          </p:nvSpPr>
          <p:spPr>
            <a:xfrm>
              <a:off x="138544" y="1218336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20563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943914"/>
              <a:ext cx="50749" cy="274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7033" y="942136"/>
            <a:ext cx="2393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MST-based </a:t>
            </a: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Dependency</a:t>
            </a:r>
            <a:r>
              <a:rPr sz="1400" i="1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Parsing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64176388"/>
      </p:ext>
    </p:extLst>
  </p:cSld>
  <p:clrMapOvr>
    <a:masterClrMapping/>
  </p:clrMapOvr>
  <p:transition>
    <p:cut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41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10" dirty="0">
                <a:solidFill>
                  <a:srgbClr val="FFFFFF"/>
                </a:solidFill>
                <a:latin typeface="Georgia"/>
                <a:cs typeface="Georgia"/>
              </a:rPr>
              <a:t>Maximum </a:t>
            </a:r>
            <a:r>
              <a:rPr sz="1400" i="1" spc="-85" dirty="0">
                <a:solidFill>
                  <a:srgbClr val="FFFFFF"/>
                </a:solidFill>
                <a:latin typeface="Georgia"/>
                <a:cs typeface="Georgia"/>
              </a:rPr>
              <a:t>Spanning Tree</a:t>
            </a:r>
            <a:r>
              <a:rPr sz="1400" i="1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60" dirty="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947242"/>
            <a:ext cx="4483735" cy="448309"/>
            <a:chOff x="87743" y="947242"/>
            <a:chExt cx="4483735" cy="448309"/>
          </a:xfrm>
        </p:grpSpPr>
        <p:sp>
          <p:nvSpPr>
            <p:cNvPr id="5" name="object 5"/>
            <p:cNvSpPr/>
            <p:nvPr/>
          </p:nvSpPr>
          <p:spPr>
            <a:xfrm>
              <a:off x="87743" y="94724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1110907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1293571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1280871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991476"/>
              <a:ext cx="50749" cy="3020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115519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029576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09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0168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0041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9914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882995"/>
            <a:ext cx="3966210" cy="4273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Basic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Idea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5" dirty="0">
                <a:latin typeface="Trebuchet MS"/>
                <a:cs typeface="Trebuchet MS"/>
              </a:rPr>
              <a:t>Starting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5" dirty="0">
                <a:latin typeface="Trebuchet MS"/>
                <a:cs typeface="Trebuchet MS"/>
              </a:rPr>
              <a:t>connections, </a:t>
            </a:r>
            <a:r>
              <a:rPr sz="950" spc="-25" dirty="0">
                <a:latin typeface="Trebuchet MS"/>
                <a:cs typeface="Trebuchet MS"/>
              </a:rPr>
              <a:t>find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maximum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3963" y="1506715"/>
            <a:ext cx="1521459" cy="1023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6144" y="1604518"/>
            <a:ext cx="1671320" cy="69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8620045"/>
      </p:ext>
    </p:extLst>
  </p:cSld>
  <p:clrMapOvr>
    <a:masterClrMapping/>
  </p:clrMapOvr>
  <p:transition>
    <p:cut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23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85" dirty="0">
                <a:solidFill>
                  <a:srgbClr val="FFFFFF"/>
                </a:solidFill>
                <a:latin typeface="Georgia"/>
                <a:cs typeface="Georgia"/>
              </a:rPr>
              <a:t>Some </a:t>
            </a:r>
            <a:r>
              <a:rPr sz="1400" i="1" spc="-70" dirty="0">
                <a:solidFill>
                  <a:srgbClr val="FFFFFF"/>
                </a:solidFill>
                <a:latin typeface="Georgia"/>
                <a:cs typeface="Georgia"/>
              </a:rPr>
              <a:t>Graph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 Reminders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597" y="646239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518500"/>
            <a:ext cx="407035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Georgia"/>
                <a:cs typeface="Georgia"/>
              </a:rPr>
              <a:t>V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A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vertices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Georgia"/>
                <a:cs typeface="Georgia"/>
              </a:rPr>
              <a:t>V</a:t>
            </a:r>
            <a:r>
              <a:rPr sz="1100" i="1" spc="90" dirty="0">
                <a:latin typeface="Georgia"/>
                <a:cs typeface="Georg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arcs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Georgia"/>
                <a:cs typeface="Georgia"/>
              </a:rPr>
              <a:t>j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</a:t>
            </a:r>
            <a:r>
              <a:rPr sz="1100" i="1" spc="10" dirty="0">
                <a:latin typeface="Georgia"/>
                <a:cs typeface="Georg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Georgia"/>
                <a:cs typeface="Georgia"/>
              </a:rPr>
              <a:t>i</a:t>
            </a:r>
            <a:r>
              <a:rPr sz="1100" spc="-3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j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35" dirty="0">
                <a:latin typeface="Georgia"/>
                <a:cs typeface="Georgia"/>
              </a:rPr>
              <a:t>V</a:t>
            </a:r>
            <a:r>
              <a:rPr sz="950" spc="-35" dirty="0">
                <a:latin typeface="Trebuchet MS"/>
                <a:cs typeface="Trebuchet MS"/>
              </a:rPr>
              <a:t>.  </a:t>
            </a:r>
            <a:r>
              <a:rPr sz="950" dirty="0">
                <a:latin typeface="Trebuchet MS"/>
                <a:cs typeface="Trebuchet MS"/>
              </a:rPr>
              <a:t>Undirected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Georgia"/>
                <a:cs typeface="Georgia"/>
              </a:rPr>
              <a:t>j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⇔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15" dirty="0">
                <a:latin typeface="Georgia"/>
                <a:cs typeface="Georgia"/>
              </a:rPr>
              <a:t>i</a:t>
            </a:r>
            <a:r>
              <a:rPr sz="1100" spc="1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50" dirty="0">
                <a:latin typeface="Trebuchet MS"/>
                <a:cs typeface="Trebuchet MS"/>
              </a:rPr>
              <a:t>Directed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graphs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(digraphs)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Georgia"/>
                <a:cs typeface="Georgia"/>
              </a:rPr>
              <a:t>j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434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15" dirty="0">
                <a:latin typeface="Georgia"/>
                <a:cs typeface="Georgia"/>
              </a:rPr>
              <a:t>i</a:t>
            </a:r>
            <a:r>
              <a:rPr sz="1100" spc="1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597" y="856272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7" y="1066304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183" y="1549615"/>
            <a:ext cx="3006090" cy="1337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88110598"/>
      </p:ext>
    </p:extLst>
  </p:cSld>
  <p:clrMapOvr>
    <a:masterClrMapping/>
  </p:clrMapOvr>
  <p:transition>
    <p:cut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166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Multi-Digraphs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597" y="676668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532" y="584118"/>
            <a:ext cx="3881120" cy="582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multi-digraph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digraph where </a:t>
            </a:r>
            <a:r>
              <a:rPr sz="950" spc="-25" dirty="0">
                <a:latin typeface="Trebuchet MS"/>
                <a:cs typeface="Trebuchet MS"/>
              </a:rPr>
              <a:t>multiple </a:t>
            </a:r>
            <a:r>
              <a:rPr sz="950" spc="30" dirty="0">
                <a:latin typeface="Trebuchet MS"/>
                <a:cs typeface="Trebuchet MS"/>
              </a:rPr>
              <a:t>arcs </a:t>
            </a:r>
            <a:r>
              <a:rPr sz="950" dirty="0">
                <a:latin typeface="Trebuchet MS"/>
                <a:cs typeface="Trebuchet MS"/>
              </a:rPr>
              <a:t>between vertices </a:t>
            </a:r>
            <a:r>
              <a:rPr sz="950" spc="10" dirty="0">
                <a:latin typeface="Trebuchet MS"/>
                <a:cs typeface="Trebuchet MS"/>
              </a:rPr>
              <a:t>are 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 </a:t>
            </a:r>
            <a:r>
              <a:rPr sz="1100" i="1" spc="-15" dirty="0">
                <a:latin typeface="Georgia"/>
                <a:cs typeface="Georgia"/>
              </a:rPr>
              <a:t>k</a:t>
            </a:r>
            <a:r>
              <a:rPr sz="1100" spc="-15" dirty="0">
                <a:latin typeface="Arial"/>
                <a:cs typeface="Arial"/>
              </a:rPr>
              <a:t>)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 </a:t>
            </a:r>
            <a:r>
              <a:rPr sz="950" spc="15" dirty="0">
                <a:latin typeface="Trebuchet MS"/>
                <a:cs typeface="Trebuchet MS"/>
              </a:rPr>
              <a:t>represents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1100" i="1" spc="-65" dirty="0">
                <a:latin typeface="Georgia"/>
                <a:cs typeface="Georgia"/>
              </a:rPr>
              <a:t>k</a:t>
            </a:r>
            <a:r>
              <a:rPr sz="1200" i="1" spc="-97" baseline="27777" dirty="0">
                <a:latin typeface="Georgia"/>
                <a:cs typeface="Georgia"/>
              </a:rPr>
              <a:t>th </a:t>
            </a:r>
            <a:r>
              <a:rPr sz="950" spc="5" dirty="0">
                <a:latin typeface="Trebuchet MS"/>
                <a:cs typeface="Trebuchet MS"/>
              </a:rPr>
              <a:t>arc </a:t>
            </a:r>
            <a:r>
              <a:rPr sz="950" spc="-15" dirty="0">
                <a:latin typeface="Trebuchet MS"/>
                <a:cs typeface="Trebuchet MS"/>
              </a:rPr>
              <a:t>from vertex </a:t>
            </a:r>
            <a:r>
              <a:rPr sz="1100" i="1" spc="-25" dirty="0">
                <a:latin typeface="Georgia"/>
                <a:cs typeface="Georgia"/>
              </a:rPr>
              <a:t>i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15" dirty="0">
                <a:latin typeface="Trebuchet MS"/>
                <a:cs typeface="Trebuchet MS"/>
              </a:rPr>
              <a:t>vertex </a:t>
            </a:r>
            <a:r>
              <a:rPr sz="1100" i="1" spc="-50" dirty="0">
                <a:latin typeface="Georgia"/>
                <a:cs typeface="Georgia"/>
              </a:rPr>
              <a:t>j</a:t>
            </a:r>
            <a:r>
              <a:rPr sz="950" spc="-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597" y="1058773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3920" y="1500162"/>
            <a:ext cx="1207770" cy="1337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4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21590659"/>
      </p:ext>
    </p:extLst>
  </p:cSld>
  <p:clrMapOvr>
    <a:masterClrMapping/>
  </p:clrMapOvr>
  <p:transition>
    <p:cut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23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Directed </a:t>
            </a:r>
            <a:r>
              <a:rPr spc="-85" dirty="0"/>
              <a:t>Spanning</a:t>
            </a:r>
            <a:r>
              <a:rPr spc="25" dirty="0"/>
              <a:t> </a:t>
            </a:r>
            <a:r>
              <a:rPr spc="-8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609549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525589"/>
            <a:ext cx="3927475" cy="51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6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directed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(multi-)digraph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Georgia"/>
                <a:cs typeface="Georgia"/>
              </a:rPr>
              <a:t>V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A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subgraph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ts val="1260"/>
              </a:lnSpc>
            </a:pP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200" spc="30" baseline="27777" dirty="0">
                <a:latin typeface="DejaVu Sans"/>
                <a:cs typeface="DejaVu Sans"/>
              </a:rPr>
              <a:t>j</a:t>
            </a:r>
            <a:r>
              <a:rPr sz="1200" spc="44" baseline="27777" dirty="0">
                <a:latin typeface="DejaVu Sans"/>
                <a:cs typeface="DejaVu Sans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(</a:t>
            </a:r>
            <a:r>
              <a:rPr sz="1100" i="1" spc="30" dirty="0">
                <a:latin typeface="Georgia"/>
                <a:cs typeface="Georgia"/>
              </a:rPr>
              <a:t>V</a:t>
            </a:r>
            <a:r>
              <a:rPr sz="1200" spc="44" baseline="27777" dirty="0">
                <a:latin typeface="DejaVu Sans"/>
                <a:cs typeface="DejaVu Sans"/>
              </a:rPr>
              <a:t>j</a:t>
            </a:r>
            <a:r>
              <a:rPr sz="1100" spc="3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25" dirty="0">
                <a:latin typeface="Georgia"/>
                <a:cs typeface="Georgia"/>
              </a:rPr>
              <a:t>A</a:t>
            </a:r>
            <a:r>
              <a:rPr sz="1200" spc="37" baseline="27777" dirty="0">
                <a:latin typeface="DejaVu Sans"/>
                <a:cs typeface="DejaVu Sans"/>
              </a:rPr>
              <a:t>j</a:t>
            </a:r>
            <a:r>
              <a:rPr sz="1100" spc="25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that: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315595" algn="l"/>
              </a:tabLst>
            </a:pPr>
            <a:r>
              <a:rPr sz="1000" i="1" spc="35" dirty="0">
                <a:latin typeface="Georgia"/>
                <a:cs typeface="Georgia"/>
              </a:rPr>
              <a:t>V</a:t>
            </a:r>
            <a:r>
              <a:rPr sz="1050" spc="52" baseline="27777" dirty="0">
                <a:latin typeface="DejaVu Sans"/>
                <a:cs typeface="DejaVu Sans"/>
              </a:rPr>
              <a:t>j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Georgia"/>
                <a:cs typeface="Georgia"/>
              </a:rPr>
              <a:t>V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070" y="1018400"/>
            <a:ext cx="1485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indent="-1181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156210" algn="l"/>
              </a:tabLst>
            </a:pPr>
            <a:r>
              <a:rPr sz="1000" i="1" spc="-5" dirty="0">
                <a:latin typeface="Georgia"/>
                <a:cs typeface="Georgia"/>
              </a:rPr>
              <a:t>A</a:t>
            </a:r>
            <a:r>
              <a:rPr sz="1050" spc="-7" baseline="27777" dirty="0">
                <a:latin typeface="DejaVu Sans"/>
                <a:cs typeface="DejaVu Sans"/>
              </a:rPr>
              <a:t>j </a:t>
            </a:r>
            <a:r>
              <a:rPr sz="1000" spc="-204" dirty="0">
                <a:latin typeface="DejaVu Sans"/>
                <a:cs typeface="DejaVu Sans"/>
              </a:rPr>
              <a:t>⊆ </a:t>
            </a:r>
            <a:r>
              <a:rPr sz="1000" i="1" spc="-75" dirty="0">
                <a:latin typeface="Georgia"/>
                <a:cs typeface="Georgia"/>
              </a:rPr>
              <a:t>A</a:t>
            </a:r>
            <a:r>
              <a:rPr sz="900" spc="-75" dirty="0">
                <a:latin typeface="Trebuchet MS"/>
                <a:cs typeface="Trebuchet MS"/>
              </a:rPr>
              <a:t>,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1000" spc="-60" dirty="0">
                <a:latin typeface="DejaVu Sans"/>
                <a:cs typeface="DejaVu Sans"/>
              </a:rPr>
              <a:t>|</a:t>
            </a:r>
            <a:r>
              <a:rPr sz="1000" i="1" spc="-60" dirty="0">
                <a:latin typeface="Georgia"/>
                <a:cs typeface="Georgia"/>
              </a:rPr>
              <a:t>A</a:t>
            </a:r>
            <a:r>
              <a:rPr sz="1050" spc="-89" baseline="27777" dirty="0">
                <a:latin typeface="DejaVu Sans"/>
                <a:cs typeface="DejaVu Sans"/>
              </a:rPr>
              <a:t>j</a:t>
            </a:r>
            <a:r>
              <a:rPr sz="1000" spc="-60" dirty="0">
                <a:latin typeface="DejaVu Sans"/>
                <a:cs typeface="DejaVu Sans"/>
              </a:rPr>
              <a:t>|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195" dirty="0">
                <a:latin typeface="Arial"/>
                <a:cs typeface="Arial"/>
              </a:rPr>
              <a:t> </a:t>
            </a:r>
            <a:r>
              <a:rPr sz="1000" spc="-40" dirty="0">
                <a:latin typeface="DejaVu Sans"/>
                <a:cs typeface="DejaVu Sans"/>
              </a:rPr>
              <a:t>|</a:t>
            </a:r>
            <a:r>
              <a:rPr sz="1000" i="1" spc="-40" dirty="0">
                <a:latin typeface="Georgia"/>
                <a:cs typeface="Georgia"/>
              </a:rPr>
              <a:t>V</a:t>
            </a:r>
            <a:r>
              <a:rPr sz="1050" spc="-60" baseline="27777" dirty="0">
                <a:latin typeface="DejaVu Sans"/>
                <a:cs typeface="DejaVu Sans"/>
              </a:rPr>
              <a:t>j</a:t>
            </a:r>
            <a:r>
              <a:rPr sz="1000" spc="-40" dirty="0">
                <a:latin typeface="DejaVu Sans"/>
                <a:cs typeface="DejaVu Sans"/>
              </a:rPr>
              <a:t>| </a:t>
            </a:r>
            <a:r>
              <a:rPr sz="1000" spc="-204" dirty="0">
                <a:latin typeface="DejaVu Sans"/>
                <a:cs typeface="DejaVu Sans"/>
              </a:rPr>
              <a:t>− </a:t>
            </a:r>
            <a:r>
              <a:rPr sz="1000" spc="65" dirty="0">
                <a:latin typeface="Georgia"/>
                <a:cs typeface="Georgia"/>
              </a:rPr>
              <a:t>1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109304"/>
            <a:ext cx="2707640" cy="44830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14960" indent="-118110">
              <a:lnSpc>
                <a:spcPct val="100000"/>
              </a:lnSpc>
              <a:spcBef>
                <a:spcPts val="575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315595" algn="l"/>
              </a:tabLst>
            </a:pPr>
            <a:r>
              <a:rPr sz="1000" i="1" spc="25" dirty="0">
                <a:latin typeface="Georgia"/>
                <a:cs typeface="Georgia"/>
              </a:rPr>
              <a:t>G</a:t>
            </a:r>
            <a:r>
              <a:rPr sz="1050" spc="37" baseline="27777" dirty="0">
                <a:latin typeface="DejaVu Sans"/>
                <a:cs typeface="DejaVu Sans"/>
              </a:rPr>
              <a:t>j </a:t>
            </a:r>
            <a:r>
              <a:rPr sz="900" spc="10" dirty="0">
                <a:latin typeface="Trebuchet MS"/>
                <a:cs typeface="Trebuchet MS"/>
              </a:rPr>
              <a:t>is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40" dirty="0">
                <a:latin typeface="Trebuchet MS"/>
                <a:cs typeface="Trebuchet MS"/>
              </a:rPr>
              <a:t>tree</a:t>
            </a:r>
            <a:r>
              <a:rPr sz="900" spc="-6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(acyclic)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950" spc="90" dirty="0">
                <a:latin typeface="Trebuchet MS"/>
                <a:cs typeface="Trebuchet MS"/>
              </a:rPr>
              <a:t>A </a:t>
            </a:r>
            <a:r>
              <a:rPr sz="950" spc="30" dirty="0">
                <a:latin typeface="Trebuchet MS"/>
                <a:cs typeface="Trebuchet MS"/>
              </a:rPr>
              <a:t>spanning </a:t>
            </a:r>
            <a:r>
              <a:rPr sz="950" spc="-25" dirty="0">
                <a:latin typeface="Trebuchet MS"/>
                <a:cs typeface="Trebuchet MS"/>
              </a:rPr>
              <a:t>tree 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following</a:t>
            </a:r>
            <a:r>
              <a:rPr sz="950" spc="-16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(multi-)digraphs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597" y="1452206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713" y="1947672"/>
            <a:ext cx="3608069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057921"/>
      </p:ext>
    </p:extLst>
  </p:cSld>
  <p:clrMapOvr>
    <a:masterClrMapping/>
  </p:clrMapOvr>
  <p:transition>
    <p:cut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23468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>
                <a:solidFill>
                  <a:schemeClr val="bg1"/>
                </a:solidFill>
              </a:rPr>
              <a:t>Weighted </a:t>
            </a:r>
            <a:r>
              <a:rPr spc="-50" dirty="0">
                <a:solidFill>
                  <a:schemeClr val="bg1"/>
                </a:solidFill>
              </a:rPr>
              <a:t>Directed </a:t>
            </a:r>
            <a:r>
              <a:rPr spc="-85" dirty="0">
                <a:solidFill>
                  <a:schemeClr val="bg1"/>
                </a:solidFill>
              </a:rPr>
              <a:t>Spanning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1129131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97" y="1511249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7" y="1721269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8655" y="1948573"/>
            <a:ext cx="556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w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i="1" spc="5" dirty="0">
                <a:latin typeface="Georgia"/>
                <a:cs typeface="Georgia"/>
              </a:rPr>
              <a:t>G</a:t>
            </a:r>
            <a:r>
              <a:rPr sz="1200" spc="7" baseline="31250" dirty="0">
                <a:latin typeface="DejaVu Sans"/>
                <a:cs typeface="DejaVu Sans"/>
              </a:rPr>
              <a:t>j</a:t>
            </a:r>
            <a:r>
              <a:rPr sz="1100" spc="5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432" y="1051308"/>
            <a:ext cx="3715385" cy="94741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sz="950" spc="65" dirty="0">
                <a:latin typeface="Trebuchet MS"/>
                <a:cs typeface="Trebuchet MS"/>
              </a:rPr>
              <a:t>Assume</a:t>
            </a:r>
            <a:r>
              <a:rPr sz="950" spc="-204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20" dirty="0">
                <a:latin typeface="Trebuchet MS"/>
                <a:cs typeface="Trebuchet MS"/>
              </a:rPr>
              <a:t>have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15" dirty="0">
                <a:latin typeface="Trebuchet MS"/>
                <a:cs typeface="Trebuchet MS"/>
              </a:rPr>
              <a:t>function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30" dirty="0">
                <a:latin typeface="Trebuchet MS"/>
                <a:cs typeface="Trebuchet MS"/>
              </a:rPr>
              <a:t>each </a:t>
            </a:r>
            <a:r>
              <a:rPr sz="950" spc="5" dirty="0">
                <a:latin typeface="Trebuchet MS"/>
                <a:cs typeface="Trebuchet MS"/>
              </a:rPr>
              <a:t>arc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multi-digraph</a:t>
            </a:r>
            <a:endParaRPr sz="950" dirty="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</a:pP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Georgia"/>
                <a:cs typeface="Georgia"/>
              </a:rPr>
              <a:t>V</a:t>
            </a:r>
            <a:r>
              <a:rPr sz="1100" spc="1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35" dirty="0">
                <a:latin typeface="Georgia"/>
                <a:cs typeface="Georgia"/>
              </a:rPr>
              <a:t>A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950" spc="-35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 marL="76200" marR="120650">
              <a:lnSpc>
                <a:spcPct val="125299"/>
              </a:lnSpc>
            </a:pPr>
            <a:r>
              <a:rPr sz="950" spc="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w</a:t>
            </a:r>
            <a:r>
              <a:rPr sz="1200" i="1" spc="-89" baseline="-10416" dirty="0">
                <a:latin typeface="Georgia"/>
                <a:cs typeface="Georgia"/>
              </a:rPr>
              <a:t>ij</a:t>
            </a:r>
            <a:r>
              <a:rPr sz="1200" i="1" spc="-89" baseline="27777" dirty="0">
                <a:latin typeface="Georgia"/>
                <a:cs typeface="Georgia"/>
              </a:rPr>
              <a:t>k</a:t>
            </a:r>
            <a:r>
              <a:rPr sz="1200" i="1" spc="-30" baseline="27777" dirty="0">
                <a:latin typeface="Georgia"/>
                <a:cs typeface="Georgia"/>
              </a:rPr>
              <a:t> </a:t>
            </a:r>
            <a:r>
              <a:rPr sz="1100" spc="-229" dirty="0">
                <a:latin typeface="DejaVu Sans"/>
                <a:cs typeface="DejaVu Sans"/>
              </a:rPr>
              <a:t>≥</a:t>
            </a:r>
            <a:r>
              <a:rPr sz="1100" spc="-225" dirty="0">
                <a:latin typeface="DejaVu Sans"/>
                <a:cs typeface="DejaVu Sans"/>
              </a:rPr>
              <a:t> </a:t>
            </a:r>
            <a:r>
              <a:rPr sz="1100" spc="-130" dirty="0">
                <a:latin typeface="Georgia"/>
                <a:cs typeface="Georgia"/>
              </a:rPr>
              <a:t>0</a:t>
            </a:r>
            <a:r>
              <a:rPr sz="1100" spc="-125" dirty="0">
                <a:latin typeface="Georgia"/>
                <a:cs typeface="Georg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weight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5" dirty="0">
                <a:latin typeface="Georgia"/>
                <a:cs typeface="Georgia"/>
              </a:rPr>
              <a:t>k</a:t>
            </a:r>
            <a:r>
              <a:rPr sz="1100" spc="-15" dirty="0">
                <a:latin typeface="Arial"/>
                <a:cs typeface="Arial"/>
              </a:rPr>
              <a:t>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</a:t>
            </a:r>
            <a:r>
              <a:rPr sz="1100" i="1" spc="10" dirty="0">
                <a:latin typeface="Georgia"/>
                <a:cs typeface="Georg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multi-digraph  </a:t>
            </a:r>
            <a:r>
              <a:rPr sz="950" spc="10" dirty="0">
                <a:latin typeface="Trebuchet MS"/>
                <a:cs typeface="Trebuchet MS"/>
              </a:rPr>
              <a:t>Define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5" dirty="0">
                <a:latin typeface="Trebuchet MS"/>
                <a:cs typeface="Trebuchet MS"/>
              </a:rPr>
              <a:t>directed </a:t>
            </a:r>
            <a:r>
              <a:rPr sz="950" spc="30" dirty="0">
                <a:latin typeface="Trebuchet MS"/>
                <a:cs typeface="Trebuchet MS"/>
              </a:rPr>
              <a:t>spanning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200" spc="30" baseline="27777" dirty="0">
                <a:latin typeface="DejaVu Sans"/>
                <a:cs typeface="DejaVu Sans"/>
              </a:rPr>
              <a:t>j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5" dirty="0">
                <a:latin typeface="Trebuchet MS"/>
                <a:cs typeface="Trebuchet MS"/>
              </a:rPr>
              <a:t>graph 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i="1" spc="15" dirty="0">
                <a:latin typeface="Georgia"/>
                <a:cs typeface="Georg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endParaRPr sz="950" dirty="0">
              <a:latin typeface="Trebuchet MS"/>
              <a:cs typeface="Trebuchet MS"/>
            </a:endParaRPr>
          </a:p>
          <a:p>
            <a:pPr marL="778510" algn="ctr">
              <a:lnSpc>
                <a:spcPct val="100000"/>
              </a:lnSpc>
              <a:spcBef>
                <a:spcPts val="15"/>
              </a:spcBef>
            </a:pPr>
            <a:r>
              <a:rPr sz="1100" spc="113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639" y="2155507"/>
            <a:ext cx="4673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latin typeface="Trebuchet MS"/>
                <a:cs typeface="Trebuchet MS"/>
              </a:rPr>
              <a:t>(</a:t>
            </a:r>
            <a:r>
              <a:rPr sz="800" i="1" spc="-30" dirty="0">
                <a:latin typeface="Georgia"/>
                <a:cs typeface="Georgia"/>
              </a:rPr>
              <a:t>i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i="1" spc="-30" dirty="0">
                <a:latin typeface="Georgia"/>
                <a:cs typeface="Georgia"/>
              </a:rPr>
              <a:t>j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i="1" spc="-30" dirty="0">
                <a:latin typeface="Georgia"/>
                <a:cs typeface="Georgia"/>
              </a:rPr>
              <a:t>k</a:t>
            </a:r>
            <a:r>
              <a:rPr sz="800" spc="-30" dirty="0">
                <a:latin typeface="Trebuchet MS"/>
                <a:cs typeface="Trebuchet MS"/>
              </a:rPr>
              <a:t>)</a:t>
            </a:r>
            <a:r>
              <a:rPr sz="800" spc="-30" dirty="0">
                <a:latin typeface="DejaVu Sans"/>
                <a:cs typeface="DejaVu Sans"/>
              </a:rPr>
              <a:t>∈</a:t>
            </a:r>
            <a:r>
              <a:rPr sz="800" i="1" spc="-30" dirty="0">
                <a:latin typeface="Georgia"/>
                <a:cs typeface="Georgia"/>
              </a:rPr>
              <a:t>G</a:t>
            </a:r>
            <a:r>
              <a:rPr sz="900" spc="-44" baseline="23148" dirty="0">
                <a:latin typeface="DejaVu Sans"/>
                <a:cs typeface="DejaVu Sans"/>
              </a:rPr>
              <a:t>j</a:t>
            </a:r>
            <a:endParaRPr sz="900" baseline="23148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9067" y="1969350"/>
            <a:ext cx="7200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IN" sz="1650" i="1" spc="-89" baseline="7575" dirty="0" smtClean="0">
                <a:latin typeface="Georgia"/>
                <a:cs typeface="Georgia"/>
                <a:sym typeface="Symbol"/>
              </a:rPr>
              <a:t></a:t>
            </a:r>
            <a:r>
              <a:rPr lang="en-IN" sz="1650" i="1" spc="-89" baseline="7575" dirty="0" smtClean="0">
                <a:latin typeface="Georgia"/>
                <a:cs typeface="Georgia"/>
              </a:rPr>
              <a:t>   </a:t>
            </a:r>
            <a:r>
              <a:rPr sz="1650" i="1" spc="-89" baseline="7575" dirty="0" err="1" smtClean="0">
                <a:latin typeface="Georgia"/>
                <a:cs typeface="Georgia"/>
              </a:rPr>
              <a:t>w</a:t>
            </a:r>
            <a:r>
              <a:rPr sz="800" i="1" spc="-60" dirty="0" err="1" smtClean="0">
                <a:latin typeface="Georgia"/>
                <a:cs typeface="Georgia"/>
              </a:rPr>
              <a:t>ij</a:t>
            </a:r>
            <a:r>
              <a:rPr sz="1200" i="1" spc="-89" baseline="41666" dirty="0" err="1" smtClean="0">
                <a:latin typeface="Georgia"/>
                <a:cs typeface="Georgia"/>
              </a:rPr>
              <a:t>k</a:t>
            </a:r>
            <a:endParaRPr sz="1200" baseline="41666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6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3927291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object 2"/>
          <p:cNvSpPr/>
          <p:nvPr/>
        </p:nvSpPr>
        <p:spPr>
          <a:xfrm>
            <a:off x="95400" y="60480"/>
            <a:ext cx="180108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11">
                <a:solidFill>
                  <a:srgbClr val="FFFFFF"/>
                </a:solidFill>
                <a:latin typeface="Georgia"/>
              </a:rPr>
              <a:t>Grammar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Rewrite</a:t>
            </a:r>
            <a:r>
              <a:rPr lang="en-IN" sz="14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Rules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5" name="object 3"/>
          <p:cNvSpPr/>
          <p:nvPr/>
        </p:nvSpPr>
        <p:spPr>
          <a:xfrm>
            <a:off x="222480" y="441000"/>
            <a:ext cx="2830320" cy="10472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object 4"/>
          <p:cNvSpPr/>
          <p:nvPr/>
        </p:nvSpPr>
        <p:spPr>
          <a:xfrm>
            <a:off x="1587600" y="1697760"/>
            <a:ext cx="1329480" cy="145116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599" name="object 12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00" name="object 13"/>
          <p:cNvSpPr/>
          <p:nvPr/>
        </p:nvSpPr>
        <p:spPr>
          <a:xfrm>
            <a:off x="4355280" y="3339720"/>
            <a:ext cx="19836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458508"/>
            <a:ext cx="4432935" cy="202565"/>
          </a:xfrm>
          <a:custGeom>
            <a:avLst/>
            <a:gdLst/>
            <a:ahLst/>
            <a:cxnLst/>
            <a:rect l="l" t="t" r="r" b="b"/>
            <a:pathLst>
              <a:path w="4432935" h="2025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502"/>
            <a:ext cx="2980690" cy="581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10" dirty="0">
                <a:solidFill>
                  <a:srgbClr val="FFFFFF"/>
                </a:solidFill>
                <a:latin typeface="Georgia"/>
                <a:cs typeface="Georgia"/>
              </a:rPr>
              <a:t>Maximum </a:t>
            </a:r>
            <a:r>
              <a:rPr sz="1400" i="1" spc="-85" dirty="0">
                <a:solidFill>
                  <a:srgbClr val="FFFFFF"/>
                </a:solidFill>
                <a:latin typeface="Georgia"/>
                <a:cs typeface="Georgia"/>
              </a:rPr>
              <a:t>Spanning </a:t>
            </a: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Trees</a:t>
            </a:r>
            <a:r>
              <a:rPr sz="1400" i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Georgia"/>
                <a:cs typeface="Georgia"/>
              </a:rPr>
              <a:t>(MST)</a:t>
            </a:r>
            <a:endParaRPr sz="1400">
              <a:latin typeface="Georgia"/>
              <a:cs typeface="Georgia"/>
            </a:endParaRPr>
          </a:p>
          <a:p>
            <a:pPr marL="43180">
              <a:lnSpc>
                <a:spcPct val="100000"/>
              </a:lnSpc>
              <a:spcBef>
                <a:spcPts val="1335"/>
              </a:spcBef>
            </a:pPr>
            <a:r>
              <a:rPr sz="1100" i="1" spc="-60" dirty="0">
                <a:solidFill>
                  <a:srgbClr val="3333B2"/>
                </a:solidFill>
                <a:latin typeface="Georgia"/>
                <a:cs typeface="Georgia"/>
              </a:rPr>
              <a:t>Let </a:t>
            </a:r>
            <a:r>
              <a:rPr sz="1100" i="1" spc="25" dirty="0">
                <a:solidFill>
                  <a:srgbClr val="3333B2"/>
                </a:solidFill>
                <a:latin typeface="Georgia"/>
                <a:cs typeface="Georgia"/>
              </a:rPr>
              <a:t>T</a:t>
            </a:r>
            <a:r>
              <a:rPr sz="1100" spc="25" dirty="0">
                <a:solidFill>
                  <a:srgbClr val="3333B2"/>
                </a:solidFill>
                <a:latin typeface="Arial"/>
                <a:cs typeface="Arial"/>
              </a:rPr>
              <a:t>(</a:t>
            </a:r>
            <a:r>
              <a:rPr sz="1100" i="1" spc="25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1100" spc="25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be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the </a:t>
            </a:r>
            <a:r>
              <a:rPr sz="1100" i="1" spc="-55" dirty="0">
                <a:solidFill>
                  <a:srgbClr val="3333B2"/>
                </a:solidFill>
                <a:latin typeface="Georgia"/>
                <a:cs typeface="Georgia"/>
              </a:rPr>
              <a:t>set of </a:t>
            </a:r>
            <a:r>
              <a:rPr sz="1100" i="1" spc="-40" dirty="0">
                <a:solidFill>
                  <a:srgbClr val="3333B2"/>
                </a:solidFill>
                <a:latin typeface="Georgia"/>
                <a:cs typeface="Georgia"/>
              </a:rPr>
              <a:t>all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spanning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trees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for</a:t>
            </a:r>
            <a:r>
              <a:rPr sz="1100" i="1" spc="-16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graph </a:t>
            </a:r>
            <a:r>
              <a:rPr sz="1100" i="1" spc="-10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502742"/>
            <a:ext cx="4483735" cy="309880"/>
            <a:chOff x="87743" y="502742"/>
            <a:chExt cx="4483735" cy="309880"/>
          </a:xfrm>
        </p:grpSpPr>
        <p:sp>
          <p:nvSpPr>
            <p:cNvPr id="6" name="object 6"/>
            <p:cNvSpPr/>
            <p:nvPr/>
          </p:nvSpPr>
          <p:spPr>
            <a:xfrm>
              <a:off x="87744" y="647814"/>
              <a:ext cx="4483315" cy="164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502742"/>
              <a:ext cx="50749" cy="20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692086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540842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1892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528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5154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5027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92326" y="945286"/>
            <a:ext cx="2019807" cy="1212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78842771"/>
      </p:ext>
    </p:extLst>
  </p:cSld>
  <p:clrMapOvr>
    <a:masterClrMapping/>
  </p:clrMapOvr>
  <p:transition>
    <p:cut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47576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>
                <a:solidFill>
                  <a:schemeClr val="bg1"/>
                </a:solidFill>
              </a:rPr>
              <a:t>Maximum </a:t>
            </a:r>
            <a:r>
              <a:rPr spc="-85" dirty="0">
                <a:solidFill>
                  <a:schemeClr val="bg1"/>
                </a:solidFill>
              </a:rPr>
              <a:t>Spanning </a:t>
            </a:r>
            <a:r>
              <a:rPr spc="-80" dirty="0">
                <a:solidFill>
                  <a:schemeClr val="bg1"/>
                </a:solidFill>
              </a:rPr>
              <a:t>Trees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(MST)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458508"/>
            <a:ext cx="4432935" cy="202565"/>
          </a:xfrm>
          <a:custGeom>
            <a:avLst/>
            <a:gdLst/>
            <a:ahLst/>
            <a:cxnLst/>
            <a:rect l="l" t="t" r="r" b="b"/>
            <a:pathLst>
              <a:path w="4432935" h="2025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449275"/>
            <a:ext cx="2950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solidFill>
                  <a:srgbClr val="3333B2"/>
                </a:solidFill>
                <a:latin typeface="Georgia"/>
                <a:cs typeface="Georgia"/>
              </a:rPr>
              <a:t>Let </a:t>
            </a:r>
            <a:r>
              <a:rPr sz="1100" i="1" spc="25" dirty="0">
                <a:solidFill>
                  <a:srgbClr val="3333B2"/>
                </a:solidFill>
                <a:latin typeface="Georgia"/>
                <a:cs typeface="Georgia"/>
              </a:rPr>
              <a:t>T</a:t>
            </a:r>
            <a:r>
              <a:rPr sz="1100" spc="25" dirty="0">
                <a:solidFill>
                  <a:srgbClr val="3333B2"/>
                </a:solidFill>
                <a:latin typeface="Arial"/>
                <a:cs typeface="Arial"/>
              </a:rPr>
              <a:t>(</a:t>
            </a:r>
            <a:r>
              <a:rPr sz="1100" i="1" spc="25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1100" spc="25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be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the </a:t>
            </a:r>
            <a:r>
              <a:rPr sz="1100" i="1" spc="-55" dirty="0">
                <a:solidFill>
                  <a:srgbClr val="3333B2"/>
                </a:solidFill>
                <a:latin typeface="Georgia"/>
                <a:cs typeface="Georgia"/>
              </a:rPr>
              <a:t>set of </a:t>
            </a:r>
            <a:r>
              <a:rPr sz="1100" i="1" spc="-40" dirty="0">
                <a:solidFill>
                  <a:srgbClr val="3333B2"/>
                </a:solidFill>
                <a:latin typeface="Georgia"/>
                <a:cs typeface="Georgia"/>
              </a:rPr>
              <a:t>all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spanning </a:t>
            </a: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trees </a:t>
            </a: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for</a:t>
            </a:r>
            <a:r>
              <a:rPr sz="1100" i="1" spc="-16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graph </a:t>
            </a:r>
            <a:r>
              <a:rPr sz="1100" i="1" spc="-10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502742"/>
            <a:ext cx="4483735" cy="309880"/>
            <a:chOff x="87743" y="502742"/>
            <a:chExt cx="4483735" cy="309880"/>
          </a:xfrm>
        </p:grpSpPr>
        <p:sp>
          <p:nvSpPr>
            <p:cNvPr id="6" name="object 6"/>
            <p:cNvSpPr/>
            <p:nvPr/>
          </p:nvSpPr>
          <p:spPr>
            <a:xfrm>
              <a:off x="87744" y="647814"/>
              <a:ext cx="4483315" cy="164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502742"/>
              <a:ext cx="50749" cy="20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692086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540842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1892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528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5154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5027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92326" y="945286"/>
            <a:ext cx="2019807" cy="1212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7743" y="2377325"/>
            <a:ext cx="4483735" cy="956310"/>
            <a:chOff x="87743" y="2377325"/>
            <a:chExt cx="4483735" cy="956310"/>
          </a:xfrm>
        </p:grpSpPr>
        <p:sp>
          <p:nvSpPr>
            <p:cNvPr id="15" name="object 15"/>
            <p:cNvSpPr/>
            <p:nvPr/>
          </p:nvSpPr>
          <p:spPr>
            <a:xfrm>
              <a:off x="87743" y="23773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44" y="2550337"/>
              <a:ext cx="4432566" cy="5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3231540"/>
              <a:ext cx="101599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3218840"/>
              <a:ext cx="4381715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2421559"/>
              <a:ext cx="50749" cy="8099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2594610"/>
              <a:ext cx="4432935" cy="688340"/>
            </a:xfrm>
            <a:custGeom>
              <a:avLst/>
              <a:gdLst/>
              <a:ahLst/>
              <a:cxnLst/>
              <a:rect l="l" t="t" r="r" b="b"/>
              <a:pathLst>
                <a:path w="4432935" h="688339">
                  <a:moveTo>
                    <a:pt x="4432566" y="0"/>
                  </a:moveTo>
                  <a:lnTo>
                    <a:pt x="0" y="0"/>
                  </a:lnTo>
                  <a:lnTo>
                    <a:pt x="0" y="636930"/>
                  </a:lnTo>
                  <a:lnTo>
                    <a:pt x="4008" y="656655"/>
                  </a:lnTo>
                  <a:lnTo>
                    <a:pt x="14922" y="672807"/>
                  </a:lnTo>
                  <a:lnTo>
                    <a:pt x="31075" y="683721"/>
                  </a:lnTo>
                  <a:lnTo>
                    <a:pt x="50800" y="687730"/>
                  </a:lnTo>
                  <a:lnTo>
                    <a:pt x="4381766" y="687730"/>
                  </a:lnTo>
                  <a:lnTo>
                    <a:pt x="4401491" y="683721"/>
                  </a:lnTo>
                  <a:lnTo>
                    <a:pt x="4417644" y="672807"/>
                  </a:lnTo>
                  <a:lnTo>
                    <a:pt x="4428558" y="656655"/>
                  </a:lnTo>
                  <a:lnTo>
                    <a:pt x="4432566" y="6369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0" y="2459647"/>
              <a:ext cx="0" cy="791210"/>
            </a:xfrm>
            <a:custGeom>
              <a:avLst/>
              <a:gdLst/>
              <a:ahLst/>
              <a:cxnLst/>
              <a:rect l="l" t="t" r="r" b="b"/>
              <a:pathLst>
                <a:path h="791210">
                  <a:moveTo>
                    <a:pt x="0" y="7909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0" y="24469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24342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2421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35531" y="3044278"/>
            <a:ext cx="457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Georgia"/>
                <a:cs typeface="Georgia"/>
              </a:rPr>
              <a:t>G</a:t>
            </a:r>
            <a:r>
              <a:rPr sz="900" spc="-30" baseline="23148" dirty="0">
                <a:latin typeface="DejaVu Sans"/>
                <a:cs typeface="DejaVu Sans"/>
              </a:rPr>
              <a:t>j</a:t>
            </a:r>
            <a:r>
              <a:rPr sz="800" spc="-20" dirty="0">
                <a:latin typeface="DejaVu Sans"/>
                <a:cs typeface="DejaVu Sans"/>
              </a:rPr>
              <a:t>∈</a:t>
            </a:r>
            <a:r>
              <a:rPr sz="800" i="1" spc="-20" dirty="0">
                <a:latin typeface="Georgia"/>
                <a:cs typeface="Georgia"/>
              </a:rPr>
              <a:t>T</a:t>
            </a:r>
            <a:r>
              <a:rPr sz="800" spc="-20" dirty="0">
                <a:latin typeface="Trebuchet MS"/>
                <a:cs typeface="Trebuchet MS"/>
              </a:rPr>
              <a:t>(</a:t>
            </a:r>
            <a:r>
              <a:rPr sz="800" i="1" spc="-20" dirty="0">
                <a:latin typeface="Georgia"/>
                <a:cs typeface="Georgia"/>
              </a:rPr>
              <a:t>G</a:t>
            </a:r>
            <a:r>
              <a:rPr sz="800" spc="-20" dirty="0">
                <a:latin typeface="Trebuchet MS"/>
                <a:cs typeface="Trebuchet MS"/>
              </a:rPr>
              <a:t>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0924" y="2877909"/>
            <a:ext cx="1770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200" spc="30" baseline="31250" dirty="0">
                <a:latin typeface="DejaVu Sans"/>
                <a:cs typeface="DejaVu Sans"/>
              </a:rPr>
              <a:t>j</a:t>
            </a:r>
            <a:r>
              <a:rPr sz="1200" spc="37" baseline="31250" dirty="0">
                <a:latin typeface="DejaVu Sans"/>
                <a:cs typeface="DejaVu Sans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r>
              <a:rPr sz="1100" spc="-150" dirty="0">
                <a:latin typeface="Georgia"/>
                <a:cs typeface="Georgia"/>
              </a:rPr>
              <a:t> </a:t>
            </a:r>
            <a:r>
              <a:rPr sz="1100" i="1" spc="5" dirty="0">
                <a:latin typeface="Georgia"/>
                <a:cs typeface="Georgia"/>
              </a:rPr>
              <a:t>w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i="1" spc="5" dirty="0">
                <a:latin typeface="Georgia"/>
                <a:cs typeface="Georgia"/>
              </a:rPr>
              <a:t>G</a:t>
            </a:r>
            <a:r>
              <a:rPr sz="1200" spc="7" baseline="31250" dirty="0">
                <a:latin typeface="DejaVu Sans"/>
                <a:cs typeface="DejaVu Sans"/>
              </a:rPr>
              <a:t>j</a:t>
            </a:r>
            <a:r>
              <a:rPr sz="1100" spc="5" dirty="0">
                <a:latin typeface="Arial"/>
                <a:cs typeface="Arial"/>
              </a:rPr>
              <a:t>)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44" y="2315829"/>
            <a:ext cx="3893185" cy="612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i="1" spc="-65" dirty="0">
                <a:solidFill>
                  <a:srgbClr val="3333B2"/>
                </a:solidFill>
                <a:latin typeface="Georgia"/>
                <a:cs typeface="Georgia"/>
              </a:rPr>
              <a:t>The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MST</a:t>
            </a:r>
            <a:r>
              <a:rPr sz="1100" i="1" spc="-13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problem</a:t>
            </a:r>
            <a:endParaRPr sz="11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950" spc="20" dirty="0">
                <a:latin typeface="Trebuchet MS"/>
                <a:cs typeface="Trebuchet MS"/>
              </a:rPr>
              <a:t>Find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0" dirty="0">
                <a:latin typeface="Trebuchet MS"/>
                <a:cs typeface="Trebuchet MS"/>
              </a:rPr>
              <a:t>spanning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200" spc="30" baseline="27777" dirty="0">
                <a:latin typeface="DejaVu Sans"/>
                <a:cs typeface="DejaVu Sans"/>
              </a:rPr>
              <a:t>j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graph </a:t>
            </a:r>
            <a:r>
              <a:rPr sz="1100" i="1" spc="-10" dirty="0">
                <a:latin typeface="Georgia"/>
                <a:cs typeface="Georgia"/>
              </a:rPr>
              <a:t>G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endParaRPr sz="950">
              <a:latin typeface="Trebuchet MS"/>
              <a:cs typeface="Trebuchet MS"/>
            </a:endParaRPr>
          </a:p>
          <a:p>
            <a:pPr marR="821055" algn="r">
              <a:lnSpc>
                <a:spcPct val="100000"/>
              </a:lnSpc>
              <a:spcBef>
                <a:spcPts val="15"/>
              </a:spcBef>
            </a:pPr>
            <a:r>
              <a:rPr sz="1100" spc="113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0292" y="3084830"/>
            <a:ext cx="88709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0" baseline="20833" dirty="0">
                <a:latin typeface="Georgia"/>
                <a:cs typeface="Georgia"/>
              </a:rPr>
              <a:t>G</a:t>
            </a:r>
            <a:r>
              <a:rPr sz="900" spc="-30" baseline="50925" dirty="0">
                <a:latin typeface="DejaVu Sans"/>
                <a:cs typeface="DejaVu Sans"/>
              </a:rPr>
              <a:t>j</a:t>
            </a:r>
            <a:r>
              <a:rPr sz="1200" spc="-30" baseline="20833" dirty="0">
                <a:latin typeface="DejaVu Sans"/>
                <a:cs typeface="DejaVu Sans"/>
              </a:rPr>
              <a:t>∈</a:t>
            </a:r>
            <a:r>
              <a:rPr sz="1200" i="1" spc="-30" baseline="20833" dirty="0">
                <a:latin typeface="Georgia"/>
                <a:cs typeface="Georgia"/>
              </a:rPr>
              <a:t>T</a:t>
            </a:r>
            <a:r>
              <a:rPr sz="1200" spc="-30" baseline="20833" dirty="0">
                <a:latin typeface="Trebuchet MS"/>
                <a:cs typeface="Trebuchet MS"/>
              </a:rPr>
              <a:t>(</a:t>
            </a:r>
            <a:r>
              <a:rPr sz="1200" i="1" spc="-30" baseline="20833" dirty="0">
                <a:latin typeface="Georgia"/>
                <a:cs typeface="Georgia"/>
              </a:rPr>
              <a:t>G</a:t>
            </a:r>
            <a:r>
              <a:rPr sz="1200" spc="-30" baseline="20833" dirty="0">
                <a:latin typeface="Trebuchet MS"/>
                <a:cs typeface="Trebuchet MS"/>
              </a:rPr>
              <a:t>)</a:t>
            </a:r>
            <a:r>
              <a:rPr sz="1200" spc="44" baseline="20833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(</a:t>
            </a:r>
            <a:r>
              <a:rPr sz="800" i="1" spc="-30" dirty="0">
                <a:latin typeface="Georgia"/>
                <a:cs typeface="Georgia"/>
              </a:rPr>
              <a:t>i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i="1" spc="-30" dirty="0">
                <a:latin typeface="Georgia"/>
                <a:cs typeface="Georgia"/>
              </a:rPr>
              <a:t>j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i="1" spc="-30" dirty="0">
                <a:latin typeface="Georgia"/>
                <a:cs typeface="Georgia"/>
              </a:rPr>
              <a:t>k</a:t>
            </a:r>
            <a:r>
              <a:rPr sz="800" spc="-30" dirty="0">
                <a:latin typeface="Trebuchet MS"/>
                <a:cs typeface="Trebuchet MS"/>
              </a:rPr>
              <a:t>)</a:t>
            </a:r>
            <a:r>
              <a:rPr sz="800" spc="-30" dirty="0">
                <a:latin typeface="DejaVu Sans"/>
                <a:cs typeface="DejaVu Sans"/>
              </a:rPr>
              <a:t>∈</a:t>
            </a:r>
            <a:r>
              <a:rPr sz="800" i="1" spc="-30" dirty="0">
                <a:latin typeface="Georgia"/>
                <a:cs typeface="Georgia"/>
              </a:rPr>
              <a:t>G</a:t>
            </a:r>
            <a:r>
              <a:rPr sz="900" spc="-44" baseline="23148" dirty="0">
                <a:latin typeface="DejaVu Sans"/>
                <a:cs typeface="DejaVu Sans"/>
              </a:rPr>
              <a:t>j</a:t>
            </a:r>
            <a:endParaRPr sz="900" baseline="23148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3839" y="2898686"/>
            <a:ext cx="6652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IN" sz="1650" i="1" spc="-89" baseline="7575" dirty="0" smtClean="0">
                <a:latin typeface="Georgia"/>
                <a:cs typeface="Georgia"/>
                <a:sym typeface="Symbol"/>
              </a:rPr>
              <a:t> </a:t>
            </a:r>
            <a:r>
              <a:rPr sz="1650" i="1" spc="-89" baseline="7575" dirty="0" err="1" smtClean="0">
                <a:latin typeface="Georgia"/>
                <a:cs typeface="Georgia"/>
              </a:rPr>
              <a:t>w</a:t>
            </a:r>
            <a:r>
              <a:rPr sz="800" i="1" spc="-60" dirty="0" err="1" smtClean="0">
                <a:latin typeface="Georgia"/>
                <a:cs typeface="Georgia"/>
              </a:rPr>
              <a:t>ij</a:t>
            </a:r>
            <a:r>
              <a:rPr sz="1200" i="1" spc="-89" baseline="41666" dirty="0" err="1" smtClean="0">
                <a:latin typeface="Georgia"/>
                <a:cs typeface="Georgia"/>
              </a:rPr>
              <a:t>k</a:t>
            </a:r>
            <a:endParaRPr sz="1200" baseline="41666" dirty="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73749796"/>
      </p:ext>
    </p:extLst>
  </p:cSld>
  <p:clrMapOvr>
    <a:masterClrMapping/>
  </p:clrMapOvr>
  <p:transition>
    <p:cut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35584"/>
            <a:ext cx="2284901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Finding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MST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79183"/>
            <a:ext cx="4483735" cy="1099185"/>
            <a:chOff x="87743" y="779183"/>
            <a:chExt cx="4483735" cy="1099185"/>
          </a:xfrm>
        </p:grpSpPr>
        <p:sp>
          <p:nvSpPr>
            <p:cNvPr id="4" name="object 4"/>
            <p:cNvSpPr/>
            <p:nvPr/>
          </p:nvSpPr>
          <p:spPr>
            <a:xfrm>
              <a:off x="87743" y="77918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952208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776463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763763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823417"/>
              <a:ext cx="50749" cy="9530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996467"/>
              <a:ext cx="4432935" cy="831215"/>
            </a:xfrm>
            <a:custGeom>
              <a:avLst/>
              <a:gdLst/>
              <a:ahLst/>
              <a:cxnLst/>
              <a:rect l="l" t="t" r="r" b="b"/>
              <a:pathLst>
                <a:path w="4432935" h="831214">
                  <a:moveTo>
                    <a:pt x="4432566" y="0"/>
                  </a:moveTo>
                  <a:lnTo>
                    <a:pt x="0" y="0"/>
                  </a:lnTo>
                  <a:lnTo>
                    <a:pt x="0" y="779995"/>
                  </a:lnTo>
                  <a:lnTo>
                    <a:pt x="4008" y="799720"/>
                  </a:lnTo>
                  <a:lnTo>
                    <a:pt x="14922" y="815873"/>
                  </a:lnTo>
                  <a:lnTo>
                    <a:pt x="31075" y="826787"/>
                  </a:lnTo>
                  <a:lnTo>
                    <a:pt x="50800" y="830795"/>
                  </a:lnTo>
                  <a:lnTo>
                    <a:pt x="4381766" y="830795"/>
                  </a:lnTo>
                  <a:lnTo>
                    <a:pt x="4401491" y="826787"/>
                  </a:lnTo>
                  <a:lnTo>
                    <a:pt x="4417644" y="815873"/>
                  </a:lnTo>
                  <a:lnTo>
                    <a:pt x="4428558" y="799720"/>
                  </a:lnTo>
                  <a:lnTo>
                    <a:pt x="4432566" y="7799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861504"/>
              <a:ext cx="0" cy="934085"/>
            </a:xfrm>
            <a:custGeom>
              <a:avLst/>
              <a:gdLst/>
              <a:ahLst/>
              <a:cxnLst/>
              <a:rect l="l" t="t" r="r" b="b"/>
              <a:pathLst>
                <a:path h="934085">
                  <a:moveTo>
                    <a:pt x="0" y="9340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8488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8361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8234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979193"/>
            <a:ext cx="4483735" cy="875030"/>
            <a:chOff x="87743" y="1979193"/>
            <a:chExt cx="4483735" cy="875030"/>
          </a:xfrm>
        </p:grpSpPr>
        <p:sp>
          <p:nvSpPr>
            <p:cNvPr id="15" name="object 15"/>
            <p:cNvSpPr/>
            <p:nvPr/>
          </p:nvSpPr>
          <p:spPr>
            <a:xfrm>
              <a:off x="87743" y="197919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44" y="2152205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2752077"/>
              <a:ext cx="101599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2739377"/>
              <a:ext cx="4381715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2023427"/>
              <a:ext cx="50749" cy="7286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2196490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0" y="2061527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30">
                  <a:moveTo>
                    <a:pt x="0" y="7095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0" y="20488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20361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20234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597" y="2243353"/>
              <a:ext cx="64757" cy="647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597" y="2453386"/>
              <a:ext cx="64757" cy="6475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597" y="2663418"/>
              <a:ext cx="64757" cy="647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344" y="711731"/>
            <a:ext cx="4003675" cy="20567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70"/>
              </a:spcBef>
            </a:pPr>
            <a:r>
              <a:rPr sz="1100" i="1" spc="-55" dirty="0">
                <a:solidFill>
                  <a:srgbClr val="3333B2"/>
                </a:solidFill>
                <a:latin typeface="Georgia"/>
                <a:cs typeface="Georgia"/>
              </a:rPr>
              <a:t>Directed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Graph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70"/>
              </a:spcBef>
            </a:pPr>
            <a:r>
              <a:rPr sz="950" spc="20" dirty="0">
                <a:latin typeface="Trebuchet MS"/>
                <a:cs typeface="Trebuchet MS"/>
              </a:rPr>
              <a:t>For </a:t>
            </a:r>
            <a:r>
              <a:rPr sz="950" spc="30" dirty="0">
                <a:latin typeface="Trebuchet MS"/>
                <a:cs typeface="Trebuchet MS"/>
              </a:rPr>
              <a:t>each </a:t>
            </a:r>
            <a:r>
              <a:rPr sz="950" spc="20" dirty="0">
                <a:latin typeface="Trebuchet MS"/>
                <a:cs typeface="Trebuchet MS"/>
              </a:rPr>
              <a:t>sentence </a:t>
            </a:r>
            <a:r>
              <a:rPr sz="1100" i="1" spc="-75" dirty="0">
                <a:latin typeface="Georgia"/>
                <a:cs typeface="Georgia"/>
              </a:rPr>
              <a:t>x</a:t>
            </a:r>
            <a:r>
              <a:rPr sz="950" spc="-75" dirty="0">
                <a:latin typeface="Trebuchet MS"/>
                <a:cs typeface="Trebuchet MS"/>
              </a:rPr>
              <a:t>, </a:t>
            </a:r>
            <a:r>
              <a:rPr sz="950" spc="-10" dirty="0">
                <a:latin typeface="Trebuchet MS"/>
                <a:cs typeface="Trebuchet MS"/>
              </a:rPr>
              <a:t>define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directed </a:t>
            </a:r>
            <a:r>
              <a:rPr sz="950" spc="15" dirty="0">
                <a:latin typeface="Trebuchet MS"/>
                <a:cs typeface="Trebuchet MS"/>
              </a:rPr>
              <a:t>graph </a:t>
            </a:r>
            <a:r>
              <a:rPr sz="1100" i="1" spc="-30" dirty="0">
                <a:latin typeface="Georgia"/>
                <a:cs typeface="Georgia"/>
              </a:rPr>
              <a:t>G</a:t>
            </a:r>
            <a:r>
              <a:rPr sz="1200" i="1" spc="-44" baseline="-10416" dirty="0">
                <a:latin typeface="Georgia"/>
                <a:cs typeface="Georgia"/>
              </a:rPr>
              <a:t>x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V</a:t>
            </a:r>
            <a:r>
              <a:rPr sz="1200" i="1" spc="-15" baseline="-10416" dirty="0">
                <a:latin typeface="Georgia"/>
                <a:cs typeface="Georgia"/>
              </a:rPr>
              <a:t>x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i="1" dirty="0">
                <a:latin typeface="Georgia"/>
                <a:cs typeface="Georgia"/>
              </a:rPr>
              <a:t>E</a:t>
            </a:r>
            <a:r>
              <a:rPr sz="1200" i="1" baseline="-10416" dirty="0">
                <a:latin typeface="Georgia"/>
                <a:cs typeface="Georgia"/>
              </a:rPr>
              <a:t>x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5" dirty="0">
                <a:latin typeface="Trebuchet MS"/>
                <a:cs typeface="Trebuchet MS"/>
              </a:rPr>
              <a:t>by</a:t>
            </a:r>
            <a:endParaRPr sz="950">
              <a:latin typeface="Trebuchet MS"/>
              <a:cs typeface="Trebuchet MS"/>
            </a:endParaRPr>
          </a:p>
          <a:p>
            <a:pPr marL="479425" algn="ctr">
              <a:lnSpc>
                <a:spcPct val="100000"/>
              </a:lnSpc>
              <a:spcBef>
                <a:spcPts val="1130"/>
              </a:spcBef>
            </a:pPr>
            <a:r>
              <a:rPr sz="1100" i="1" spc="-60" dirty="0">
                <a:latin typeface="Georgia"/>
                <a:cs typeface="Georgia"/>
              </a:rPr>
              <a:t>V</a:t>
            </a:r>
            <a:r>
              <a:rPr sz="1200" i="1" spc="-89" baseline="-10416" dirty="0">
                <a:latin typeface="Georgia"/>
                <a:cs typeface="Georgia"/>
              </a:rPr>
              <a:t>x</a:t>
            </a:r>
            <a:r>
              <a:rPr sz="1200" i="1" spc="-60" baseline="-10416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70" dirty="0">
                <a:latin typeface="DejaVu Sans"/>
                <a:cs typeface="DejaVu Sans"/>
              </a:rPr>
              <a:t>{</a:t>
            </a:r>
            <a:r>
              <a:rPr sz="1100" i="1" spc="-170" dirty="0">
                <a:latin typeface="Georgia"/>
                <a:cs typeface="Georgia"/>
              </a:rPr>
              <a:t>x</a:t>
            </a:r>
            <a:r>
              <a:rPr sz="1200" spc="-254" baseline="-10416" dirty="0">
                <a:latin typeface="Georgia"/>
                <a:cs typeface="Georgia"/>
              </a:rPr>
              <a:t>0</a:t>
            </a:r>
            <a:r>
              <a:rPr sz="1200" spc="-232" baseline="-10416" dirty="0">
                <a:latin typeface="Georgia"/>
                <a:cs typeface="Georgia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65" dirty="0">
                <a:latin typeface="Georgia"/>
                <a:cs typeface="Georgia"/>
              </a:rPr>
              <a:t>root</a:t>
            </a:r>
            <a:r>
              <a:rPr sz="1100" spc="-6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Georgia"/>
                <a:cs typeface="Georgia"/>
              </a:rPr>
              <a:t>x</a:t>
            </a:r>
            <a:r>
              <a:rPr sz="1200" spc="-7" baseline="-10416" dirty="0">
                <a:latin typeface="Georgia"/>
                <a:cs typeface="Georgia"/>
              </a:rPr>
              <a:t>1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.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150" dirty="0">
                <a:latin typeface="Georgia"/>
                <a:cs typeface="Georgia"/>
              </a:rPr>
              <a:t>x</a:t>
            </a:r>
            <a:r>
              <a:rPr sz="1200" i="1" spc="-225" baseline="-10416" dirty="0">
                <a:latin typeface="Georgia"/>
                <a:cs typeface="Georgia"/>
              </a:rPr>
              <a:t>n</a:t>
            </a:r>
            <a:r>
              <a:rPr sz="1100" spc="-150" dirty="0">
                <a:latin typeface="DejaVu Sans"/>
                <a:cs typeface="DejaVu Sans"/>
              </a:rPr>
              <a:t>}</a:t>
            </a:r>
            <a:endParaRPr sz="1100">
              <a:latin typeface="DejaVu Sans"/>
              <a:cs typeface="DejaVu Sans"/>
            </a:endParaRPr>
          </a:p>
          <a:p>
            <a:pPr marL="479425" algn="ctr">
              <a:lnSpc>
                <a:spcPct val="100000"/>
              </a:lnSpc>
              <a:spcBef>
                <a:spcPts val="1130"/>
              </a:spcBef>
            </a:pPr>
            <a:r>
              <a:rPr sz="1100" i="1" spc="-50" dirty="0">
                <a:latin typeface="Georgia"/>
                <a:cs typeface="Georgia"/>
              </a:rPr>
              <a:t>E</a:t>
            </a:r>
            <a:r>
              <a:rPr sz="1200" i="1" spc="-75" baseline="-10416" dirty="0">
                <a:latin typeface="Georgia"/>
                <a:cs typeface="Georgia"/>
              </a:rPr>
              <a:t>x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90" dirty="0">
                <a:latin typeface="DejaVu Sans"/>
                <a:cs typeface="DejaVu Sans"/>
              </a:rPr>
              <a:t>{</a:t>
            </a:r>
            <a:r>
              <a:rPr sz="1100" spc="-90" dirty="0">
                <a:latin typeface="Arial"/>
                <a:cs typeface="Arial"/>
              </a:rPr>
              <a:t>(</a:t>
            </a:r>
            <a:r>
              <a:rPr sz="1100" i="1" spc="-90" dirty="0">
                <a:latin typeface="Georgia"/>
                <a:cs typeface="Georgia"/>
              </a:rPr>
              <a:t>i</a:t>
            </a:r>
            <a:r>
              <a:rPr sz="1100" spc="-9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Georgia"/>
                <a:cs typeface="Georgia"/>
              </a:rPr>
              <a:t>j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spc="-10" dirty="0">
                <a:latin typeface="BABEL Unicode"/>
                <a:cs typeface="BABEL Unicode"/>
              </a:rPr>
              <a:t>Ç</a:t>
            </a:r>
            <a:r>
              <a:rPr sz="1100" spc="-55" dirty="0">
                <a:latin typeface="BABEL Unicode"/>
                <a:cs typeface="BABEL Unicode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20" dirty="0">
                <a:latin typeface="Georgia"/>
                <a:cs typeface="Georgia"/>
              </a:rPr>
              <a:t>j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75" dirty="0">
                <a:latin typeface="DejaVu Sans"/>
                <a:cs typeface="DejaVu Sans"/>
              </a:rPr>
              <a:t>∈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65" dirty="0">
                <a:latin typeface="Arial"/>
                <a:cs typeface="Arial"/>
              </a:rPr>
              <a:t>[</a:t>
            </a:r>
            <a:r>
              <a:rPr sz="1100" spc="-65" dirty="0">
                <a:latin typeface="Georgia"/>
                <a:cs typeface="Georgia"/>
              </a:rPr>
              <a:t>0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n</a:t>
            </a:r>
            <a:r>
              <a:rPr sz="1100" spc="-50" dirty="0">
                <a:latin typeface="Arial"/>
                <a:cs typeface="Arial"/>
              </a:rPr>
              <a:t>]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229" dirty="0">
                <a:latin typeface="DejaVu Sans"/>
                <a:cs typeface="DejaVu Sans"/>
              </a:rPr>
              <a:t>×</a:t>
            </a:r>
            <a:r>
              <a:rPr sz="1100" spc="-200" dirty="0">
                <a:latin typeface="DejaVu Sans"/>
                <a:cs typeface="DejaVu Sans"/>
              </a:rPr>
              <a:t> </a:t>
            </a:r>
            <a:r>
              <a:rPr sz="1100" spc="40" dirty="0">
                <a:latin typeface="Arial"/>
                <a:cs typeface="Arial"/>
              </a:rPr>
              <a:t>[</a:t>
            </a:r>
            <a:r>
              <a:rPr sz="1100" spc="40" dirty="0">
                <a:latin typeface="Georgia"/>
                <a:cs typeface="Georgia"/>
              </a:rPr>
              <a:t>1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150" dirty="0">
                <a:latin typeface="Georgia"/>
                <a:cs typeface="Georgia"/>
              </a:rPr>
              <a:t>n</a:t>
            </a:r>
            <a:r>
              <a:rPr sz="1100" spc="-150" dirty="0">
                <a:latin typeface="Arial"/>
                <a:cs typeface="Arial"/>
              </a:rPr>
              <a:t>]</a:t>
            </a:r>
            <a:r>
              <a:rPr sz="1100" spc="-150" dirty="0">
                <a:latin typeface="DejaVu Sans"/>
                <a:cs typeface="DejaVu Sans"/>
              </a:rPr>
              <a:t>}</a:t>
            </a:r>
            <a:endParaRPr sz="110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  <a:spcBef>
                <a:spcPts val="1540"/>
              </a:spcBef>
            </a:pPr>
            <a:r>
              <a:rPr sz="1100" i="1" spc="-30" dirty="0">
                <a:solidFill>
                  <a:srgbClr val="3333B2"/>
                </a:solidFill>
                <a:latin typeface="Georgia"/>
                <a:cs typeface="Georgia"/>
              </a:rPr>
              <a:t>G</a:t>
            </a:r>
            <a:r>
              <a:rPr sz="1200" i="1" spc="-44" baseline="-10416" dirty="0">
                <a:solidFill>
                  <a:srgbClr val="3333B2"/>
                </a:solidFill>
                <a:latin typeface="Georgia"/>
                <a:cs typeface="Georgia"/>
              </a:rPr>
              <a:t>x </a:t>
            </a:r>
            <a:r>
              <a:rPr sz="1100" i="1" spc="-40" dirty="0">
                <a:solidFill>
                  <a:srgbClr val="3333B2"/>
                </a:solidFill>
                <a:latin typeface="Georgia"/>
                <a:cs typeface="Georgia"/>
              </a:rPr>
              <a:t>is </a:t>
            </a:r>
            <a:r>
              <a:rPr sz="1100" i="1" spc="-85" dirty="0">
                <a:solidFill>
                  <a:srgbClr val="3333B2"/>
                </a:solidFill>
                <a:latin typeface="Georgia"/>
                <a:cs typeface="Georgia"/>
              </a:rPr>
              <a:t>a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graph</a:t>
            </a:r>
            <a:r>
              <a:rPr sz="1100" i="1" spc="-5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90" dirty="0">
                <a:solidFill>
                  <a:srgbClr val="3333B2"/>
                </a:solidFill>
                <a:latin typeface="Georgia"/>
                <a:cs typeface="Georgia"/>
              </a:rPr>
              <a:t>with</a:t>
            </a:r>
            <a:endParaRPr sz="1100">
              <a:latin typeface="Georgia"/>
              <a:cs typeface="Georgia"/>
            </a:endParaRPr>
          </a:p>
          <a:p>
            <a:pPr marL="353060" marR="115570">
              <a:lnSpc>
                <a:spcPts val="1650"/>
              </a:lnSpc>
              <a:spcBef>
                <a:spcPts val="30"/>
              </a:spcBef>
            </a:pP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sentence words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dummy </a:t>
            </a:r>
            <a:r>
              <a:rPr sz="950" spc="-20" dirty="0">
                <a:latin typeface="Trebuchet MS"/>
                <a:cs typeface="Trebuchet MS"/>
              </a:rPr>
              <a:t>root </a:t>
            </a:r>
            <a:r>
              <a:rPr sz="950" spc="20" dirty="0">
                <a:latin typeface="Trebuchet MS"/>
                <a:cs typeface="Trebuchet MS"/>
              </a:rPr>
              <a:t>symbol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vertices </a:t>
            </a:r>
            <a:r>
              <a:rPr sz="950" spc="30" dirty="0">
                <a:latin typeface="Trebuchet MS"/>
                <a:cs typeface="Trebuchet MS"/>
              </a:rPr>
              <a:t>and 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directed </a:t>
            </a:r>
            <a:r>
              <a:rPr sz="950" spc="35" dirty="0">
                <a:latin typeface="Trebuchet MS"/>
                <a:cs typeface="Trebuchet MS"/>
              </a:rPr>
              <a:t>edge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950" spc="5" dirty="0">
                <a:latin typeface="Trebuchet MS"/>
                <a:cs typeface="Trebuchet MS"/>
              </a:rPr>
              <a:t>every </a:t>
            </a:r>
            <a:r>
              <a:rPr sz="950" spc="-10" dirty="0">
                <a:latin typeface="Trebuchet MS"/>
                <a:cs typeface="Trebuchet MS"/>
              </a:rPr>
              <a:t>pair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distinct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353060">
              <a:lnSpc>
                <a:spcPct val="100000"/>
              </a:lnSpc>
              <a:spcBef>
                <a:spcPts val="375"/>
              </a:spcBef>
            </a:pP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directed </a:t>
            </a:r>
            <a:r>
              <a:rPr sz="950" spc="35" dirty="0">
                <a:latin typeface="Trebuchet MS"/>
                <a:cs typeface="Trebuchet MS"/>
              </a:rPr>
              <a:t>edge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 root </a:t>
            </a:r>
            <a:r>
              <a:rPr sz="950" spc="20" dirty="0">
                <a:latin typeface="Trebuchet MS"/>
                <a:cs typeface="Trebuchet MS"/>
              </a:rPr>
              <a:t>symbol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2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12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12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12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91652762"/>
      </p:ext>
    </p:extLst>
  </p:cSld>
  <p:clrMapOvr>
    <a:masterClrMapping/>
  </p:clrMapOvr>
  <p:transition>
    <p:cut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225974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Chu-Liu-Edmonds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67828"/>
            <a:ext cx="4483735" cy="1353185"/>
            <a:chOff x="87743" y="1067828"/>
            <a:chExt cx="4483735" cy="1353185"/>
          </a:xfrm>
        </p:grpSpPr>
        <p:sp>
          <p:nvSpPr>
            <p:cNvPr id="4" name="object 4"/>
            <p:cNvSpPr/>
            <p:nvPr/>
          </p:nvSpPr>
          <p:spPr>
            <a:xfrm>
              <a:off x="87743" y="106782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240853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2319109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2306409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112075"/>
              <a:ext cx="50749" cy="12070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285125"/>
              <a:ext cx="4432935" cy="1085215"/>
            </a:xfrm>
            <a:custGeom>
              <a:avLst/>
              <a:gdLst/>
              <a:ahLst/>
              <a:cxnLst/>
              <a:rect l="l" t="t" r="r" b="b"/>
              <a:pathLst>
                <a:path w="4432935" h="1085214">
                  <a:moveTo>
                    <a:pt x="4432566" y="0"/>
                  </a:moveTo>
                  <a:lnTo>
                    <a:pt x="0" y="0"/>
                  </a:lnTo>
                  <a:lnTo>
                    <a:pt x="0" y="1033983"/>
                  </a:lnTo>
                  <a:lnTo>
                    <a:pt x="4008" y="1053707"/>
                  </a:lnTo>
                  <a:lnTo>
                    <a:pt x="14922" y="1069860"/>
                  </a:lnTo>
                  <a:lnTo>
                    <a:pt x="31075" y="1080774"/>
                  </a:lnTo>
                  <a:lnTo>
                    <a:pt x="50800" y="1084783"/>
                  </a:lnTo>
                  <a:lnTo>
                    <a:pt x="4381766" y="1084783"/>
                  </a:lnTo>
                  <a:lnTo>
                    <a:pt x="4401491" y="1080774"/>
                  </a:lnTo>
                  <a:lnTo>
                    <a:pt x="4417644" y="1069860"/>
                  </a:lnTo>
                  <a:lnTo>
                    <a:pt x="4428558" y="1053707"/>
                  </a:lnTo>
                  <a:lnTo>
                    <a:pt x="4432566" y="103398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150162"/>
              <a:ext cx="0" cy="1188085"/>
            </a:xfrm>
            <a:custGeom>
              <a:avLst/>
              <a:gdLst/>
              <a:ahLst/>
              <a:cxnLst/>
              <a:rect l="l" t="t" r="r" b="b"/>
              <a:pathLst>
                <a:path h="1188085">
                  <a:moveTo>
                    <a:pt x="0" y="11879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1374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1247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1120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597" y="1331988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1714106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1903895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144" y="996383"/>
            <a:ext cx="4110990" cy="1339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Chu-Liu-Edmonds</a:t>
            </a:r>
            <a:r>
              <a:rPr sz="11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Algorithm</a:t>
            </a:r>
            <a:endParaRPr sz="1100">
              <a:latin typeface="Georgia"/>
              <a:cs typeface="Georgia"/>
            </a:endParaRPr>
          </a:p>
          <a:p>
            <a:pPr marL="302260" marR="43180">
              <a:lnSpc>
                <a:spcPct val="118900"/>
              </a:lnSpc>
              <a:spcBef>
                <a:spcPts val="185"/>
              </a:spcBef>
            </a:pPr>
            <a:r>
              <a:rPr sz="950" spc="60" dirty="0">
                <a:latin typeface="Trebuchet MS"/>
                <a:cs typeface="Trebuchet MS"/>
              </a:rPr>
              <a:t>Each </a:t>
            </a:r>
            <a:r>
              <a:rPr sz="950" spc="-15" dirty="0">
                <a:latin typeface="Trebuchet MS"/>
                <a:cs typeface="Trebuchet MS"/>
              </a:rPr>
              <a:t>vertex 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graph </a:t>
            </a:r>
            <a:r>
              <a:rPr sz="950" spc="-5" dirty="0">
                <a:latin typeface="Trebuchet MS"/>
                <a:cs typeface="Trebuchet MS"/>
              </a:rPr>
              <a:t>greedily </a:t>
            </a:r>
            <a:r>
              <a:rPr sz="950" spc="15" dirty="0">
                <a:latin typeface="Trebuchet MS"/>
                <a:cs typeface="Trebuchet MS"/>
              </a:rPr>
              <a:t>selects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incoming </a:t>
            </a:r>
            <a:r>
              <a:rPr sz="950" spc="35" dirty="0">
                <a:latin typeface="Trebuchet MS"/>
                <a:cs typeface="Trebuchet MS"/>
              </a:rPr>
              <a:t>edge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20" dirty="0">
                <a:latin typeface="Trebuchet MS"/>
                <a:cs typeface="Trebuchet MS"/>
              </a:rPr>
              <a:t> weight.</a:t>
            </a:r>
            <a:endParaRPr sz="950">
              <a:latin typeface="Trebuchet MS"/>
              <a:cs typeface="Trebuchet MS"/>
            </a:endParaRPr>
          </a:p>
          <a:p>
            <a:pPr marL="302260" marR="868680">
              <a:lnSpc>
                <a:spcPct val="131100"/>
              </a:lnSpc>
              <a:spcBef>
                <a:spcPts val="160"/>
              </a:spcBef>
            </a:pPr>
            <a:r>
              <a:rPr sz="950" spc="-35" dirty="0">
                <a:latin typeface="Trebuchet MS"/>
                <a:cs typeface="Trebuchet MS"/>
              </a:rPr>
              <a:t>If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950" spc="-5" dirty="0">
                <a:latin typeface="Trebuchet MS"/>
                <a:cs typeface="Trebuchet MS"/>
              </a:rPr>
              <a:t>results, </a:t>
            </a:r>
            <a:r>
              <a:rPr sz="950" spc="-80" dirty="0">
                <a:latin typeface="Trebuchet MS"/>
                <a:cs typeface="Trebuchet MS"/>
              </a:rPr>
              <a:t>it </a:t>
            </a:r>
            <a:r>
              <a:rPr sz="950" spc="10" dirty="0">
                <a:latin typeface="Trebuchet MS"/>
                <a:cs typeface="Trebuchet MS"/>
              </a:rPr>
              <a:t>must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5" dirty="0">
                <a:latin typeface="Trebuchet MS"/>
                <a:cs typeface="Trebuchet MS"/>
              </a:rPr>
              <a:t>maximum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15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  </a:t>
            </a:r>
            <a:r>
              <a:rPr sz="950" spc="-35" dirty="0">
                <a:latin typeface="Trebuchet MS"/>
                <a:cs typeface="Trebuchet MS"/>
              </a:rPr>
              <a:t>If </a:t>
            </a:r>
            <a:r>
              <a:rPr sz="950" spc="-30" dirty="0">
                <a:latin typeface="Trebuchet MS"/>
                <a:cs typeface="Trebuchet MS"/>
              </a:rPr>
              <a:t>not, </a:t>
            </a:r>
            <a:r>
              <a:rPr sz="950" spc="-15" dirty="0">
                <a:latin typeface="Trebuchet MS"/>
                <a:cs typeface="Trebuchet MS"/>
              </a:rPr>
              <a:t>there </a:t>
            </a:r>
            <a:r>
              <a:rPr sz="950" spc="10" dirty="0">
                <a:latin typeface="Trebuchet MS"/>
                <a:cs typeface="Trebuchet MS"/>
              </a:rPr>
              <a:t>must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cycle.</a:t>
            </a:r>
            <a:endParaRPr sz="95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579755" algn="l"/>
              </a:tabLst>
            </a:pPr>
            <a:r>
              <a:rPr sz="900" spc="-30" dirty="0">
                <a:latin typeface="Trebuchet MS"/>
                <a:cs typeface="Trebuchet MS"/>
              </a:rPr>
              <a:t>Identify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10" dirty="0">
                <a:latin typeface="Trebuchet MS"/>
                <a:cs typeface="Trebuchet MS"/>
              </a:rPr>
              <a:t>cycle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30" dirty="0">
                <a:latin typeface="Trebuchet MS"/>
                <a:cs typeface="Trebuchet MS"/>
              </a:rPr>
              <a:t>contract </a:t>
            </a:r>
            <a:r>
              <a:rPr sz="900" spc="-85" dirty="0">
                <a:latin typeface="Trebuchet MS"/>
                <a:cs typeface="Trebuchet MS"/>
              </a:rPr>
              <a:t>it </a:t>
            </a:r>
            <a:r>
              <a:rPr sz="900" spc="-40" dirty="0">
                <a:latin typeface="Trebuchet MS"/>
                <a:cs typeface="Trebuchet MS"/>
              </a:rPr>
              <a:t>into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dirty="0">
                <a:latin typeface="Trebuchet MS"/>
                <a:cs typeface="Trebuchet MS"/>
              </a:rPr>
              <a:t>single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vertex.</a:t>
            </a:r>
            <a:endParaRPr sz="900">
              <a:latin typeface="Trebuchet MS"/>
              <a:cs typeface="Trebuchet MS"/>
            </a:endParaRPr>
          </a:p>
          <a:p>
            <a:pPr marL="579120" indent="-118110">
              <a:lnSpc>
                <a:spcPct val="100000"/>
              </a:lnSpc>
              <a:spcBef>
                <a:spcPts val="114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579755" algn="l"/>
              </a:tabLst>
            </a:pPr>
            <a:r>
              <a:rPr sz="900" spc="-5" dirty="0">
                <a:latin typeface="Trebuchet MS"/>
                <a:cs typeface="Trebuchet MS"/>
              </a:rPr>
              <a:t>Recalculate </a:t>
            </a:r>
            <a:r>
              <a:rPr sz="900" spc="10" dirty="0">
                <a:latin typeface="Trebuchet MS"/>
                <a:cs typeface="Trebuchet MS"/>
              </a:rPr>
              <a:t>edge </a:t>
            </a:r>
            <a:r>
              <a:rPr sz="900" spc="-10" dirty="0">
                <a:latin typeface="Trebuchet MS"/>
                <a:cs typeface="Trebuchet MS"/>
              </a:rPr>
              <a:t>weights </a:t>
            </a:r>
            <a:r>
              <a:rPr sz="900" spc="10" dirty="0">
                <a:latin typeface="Trebuchet MS"/>
                <a:cs typeface="Trebuchet MS"/>
              </a:rPr>
              <a:t>going </a:t>
            </a:r>
            <a:r>
              <a:rPr sz="900" spc="-40" dirty="0">
                <a:latin typeface="Trebuchet MS"/>
                <a:cs typeface="Trebuchet MS"/>
              </a:rPr>
              <a:t>into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30" dirty="0">
                <a:latin typeface="Trebuchet MS"/>
                <a:cs typeface="Trebuchet MS"/>
              </a:rPr>
              <a:t>out </a:t>
            </a:r>
            <a:r>
              <a:rPr sz="900" spc="-35" dirty="0">
                <a:latin typeface="Trebuchet MS"/>
                <a:cs typeface="Trebuchet MS"/>
              </a:rPr>
              <a:t>of the</a:t>
            </a:r>
            <a:r>
              <a:rPr sz="900" spc="-12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cycle.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344857"/>
      </p:ext>
    </p:extLst>
  </p:cSld>
  <p:clrMapOvr>
    <a:masterClrMapping/>
  </p:clrMapOvr>
  <p:transition>
    <p:cut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Chu-Liu-Edmonds</a:t>
            </a:r>
            <a:r>
              <a:rPr sz="14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666445"/>
            <a:ext cx="2435860" cy="58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latin typeface="Georgia"/>
                <a:cs typeface="Georgia"/>
              </a:rPr>
              <a:t>x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30" dirty="0">
                <a:latin typeface="Trebuchet MS"/>
                <a:cs typeface="Trebuchet MS"/>
              </a:rPr>
              <a:t>John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14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5" dirty="0">
                <a:latin typeface="Trebuchet MS"/>
                <a:cs typeface="Trebuchet MS"/>
              </a:rPr>
              <a:t>Build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directed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597" y="1150226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8496" y="1609471"/>
            <a:ext cx="1901825" cy="1279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15" dirty="0"/>
              <a:t>10 </a:t>
            </a:r>
            <a:r>
              <a:rPr spc="-120" dirty="0"/>
              <a:t>/</a:t>
            </a:r>
            <a:r>
              <a:rPr spc="-105" dirty="0"/>
              <a:t> </a:t>
            </a:r>
            <a:r>
              <a:rPr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69159609"/>
      </p:ext>
    </p:extLst>
  </p:cSld>
  <p:clrMapOvr>
    <a:masterClrMapping/>
  </p:clrMapOvr>
  <p:transition>
    <p:cut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Chu-Liu-Edmonds</a:t>
            </a:r>
            <a:r>
              <a:rPr sz="14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597" y="1001699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931608"/>
            <a:ext cx="29464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Trebuchet MS"/>
                <a:cs typeface="Trebuchet MS"/>
              </a:rPr>
              <a:t>Find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highest </a:t>
            </a:r>
            <a:r>
              <a:rPr sz="950" spc="20" dirty="0">
                <a:latin typeface="Trebuchet MS"/>
                <a:cs typeface="Trebuchet MS"/>
              </a:rPr>
              <a:t>scoring </a:t>
            </a:r>
            <a:r>
              <a:rPr sz="950" spc="10" dirty="0">
                <a:latin typeface="Trebuchet MS"/>
                <a:cs typeface="Trebuchet MS"/>
              </a:rPr>
              <a:t>incoming </a:t>
            </a:r>
            <a:r>
              <a:rPr sz="950" spc="5" dirty="0">
                <a:latin typeface="Trebuchet MS"/>
                <a:cs typeface="Trebuchet MS"/>
              </a:rPr>
              <a:t>arc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8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vertex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9577" y="1261503"/>
            <a:ext cx="20002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7" y="2477249"/>
            <a:ext cx="64757" cy="64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2407145"/>
            <a:ext cx="22644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35" dirty="0">
                <a:latin typeface="Trebuchet MS"/>
                <a:cs typeface="Trebuchet MS"/>
              </a:rPr>
              <a:t>If </a:t>
            </a:r>
            <a:r>
              <a:rPr sz="950" spc="-10" dirty="0">
                <a:latin typeface="Trebuchet MS"/>
                <a:cs typeface="Trebuchet MS"/>
              </a:rPr>
              <a:t>this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40" dirty="0">
                <a:latin typeface="Trebuchet MS"/>
                <a:cs typeface="Trebuchet MS"/>
              </a:rPr>
              <a:t>tree, </a:t>
            </a:r>
            <a:r>
              <a:rPr sz="950" spc="-10" dirty="0">
                <a:latin typeface="Trebuchet MS"/>
                <a:cs typeface="Trebuchet MS"/>
              </a:rPr>
              <a:t>then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20" dirty="0">
                <a:latin typeface="Trebuchet MS"/>
                <a:cs typeface="Trebuchet MS"/>
              </a:rPr>
              <a:t>have </a:t>
            </a:r>
            <a:r>
              <a:rPr sz="950" spc="-5" dirty="0">
                <a:latin typeface="Trebuchet MS"/>
                <a:cs typeface="Trebuchet MS"/>
              </a:rPr>
              <a:t>found</a:t>
            </a:r>
            <a:r>
              <a:rPr sz="950" spc="-1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MST.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24930330"/>
      </p:ext>
    </p:extLst>
  </p:cSld>
  <p:clrMapOvr>
    <a:masterClrMapping/>
  </p:clrMapOvr>
  <p:transition>
    <p:cut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72191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Chu-Liu-Edmonds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750290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19780"/>
            <a:ext cx="2491740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If </a:t>
            </a:r>
            <a:r>
              <a:rPr sz="950" spc="-15" dirty="0">
                <a:latin typeface="Trebuchet MS"/>
                <a:cs typeface="Trebuchet MS"/>
              </a:rPr>
              <a:t>not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40" dirty="0">
                <a:latin typeface="Trebuchet MS"/>
                <a:cs typeface="Trebuchet MS"/>
              </a:rPr>
              <a:t>tree, </a:t>
            </a:r>
            <a:r>
              <a:rPr sz="950" spc="-25" dirty="0">
                <a:latin typeface="Trebuchet MS"/>
                <a:cs typeface="Trebuchet MS"/>
              </a:rPr>
              <a:t>identify </a:t>
            </a:r>
            <a:r>
              <a:rPr sz="950" spc="5" dirty="0">
                <a:latin typeface="Trebuchet MS"/>
                <a:cs typeface="Trebuchet MS"/>
              </a:rPr>
              <a:t>cycle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contract  </a:t>
            </a:r>
            <a:r>
              <a:rPr sz="950" spc="10" dirty="0">
                <a:latin typeface="Trebuchet MS"/>
                <a:cs typeface="Trebuchet MS"/>
              </a:rPr>
              <a:t>Recalculate </a:t>
            </a:r>
            <a:r>
              <a:rPr sz="950" spc="5" dirty="0">
                <a:latin typeface="Trebuchet MS"/>
                <a:cs typeface="Trebuchet MS"/>
              </a:rPr>
              <a:t>arc weights </a:t>
            </a:r>
            <a:r>
              <a:rPr sz="950" spc="-25" dirty="0">
                <a:latin typeface="Trebuchet MS"/>
                <a:cs typeface="Trebuchet MS"/>
              </a:rPr>
              <a:t>into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0" dirty="0">
                <a:latin typeface="Trebuchet MS"/>
                <a:cs typeface="Trebuchet MS"/>
              </a:rPr>
              <a:t>out-of</a:t>
            </a:r>
            <a:r>
              <a:rPr sz="950" spc="-114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cycle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597" y="960323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908" y="1460843"/>
            <a:ext cx="2063750" cy="1285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9381247"/>
      </p:ext>
    </p:extLst>
  </p:cSld>
  <p:clrMapOvr>
    <a:masterClrMapping/>
  </p:clrMapOvr>
  <p:transition>
    <p:cut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29798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Chu-Liu-Edmonds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454774" y="1113015"/>
            <a:ext cx="3985260" cy="792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2341473"/>
            <a:ext cx="4483735" cy="667385"/>
            <a:chOff x="87743" y="2341473"/>
            <a:chExt cx="4483735" cy="667385"/>
          </a:xfrm>
        </p:grpSpPr>
        <p:sp>
          <p:nvSpPr>
            <p:cNvPr id="5" name="object 5"/>
            <p:cNvSpPr/>
            <p:nvPr/>
          </p:nvSpPr>
          <p:spPr>
            <a:xfrm>
              <a:off x="87743" y="234147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514485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907182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2894482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385707"/>
              <a:ext cx="50749" cy="521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558758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42379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411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398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385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2608491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2818523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2266826"/>
            <a:ext cx="3446145" cy="6597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70" dirty="0">
                <a:solidFill>
                  <a:srgbClr val="3333B2"/>
                </a:solidFill>
                <a:latin typeface="Georgia"/>
                <a:cs typeface="Georgia"/>
              </a:rPr>
              <a:t>Outgoing </a:t>
            </a: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arc</a:t>
            </a:r>
            <a:r>
              <a:rPr sz="1100" i="1" spc="-12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weights</a:t>
            </a:r>
            <a:endParaRPr sz="1100">
              <a:latin typeface="Georgia"/>
              <a:cs typeface="Georgia"/>
            </a:endParaRPr>
          </a:p>
          <a:p>
            <a:pPr marL="289560" marR="5080">
              <a:lnSpc>
                <a:spcPct val="131900"/>
              </a:lnSpc>
              <a:spcBef>
                <a:spcPts val="60"/>
              </a:spcBef>
            </a:pPr>
            <a:r>
              <a:rPr sz="950" spc="30" dirty="0">
                <a:latin typeface="Trebuchet MS"/>
                <a:cs typeface="Trebuchet MS"/>
              </a:rPr>
              <a:t>Equal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0" dirty="0">
                <a:latin typeface="Trebuchet MS"/>
                <a:cs typeface="Trebuchet MS"/>
              </a:rPr>
              <a:t>max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outgoing </a:t>
            </a:r>
            <a:r>
              <a:rPr sz="950" spc="5" dirty="0">
                <a:latin typeface="Trebuchet MS"/>
                <a:cs typeface="Trebuchet MS"/>
              </a:rPr>
              <a:t>arc </a:t>
            </a:r>
            <a:r>
              <a:rPr sz="950" dirty="0">
                <a:latin typeface="Trebuchet MS"/>
                <a:cs typeface="Trebuchet MS"/>
              </a:rPr>
              <a:t>over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dirty="0">
                <a:latin typeface="Trebuchet MS"/>
                <a:cs typeface="Trebuchet MS"/>
              </a:rPr>
              <a:t>vertices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cycle  </a:t>
            </a:r>
            <a:r>
              <a:rPr sz="950" spc="-30" dirty="0">
                <a:latin typeface="Trebuchet MS"/>
                <a:cs typeface="Trebuchet MS"/>
              </a:rPr>
              <a:t>e.g.,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80" dirty="0">
                <a:latin typeface="DejaVu Sans"/>
                <a:cs typeface="DejaVu San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Georgia"/>
                <a:cs typeface="Georgia"/>
              </a:rPr>
              <a:t>3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85" dirty="0">
                <a:latin typeface="DejaVu Sans"/>
                <a:cs typeface="DejaVu San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Georgia"/>
                <a:cs typeface="Georgia"/>
              </a:rPr>
              <a:t>30</a:t>
            </a:r>
            <a:r>
              <a:rPr sz="950" spc="-9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30190517"/>
      </p:ext>
    </p:extLst>
  </p:cSld>
  <p:clrMapOvr>
    <a:masterClrMapping/>
  </p:clrMapOvr>
  <p:transition>
    <p:cut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7949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Chu-Liu-Edmonds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454774" y="970038"/>
            <a:ext cx="3985260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2198497"/>
            <a:ext cx="4483735" cy="1024890"/>
            <a:chOff x="87743" y="2198497"/>
            <a:chExt cx="4483735" cy="1024890"/>
          </a:xfrm>
        </p:grpSpPr>
        <p:sp>
          <p:nvSpPr>
            <p:cNvPr id="5" name="object 5"/>
            <p:cNvSpPr/>
            <p:nvPr/>
          </p:nvSpPr>
          <p:spPr>
            <a:xfrm>
              <a:off x="87743" y="21984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371521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3121634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3108934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242743"/>
              <a:ext cx="50749" cy="8788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415794"/>
              <a:ext cx="4432935" cy="756920"/>
            </a:xfrm>
            <a:custGeom>
              <a:avLst/>
              <a:gdLst/>
              <a:ahLst/>
              <a:cxnLst/>
              <a:rect l="l" t="t" r="r" b="b"/>
              <a:pathLst>
                <a:path w="4432935" h="756919">
                  <a:moveTo>
                    <a:pt x="4432566" y="0"/>
                  </a:moveTo>
                  <a:lnTo>
                    <a:pt x="0" y="0"/>
                  </a:lnTo>
                  <a:lnTo>
                    <a:pt x="0" y="705840"/>
                  </a:lnTo>
                  <a:lnTo>
                    <a:pt x="4008" y="725565"/>
                  </a:lnTo>
                  <a:lnTo>
                    <a:pt x="14922" y="741718"/>
                  </a:lnTo>
                  <a:lnTo>
                    <a:pt x="31075" y="752632"/>
                  </a:lnTo>
                  <a:lnTo>
                    <a:pt x="50800" y="756640"/>
                  </a:lnTo>
                  <a:lnTo>
                    <a:pt x="4381766" y="756640"/>
                  </a:lnTo>
                  <a:lnTo>
                    <a:pt x="4401491" y="752632"/>
                  </a:lnTo>
                  <a:lnTo>
                    <a:pt x="4417644" y="741718"/>
                  </a:lnTo>
                  <a:lnTo>
                    <a:pt x="4428558" y="725565"/>
                  </a:lnTo>
                  <a:lnTo>
                    <a:pt x="4432566" y="7058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280831"/>
              <a:ext cx="0" cy="860425"/>
            </a:xfrm>
            <a:custGeom>
              <a:avLst/>
              <a:gdLst/>
              <a:ahLst/>
              <a:cxnLst/>
              <a:rect l="l" t="t" r="r" b="b"/>
              <a:pathLst>
                <a:path h="860425">
                  <a:moveTo>
                    <a:pt x="0" y="8598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268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2554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2427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2465527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2847644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3057677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844" y="2123862"/>
            <a:ext cx="4279900" cy="10420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80" dirty="0">
                <a:solidFill>
                  <a:srgbClr val="3333B2"/>
                </a:solidFill>
                <a:latin typeface="Georgia"/>
                <a:cs typeface="Georgia"/>
              </a:rPr>
              <a:t>Incoming arc</a:t>
            </a:r>
            <a:r>
              <a:rPr sz="1100" i="1" spc="-10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weights</a:t>
            </a:r>
            <a:endParaRPr sz="1100">
              <a:latin typeface="Georgia"/>
              <a:cs typeface="Georg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Equal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best </a:t>
            </a:r>
            <a:r>
              <a:rPr sz="950" spc="30" dirty="0">
                <a:latin typeface="Trebuchet MS"/>
                <a:cs typeface="Trebuchet MS"/>
              </a:rPr>
              <a:t>spanning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10" dirty="0">
                <a:latin typeface="Trebuchet MS"/>
                <a:cs typeface="Trebuchet MS"/>
              </a:rPr>
              <a:t>includes </a:t>
            </a:r>
            <a:r>
              <a:rPr sz="950" spc="25" dirty="0">
                <a:latin typeface="Trebuchet MS"/>
                <a:cs typeface="Trebuchet MS"/>
              </a:rPr>
              <a:t>head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incoming  </a:t>
            </a:r>
            <a:r>
              <a:rPr sz="950" spc="5" dirty="0">
                <a:latin typeface="Trebuchet MS"/>
                <a:cs typeface="Trebuchet MS"/>
              </a:rPr>
              <a:t>arc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40" dirty="0">
                <a:latin typeface="Trebuchet MS"/>
                <a:cs typeface="Trebuchet MS"/>
              </a:rPr>
              <a:t>nodes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cycle</a:t>
            </a:r>
            <a:endParaRPr sz="950">
              <a:latin typeface="Trebuchet MS"/>
              <a:cs typeface="Trebuchet MS"/>
            </a:endParaRPr>
          </a:p>
          <a:p>
            <a:pPr marL="289560" marR="2573655">
              <a:lnSpc>
                <a:spcPct val="125299"/>
              </a:lnSpc>
              <a:spcBef>
                <a:spcPts val="30"/>
              </a:spcBef>
            </a:pP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90" dirty="0">
                <a:latin typeface="DejaVu Sans"/>
                <a:cs typeface="DejaVu San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90" dirty="0">
                <a:latin typeface="DejaVu Sans"/>
                <a:cs typeface="DejaVu San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Georgia"/>
                <a:cs typeface="Georgia"/>
              </a:rPr>
              <a:t>40  </a:t>
            </a: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90" dirty="0">
                <a:latin typeface="DejaVu Sans"/>
                <a:cs typeface="DejaVu San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125" dirty="0">
                <a:latin typeface="DejaVu Sans"/>
                <a:cs typeface="DejaVu Sans"/>
              </a:rPr>
              <a:t>→</a:t>
            </a:r>
            <a:r>
              <a:rPr sz="1100" spc="-95" dirty="0">
                <a:latin typeface="DejaVu Sans"/>
                <a:cs typeface="DejaVu San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Georgia"/>
                <a:cs typeface="Georgia"/>
              </a:rPr>
              <a:t>29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8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8577045"/>
      </p:ext>
    </p:extLst>
  </p:cSld>
  <p:clrMapOvr>
    <a:masterClrMapping/>
  </p:clrMapOvr>
  <p:transition>
    <p:cut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Chu-Liu-Edmonds</a:t>
            </a:r>
            <a:r>
              <a:rPr sz="14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67855"/>
            <a:ext cx="28860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Calling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algorithm </a:t>
            </a:r>
            <a:r>
              <a:rPr sz="950" spc="25" dirty="0">
                <a:latin typeface="Trebuchet MS"/>
                <a:cs typeface="Trebuchet MS"/>
              </a:rPr>
              <a:t>again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contracted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graph: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121" y="1114945"/>
            <a:ext cx="2054225" cy="100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7" y="2539682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2409172"/>
            <a:ext cx="3138170" cy="445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0" dirty="0">
                <a:latin typeface="Trebuchet MS"/>
                <a:cs typeface="Trebuchet MS"/>
              </a:rPr>
              <a:t>This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30" dirty="0">
                <a:latin typeface="Trebuchet MS"/>
                <a:cs typeface="Trebuchet MS"/>
              </a:rPr>
              <a:t>MST</a:t>
            </a:r>
            <a:r>
              <a:rPr sz="950" spc="-16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contracted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75" dirty="0">
                <a:latin typeface="Trebuchet MS"/>
                <a:cs typeface="Trebuchet MS"/>
              </a:rPr>
              <a:t>Go </a:t>
            </a:r>
            <a:r>
              <a:rPr sz="950" spc="15" dirty="0">
                <a:latin typeface="Trebuchet MS"/>
                <a:cs typeface="Trebuchet MS"/>
              </a:rPr>
              <a:t>back </a:t>
            </a:r>
            <a:r>
              <a:rPr sz="950" spc="20" dirty="0">
                <a:latin typeface="Trebuchet MS"/>
                <a:cs typeface="Trebuchet MS"/>
              </a:rPr>
              <a:t>up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recursive </a:t>
            </a:r>
            <a:r>
              <a:rPr sz="950" spc="-15" dirty="0">
                <a:latin typeface="Trebuchet MS"/>
                <a:cs typeface="Trebuchet MS"/>
              </a:rPr>
              <a:t>call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5" dirty="0">
                <a:latin typeface="Trebuchet MS"/>
                <a:cs typeface="Trebuchet MS"/>
              </a:rPr>
              <a:t>reconstruct</a:t>
            </a:r>
            <a:r>
              <a:rPr sz="950" spc="-19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final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597" y="2749702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3152286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object 2"/>
          <p:cNvSpPr/>
          <p:nvPr/>
        </p:nvSpPr>
        <p:spPr>
          <a:xfrm>
            <a:off x="95400" y="60480"/>
            <a:ext cx="7966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Parse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Tree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02" name="object 3"/>
          <p:cNvSpPr/>
          <p:nvPr/>
        </p:nvSpPr>
        <p:spPr>
          <a:xfrm>
            <a:off x="427320" y="777600"/>
            <a:ext cx="1772640" cy="1935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05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06" name="object 12"/>
          <p:cNvSpPr/>
          <p:nvPr/>
        </p:nvSpPr>
        <p:spPr>
          <a:xfrm>
            <a:off x="4355280" y="3339720"/>
            <a:ext cx="19836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5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Chu-Liu-Edmonds</a:t>
            </a:r>
            <a:r>
              <a:rPr spc="-10" dirty="0"/>
              <a:t> </a:t>
            </a:r>
            <a:r>
              <a:rPr spc="-7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265783" y="959078"/>
            <a:ext cx="2089150" cy="87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97" y="2307615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532" y="2179876"/>
            <a:ext cx="39509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35" dirty="0">
                <a:latin typeface="Trebuchet MS"/>
                <a:cs typeface="Trebuchet MS"/>
              </a:rPr>
              <a:t>edge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1100" i="1" spc="-75" dirty="0">
                <a:latin typeface="Georgia"/>
                <a:cs typeface="Georgia"/>
              </a:rPr>
              <a:t>w</a:t>
            </a:r>
            <a:r>
              <a:rPr sz="1200" i="1" spc="-112" baseline="-10416" dirty="0">
                <a:latin typeface="Georgia"/>
                <a:cs typeface="Georgia"/>
              </a:rPr>
              <a:t>js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1100" i="1" spc="-105" dirty="0">
                <a:latin typeface="Georgia"/>
                <a:cs typeface="Georgia"/>
              </a:rPr>
              <a:t>Mary </a:t>
            </a:r>
            <a:r>
              <a:rPr sz="950" spc="45" dirty="0">
                <a:latin typeface="Trebuchet MS"/>
                <a:cs typeface="Trebuchet MS"/>
              </a:rPr>
              <a:t>was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8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Georgia"/>
                <a:cs typeface="Georgia"/>
              </a:rPr>
              <a:t>saw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35" dirty="0">
                <a:latin typeface="Trebuchet MS"/>
                <a:cs typeface="Trebuchet MS"/>
              </a:rPr>
              <a:t>edge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1100" i="1" spc="-80" dirty="0">
                <a:latin typeface="Georgia"/>
                <a:cs typeface="Georgia"/>
              </a:rPr>
              <a:t>root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1100" i="1" spc="-75" dirty="0">
                <a:latin typeface="Georgia"/>
                <a:cs typeface="Georgia"/>
              </a:rPr>
              <a:t>w</a:t>
            </a:r>
            <a:r>
              <a:rPr sz="1200" i="1" spc="-112" baseline="-10416" dirty="0">
                <a:latin typeface="Georgia"/>
                <a:cs typeface="Georgia"/>
              </a:rPr>
              <a:t>js </a:t>
            </a:r>
            <a:r>
              <a:rPr sz="950" spc="5" dirty="0">
                <a:latin typeface="Trebuchet MS"/>
                <a:cs typeface="Trebuchet MS"/>
              </a:rPr>
              <a:t>represented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1100" i="1" spc="-80" dirty="0">
                <a:latin typeface="Georgia"/>
                <a:cs typeface="Georgia"/>
              </a:rPr>
              <a:t>root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1100" i="1" spc="-105" dirty="0">
                <a:latin typeface="Georgia"/>
                <a:cs typeface="Georgia"/>
              </a:rPr>
              <a:t>saw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spc="-85" dirty="0">
                <a:latin typeface="Georgia"/>
                <a:cs typeface="Georgia"/>
              </a:rPr>
              <a:t>John</a:t>
            </a:r>
            <a:r>
              <a:rPr sz="950" spc="-8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597" y="2517648"/>
            <a:ext cx="64757" cy="64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7824" y="3339672"/>
            <a:ext cx="10128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Parsing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83780444"/>
      </p:ext>
    </p:extLst>
  </p:cSld>
  <p:clrMapOvr>
    <a:masterClrMapping/>
  </p:clrMapOvr>
  <p:transition>
    <p:cut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sp>
          <p:nvSpPr>
            <p:cNvPr id="4" name="object 4"/>
            <p:cNvSpPr/>
            <p:nvPr/>
          </p:nvSpPr>
          <p:spPr>
            <a:xfrm>
              <a:off x="138544" y="1218336"/>
              <a:ext cx="101599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20563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943914"/>
              <a:ext cx="50749" cy="274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4400" y="942136"/>
            <a:ext cx="317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80" dirty="0">
                <a:solidFill>
                  <a:srgbClr val="FFFFFF"/>
                </a:solidFill>
                <a:latin typeface="Georgia"/>
                <a:cs typeface="Georgia"/>
              </a:rPr>
              <a:t>MST-based </a:t>
            </a:r>
            <a:r>
              <a:rPr sz="1400" i="1" spc="-65" dirty="0">
                <a:solidFill>
                  <a:srgbClr val="FFFFFF"/>
                </a:solidFill>
                <a:latin typeface="Georgia"/>
                <a:cs typeface="Georgia"/>
              </a:rPr>
              <a:t>Dependency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Parsing:</a:t>
            </a:r>
            <a:r>
              <a:rPr sz="1400" i="1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i="1" spc="-75" dirty="0">
                <a:solidFill>
                  <a:srgbClr val="FFFFFF"/>
                </a:solidFill>
                <a:latin typeface="Georgia"/>
                <a:cs typeface="Georgia"/>
              </a:rPr>
              <a:t>Learning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5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40" dirty="0">
                <a:solidFill>
                  <a:srgbClr val="FFFFFF"/>
                </a:solidFill>
                <a:latin typeface="Georgia"/>
                <a:cs typeface="Georgia"/>
              </a:rPr>
              <a:t>1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63104328"/>
      </p:ext>
    </p:extLst>
  </p:cSld>
  <p:clrMapOvr>
    <a:masterClrMapping/>
  </p:clrMapOvr>
  <p:transition>
    <p:cut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36999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solidFill>
                  <a:schemeClr val="bg1"/>
                </a:solidFill>
              </a:rPr>
              <a:t>Arc </a:t>
            </a:r>
            <a:r>
              <a:rPr spc="-75" dirty="0">
                <a:solidFill>
                  <a:schemeClr val="bg1"/>
                </a:solidFill>
              </a:rPr>
              <a:t>weights </a:t>
            </a:r>
            <a:r>
              <a:rPr spc="-70" dirty="0">
                <a:solidFill>
                  <a:schemeClr val="bg1"/>
                </a:solidFill>
              </a:rPr>
              <a:t>as </a:t>
            </a:r>
            <a:r>
              <a:rPr spc="-55" dirty="0">
                <a:solidFill>
                  <a:schemeClr val="bg1"/>
                </a:solidFill>
              </a:rPr>
              <a:t>linear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232" y="1249070"/>
            <a:ext cx="4022725" cy="1035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7325" algn="ctr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Georgia"/>
                <a:cs typeface="Georgia"/>
              </a:rPr>
              <a:t>w</a:t>
            </a:r>
            <a:r>
              <a:rPr sz="1200" i="1" spc="-89" baseline="-10416" dirty="0">
                <a:latin typeface="Georgia"/>
                <a:cs typeface="Georgia"/>
              </a:rPr>
              <a:t>ij</a:t>
            </a:r>
            <a:r>
              <a:rPr sz="1200" i="1" spc="-89" baseline="31250" dirty="0">
                <a:latin typeface="Georgia"/>
                <a:cs typeface="Georgia"/>
              </a:rPr>
              <a:t>k </a:t>
            </a:r>
            <a:r>
              <a:rPr sz="1200" i="1" spc="-44" baseline="31250" dirty="0">
                <a:latin typeface="Georgia"/>
                <a:cs typeface="Georgia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90" dirty="0">
                <a:latin typeface="Georgia"/>
                <a:cs typeface="Georgia"/>
              </a:rPr>
              <a:t>w</a:t>
            </a:r>
            <a:r>
              <a:rPr sz="1100" spc="-90" dirty="0">
                <a:latin typeface="Arial"/>
                <a:cs typeface="Arial"/>
              </a:rPr>
              <a:t>.</a:t>
            </a:r>
            <a:r>
              <a:rPr sz="1100" i="1" spc="-90" dirty="0">
                <a:latin typeface="Georgia"/>
                <a:cs typeface="Georgia"/>
              </a:rPr>
              <a:t>f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k</a:t>
            </a:r>
            <a:r>
              <a:rPr sz="1100" spc="-45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Black"/>
              <a:cs typeface="Arial Black"/>
            </a:endParaRPr>
          </a:p>
          <a:p>
            <a:pPr marL="25400" marR="17780">
              <a:lnSpc>
                <a:spcPct val="102600"/>
              </a:lnSpc>
            </a:pPr>
            <a:r>
              <a:rPr sz="950" spc="20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linear </a:t>
            </a:r>
            <a:r>
              <a:rPr sz="950" dirty="0">
                <a:latin typeface="Trebuchet MS"/>
                <a:cs typeface="Trebuchet MS"/>
              </a:rPr>
              <a:t>combination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k</a:t>
            </a:r>
            <a:r>
              <a:rPr sz="1100" spc="-45" dirty="0">
                <a:latin typeface="Arial Black"/>
                <a:cs typeface="Arial Black"/>
              </a:rPr>
              <a:t>)</a:t>
            </a:r>
            <a:r>
              <a:rPr sz="1100" spc="-95" dirty="0">
                <a:latin typeface="Arial Black"/>
                <a:cs typeface="Arial Black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 </a:t>
            </a:r>
            <a:r>
              <a:rPr sz="950" spc="15" dirty="0">
                <a:latin typeface="Trebuchet MS"/>
                <a:cs typeface="Trebuchet MS"/>
              </a:rPr>
              <a:t>corresponding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1100" i="1" spc="-180" dirty="0">
                <a:latin typeface="Georgia"/>
                <a:cs typeface="Georgia"/>
              </a:rPr>
              <a:t>w</a:t>
            </a:r>
            <a:endParaRPr sz="11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484"/>
              </a:spcBef>
            </a:pPr>
            <a:r>
              <a:rPr sz="950" spc="20" dirty="0">
                <a:latin typeface="Trebuchet MS"/>
                <a:cs typeface="Trebuchet MS"/>
              </a:rPr>
              <a:t>What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features?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597" y="1797380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7" y="2179485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4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</a:rPr>
              <a:t>2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97653123"/>
      </p:ext>
    </p:extLst>
  </p:cSld>
  <p:clrMapOvr>
    <a:masterClrMapping/>
  </p:clrMapOvr>
  <p:transition>
    <p:cut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26008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solidFill>
                  <a:schemeClr val="bg1"/>
                </a:solidFill>
              </a:rPr>
              <a:t>Arc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Features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f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i="0" spc="-15" dirty="0">
                <a:solidFill>
                  <a:schemeClr val="bg1"/>
                </a:solidFill>
                <a:latin typeface="Noto Nastaliq Urdu"/>
                <a:cs typeface="Noto Nastaliq Urdu"/>
              </a:rPr>
              <a:t>(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i="0" spc="-1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</a:rPr>
              <a:t>j</a:t>
            </a:r>
            <a:r>
              <a:rPr i="0" spc="-2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chemeClr val="bg1"/>
                </a:solidFill>
              </a:rPr>
              <a:t>k</a:t>
            </a:r>
            <a:r>
              <a:rPr i="0" spc="-35" dirty="0">
                <a:solidFill>
                  <a:schemeClr val="bg1"/>
                </a:solidFill>
                <a:latin typeface="Noto Nastaliq Urdu"/>
                <a:cs typeface="Noto Nastaliq Urdu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04773" y="1047813"/>
            <a:ext cx="2632710" cy="75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2238171"/>
            <a:ext cx="4483735" cy="616585"/>
            <a:chOff x="87743" y="2238171"/>
            <a:chExt cx="4483735" cy="616585"/>
          </a:xfrm>
        </p:grpSpPr>
        <p:sp>
          <p:nvSpPr>
            <p:cNvPr id="5" name="object 5"/>
            <p:cNvSpPr/>
            <p:nvPr/>
          </p:nvSpPr>
          <p:spPr>
            <a:xfrm>
              <a:off x="87743" y="2238171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397125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752585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2739885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282405"/>
              <a:ext cx="50749" cy="4701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441397"/>
              <a:ext cx="4432935" cy="362585"/>
            </a:xfrm>
            <a:custGeom>
              <a:avLst/>
              <a:gdLst/>
              <a:ahLst/>
              <a:cxnLst/>
              <a:rect l="l" t="t" r="r" b="b"/>
              <a:pathLst>
                <a:path w="4432935" h="362585">
                  <a:moveTo>
                    <a:pt x="4432566" y="0"/>
                  </a:moveTo>
                  <a:lnTo>
                    <a:pt x="0" y="0"/>
                  </a:lnTo>
                  <a:lnTo>
                    <a:pt x="0" y="311188"/>
                  </a:lnTo>
                  <a:lnTo>
                    <a:pt x="4008" y="330912"/>
                  </a:lnTo>
                  <a:lnTo>
                    <a:pt x="14922" y="347065"/>
                  </a:lnTo>
                  <a:lnTo>
                    <a:pt x="31075" y="357979"/>
                  </a:lnTo>
                  <a:lnTo>
                    <a:pt x="50800" y="361988"/>
                  </a:lnTo>
                  <a:lnTo>
                    <a:pt x="4381766" y="361988"/>
                  </a:lnTo>
                  <a:lnTo>
                    <a:pt x="4401491" y="357979"/>
                  </a:lnTo>
                  <a:lnTo>
                    <a:pt x="4417644" y="347065"/>
                  </a:lnTo>
                  <a:lnTo>
                    <a:pt x="4428558" y="330912"/>
                  </a:lnTo>
                  <a:lnTo>
                    <a:pt x="4432566" y="31118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320493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451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307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295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282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2185350"/>
            <a:ext cx="2575560" cy="5880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Features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220"/>
              </a:spcBef>
            </a:pPr>
            <a:r>
              <a:rPr sz="950" spc="-10" dirty="0">
                <a:latin typeface="Trebuchet MS"/>
                <a:cs typeface="Trebuchet MS"/>
              </a:rPr>
              <a:t>Identities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j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label</a:t>
            </a:r>
            <a:r>
              <a:rPr sz="950" spc="-180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Georgia"/>
                <a:cs typeface="Georgia"/>
              </a:rPr>
              <a:t>l</a:t>
            </a:r>
            <a:r>
              <a:rPr sz="1200" i="1" spc="-60" baseline="-10416" dirty="0">
                <a:latin typeface="Georgia"/>
                <a:cs typeface="Georgia"/>
              </a:rPr>
              <a:t>k</a:t>
            </a:r>
            <a:endParaRPr sz="1200" baseline="-10416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950" spc="25" dirty="0">
                <a:latin typeface="Trebuchet MS"/>
                <a:cs typeface="Trebuchet MS"/>
              </a:rPr>
              <a:t>head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95" dirty="0">
                <a:latin typeface="Trebuchet MS"/>
                <a:cs typeface="Trebuchet MS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&amp; </a:t>
            </a:r>
            <a:r>
              <a:rPr sz="950" dirty="0">
                <a:latin typeface="Trebuchet MS"/>
                <a:cs typeface="Trebuchet MS"/>
              </a:rPr>
              <a:t>dependent=with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600" i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9442745"/>
      </p:ext>
    </p:extLst>
  </p:cSld>
  <p:clrMapOvr>
    <a:masterClrMapping/>
  </p:clrMapOvr>
  <p:transition>
    <p:cut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35584"/>
            <a:ext cx="3542183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solidFill>
                  <a:schemeClr val="bg1"/>
                </a:solidFill>
              </a:rPr>
              <a:t>Arc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Features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f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i="0" spc="-15" dirty="0">
                <a:solidFill>
                  <a:schemeClr val="bg1"/>
                </a:solidFill>
                <a:latin typeface="Noto Nastaliq Urdu"/>
                <a:cs typeface="Noto Nastaliq Urdu"/>
              </a:rPr>
              <a:t>(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i="0" spc="-1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</a:rPr>
              <a:t>j</a:t>
            </a:r>
            <a:r>
              <a:rPr i="0" spc="-2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chemeClr val="bg1"/>
                </a:solidFill>
              </a:rPr>
              <a:t>k</a:t>
            </a:r>
            <a:r>
              <a:rPr i="0" spc="-35" dirty="0">
                <a:solidFill>
                  <a:schemeClr val="bg1"/>
                </a:solidFill>
                <a:latin typeface="Noto Nastaliq Urdu"/>
                <a:cs typeface="Noto Nastaliq Urdu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04773" y="1047813"/>
            <a:ext cx="2632710" cy="75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2238171"/>
            <a:ext cx="4483735" cy="616585"/>
            <a:chOff x="87743" y="2238171"/>
            <a:chExt cx="4483735" cy="616585"/>
          </a:xfrm>
        </p:grpSpPr>
        <p:sp>
          <p:nvSpPr>
            <p:cNvPr id="5" name="object 5"/>
            <p:cNvSpPr/>
            <p:nvPr/>
          </p:nvSpPr>
          <p:spPr>
            <a:xfrm>
              <a:off x="87743" y="2238171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397125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752585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2739885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282405"/>
              <a:ext cx="50749" cy="4701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441397"/>
              <a:ext cx="4432935" cy="362585"/>
            </a:xfrm>
            <a:custGeom>
              <a:avLst/>
              <a:gdLst/>
              <a:ahLst/>
              <a:cxnLst/>
              <a:rect l="l" t="t" r="r" b="b"/>
              <a:pathLst>
                <a:path w="4432935" h="362585">
                  <a:moveTo>
                    <a:pt x="4432566" y="0"/>
                  </a:moveTo>
                  <a:lnTo>
                    <a:pt x="0" y="0"/>
                  </a:lnTo>
                  <a:lnTo>
                    <a:pt x="0" y="311188"/>
                  </a:lnTo>
                  <a:lnTo>
                    <a:pt x="4008" y="330912"/>
                  </a:lnTo>
                  <a:lnTo>
                    <a:pt x="14922" y="347065"/>
                  </a:lnTo>
                  <a:lnTo>
                    <a:pt x="31075" y="357979"/>
                  </a:lnTo>
                  <a:lnTo>
                    <a:pt x="50800" y="361988"/>
                  </a:lnTo>
                  <a:lnTo>
                    <a:pt x="4381766" y="361988"/>
                  </a:lnTo>
                  <a:lnTo>
                    <a:pt x="4401491" y="357979"/>
                  </a:lnTo>
                  <a:lnTo>
                    <a:pt x="4417644" y="347065"/>
                  </a:lnTo>
                  <a:lnTo>
                    <a:pt x="4428558" y="330912"/>
                  </a:lnTo>
                  <a:lnTo>
                    <a:pt x="4432566" y="31118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320493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451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307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295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282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2185350"/>
            <a:ext cx="3164840" cy="5880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Features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220"/>
              </a:spcBef>
            </a:pPr>
            <a:r>
              <a:rPr sz="950" spc="10" dirty="0">
                <a:latin typeface="Trebuchet MS"/>
                <a:cs typeface="Trebuchet MS"/>
              </a:rPr>
              <a:t>Part-of-speech </a:t>
            </a:r>
            <a:r>
              <a:rPr sz="950" spc="25" dirty="0">
                <a:latin typeface="Trebuchet MS"/>
                <a:cs typeface="Trebuchet MS"/>
              </a:rPr>
              <a:t>tags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j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label</a:t>
            </a:r>
            <a:r>
              <a:rPr sz="950" spc="-204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Georgia"/>
                <a:cs typeface="Georgia"/>
              </a:rPr>
              <a:t>l</a:t>
            </a:r>
            <a:r>
              <a:rPr sz="1200" i="1" spc="-60" baseline="-10416" dirty="0">
                <a:latin typeface="Georgia"/>
                <a:cs typeface="Georgia"/>
              </a:rPr>
              <a:t>k</a:t>
            </a:r>
            <a:endParaRPr sz="1200" baseline="-10416">
              <a:latin typeface="Georgia"/>
              <a:cs typeface="Georgia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sz="950" spc="30" dirty="0">
                <a:latin typeface="Trebuchet MS"/>
                <a:cs typeface="Trebuchet MS"/>
              </a:rPr>
              <a:t>head-pos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dirty="0">
                <a:latin typeface="Trebuchet MS"/>
                <a:cs typeface="Trebuchet MS"/>
              </a:rPr>
              <a:t>Verb </a:t>
            </a:r>
            <a:r>
              <a:rPr sz="1100" spc="-155" dirty="0">
                <a:latin typeface="Arial Black"/>
                <a:cs typeface="Arial Black"/>
              </a:rPr>
              <a:t>&amp;</a:t>
            </a:r>
            <a:r>
              <a:rPr sz="1100" spc="-250" dirty="0">
                <a:latin typeface="Arial Black"/>
                <a:cs typeface="Arial Black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dependent-pos=Preposition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4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40311646"/>
      </p:ext>
    </p:extLst>
  </p:cSld>
  <p:clrMapOvr>
    <a:masterClrMapping/>
  </p:clrMapOvr>
  <p:transition>
    <p:cut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0099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solidFill>
                  <a:schemeClr val="bg1"/>
                </a:solidFill>
              </a:rPr>
              <a:t>Arc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Features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f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i="0" spc="-15" dirty="0">
                <a:solidFill>
                  <a:schemeClr val="bg1"/>
                </a:solidFill>
                <a:latin typeface="Noto Nastaliq Urdu"/>
                <a:cs typeface="Noto Nastaliq Urdu"/>
              </a:rPr>
              <a:t>(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i="0" spc="-1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</a:rPr>
              <a:t>j</a:t>
            </a:r>
            <a:r>
              <a:rPr i="0" spc="-2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chemeClr val="bg1"/>
                </a:solidFill>
              </a:rPr>
              <a:t>k</a:t>
            </a:r>
            <a:r>
              <a:rPr i="0" spc="-35" dirty="0">
                <a:solidFill>
                  <a:schemeClr val="bg1"/>
                </a:solidFill>
                <a:latin typeface="Noto Nastaliq Urdu"/>
                <a:cs typeface="Noto Nastaliq Urdu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04773" y="781469"/>
            <a:ext cx="2632710" cy="75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1971827"/>
            <a:ext cx="4483735" cy="1282065"/>
            <a:chOff x="87743" y="1971827"/>
            <a:chExt cx="4483735" cy="1282065"/>
          </a:xfrm>
        </p:grpSpPr>
        <p:sp>
          <p:nvSpPr>
            <p:cNvPr id="5" name="object 5"/>
            <p:cNvSpPr/>
            <p:nvPr/>
          </p:nvSpPr>
          <p:spPr>
            <a:xfrm>
              <a:off x="87743" y="1971827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130793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3152089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3139389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016074"/>
              <a:ext cx="50749" cy="1136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175065"/>
              <a:ext cx="4432935" cy="1028065"/>
            </a:xfrm>
            <a:custGeom>
              <a:avLst/>
              <a:gdLst/>
              <a:ahLst/>
              <a:cxnLst/>
              <a:rect l="l" t="t" r="r" b="b"/>
              <a:pathLst>
                <a:path w="4432935" h="1028064">
                  <a:moveTo>
                    <a:pt x="4432566" y="0"/>
                  </a:moveTo>
                  <a:lnTo>
                    <a:pt x="0" y="0"/>
                  </a:lnTo>
                  <a:lnTo>
                    <a:pt x="0" y="977023"/>
                  </a:lnTo>
                  <a:lnTo>
                    <a:pt x="4008" y="996748"/>
                  </a:lnTo>
                  <a:lnTo>
                    <a:pt x="14922" y="1012901"/>
                  </a:lnTo>
                  <a:lnTo>
                    <a:pt x="31075" y="1023815"/>
                  </a:lnTo>
                  <a:lnTo>
                    <a:pt x="50800" y="1027823"/>
                  </a:lnTo>
                  <a:lnTo>
                    <a:pt x="4381766" y="1027823"/>
                  </a:lnTo>
                  <a:lnTo>
                    <a:pt x="4401491" y="1023815"/>
                  </a:lnTo>
                  <a:lnTo>
                    <a:pt x="4417644" y="1012901"/>
                  </a:lnTo>
                  <a:lnTo>
                    <a:pt x="4428558" y="996748"/>
                  </a:lnTo>
                  <a:lnTo>
                    <a:pt x="4432566" y="977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054161"/>
              <a:ext cx="0" cy="1117600"/>
            </a:xfrm>
            <a:custGeom>
              <a:avLst/>
              <a:gdLst/>
              <a:ahLst/>
              <a:cxnLst/>
              <a:rect l="l" t="t" r="r" b="b"/>
              <a:pathLst>
                <a:path h="1117600">
                  <a:moveTo>
                    <a:pt x="0" y="11169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041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028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0160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1921240"/>
            <a:ext cx="3423920" cy="12490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Features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950" spc="10" dirty="0">
                <a:latin typeface="Trebuchet MS"/>
                <a:cs typeface="Trebuchet MS"/>
              </a:rPr>
              <a:t>Part-of-speech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15" dirty="0">
                <a:latin typeface="Trebuchet MS"/>
                <a:cs typeface="Trebuchet MS"/>
              </a:rPr>
              <a:t>surrounding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20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j</a:t>
            </a:r>
            <a:endParaRPr sz="1200" baseline="-10416">
              <a:latin typeface="Georgia"/>
              <a:cs typeface="Georgia"/>
            </a:endParaRPr>
          </a:p>
          <a:p>
            <a:pPr marL="1350645" marR="334010" indent="-635" algn="ctr">
              <a:lnSpc>
                <a:spcPct val="118900"/>
              </a:lnSpc>
              <a:spcBef>
                <a:spcPts val="1165"/>
              </a:spcBef>
            </a:pPr>
            <a:r>
              <a:rPr sz="950" spc="5" dirty="0">
                <a:latin typeface="Trebuchet MS"/>
                <a:cs typeface="Trebuchet MS"/>
              </a:rPr>
              <a:t>inbetween-pos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Noun  </a:t>
            </a:r>
            <a:r>
              <a:rPr sz="950" spc="5" dirty="0">
                <a:latin typeface="Trebuchet MS"/>
                <a:cs typeface="Trebuchet MS"/>
              </a:rPr>
              <a:t>inbetween-pos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15" dirty="0">
                <a:latin typeface="Trebuchet MS"/>
                <a:cs typeface="Trebuchet MS"/>
              </a:rPr>
              <a:t>Adverb  </a:t>
            </a:r>
            <a:r>
              <a:rPr sz="950" spc="5" dirty="0">
                <a:latin typeface="Trebuchet MS"/>
                <a:cs typeface="Trebuchet MS"/>
              </a:rPr>
              <a:t>dependent-pos-right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Pronoun </a:t>
            </a:r>
            <a:r>
              <a:rPr sz="950" spc="15" dirty="0">
                <a:latin typeface="Trebuchet MS"/>
                <a:cs typeface="Trebuchet MS"/>
              </a:rPr>
              <a:t> head-pos-left=Noun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7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5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40750740"/>
      </p:ext>
    </p:extLst>
  </p:cSld>
  <p:clrMapOvr>
    <a:masterClrMapping/>
  </p:clrMapOvr>
  <p:transition>
    <p:cut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372191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>
                <a:solidFill>
                  <a:schemeClr val="bg1"/>
                </a:solidFill>
              </a:rPr>
              <a:t>Arc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Features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f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i="0" spc="-15" dirty="0">
                <a:solidFill>
                  <a:schemeClr val="bg1"/>
                </a:solidFill>
                <a:latin typeface="Noto Nastaliq Urdu"/>
                <a:cs typeface="Noto Nastaliq Urdu"/>
              </a:rPr>
              <a:t>(</a:t>
            </a:r>
            <a:r>
              <a:rPr spc="-15" dirty="0">
                <a:solidFill>
                  <a:schemeClr val="bg1"/>
                </a:solidFill>
              </a:rPr>
              <a:t>i</a:t>
            </a:r>
            <a:r>
              <a:rPr i="0" spc="-1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</a:rPr>
              <a:t>j</a:t>
            </a:r>
            <a:r>
              <a:rPr i="0" spc="-2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i="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chemeClr val="bg1"/>
                </a:solidFill>
              </a:rPr>
              <a:t>k</a:t>
            </a:r>
            <a:r>
              <a:rPr i="0" spc="-35" dirty="0">
                <a:solidFill>
                  <a:schemeClr val="bg1"/>
                </a:solidFill>
                <a:latin typeface="Noto Nastaliq Urdu"/>
                <a:cs typeface="Noto Nastaliq Urdu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04773" y="918540"/>
            <a:ext cx="2632710" cy="75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2108898"/>
            <a:ext cx="4483735" cy="939800"/>
            <a:chOff x="87743" y="2108898"/>
            <a:chExt cx="4483735" cy="939800"/>
          </a:xfrm>
        </p:grpSpPr>
        <p:sp>
          <p:nvSpPr>
            <p:cNvPr id="5" name="object 5"/>
            <p:cNvSpPr/>
            <p:nvPr/>
          </p:nvSpPr>
          <p:spPr>
            <a:xfrm>
              <a:off x="87743" y="2108898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267851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946501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2933801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153132"/>
              <a:ext cx="50749" cy="7933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312124"/>
              <a:ext cx="4432935" cy="685800"/>
            </a:xfrm>
            <a:custGeom>
              <a:avLst/>
              <a:gdLst/>
              <a:ahLst/>
              <a:cxnLst/>
              <a:rect l="l" t="t" r="r" b="b"/>
              <a:pathLst>
                <a:path w="4432935" h="685800">
                  <a:moveTo>
                    <a:pt x="4432566" y="0"/>
                  </a:moveTo>
                  <a:lnTo>
                    <a:pt x="0" y="0"/>
                  </a:lnTo>
                  <a:lnTo>
                    <a:pt x="0" y="634377"/>
                  </a:lnTo>
                  <a:lnTo>
                    <a:pt x="4008" y="654102"/>
                  </a:lnTo>
                  <a:lnTo>
                    <a:pt x="14922" y="670255"/>
                  </a:lnTo>
                  <a:lnTo>
                    <a:pt x="31075" y="681169"/>
                  </a:lnTo>
                  <a:lnTo>
                    <a:pt x="50800" y="685177"/>
                  </a:lnTo>
                  <a:lnTo>
                    <a:pt x="4381766" y="685177"/>
                  </a:lnTo>
                  <a:lnTo>
                    <a:pt x="4401491" y="681169"/>
                  </a:lnTo>
                  <a:lnTo>
                    <a:pt x="4417644" y="670255"/>
                  </a:lnTo>
                  <a:lnTo>
                    <a:pt x="4428558" y="654102"/>
                  </a:lnTo>
                  <a:lnTo>
                    <a:pt x="4432566" y="6343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191232"/>
              <a:ext cx="0" cy="774700"/>
            </a:xfrm>
            <a:custGeom>
              <a:avLst/>
              <a:gdLst/>
              <a:ahLst/>
              <a:cxnLst/>
              <a:rect l="l" t="t" r="r" b="b"/>
              <a:pathLst>
                <a:path h="774700">
                  <a:moveTo>
                    <a:pt x="0" y="774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1785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1658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1531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44" y="2058299"/>
            <a:ext cx="3293745" cy="9048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Features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950" spc="25" dirty="0">
                <a:latin typeface="Trebuchet MS"/>
                <a:cs typeface="Trebuchet MS"/>
              </a:rPr>
              <a:t>Number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1100" i="1" spc="-75" dirty="0">
                <a:latin typeface="Georgia"/>
                <a:cs typeface="Georgia"/>
              </a:rPr>
              <a:t>w</a:t>
            </a:r>
            <a:r>
              <a:rPr sz="1200" i="1" spc="-112" baseline="-10416" dirty="0">
                <a:latin typeface="Georgia"/>
                <a:cs typeface="Georgia"/>
              </a:rPr>
              <a:t>j</a:t>
            </a:r>
            <a:r>
              <a:rPr sz="950" spc="-75" dirty="0">
                <a:latin typeface="Trebuchet MS"/>
                <a:cs typeface="Trebuchet MS"/>
              </a:rPr>
              <a:t>,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9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orientation</a:t>
            </a:r>
            <a:endParaRPr sz="950">
              <a:latin typeface="Trebuchet MS"/>
              <a:cs typeface="Trebuchet MS"/>
            </a:endParaRPr>
          </a:p>
          <a:p>
            <a:pPr marL="1679575" marR="532765" indent="90805">
              <a:lnSpc>
                <a:spcPct val="118900"/>
              </a:lnSpc>
              <a:spcBef>
                <a:spcPts val="1165"/>
              </a:spcBef>
            </a:pPr>
            <a:r>
              <a:rPr sz="950" spc="5" dirty="0">
                <a:latin typeface="Trebuchet MS"/>
                <a:cs typeface="Trebuchet MS"/>
              </a:rPr>
              <a:t>arc-distance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3  </a:t>
            </a:r>
            <a:r>
              <a:rPr sz="950" spc="-10" dirty="0">
                <a:latin typeface="Trebuchet MS"/>
                <a:cs typeface="Trebuchet MS"/>
              </a:rPr>
              <a:t>arc-direction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</a:rPr>
              <a:t>6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75060870"/>
      </p:ext>
    </p:extLst>
  </p:cSld>
  <p:clrMapOvr>
    <a:masterClrMapping/>
  </p:clrMapOvr>
  <p:transition>
    <p:cut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Arc</a:t>
            </a:r>
            <a:r>
              <a:rPr spc="5" dirty="0"/>
              <a:t> </a:t>
            </a:r>
            <a:r>
              <a:rPr spc="-75" dirty="0"/>
              <a:t>Features</a:t>
            </a:r>
            <a:r>
              <a:rPr spc="10" dirty="0"/>
              <a:t> </a:t>
            </a:r>
            <a:r>
              <a:rPr spc="-65" dirty="0"/>
              <a:t>f</a:t>
            </a:r>
            <a:r>
              <a:rPr spc="-140" dirty="0"/>
              <a:t> </a:t>
            </a:r>
            <a:r>
              <a:rPr i="0" spc="-15" dirty="0">
                <a:latin typeface="Noto Nastaliq Urdu"/>
                <a:cs typeface="Noto Nastaliq Urdu"/>
              </a:rPr>
              <a:t>(</a:t>
            </a:r>
            <a:r>
              <a:rPr spc="-15" dirty="0"/>
              <a:t>i</a:t>
            </a:r>
            <a:r>
              <a:rPr i="0" spc="-15" dirty="0">
                <a:latin typeface="Arial"/>
                <a:cs typeface="Arial"/>
              </a:rPr>
              <a:t>,</a:t>
            </a:r>
            <a:r>
              <a:rPr i="0" spc="-235" dirty="0">
                <a:latin typeface="Arial"/>
                <a:cs typeface="Arial"/>
              </a:rPr>
              <a:t> </a:t>
            </a:r>
            <a:r>
              <a:rPr spc="-20" dirty="0"/>
              <a:t>j</a:t>
            </a:r>
            <a:r>
              <a:rPr i="0" spc="-20" dirty="0">
                <a:latin typeface="Arial"/>
                <a:cs typeface="Arial"/>
              </a:rPr>
              <a:t>,</a:t>
            </a:r>
            <a:r>
              <a:rPr i="0" spc="-235" dirty="0">
                <a:latin typeface="Arial"/>
                <a:cs typeface="Arial"/>
              </a:rPr>
              <a:t> </a:t>
            </a:r>
            <a:r>
              <a:rPr spc="-35" dirty="0"/>
              <a:t>k</a:t>
            </a:r>
            <a:r>
              <a:rPr i="0" spc="-35" dirty="0">
                <a:latin typeface="Noto Nastaliq Urdu"/>
                <a:cs typeface="Noto Nastaliq Urdu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04773" y="892492"/>
            <a:ext cx="2632710" cy="75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2082850"/>
            <a:ext cx="4483735" cy="1004569"/>
            <a:chOff x="87743" y="2082850"/>
            <a:chExt cx="4483735" cy="1004569"/>
          </a:xfrm>
        </p:grpSpPr>
        <p:sp>
          <p:nvSpPr>
            <p:cNvPr id="5" name="object 5"/>
            <p:cNvSpPr/>
            <p:nvPr/>
          </p:nvSpPr>
          <p:spPr>
            <a:xfrm>
              <a:off x="87743" y="2082850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4" y="2241816"/>
              <a:ext cx="443256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985554"/>
              <a:ext cx="101599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2972854"/>
              <a:ext cx="4381715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2127097"/>
              <a:ext cx="50749" cy="858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2286089"/>
              <a:ext cx="4432935" cy="750570"/>
            </a:xfrm>
            <a:custGeom>
              <a:avLst/>
              <a:gdLst/>
              <a:ahLst/>
              <a:cxnLst/>
              <a:rect l="l" t="t" r="r" b="b"/>
              <a:pathLst>
                <a:path w="4432935" h="750569">
                  <a:moveTo>
                    <a:pt x="4432566" y="0"/>
                  </a:moveTo>
                  <a:lnTo>
                    <a:pt x="0" y="0"/>
                  </a:lnTo>
                  <a:lnTo>
                    <a:pt x="0" y="699465"/>
                  </a:lnTo>
                  <a:lnTo>
                    <a:pt x="4008" y="719189"/>
                  </a:lnTo>
                  <a:lnTo>
                    <a:pt x="14922" y="735342"/>
                  </a:lnTo>
                  <a:lnTo>
                    <a:pt x="31075" y="746256"/>
                  </a:lnTo>
                  <a:lnTo>
                    <a:pt x="50800" y="750265"/>
                  </a:lnTo>
                  <a:lnTo>
                    <a:pt x="4381766" y="750265"/>
                  </a:lnTo>
                  <a:lnTo>
                    <a:pt x="4401491" y="746256"/>
                  </a:lnTo>
                  <a:lnTo>
                    <a:pt x="4417644" y="735342"/>
                  </a:lnTo>
                  <a:lnTo>
                    <a:pt x="4428558" y="719189"/>
                  </a:lnTo>
                  <a:lnTo>
                    <a:pt x="4432566" y="6994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2165185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4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2152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2139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21270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97" y="2335822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2889999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2013904"/>
            <a:ext cx="3743325" cy="9842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75" dirty="0">
                <a:solidFill>
                  <a:srgbClr val="3333B2"/>
                </a:solidFill>
                <a:latin typeface="Georgia"/>
                <a:cs typeface="Georgia"/>
              </a:rPr>
              <a:t>Features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20" dirty="0">
                <a:latin typeface="Trebuchet MS"/>
                <a:cs typeface="Trebuchet MS"/>
              </a:rPr>
              <a:t>Combinations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02699"/>
              </a:lnSpc>
              <a:spcBef>
                <a:spcPts val="25"/>
              </a:spcBef>
            </a:pPr>
            <a:r>
              <a:rPr sz="950" spc="25" dirty="0">
                <a:latin typeface="Trebuchet MS"/>
                <a:cs typeface="Trebuchet MS"/>
              </a:rPr>
              <a:t>head-pos=Verb </a:t>
            </a:r>
            <a:r>
              <a:rPr sz="1100" spc="-155" dirty="0">
                <a:latin typeface="Arial Black"/>
                <a:cs typeface="Arial Black"/>
              </a:rPr>
              <a:t>&amp; </a:t>
            </a:r>
            <a:r>
              <a:rPr sz="950" spc="15" dirty="0">
                <a:latin typeface="Trebuchet MS"/>
                <a:cs typeface="Trebuchet MS"/>
              </a:rPr>
              <a:t>dependent-pos=Preposition </a:t>
            </a:r>
            <a:r>
              <a:rPr sz="1100" spc="-155" dirty="0">
                <a:latin typeface="Arial Black"/>
                <a:cs typeface="Arial Black"/>
              </a:rPr>
              <a:t>&amp; </a:t>
            </a:r>
            <a:r>
              <a:rPr sz="950" spc="20" dirty="0">
                <a:latin typeface="Trebuchet MS"/>
                <a:cs typeface="Trebuchet MS"/>
              </a:rPr>
              <a:t>arc-label=PP  </a:t>
            </a:r>
            <a:r>
              <a:rPr sz="950" spc="25" dirty="0">
                <a:latin typeface="Trebuchet MS"/>
                <a:cs typeface="Trebuchet MS"/>
              </a:rPr>
              <a:t>head-pos=Verb </a:t>
            </a:r>
            <a:r>
              <a:rPr sz="1100" spc="-155" dirty="0">
                <a:latin typeface="Arial Black"/>
                <a:cs typeface="Arial Black"/>
              </a:rPr>
              <a:t>&amp; </a:t>
            </a:r>
            <a:r>
              <a:rPr sz="950" dirty="0">
                <a:latin typeface="Trebuchet MS"/>
                <a:cs typeface="Trebuchet MS"/>
              </a:rPr>
              <a:t>dependent=with </a:t>
            </a:r>
            <a:r>
              <a:rPr sz="1100" spc="-155" dirty="0">
                <a:latin typeface="Arial Black"/>
                <a:cs typeface="Arial Black"/>
              </a:rPr>
              <a:t>&amp;</a:t>
            </a:r>
            <a:r>
              <a:rPr sz="1100" spc="-100" dirty="0">
                <a:latin typeface="Arial Black"/>
                <a:cs typeface="Arial Black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arc-distance=3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950" spc="65" dirty="0">
                <a:latin typeface="Trebuchet MS"/>
                <a:cs typeface="Trebuchet MS"/>
              </a:rPr>
              <a:t>No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limit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k</a:t>
            </a:r>
            <a:r>
              <a:rPr sz="1100" spc="-45" dirty="0">
                <a:latin typeface="Arial Black"/>
                <a:cs typeface="Arial Black"/>
              </a:rPr>
              <a:t>)</a:t>
            </a:r>
            <a:r>
              <a:rPr sz="1100" spc="-95" dirty="0">
                <a:latin typeface="Arial Black"/>
                <a:cs typeface="Arial Black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Georgia"/>
                <a:cs typeface="Georgia"/>
              </a:rPr>
              <a:t>x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9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998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Georgia"/>
                <a:cs typeface="Georg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3147650"/>
      </p:ext>
    </p:extLst>
  </p:cSld>
  <p:clrMapOvr>
    <a:masterClrMapping/>
  </p:clrMapOvr>
  <p:transition>
    <p:cut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0099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>
                <a:solidFill>
                  <a:schemeClr val="bg1"/>
                </a:solidFill>
              </a:rPr>
              <a:t>Learning </a:t>
            </a:r>
            <a:r>
              <a:rPr spc="-65" dirty="0">
                <a:solidFill>
                  <a:schemeClr val="bg1"/>
                </a:solidFill>
              </a:rPr>
              <a:t>the</a:t>
            </a:r>
            <a:r>
              <a:rPr spc="-150" dirty="0">
                <a:solidFill>
                  <a:schemeClr val="bg1"/>
                </a:solidFill>
              </a:rPr>
              <a:t> </a:t>
            </a:r>
            <a:r>
              <a:rPr spc="-9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913993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9308" y="1141285"/>
            <a:ext cx="723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Georgia"/>
                <a:cs typeface="Georgia"/>
              </a:rPr>
              <a:t>G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43889"/>
            <a:ext cx="2388870" cy="347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Trebuchet MS"/>
                <a:cs typeface="Trebuchet MS"/>
              </a:rPr>
              <a:t>Re-write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inference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endParaRPr sz="9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100" spc="113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6984" y="1162075"/>
            <a:ext cx="276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89" baseline="7575" dirty="0">
                <a:latin typeface="Georgia"/>
                <a:cs typeface="Georgia"/>
              </a:rPr>
              <a:t>w</a:t>
            </a:r>
            <a:r>
              <a:rPr sz="800" i="1" spc="-60" dirty="0">
                <a:latin typeface="Georgia"/>
                <a:cs typeface="Georgia"/>
              </a:rPr>
              <a:t>ij</a:t>
            </a:r>
            <a:r>
              <a:rPr sz="1200" i="1" spc="-89" baseline="41666" dirty="0">
                <a:latin typeface="Georgia"/>
                <a:cs typeface="Georgia"/>
              </a:rPr>
              <a:t>k</a:t>
            </a:r>
            <a:endParaRPr sz="1200" baseline="41666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373" y="1810029"/>
            <a:ext cx="464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Georgia"/>
                <a:cs typeface="Georgia"/>
              </a:rPr>
              <a:t>G</a:t>
            </a:r>
            <a:r>
              <a:rPr sz="800" spc="-55" dirty="0">
                <a:latin typeface="DejaVu Sans"/>
                <a:cs typeface="DejaVu Sans"/>
              </a:rPr>
              <a:t>∈</a:t>
            </a:r>
            <a:r>
              <a:rPr sz="800" i="1" spc="-55" dirty="0">
                <a:latin typeface="Georgia"/>
                <a:cs typeface="Georgia"/>
              </a:rPr>
              <a:t>T</a:t>
            </a:r>
            <a:r>
              <a:rPr sz="800" spc="-55" dirty="0">
                <a:latin typeface="LM Roman 8"/>
                <a:cs typeface="LM Roman 8"/>
              </a:rPr>
              <a:t>(</a:t>
            </a:r>
            <a:r>
              <a:rPr sz="800" i="1" spc="-55" dirty="0">
                <a:latin typeface="Georgia"/>
                <a:cs typeface="Georgia"/>
              </a:rPr>
              <a:t>G</a:t>
            </a:r>
            <a:r>
              <a:rPr sz="900" i="1" spc="-82" baseline="-9259" dirty="0">
                <a:latin typeface="Georgia"/>
                <a:cs typeface="Georgia"/>
              </a:rPr>
              <a:t>x</a:t>
            </a:r>
            <a:r>
              <a:rPr sz="900" i="1" spc="-165" baseline="-9259" dirty="0">
                <a:latin typeface="Georgia"/>
                <a:cs typeface="Georgia"/>
              </a:rPr>
              <a:t> </a:t>
            </a:r>
            <a:r>
              <a:rPr sz="800" spc="-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0091" y="1850580"/>
            <a:ext cx="3905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(</a:t>
            </a:r>
            <a:r>
              <a:rPr sz="800" i="1" spc="-50" dirty="0">
                <a:latin typeface="Georgia"/>
                <a:cs typeface="Georgia"/>
              </a:rPr>
              <a:t>i</a:t>
            </a:r>
            <a:r>
              <a:rPr sz="800" spc="-50" dirty="0">
                <a:latin typeface="Arial"/>
                <a:cs typeface="Arial"/>
              </a:rPr>
              <a:t>,</a:t>
            </a:r>
            <a:r>
              <a:rPr sz="800" i="1" spc="-50" dirty="0">
                <a:latin typeface="Georgia"/>
                <a:cs typeface="Georgia"/>
              </a:rPr>
              <a:t>j</a:t>
            </a:r>
            <a:r>
              <a:rPr sz="800" spc="-50" dirty="0">
                <a:latin typeface="Arial"/>
                <a:cs typeface="Arial"/>
              </a:rPr>
              <a:t>,</a:t>
            </a:r>
            <a:r>
              <a:rPr sz="800" i="1" spc="-50" dirty="0">
                <a:latin typeface="Georgia"/>
                <a:cs typeface="Georgia"/>
              </a:rPr>
              <a:t>k</a:t>
            </a:r>
            <a:r>
              <a:rPr sz="800" spc="-50" dirty="0">
                <a:latin typeface="LM Roman 8"/>
                <a:cs typeface="LM Roman 8"/>
              </a:rPr>
              <a:t>)</a:t>
            </a:r>
            <a:r>
              <a:rPr sz="800" spc="-50" dirty="0">
                <a:latin typeface="DejaVu Sans"/>
                <a:cs typeface="DejaVu Sans"/>
              </a:rPr>
              <a:t>∈</a:t>
            </a:r>
            <a:r>
              <a:rPr sz="800" i="1" spc="-50" dirty="0">
                <a:latin typeface="Georgia"/>
                <a:cs typeface="Georgia"/>
              </a:rPr>
              <a:t>G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9526" y="1348219"/>
            <a:ext cx="158623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200" i="1" spc="-82" baseline="20833" dirty="0">
                <a:latin typeface="Georgia"/>
                <a:cs typeface="Georgia"/>
              </a:rPr>
              <a:t>G</a:t>
            </a:r>
            <a:r>
              <a:rPr sz="1200" spc="-82" baseline="20833" dirty="0">
                <a:latin typeface="DejaVu Sans"/>
                <a:cs typeface="DejaVu Sans"/>
              </a:rPr>
              <a:t>∈</a:t>
            </a:r>
            <a:r>
              <a:rPr sz="1200" i="1" spc="-82" baseline="20833" dirty="0">
                <a:latin typeface="Georgia"/>
                <a:cs typeface="Georgia"/>
              </a:rPr>
              <a:t>T</a:t>
            </a:r>
            <a:r>
              <a:rPr sz="1200" spc="-82" baseline="20833" dirty="0">
                <a:latin typeface="LM Roman 8"/>
                <a:cs typeface="LM Roman 8"/>
              </a:rPr>
              <a:t>(</a:t>
            </a:r>
            <a:r>
              <a:rPr sz="1200" i="1" spc="-82" baseline="20833" dirty="0">
                <a:latin typeface="Georgia"/>
                <a:cs typeface="Georgia"/>
              </a:rPr>
              <a:t>G</a:t>
            </a:r>
            <a:r>
              <a:rPr sz="900" i="1" spc="-82" baseline="18518" dirty="0">
                <a:latin typeface="Georgia"/>
                <a:cs typeface="Georgia"/>
              </a:rPr>
              <a:t>x </a:t>
            </a:r>
            <a:r>
              <a:rPr sz="1200" spc="-7" baseline="20833" dirty="0">
                <a:latin typeface="LM Roman 8"/>
                <a:cs typeface="LM Roman 8"/>
              </a:rPr>
              <a:t>)</a:t>
            </a:r>
            <a:r>
              <a:rPr sz="1200" spc="-75" baseline="20833" dirty="0">
                <a:latin typeface="LM Roman 8"/>
                <a:cs typeface="LM Roman 8"/>
              </a:rPr>
              <a:t> </a:t>
            </a:r>
            <a:r>
              <a:rPr sz="800" spc="-50" dirty="0">
                <a:latin typeface="LM Roman 8"/>
                <a:cs typeface="LM Roman 8"/>
              </a:rPr>
              <a:t>(</a:t>
            </a:r>
            <a:r>
              <a:rPr sz="800" i="1" spc="-50" dirty="0">
                <a:latin typeface="Georgia"/>
                <a:cs typeface="Georgia"/>
              </a:rPr>
              <a:t>i</a:t>
            </a:r>
            <a:r>
              <a:rPr sz="800" spc="-50" dirty="0">
                <a:latin typeface="Arial"/>
                <a:cs typeface="Arial"/>
              </a:rPr>
              <a:t>,</a:t>
            </a:r>
            <a:r>
              <a:rPr sz="800" i="1" spc="-50" dirty="0">
                <a:latin typeface="Georgia"/>
                <a:cs typeface="Georgia"/>
              </a:rPr>
              <a:t>j</a:t>
            </a:r>
            <a:r>
              <a:rPr sz="800" spc="-50" dirty="0">
                <a:latin typeface="Arial"/>
                <a:cs typeface="Arial"/>
              </a:rPr>
              <a:t>,</a:t>
            </a:r>
            <a:r>
              <a:rPr sz="800" i="1" spc="-50" dirty="0">
                <a:latin typeface="Georgia"/>
                <a:cs typeface="Georgia"/>
              </a:rPr>
              <a:t>k</a:t>
            </a:r>
            <a:r>
              <a:rPr sz="800" spc="-50" dirty="0">
                <a:latin typeface="LM Roman 8"/>
                <a:cs typeface="LM Roman 8"/>
              </a:rPr>
              <a:t>)</a:t>
            </a:r>
            <a:r>
              <a:rPr sz="800" spc="-50" dirty="0">
                <a:latin typeface="DejaVu Sans"/>
                <a:cs typeface="DejaVu Sans"/>
              </a:rPr>
              <a:t>∈</a:t>
            </a:r>
            <a:r>
              <a:rPr sz="800" i="1" spc="-50" dirty="0">
                <a:latin typeface="Georgia"/>
                <a:cs typeface="Georgia"/>
              </a:rPr>
              <a:t>G</a:t>
            </a:r>
            <a:endParaRPr sz="8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1360"/>
              </a:spcBef>
            </a:pP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r>
              <a:rPr sz="1100" spc="-15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Georgia"/>
                <a:cs typeface="Georgia"/>
              </a:rPr>
              <a:t>w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·</a:t>
            </a:r>
            <a:r>
              <a:rPr sz="1100" spc="-40" dirty="0">
                <a:latin typeface="DejaVu Sans"/>
                <a:cs typeface="DejaVu Sans"/>
              </a:rPr>
              <a:t> </a:t>
            </a:r>
            <a:r>
              <a:rPr sz="1650" spc="1702" baseline="55555" dirty="0">
                <a:latin typeface="Arial"/>
                <a:cs typeface="Arial"/>
              </a:rPr>
              <a:t>.</a:t>
            </a:r>
            <a:r>
              <a:rPr sz="1650" spc="772" baseline="55555" dirty="0">
                <a:latin typeface="Arial"/>
                <a:cs typeface="Arial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j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i="1" spc="-45" dirty="0">
                <a:latin typeface="Georgia"/>
                <a:cs typeface="Georgia"/>
              </a:rPr>
              <a:t>k</a:t>
            </a:r>
            <a:r>
              <a:rPr sz="1100" spc="-45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32" y="2051227"/>
            <a:ext cx="2663825" cy="653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70355">
              <a:lnSpc>
                <a:spcPts val="1320"/>
              </a:lnSpc>
              <a:spcBef>
                <a:spcPts val="90"/>
              </a:spcBef>
            </a:pP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Georgia"/>
                <a:cs typeface="Georgia"/>
              </a:rPr>
              <a:t>argmax</a:t>
            </a:r>
            <a:r>
              <a:rPr sz="1100" spc="-15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Georgia"/>
                <a:cs typeface="Georgia"/>
              </a:rPr>
              <a:t>w</a:t>
            </a:r>
            <a:r>
              <a:rPr sz="1100" i="1" spc="-120" dirty="0">
                <a:latin typeface="Georgia"/>
                <a:cs typeface="Georgia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·</a:t>
            </a:r>
            <a:r>
              <a:rPr sz="1100" spc="-204" dirty="0">
                <a:latin typeface="DejaVu Sans"/>
                <a:cs typeface="DejaVu Sans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spc="-10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  <a:p>
            <a:pPr marL="1728470">
              <a:lnSpc>
                <a:spcPts val="960"/>
              </a:lnSpc>
            </a:pPr>
            <a:r>
              <a:rPr sz="800" i="1" spc="-55" dirty="0">
                <a:latin typeface="Georgia"/>
                <a:cs typeface="Georgia"/>
              </a:rPr>
              <a:t>G</a:t>
            </a:r>
            <a:r>
              <a:rPr sz="800" spc="-55" dirty="0">
                <a:latin typeface="DejaVu Sans"/>
                <a:cs typeface="DejaVu Sans"/>
              </a:rPr>
              <a:t>∈</a:t>
            </a:r>
            <a:r>
              <a:rPr sz="800" i="1" spc="-55" dirty="0">
                <a:latin typeface="Georgia"/>
                <a:cs typeface="Georgia"/>
              </a:rPr>
              <a:t>T</a:t>
            </a:r>
            <a:r>
              <a:rPr sz="800" spc="-55" dirty="0">
                <a:latin typeface="LM Roman 8"/>
                <a:cs typeface="LM Roman 8"/>
              </a:rPr>
              <a:t>(</a:t>
            </a:r>
            <a:r>
              <a:rPr sz="800" i="1" spc="-55" dirty="0">
                <a:latin typeface="Georgia"/>
                <a:cs typeface="Georgia"/>
              </a:rPr>
              <a:t>G</a:t>
            </a:r>
            <a:r>
              <a:rPr sz="900" i="1" spc="-82" baseline="-9259" dirty="0">
                <a:latin typeface="Georgia"/>
                <a:cs typeface="Georgia"/>
              </a:rPr>
              <a:t>x</a:t>
            </a:r>
            <a:r>
              <a:rPr sz="900" i="1" spc="-150" baseline="-9259" dirty="0">
                <a:latin typeface="Georgia"/>
                <a:cs typeface="Georgia"/>
              </a:rPr>
              <a:t> </a:t>
            </a:r>
            <a:r>
              <a:rPr sz="800" spc="-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LM Roman 8"/>
              <a:cs typeface="LM Roman 8"/>
            </a:endParaRPr>
          </a:p>
          <a:p>
            <a:pPr marL="50800">
              <a:lnSpc>
                <a:spcPct val="100000"/>
              </a:lnSpc>
            </a:pPr>
            <a:r>
              <a:rPr sz="950" spc="25" dirty="0">
                <a:latin typeface="Trebuchet MS"/>
                <a:cs typeface="Trebuchet MS"/>
              </a:rPr>
              <a:t>Which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plugged </a:t>
            </a:r>
            <a:r>
              <a:rPr sz="950" spc="-25" dirty="0">
                <a:latin typeface="Trebuchet MS"/>
                <a:cs typeface="Trebuchet MS"/>
              </a:rPr>
              <a:t>into </a:t>
            </a:r>
            <a:r>
              <a:rPr sz="950" spc="5" dirty="0">
                <a:latin typeface="Trebuchet MS"/>
                <a:cs typeface="Trebuchet MS"/>
              </a:rPr>
              <a:t>learning</a:t>
            </a:r>
            <a:r>
              <a:rPr sz="950" spc="-1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algorithms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597" y="2599525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600" i="1" spc="-15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69001382"/>
      </p:ext>
    </p:extLst>
  </p:cSld>
  <p:clrMapOvr>
    <a:masterClrMapping/>
  </p:clrMapOvr>
  <p:transition>
    <p:cut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436999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>
                <a:solidFill>
                  <a:schemeClr val="bg1"/>
                </a:solidFill>
              </a:rPr>
              <a:t>Inference-based</a:t>
            </a:r>
            <a:r>
              <a:rPr spc="25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940993"/>
            <a:ext cx="1116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Trebuchet MS"/>
                <a:cs typeface="Trebuchet MS"/>
              </a:rPr>
              <a:t>Training </a:t>
            </a:r>
            <a:r>
              <a:rPr sz="950" spc="-15" dirty="0">
                <a:latin typeface="Trebuchet MS"/>
                <a:cs typeface="Trebuchet MS"/>
              </a:rPr>
              <a:t>data: </a:t>
            </a:r>
            <a:r>
              <a:rPr sz="1100" i="1" spc="-75" dirty="0">
                <a:latin typeface="Georgia"/>
                <a:cs typeface="Georgia"/>
              </a:rPr>
              <a:t>T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85" dirty="0">
                <a:latin typeface="Arial Black"/>
                <a:cs typeface="Arial Black"/>
              </a:rPr>
              <a:t> </a:t>
            </a:r>
            <a:r>
              <a:rPr sz="1100" spc="-345" dirty="0">
                <a:latin typeface="DejaVu Sans"/>
                <a:cs typeface="DejaVu Sans"/>
              </a:rPr>
              <a:t>{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732" y="999096"/>
            <a:ext cx="2400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755" algn="l"/>
              </a:tabLst>
            </a:pPr>
            <a:r>
              <a:rPr sz="800" i="1" spc="-60" dirty="0">
                <a:latin typeface="Georgia"/>
                <a:cs typeface="Georgia"/>
              </a:rPr>
              <a:t>t	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341" y="940993"/>
            <a:ext cx="462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 Black"/>
                <a:cs typeface="Arial Black"/>
              </a:rPr>
              <a:t>(</a:t>
            </a:r>
            <a:r>
              <a:rPr sz="1100" i="1" spc="-40" dirty="0">
                <a:latin typeface="Georgia"/>
                <a:cs typeface="Georgia"/>
              </a:rPr>
              <a:t>x </a:t>
            </a:r>
            <a:r>
              <a:rPr sz="1100" spc="-35" dirty="0">
                <a:latin typeface="Arial"/>
                <a:cs typeface="Arial"/>
              </a:rPr>
              <a:t>, 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i="1" spc="-145" dirty="0">
                <a:latin typeface="Georgia"/>
                <a:cs typeface="Georgia"/>
              </a:rPr>
              <a:t> </a:t>
            </a:r>
            <a:r>
              <a:rPr sz="1100" spc="-175" dirty="0">
                <a:latin typeface="Arial Black"/>
                <a:cs typeface="Arial Black"/>
              </a:rPr>
              <a:t>)</a:t>
            </a:r>
            <a:r>
              <a:rPr sz="1100" spc="-175" dirty="0">
                <a:latin typeface="DejaVu Sans"/>
                <a:cs typeface="DejaVu Sans"/>
              </a:rPr>
              <a:t>}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4689" y="912837"/>
            <a:ext cx="18986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40"/>
              </a:lnSpc>
              <a:spcBef>
                <a:spcPts val="95"/>
              </a:spcBef>
            </a:pPr>
            <a:r>
              <a:rPr sz="800" spc="-75" dirty="0">
                <a:latin typeface="DejaVu Sans"/>
                <a:cs typeface="DejaVu Sans"/>
              </a:rPr>
              <a:t>|</a:t>
            </a:r>
            <a:r>
              <a:rPr sz="800" i="1" spc="-75" dirty="0">
                <a:latin typeface="Georgia"/>
                <a:cs typeface="Georgia"/>
              </a:rPr>
              <a:t>T</a:t>
            </a:r>
            <a:r>
              <a:rPr sz="800" spc="-75" dirty="0">
                <a:latin typeface="DejaVu Sans"/>
                <a:cs typeface="DejaVu Sans"/>
              </a:rPr>
              <a:t>|</a:t>
            </a:r>
            <a:endParaRPr sz="800">
              <a:latin typeface="DejaVu Sans"/>
              <a:cs typeface="DejaVu Sans"/>
            </a:endParaRPr>
          </a:p>
          <a:p>
            <a:pPr marL="12700">
              <a:lnSpc>
                <a:spcPts val="940"/>
              </a:lnSpc>
            </a:pPr>
            <a:r>
              <a:rPr sz="800" i="1" spc="-50" dirty="0">
                <a:latin typeface="Georgia"/>
                <a:cs typeface="Georgia"/>
              </a:rPr>
              <a:t>t</a:t>
            </a:r>
            <a:r>
              <a:rPr sz="800" spc="-5" dirty="0">
                <a:latin typeface="LM Roman 8"/>
                <a:cs typeface="LM Roman 8"/>
              </a:rPr>
              <a:t>=</a:t>
            </a:r>
            <a:r>
              <a:rPr sz="800" spc="50" dirty="0"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10" y="1648066"/>
            <a:ext cx="167830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Let </a:t>
            </a: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200" spc="30" baseline="27777" dirty="0">
                <a:latin typeface="DejaVu Sans"/>
                <a:cs typeface="DejaVu Sans"/>
              </a:rPr>
              <a:t>j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260" dirty="0">
                <a:latin typeface="Arial Black"/>
                <a:cs typeface="Arial Black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argmax</a:t>
            </a:r>
            <a:r>
              <a:rPr sz="1200" i="1" spc="-112" baseline="-10416" dirty="0">
                <a:latin typeface="Georgia"/>
                <a:cs typeface="Georgia"/>
              </a:rPr>
              <a:t>G</a:t>
            </a:r>
            <a:r>
              <a:rPr sz="900" spc="-112" baseline="4629" dirty="0">
                <a:latin typeface="DejaVu Sans"/>
                <a:cs typeface="DejaVu Sans"/>
              </a:rPr>
              <a:t>j </a:t>
            </a:r>
            <a:r>
              <a:rPr sz="1100" i="1" spc="-40" dirty="0">
                <a:latin typeface="Georgia"/>
                <a:cs typeface="Georgia"/>
              </a:rPr>
              <a:t>w</a:t>
            </a:r>
            <a:r>
              <a:rPr sz="1200" spc="-60" baseline="27777" dirty="0">
                <a:latin typeface="LM Roman 8"/>
                <a:cs typeface="LM Roman 8"/>
              </a:rPr>
              <a:t>(</a:t>
            </a:r>
            <a:r>
              <a:rPr sz="1200" i="1" spc="-60" baseline="27777" dirty="0">
                <a:latin typeface="Georgia"/>
                <a:cs typeface="Georgia"/>
              </a:rPr>
              <a:t>i</a:t>
            </a:r>
            <a:r>
              <a:rPr sz="1200" spc="-60" baseline="27777" dirty="0">
                <a:latin typeface="LM Roman 8"/>
                <a:cs typeface="LM Roman 8"/>
              </a:rPr>
              <a:t>)</a:t>
            </a:r>
            <a:r>
              <a:rPr sz="1100" spc="-40" dirty="0">
                <a:latin typeface="Arial"/>
                <a:cs typeface="Arial"/>
              </a:rPr>
              <a:t>.</a:t>
            </a:r>
            <a:r>
              <a:rPr sz="1100" i="1" spc="-40" dirty="0">
                <a:latin typeface="Georgia"/>
                <a:cs typeface="Georgia"/>
              </a:rPr>
              <a:t>f </a:t>
            </a:r>
            <a:r>
              <a:rPr sz="1100" spc="15" dirty="0">
                <a:latin typeface="Arial Black"/>
                <a:cs typeface="Arial Black"/>
              </a:rPr>
              <a:t>(</a:t>
            </a:r>
            <a:r>
              <a:rPr sz="1100" i="1" spc="15" dirty="0">
                <a:latin typeface="Georgia"/>
                <a:cs typeface="Georgia"/>
              </a:rPr>
              <a:t>G</a:t>
            </a:r>
            <a:r>
              <a:rPr sz="1200" spc="22" baseline="27777" dirty="0">
                <a:latin typeface="DejaVu Sans"/>
                <a:cs typeface="DejaVu Sans"/>
              </a:rPr>
              <a:t>j</a:t>
            </a:r>
            <a:r>
              <a:rPr sz="1100" spc="15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950" spc="-70" dirty="0">
                <a:latin typeface="Trebuchet MS"/>
                <a:cs typeface="Trebuchet MS"/>
              </a:rPr>
              <a:t>if </a:t>
            </a: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200" spc="30" baseline="27777" dirty="0">
                <a:latin typeface="DejaVu Sans"/>
                <a:cs typeface="DejaVu Sans"/>
              </a:rPr>
              <a:t>j </a:t>
            </a:r>
            <a:r>
              <a:rPr sz="1100" spc="-10" dirty="0">
                <a:latin typeface="BABEL Unicode"/>
                <a:cs typeface="BABEL Unicode"/>
              </a:rPr>
              <a:t>Ç</a:t>
            </a:r>
            <a:r>
              <a:rPr sz="1100" spc="5" dirty="0">
                <a:latin typeface="BABEL Unicode"/>
                <a:cs typeface="BABEL Unicode"/>
              </a:rPr>
              <a:t> </a:t>
            </a:r>
            <a:r>
              <a:rPr sz="1100" i="1" spc="-35" dirty="0">
                <a:latin typeface="Georgia"/>
                <a:cs typeface="Georgia"/>
              </a:rPr>
              <a:t>G</a:t>
            </a:r>
            <a:r>
              <a:rPr sz="1200" i="1" spc="-52" baseline="-10416" dirty="0">
                <a:latin typeface="Georgia"/>
                <a:cs typeface="Georgia"/>
              </a:rPr>
              <a:t>t</a:t>
            </a:r>
            <a:endParaRPr sz="1200" baseline="-10416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213" y="1992223"/>
            <a:ext cx="1684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Georgia"/>
                <a:cs typeface="Georgia"/>
              </a:rPr>
              <a:t>w</a:t>
            </a:r>
            <a:r>
              <a:rPr sz="1200" spc="-37" baseline="27777" dirty="0">
                <a:latin typeface="LM Roman 8"/>
                <a:cs typeface="LM Roman 8"/>
              </a:rPr>
              <a:t>(</a:t>
            </a:r>
            <a:r>
              <a:rPr sz="1200" i="1" spc="-37" baseline="27777" dirty="0">
                <a:latin typeface="Georgia"/>
                <a:cs typeface="Georgia"/>
              </a:rPr>
              <a:t>i</a:t>
            </a:r>
            <a:r>
              <a:rPr sz="1200" spc="-37" baseline="27777" dirty="0">
                <a:latin typeface="LM Roman 8"/>
                <a:cs typeface="LM Roman 8"/>
              </a:rPr>
              <a:t>+</a:t>
            </a:r>
            <a:r>
              <a:rPr sz="1200" spc="-37" baseline="27777" dirty="0">
                <a:latin typeface="Georgia"/>
                <a:cs typeface="Georgia"/>
              </a:rPr>
              <a:t>1</a:t>
            </a:r>
            <a:r>
              <a:rPr sz="1200" spc="-37" baseline="27777" dirty="0">
                <a:latin typeface="LM Roman 8"/>
                <a:cs typeface="LM Roman 8"/>
              </a:rPr>
              <a:t>)</a:t>
            </a:r>
            <a:r>
              <a:rPr sz="1200" spc="-7" baseline="27777" dirty="0">
                <a:latin typeface="LM Roman 8"/>
                <a:cs typeface="LM Roman 8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w</a:t>
            </a:r>
            <a:r>
              <a:rPr sz="1200" spc="-75" baseline="27777" dirty="0">
                <a:latin typeface="LM Roman 8"/>
                <a:cs typeface="LM Roman 8"/>
              </a:rPr>
              <a:t>(</a:t>
            </a:r>
            <a:r>
              <a:rPr sz="1200" i="1" spc="-75" baseline="27777" dirty="0">
                <a:latin typeface="Georgia"/>
                <a:cs typeface="Georgia"/>
              </a:rPr>
              <a:t>i</a:t>
            </a:r>
            <a:r>
              <a:rPr sz="1200" spc="-75" baseline="27777" dirty="0">
                <a:latin typeface="LM Roman 8"/>
                <a:cs typeface="LM Roman 8"/>
              </a:rPr>
              <a:t>)</a:t>
            </a:r>
            <a:r>
              <a:rPr sz="1200" spc="-135" baseline="27777" dirty="0">
                <a:latin typeface="LM Roman 8"/>
                <a:cs typeface="LM Roman 8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200" i="1" spc="-15" baseline="-10416" dirty="0">
                <a:latin typeface="Georgia"/>
                <a:cs typeface="Georgia"/>
              </a:rPr>
              <a:t>t</a:t>
            </a:r>
            <a:r>
              <a:rPr sz="1100" spc="-10" dirty="0">
                <a:latin typeface="Arial Black"/>
                <a:cs typeface="Arial Black"/>
              </a:rPr>
              <a:t>)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29" dirty="0">
                <a:latin typeface="DejaVu Sans"/>
                <a:cs typeface="DejaVu Sans"/>
              </a:rPr>
              <a:t>−</a:t>
            </a:r>
            <a:r>
              <a:rPr sz="1100" spc="-200" dirty="0">
                <a:latin typeface="DejaVu Sans"/>
                <a:cs typeface="DejaVu Sans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f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15" dirty="0">
                <a:latin typeface="Arial Black"/>
                <a:cs typeface="Arial Black"/>
              </a:rPr>
              <a:t>(</a:t>
            </a:r>
            <a:r>
              <a:rPr sz="1100" i="1" spc="15" dirty="0">
                <a:latin typeface="Georgia"/>
                <a:cs typeface="Georgia"/>
              </a:rPr>
              <a:t>G</a:t>
            </a:r>
            <a:r>
              <a:rPr sz="1200" spc="22" baseline="27777" dirty="0">
                <a:latin typeface="DejaVu Sans"/>
                <a:cs typeface="DejaVu Sans"/>
              </a:rPr>
              <a:t>j</a:t>
            </a:r>
            <a:r>
              <a:rPr sz="1100" spc="15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351" y="1131849"/>
            <a:ext cx="129476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402590" algn="l"/>
              </a:tabLst>
            </a:pPr>
            <a:r>
              <a:rPr sz="950" spc="-15" dirty="0">
                <a:latin typeface="Trebuchet MS"/>
                <a:cs typeface="Trebuchet MS"/>
              </a:rPr>
              <a:t>1.	</a:t>
            </a:r>
            <a:r>
              <a:rPr sz="1100" i="1" spc="-70" dirty="0">
                <a:latin typeface="Georgia"/>
                <a:cs typeface="Georgia"/>
              </a:rPr>
              <a:t>w</a:t>
            </a:r>
            <a:r>
              <a:rPr sz="1200" spc="-104" baseline="27777" dirty="0">
                <a:latin typeface="LM Roman 8"/>
                <a:cs typeface="LM Roman 8"/>
              </a:rPr>
              <a:t>(</a:t>
            </a:r>
            <a:r>
              <a:rPr sz="1200" spc="-104" baseline="27777" dirty="0">
                <a:latin typeface="Georgia"/>
                <a:cs typeface="Georgia"/>
              </a:rPr>
              <a:t>0</a:t>
            </a:r>
            <a:r>
              <a:rPr sz="1200" spc="-104" baseline="27777" dirty="0">
                <a:latin typeface="LM Roman 8"/>
                <a:cs typeface="LM Roman 8"/>
              </a:rPr>
              <a:t>)</a:t>
            </a:r>
            <a:r>
              <a:rPr sz="1200" spc="-15" baseline="27777" dirty="0">
                <a:latin typeface="LM Roman 8"/>
                <a:cs typeface="LM Roman 8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5" dirty="0">
                <a:latin typeface="Arial Black"/>
                <a:cs typeface="Arial Black"/>
              </a:rPr>
              <a:t> </a:t>
            </a:r>
            <a:r>
              <a:rPr sz="1100" spc="-100" dirty="0">
                <a:latin typeface="Georgia"/>
                <a:cs typeface="Georgia"/>
              </a:rPr>
              <a:t>0</a:t>
            </a:r>
            <a:r>
              <a:rPr sz="1100" spc="-100" dirty="0">
                <a:latin typeface="Arial Black"/>
                <a:cs typeface="Arial Black"/>
              </a:rPr>
              <a:t>;</a:t>
            </a:r>
            <a:r>
              <a:rPr sz="1100" spc="-250" dirty="0">
                <a:latin typeface="Arial Black"/>
                <a:cs typeface="Arial Black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5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Georgia"/>
                <a:cs typeface="Georgia"/>
              </a:rPr>
              <a:t>0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  <a:tabLst>
                <a:tab pos="402590" algn="l"/>
              </a:tabLst>
            </a:pPr>
            <a:r>
              <a:rPr sz="950" spc="-15" dirty="0">
                <a:latin typeface="Trebuchet MS"/>
                <a:cs typeface="Trebuchet MS"/>
              </a:rPr>
              <a:t>2.	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1100" i="1" spc="-105" dirty="0">
                <a:latin typeface="Georgia"/>
                <a:cs typeface="Georgia"/>
              </a:rPr>
              <a:t>n </a:t>
            </a:r>
            <a:r>
              <a:rPr sz="1100" spc="-65" dirty="0">
                <a:latin typeface="Arial Black"/>
                <a:cs typeface="Arial Black"/>
              </a:rPr>
              <a:t>: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Georgia"/>
                <a:cs typeface="Georgia"/>
              </a:rPr>
              <a:t>1</a:t>
            </a:r>
            <a:r>
              <a:rPr sz="1100" spc="-30" dirty="0">
                <a:latin typeface="Arial"/>
                <a:cs typeface="Arial"/>
              </a:rPr>
              <a:t>..</a:t>
            </a:r>
            <a:r>
              <a:rPr sz="1100" i="1" spc="-30" dirty="0">
                <a:latin typeface="Georgia"/>
                <a:cs typeface="Georgia"/>
              </a:rPr>
              <a:t>N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  <a:tabLst>
                <a:tab pos="492759" algn="l"/>
              </a:tabLst>
            </a:pPr>
            <a:r>
              <a:rPr sz="950" spc="-15" dirty="0">
                <a:latin typeface="Trebuchet MS"/>
                <a:cs typeface="Trebuchet MS"/>
              </a:rPr>
              <a:t>3.	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1100" i="1" spc="-80" dirty="0">
                <a:latin typeface="Georgia"/>
                <a:cs typeface="Georgia"/>
              </a:rPr>
              <a:t>t </a:t>
            </a:r>
            <a:r>
              <a:rPr sz="1100" spc="-65" dirty="0">
                <a:latin typeface="Arial Black"/>
                <a:cs typeface="Arial Black"/>
              </a:rPr>
              <a:t>:</a:t>
            </a:r>
            <a:r>
              <a:rPr sz="1100" spc="-24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Georgia"/>
                <a:cs typeface="Georgia"/>
              </a:rPr>
              <a:t>1</a:t>
            </a:r>
            <a:r>
              <a:rPr sz="1100" spc="-50" dirty="0">
                <a:latin typeface="Arial"/>
                <a:cs typeface="Arial"/>
              </a:rPr>
              <a:t>..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Georgia"/>
                <a:cs typeface="Georgia"/>
              </a:rPr>
              <a:t>T</a:t>
            </a:r>
            <a:r>
              <a:rPr sz="1100" spc="-50" dirty="0">
                <a:latin typeface="DejaVu Sans"/>
                <a:cs typeface="DejaVu Sans"/>
              </a:rPr>
              <a:t>|</a:t>
            </a:r>
            <a:endParaRPr sz="110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950" spc="-15" dirty="0">
                <a:latin typeface="Trebuchet MS"/>
                <a:cs typeface="Trebuchet MS"/>
              </a:rPr>
              <a:t>4.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950" spc="-15" dirty="0">
                <a:latin typeface="Trebuchet MS"/>
                <a:cs typeface="Trebuchet MS"/>
              </a:rPr>
              <a:t>5.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sz="950" spc="-15" dirty="0">
                <a:latin typeface="Trebuchet MS"/>
                <a:cs typeface="Trebuchet MS"/>
              </a:rPr>
              <a:t>6.</a:t>
            </a:r>
            <a:endParaRPr sz="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  <a:tabLst>
                <a:tab pos="715645" algn="l"/>
              </a:tabLst>
            </a:pPr>
            <a:r>
              <a:rPr sz="950" spc="-15" dirty="0">
                <a:latin typeface="Trebuchet MS"/>
                <a:cs typeface="Trebuchet MS"/>
              </a:rPr>
              <a:t>7.	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40" dirty="0">
                <a:latin typeface="Arial Black"/>
                <a:cs typeface="Arial Black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i="1" spc="-120" dirty="0">
                <a:latin typeface="Georgia"/>
                <a:cs typeface="Georgia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  <a:tabLst>
                <a:tab pos="445770" algn="l"/>
              </a:tabLst>
            </a:pPr>
            <a:r>
              <a:rPr sz="950" spc="-15" dirty="0">
                <a:latin typeface="Trebuchet MS"/>
                <a:cs typeface="Trebuchet MS"/>
              </a:rPr>
              <a:t>8.	return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27777" dirty="0">
                <a:latin typeface="Georgia"/>
                <a:cs typeface="Georgia"/>
              </a:rPr>
              <a:t>i</a:t>
            </a:r>
            <a:endParaRPr sz="1200" baseline="27777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2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3273436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object 2"/>
          <p:cNvSpPr/>
          <p:nvPr/>
        </p:nvSpPr>
        <p:spPr>
          <a:xfrm>
            <a:off x="95400" y="60480"/>
            <a:ext cx="7966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Parse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Tree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08" name="object 3"/>
          <p:cNvSpPr/>
          <p:nvPr/>
        </p:nvSpPr>
        <p:spPr>
          <a:xfrm>
            <a:off x="427320" y="777600"/>
            <a:ext cx="1772640" cy="1935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object 4"/>
          <p:cNvSpPr/>
          <p:nvPr/>
        </p:nvSpPr>
        <p:spPr>
          <a:xfrm>
            <a:off x="2394360" y="910080"/>
            <a:ext cx="1888920" cy="16488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12" name="object 12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13" name="object 13"/>
          <p:cNvSpPr/>
          <p:nvPr/>
        </p:nvSpPr>
        <p:spPr>
          <a:xfrm>
            <a:off x="4355280" y="3339720"/>
            <a:ext cx="19836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584"/>
            <a:ext cx="2641798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81597" y="1585277"/>
            <a:ext cx="64757" cy="64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597" y="1786382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97" y="1987486"/>
            <a:ext cx="64757" cy="64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7" y="2188591"/>
            <a:ext cx="64757" cy="64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597" y="2389695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597" y="2590800"/>
            <a:ext cx="64757" cy="64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597" y="2791904"/>
            <a:ext cx="64757" cy="64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44" y="394787"/>
            <a:ext cx="4458335" cy="29121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3500" marR="55880">
              <a:lnSpc>
                <a:spcPct val="110300"/>
              </a:lnSpc>
              <a:spcBef>
                <a:spcPts val="190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training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MST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“John  </a:t>
            </a:r>
            <a:r>
              <a:rPr sz="950" spc="45" dirty="0">
                <a:latin typeface="Trebuchet MS"/>
                <a:cs typeface="Trebuchet MS"/>
              </a:rPr>
              <a:t>saw </a:t>
            </a:r>
            <a:r>
              <a:rPr sz="950" dirty="0">
                <a:latin typeface="Trebuchet MS"/>
                <a:cs typeface="Trebuchet MS"/>
              </a:rPr>
              <a:t>Mary” </a:t>
            </a:r>
            <a:r>
              <a:rPr sz="950" spc="25" dirty="0">
                <a:latin typeface="Trebuchet MS"/>
                <a:cs typeface="Trebuchet MS"/>
              </a:rPr>
              <a:t>occurs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training set. </a:t>
            </a:r>
            <a:r>
              <a:rPr sz="950" spc="10" dirty="0">
                <a:latin typeface="Trebuchet MS"/>
                <a:cs typeface="Trebuchet MS"/>
              </a:rPr>
              <a:t>Also,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30" dirty="0">
                <a:latin typeface="Trebuchet MS"/>
                <a:cs typeface="Trebuchet MS"/>
              </a:rPr>
              <a:t>simplicity, </a:t>
            </a:r>
            <a:r>
              <a:rPr sz="950" spc="55" dirty="0">
                <a:latin typeface="Trebuchet MS"/>
                <a:cs typeface="Trebuchet MS"/>
              </a:rPr>
              <a:t>assume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15" dirty="0">
                <a:latin typeface="Trebuchet MS"/>
                <a:cs typeface="Trebuchet MS"/>
              </a:rPr>
              <a:t>there </a:t>
            </a:r>
            <a:r>
              <a:rPr sz="950" spc="25" dirty="0">
                <a:latin typeface="Trebuchet MS"/>
                <a:cs typeface="Trebuchet MS"/>
              </a:rPr>
              <a:t>is  </a:t>
            </a:r>
            <a:r>
              <a:rPr sz="950" spc="5" dirty="0">
                <a:latin typeface="Trebuchet MS"/>
                <a:cs typeface="Trebuchet MS"/>
              </a:rPr>
              <a:t>only </a:t>
            </a:r>
            <a:r>
              <a:rPr sz="950" spc="30" dirty="0">
                <a:latin typeface="Trebuchet MS"/>
                <a:cs typeface="Trebuchet MS"/>
              </a:rPr>
              <a:t>one </a:t>
            </a:r>
            <a:r>
              <a:rPr sz="950" spc="20" dirty="0">
                <a:latin typeface="Trebuchet MS"/>
                <a:cs typeface="Trebuchet MS"/>
              </a:rPr>
              <a:t>dependency </a:t>
            </a:r>
            <a:r>
              <a:rPr sz="950" spc="-25" dirty="0">
                <a:latin typeface="Trebuchet MS"/>
                <a:cs typeface="Trebuchet MS"/>
              </a:rPr>
              <a:t>relation, </a:t>
            </a:r>
            <a:r>
              <a:rPr sz="950" spc="-85" dirty="0">
                <a:latin typeface="Trebuchet MS"/>
                <a:cs typeface="Trebuchet MS"/>
              </a:rPr>
              <a:t>“rel”. </a:t>
            </a:r>
            <a:r>
              <a:rPr sz="950" spc="20" dirty="0">
                <a:latin typeface="Trebuchet MS"/>
                <a:cs typeface="Trebuchet MS"/>
              </a:rPr>
              <a:t>Thus,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5" dirty="0">
                <a:latin typeface="Trebuchet MS"/>
                <a:cs typeface="Trebuchet MS"/>
              </a:rPr>
              <a:t>every arc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1100" i="1" spc="-75" dirty="0">
                <a:latin typeface="Georgia"/>
                <a:cs typeface="Georgia"/>
              </a:rPr>
              <a:t>w</a:t>
            </a:r>
            <a:r>
              <a:rPr sz="1200" i="1" spc="-112" baseline="-10416" dirty="0">
                <a:latin typeface="Georgia"/>
                <a:cs typeface="Georgia"/>
              </a:rPr>
              <a:t>j</a:t>
            </a:r>
            <a:r>
              <a:rPr sz="950" spc="-75" dirty="0">
                <a:latin typeface="Trebuchet MS"/>
                <a:cs typeface="Trebuchet MS"/>
              </a:rPr>
              <a:t>,  </a:t>
            </a:r>
            <a:r>
              <a:rPr sz="950" spc="5" dirty="0">
                <a:latin typeface="Trebuchet MS"/>
                <a:cs typeface="Trebuchet MS"/>
              </a:rPr>
              <a:t>your </a:t>
            </a:r>
            <a:r>
              <a:rPr sz="950" spc="-5" dirty="0">
                <a:latin typeface="Trebuchet MS"/>
                <a:cs typeface="Trebuchet MS"/>
              </a:rPr>
              <a:t>features </a:t>
            </a:r>
            <a:r>
              <a:rPr sz="950" spc="20" dirty="0">
                <a:latin typeface="Trebuchet MS"/>
                <a:cs typeface="Trebuchet MS"/>
              </a:rPr>
              <a:t>may be </a:t>
            </a:r>
            <a:r>
              <a:rPr sz="950" spc="-15" dirty="0">
                <a:latin typeface="Trebuchet MS"/>
                <a:cs typeface="Trebuchet MS"/>
              </a:rPr>
              <a:t>simplified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0" dirty="0">
                <a:latin typeface="Trebuchet MS"/>
                <a:cs typeface="Trebuchet MS"/>
              </a:rPr>
              <a:t>depend </a:t>
            </a:r>
            <a:r>
              <a:rPr sz="950" spc="5" dirty="0">
                <a:latin typeface="Trebuchet MS"/>
                <a:cs typeface="Trebuchet MS"/>
              </a:rPr>
              <a:t>only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j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not </a:t>
            </a:r>
            <a:r>
              <a:rPr sz="950" spc="30" dirty="0">
                <a:latin typeface="Trebuchet MS"/>
                <a:cs typeface="Trebuchet MS"/>
              </a:rPr>
              <a:t>on  </a:t>
            </a:r>
            <a:r>
              <a:rPr sz="950" spc="-20" dirty="0">
                <a:latin typeface="Trebuchet MS"/>
                <a:cs typeface="Trebuchet MS"/>
              </a:rPr>
              <a:t>the relation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label.</a:t>
            </a:r>
            <a:endParaRPr sz="9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</a:pPr>
            <a:r>
              <a:rPr sz="950" spc="20" dirty="0">
                <a:latin typeface="Trebuchet MS"/>
                <a:cs typeface="Trebuchet MS"/>
              </a:rPr>
              <a:t>Below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14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endParaRPr sz="950">
              <a:latin typeface="Trebuchet MS"/>
              <a:cs typeface="Trebuchet MS"/>
            </a:endParaRPr>
          </a:p>
          <a:p>
            <a:pPr marL="340360" marR="1957070">
              <a:lnSpc>
                <a:spcPct val="120000"/>
              </a:lnSpc>
              <a:spcBef>
                <a:spcPts val="315"/>
              </a:spcBef>
            </a:pPr>
            <a:r>
              <a:rPr sz="1100" i="1" spc="-15" dirty="0">
                <a:latin typeface="Georgia"/>
                <a:cs typeface="Georgia"/>
              </a:rPr>
              <a:t>f</a:t>
            </a:r>
            <a:r>
              <a:rPr sz="1200" spc="-22" baseline="-10416" dirty="0">
                <a:latin typeface="Georgia"/>
                <a:cs typeface="Georgia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i</a:t>
            </a:r>
            <a:r>
              <a:rPr sz="950" spc="-5" dirty="0">
                <a:latin typeface="Trebuchet MS"/>
                <a:cs typeface="Trebuchet MS"/>
              </a:rPr>
              <a:t>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j</a:t>
            </a:r>
            <a:r>
              <a:rPr sz="950" spc="-5" dirty="0">
                <a:latin typeface="Trebuchet MS"/>
                <a:cs typeface="Trebuchet MS"/>
              </a:rPr>
              <a:t>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  </a:t>
            </a:r>
            <a:r>
              <a:rPr sz="1100" i="1" spc="-50" dirty="0">
                <a:latin typeface="Georgia"/>
                <a:cs typeface="Georgia"/>
              </a:rPr>
              <a:t>f</a:t>
            </a:r>
            <a:r>
              <a:rPr sz="1200" spc="-75" baseline="-10416" dirty="0">
                <a:latin typeface="Georgia"/>
                <a:cs typeface="Georgia"/>
              </a:rPr>
              <a:t>2</a:t>
            </a:r>
            <a:r>
              <a:rPr sz="950" spc="-50" dirty="0">
                <a:latin typeface="Trebuchet MS"/>
                <a:cs typeface="Trebuchet MS"/>
              </a:rPr>
              <a:t>: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i</a:t>
            </a:r>
            <a:r>
              <a:rPr sz="950" spc="-5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dirty="0">
                <a:latin typeface="Trebuchet MS"/>
                <a:cs typeface="Trebuchet MS"/>
              </a:rPr>
              <a:t>Verb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j</a:t>
            </a:r>
            <a:r>
              <a:rPr sz="950" spc="-5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Noun  </a:t>
            </a:r>
            <a:r>
              <a:rPr sz="1100" i="1" spc="-45" dirty="0">
                <a:latin typeface="Georgia"/>
                <a:cs typeface="Georgia"/>
              </a:rPr>
              <a:t>f</a:t>
            </a:r>
            <a:r>
              <a:rPr sz="1200" spc="-67" baseline="-10416" dirty="0">
                <a:latin typeface="Georgia"/>
                <a:cs typeface="Georgia"/>
              </a:rPr>
              <a:t>3</a:t>
            </a:r>
            <a:r>
              <a:rPr sz="950" spc="-45" dirty="0">
                <a:latin typeface="Trebuchet MS"/>
                <a:cs typeface="Trebuchet MS"/>
              </a:rPr>
              <a:t>: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30" dirty="0">
                <a:latin typeface="Trebuchet MS"/>
                <a:cs typeface="Trebuchet MS"/>
              </a:rPr>
              <a:t>Root and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j</a:t>
            </a:r>
            <a:r>
              <a:rPr sz="950" spc="-5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9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1100" i="1" spc="-50" dirty="0">
                <a:latin typeface="Georgia"/>
                <a:cs typeface="Georgia"/>
              </a:rPr>
              <a:t>f</a:t>
            </a:r>
            <a:r>
              <a:rPr sz="1200" spc="-75" baseline="-10416" dirty="0">
                <a:latin typeface="Georgia"/>
                <a:cs typeface="Georgia"/>
              </a:rPr>
              <a:t>4</a:t>
            </a:r>
            <a:r>
              <a:rPr sz="950" spc="-50" dirty="0">
                <a:latin typeface="Trebuchet MS"/>
                <a:cs typeface="Trebuchet MS"/>
              </a:rPr>
              <a:t>: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30" dirty="0">
                <a:latin typeface="Trebuchet MS"/>
                <a:cs typeface="Trebuchet MS"/>
              </a:rPr>
              <a:t>Root and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j</a:t>
            </a:r>
            <a:r>
              <a:rPr sz="950" spc="-5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Noun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1100" i="1" spc="-40" dirty="0">
                <a:latin typeface="Georgia"/>
                <a:cs typeface="Georgia"/>
              </a:rPr>
              <a:t>f</a:t>
            </a:r>
            <a:r>
              <a:rPr sz="1200" spc="-60" baseline="-10416" dirty="0">
                <a:latin typeface="Georgia"/>
                <a:cs typeface="Georgia"/>
              </a:rPr>
              <a:t>5</a:t>
            </a:r>
            <a:r>
              <a:rPr sz="950" spc="-40" dirty="0">
                <a:latin typeface="Trebuchet MS"/>
                <a:cs typeface="Trebuchet MS"/>
              </a:rPr>
              <a:t>: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30" dirty="0">
                <a:latin typeface="Trebuchet MS"/>
                <a:cs typeface="Trebuchet MS"/>
              </a:rPr>
              <a:t>Root and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j </a:t>
            </a:r>
            <a:r>
              <a:rPr sz="950" spc="25" dirty="0">
                <a:latin typeface="Trebuchet MS"/>
                <a:cs typeface="Trebuchet MS"/>
              </a:rPr>
              <a:t>occurs </a:t>
            </a:r>
            <a:r>
              <a:rPr sz="950" spc="-30" dirty="0">
                <a:latin typeface="Trebuchet MS"/>
                <a:cs typeface="Trebuchet MS"/>
              </a:rPr>
              <a:t>at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end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9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0"/>
              </a:spcBef>
            </a:pPr>
            <a:r>
              <a:rPr sz="1100" i="1" spc="-50" dirty="0">
                <a:latin typeface="Georgia"/>
                <a:cs typeface="Georgia"/>
              </a:rPr>
              <a:t>f</a:t>
            </a:r>
            <a:r>
              <a:rPr sz="1200" spc="-75" baseline="-10416" dirty="0">
                <a:latin typeface="Georgia"/>
                <a:cs typeface="Georgia"/>
              </a:rPr>
              <a:t>6</a:t>
            </a:r>
            <a:r>
              <a:rPr sz="950" spc="-50" dirty="0">
                <a:latin typeface="Trebuchet MS"/>
                <a:cs typeface="Trebuchet MS"/>
              </a:rPr>
              <a:t>: </a:t>
            </a:r>
            <a:r>
              <a:rPr sz="1100" i="1" spc="-100" dirty="0">
                <a:latin typeface="Georgia"/>
                <a:cs typeface="Georgia"/>
              </a:rPr>
              <a:t>w</a:t>
            </a:r>
            <a:r>
              <a:rPr sz="1200" i="1" spc="-150" baseline="-10416" dirty="0">
                <a:latin typeface="Georgia"/>
                <a:cs typeface="Georgia"/>
              </a:rPr>
              <a:t>i   </a:t>
            </a:r>
            <a:r>
              <a:rPr sz="950" spc="25" dirty="0">
                <a:latin typeface="Trebuchet MS"/>
                <a:cs typeface="Trebuchet MS"/>
              </a:rPr>
              <a:t>occurs </a:t>
            </a:r>
            <a:r>
              <a:rPr sz="950" spc="-10" dirty="0">
                <a:latin typeface="Trebuchet MS"/>
                <a:cs typeface="Trebuchet MS"/>
              </a:rPr>
              <a:t>before </a:t>
            </a:r>
            <a:r>
              <a:rPr sz="1100" i="1" spc="-95" dirty="0">
                <a:latin typeface="Georgia"/>
                <a:cs typeface="Georgia"/>
              </a:rPr>
              <a:t>w</a:t>
            </a:r>
            <a:r>
              <a:rPr sz="1200" i="1" spc="-142" baseline="-10416" dirty="0">
                <a:latin typeface="Georgia"/>
                <a:cs typeface="Georgia"/>
              </a:rPr>
              <a:t>j  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1100" i="1" spc="-35" dirty="0">
                <a:latin typeface="Georgia"/>
                <a:cs typeface="Georgia"/>
              </a:rPr>
              <a:t>f</a:t>
            </a:r>
            <a:r>
              <a:rPr sz="1200" spc="-52" baseline="-10416" dirty="0">
                <a:latin typeface="Georgia"/>
                <a:cs typeface="Georgia"/>
              </a:rPr>
              <a:t>7</a:t>
            </a:r>
            <a:r>
              <a:rPr sz="950" spc="-35" dirty="0">
                <a:latin typeface="Trebuchet MS"/>
                <a:cs typeface="Trebuchet MS"/>
              </a:rPr>
              <a:t>: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i</a:t>
            </a:r>
            <a:r>
              <a:rPr sz="950" spc="-5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45" dirty="0">
                <a:latin typeface="Trebuchet MS"/>
                <a:cs typeface="Trebuchet MS"/>
              </a:rPr>
              <a:t>Noun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5" dirty="0">
                <a:latin typeface="Trebuchet MS"/>
                <a:cs typeface="Trebuchet MS"/>
              </a:rPr>
              <a:t>pos(</a:t>
            </a:r>
            <a:r>
              <a:rPr sz="1100" i="1" spc="-5" dirty="0">
                <a:latin typeface="Georgia"/>
                <a:cs typeface="Georgia"/>
              </a:rPr>
              <a:t>w</a:t>
            </a:r>
            <a:r>
              <a:rPr sz="1200" i="1" spc="-7" baseline="-10416" dirty="0">
                <a:latin typeface="Georgia"/>
                <a:cs typeface="Georgia"/>
              </a:rPr>
              <a:t>j</a:t>
            </a:r>
            <a:r>
              <a:rPr sz="950" spc="-5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9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  <a:endParaRPr sz="950">
              <a:latin typeface="Trebuchet MS"/>
              <a:cs typeface="Trebuchet MS"/>
            </a:endParaRPr>
          </a:p>
          <a:p>
            <a:pPr marL="63500" marR="55880">
              <a:lnSpc>
                <a:spcPct val="113999"/>
              </a:lnSpc>
              <a:spcBef>
                <a:spcPts val="36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before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start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iteration</a:t>
            </a:r>
            <a:r>
              <a:rPr sz="950" spc="-15" dirty="0">
                <a:latin typeface="Trebuchet MS"/>
                <a:cs typeface="Trebuchet MS"/>
              </a:rPr>
              <a:t> are: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DejaVu Sans"/>
                <a:cs typeface="DejaVu Sans"/>
              </a:rPr>
              <a:t>{</a:t>
            </a:r>
            <a:r>
              <a:rPr sz="1100" spc="-150" dirty="0">
                <a:latin typeface="Georgia"/>
                <a:cs typeface="Georgia"/>
              </a:rPr>
              <a:t>3</a:t>
            </a:r>
            <a:r>
              <a:rPr sz="1100" spc="-15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80" dirty="0">
                <a:latin typeface="Georgia"/>
                <a:cs typeface="Georgia"/>
              </a:rPr>
              <a:t>20</a:t>
            </a:r>
            <a:r>
              <a:rPr sz="1100" spc="-8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dirty="0">
                <a:latin typeface="Georgia"/>
                <a:cs typeface="Georgia"/>
              </a:rPr>
              <a:t>15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" dirty="0">
                <a:latin typeface="Georgia"/>
                <a:cs typeface="Georgia"/>
              </a:rPr>
              <a:t>12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20" dirty="0">
                <a:latin typeface="Georgia"/>
                <a:cs typeface="Georgia"/>
              </a:rPr>
              <a:t>1</a:t>
            </a:r>
            <a:r>
              <a:rPr sz="1100" spc="2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30" dirty="0">
                <a:latin typeface="Georgia"/>
                <a:cs typeface="Georgia"/>
              </a:rPr>
              <a:t>10</a:t>
            </a:r>
            <a:r>
              <a:rPr sz="1100" spc="-30" dirty="0">
                <a:latin typeface="Arial"/>
                <a:cs typeface="Arial"/>
              </a:rPr>
              <a:t>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155" dirty="0">
                <a:latin typeface="Georgia"/>
                <a:cs typeface="Georgia"/>
              </a:rPr>
              <a:t>20</a:t>
            </a:r>
            <a:r>
              <a:rPr sz="1100" spc="-155" dirty="0">
                <a:latin typeface="DejaVu Sans"/>
                <a:cs typeface="DejaVu Sans"/>
              </a:rPr>
              <a:t>}</a:t>
            </a:r>
            <a:r>
              <a:rPr sz="950" spc="-155" dirty="0">
                <a:latin typeface="Trebuchet MS"/>
                <a:cs typeface="Trebuchet MS"/>
              </a:rPr>
              <a:t>.  </a:t>
            </a:r>
            <a:r>
              <a:rPr sz="950" spc="5" dirty="0">
                <a:latin typeface="Trebuchet MS"/>
                <a:cs typeface="Trebuchet MS"/>
              </a:rPr>
              <a:t>Determine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weights </a:t>
            </a:r>
            <a:r>
              <a:rPr sz="950" spc="-30" dirty="0">
                <a:latin typeface="Trebuchet MS"/>
                <a:cs typeface="Trebuchet MS"/>
              </a:rPr>
              <a:t>after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30" dirty="0">
                <a:latin typeface="Trebuchet MS"/>
                <a:cs typeface="Trebuchet MS"/>
              </a:rPr>
              <a:t>iteration </a:t>
            </a:r>
            <a:r>
              <a:rPr sz="950" dirty="0">
                <a:latin typeface="Trebuchet MS"/>
                <a:cs typeface="Trebuchet MS"/>
              </a:rPr>
              <a:t>over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example.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4223" y="3339672"/>
            <a:ext cx="13398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MST-based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Dependency Parsing:</a:t>
            </a:r>
            <a:r>
              <a:rPr sz="600" i="1" spc="-85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600" i="1" spc="-40" dirty="0">
                <a:solidFill>
                  <a:srgbClr val="FFFFFF"/>
                </a:solidFill>
                <a:latin typeface="Georgia"/>
                <a:cs typeface="Georgia"/>
                <a:hlinkClick r:id="rId6" action="ppaction://hlinksldjump"/>
              </a:rPr>
              <a:t>Learning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60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600" i="1" spc="-30" dirty="0">
                <a:solidFill>
                  <a:srgbClr val="FFFFFF"/>
                </a:solidFill>
                <a:latin typeface="Georgia"/>
                <a:cs typeface="Georgia"/>
              </a:rPr>
              <a:t>6, </a:t>
            </a:r>
            <a:r>
              <a:rPr sz="600" i="1" spc="-35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600" i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0434873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bject 2"/>
          <p:cNvSpPr txBox="1"/>
          <p:nvPr/>
        </p:nvSpPr>
        <p:spPr>
          <a:xfrm>
            <a:off x="95400" y="60480"/>
            <a:ext cx="12740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06">
                <a:solidFill>
                  <a:srgbClr val="FFFFFF"/>
                </a:solidFill>
                <a:latin typeface="Georgia"/>
              </a:rPr>
              <a:t>What </a:t>
            </a:r>
            <a:r>
              <a:rPr lang="en-IN" sz="1400" b="0" i="1" strike="noStrike" spc="-35">
                <a:solidFill>
                  <a:srgbClr val="FFFFFF"/>
                </a:solidFill>
                <a:latin typeface="Georgia"/>
              </a:rPr>
              <a:t>is</a:t>
            </a:r>
            <a:r>
              <a:rPr lang="en-IN" sz="1400" b="0" i="1" strike="noStrike" spc="-14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Parsing?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615" name="object 3"/>
          <p:cNvSpPr/>
          <p:nvPr/>
        </p:nvSpPr>
        <p:spPr>
          <a:xfrm>
            <a:off x="281520" y="90756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object 4"/>
          <p:cNvSpPr/>
          <p:nvPr/>
        </p:nvSpPr>
        <p:spPr>
          <a:xfrm>
            <a:off x="281520" y="128952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7" name="object 5"/>
          <p:cNvGrpSpPr/>
          <p:nvPr/>
        </p:nvGrpSpPr>
        <p:grpSpPr>
          <a:xfrm>
            <a:off x="87840" y="1732320"/>
            <a:ext cx="4482720" cy="1047960"/>
            <a:chOff x="87840" y="1732320"/>
            <a:chExt cx="4482720" cy="1047960"/>
          </a:xfrm>
        </p:grpSpPr>
        <p:sp>
          <p:nvSpPr>
            <p:cNvPr id="618" name="object 6"/>
            <p:cNvSpPr/>
            <p:nvPr/>
          </p:nvSpPr>
          <p:spPr>
            <a:xfrm>
              <a:off x="87840" y="173232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object 7"/>
            <p:cNvSpPr/>
            <p:nvPr/>
          </p:nvSpPr>
          <p:spPr>
            <a:xfrm>
              <a:off x="87840" y="1905480"/>
              <a:ext cx="4432320" cy="5040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object 8"/>
            <p:cNvSpPr/>
            <p:nvPr/>
          </p:nvSpPr>
          <p:spPr>
            <a:xfrm>
              <a:off x="138600" y="2678760"/>
              <a:ext cx="101160" cy="10116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object 9"/>
            <p:cNvSpPr/>
            <p:nvPr/>
          </p:nvSpPr>
          <p:spPr>
            <a:xfrm>
              <a:off x="189360" y="2666160"/>
              <a:ext cx="4381200" cy="11412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object 10"/>
            <p:cNvSpPr/>
            <p:nvPr/>
          </p:nvSpPr>
          <p:spPr>
            <a:xfrm>
              <a:off x="4520160" y="1776600"/>
              <a:ext cx="50400" cy="90180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object 11"/>
            <p:cNvSpPr/>
            <p:nvPr/>
          </p:nvSpPr>
          <p:spPr>
            <a:xfrm>
              <a:off x="87840" y="1949760"/>
              <a:ext cx="4432680" cy="780120"/>
            </a:xfrm>
            <a:custGeom>
              <a:avLst/>
              <a:gdLst/>
              <a:ahLst/>
              <a:cxnLst/>
              <a:rect l="l" t="t" r="r" b="b"/>
              <a:pathLst>
                <a:path w="4432935" h="780414">
                  <a:moveTo>
                    <a:pt x="4432566" y="0"/>
                  </a:moveTo>
                  <a:lnTo>
                    <a:pt x="0" y="0"/>
                  </a:lnTo>
                  <a:lnTo>
                    <a:pt x="0" y="729030"/>
                  </a:lnTo>
                  <a:lnTo>
                    <a:pt x="4008" y="748755"/>
                  </a:lnTo>
                  <a:lnTo>
                    <a:pt x="14922" y="764908"/>
                  </a:lnTo>
                  <a:lnTo>
                    <a:pt x="31075" y="775822"/>
                  </a:lnTo>
                  <a:lnTo>
                    <a:pt x="50800" y="779830"/>
                  </a:lnTo>
                  <a:lnTo>
                    <a:pt x="4381766" y="779830"/>
                  </a:lnTo>
                  <a:lnTo>
                    <a:pt x="4401491" y="775822"/>
                  </a:lnTo>
                  <a:lnTo>
                    <a:pt x="4417644" y="764908"/>
                  </a:lnTo>
                  <a:lnTo>
                    <a:pt x="4428558" y="748755"/>
                  </a:lnTo>
                  <a:lnTo>
                    <a:pt x="4432566" y="7290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object 12"/>
            <p:cNvSpPr/>
            <p:nvPr/>
          </p:nvSpPr>
          <p:spPr>
            <a:xfrm>
              <a:off x="4520160" y="1814760"/>
              <a:ext cx="360" cy="883080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88305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object 13"/>
            <p:cNvSpPr/>
            <p:nvPr/>
          </p:nvSpPr>
          <p:spPr>
            <a:xfrm>
              <a:off x="4520160" y="18021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object 14"/>
            <p:cNvSpPr/>
            <p:nvPr/>
          </p:nvSpPr>
          <p:spPr>
            <a:xfrm>
              <a:off x="4520160" y="17892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object 15"/>
            <p:cNvSpPr/>
            <p:nvPr/>
          </p:nvSpPr>
          <p:spPr>
            <a:xfrm>
              <a:off x="4520160" y="1776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object 16"/>
            <p:cNvSpPr/>
            <p:nvPr/>
          </p:nvSpPr>
          <p:spPr>
            <a:xfrm>
              <a:off x="281520" y="199944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object 17"/>
            <p:cNvSpPr/>
            <p:nvPr/>
          </p:nvSpPr>
          <p:spPr>
            <a:xfrm>
              <a:off x="281520" y="220932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object 18"/>
            <p:cNvSpPr/>
            <p:nvPr/>
          </p:nvSpPr>
          <p:spPr>
            <a:xfrm>
              <a:off x="281520" y="241956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31" name="object 19"/>
          <p:cNvSpPr/>
          <p:nvPr/>
        </p:nvSpPr>
        <p:spPr>
          <a:xfrm>
            <a:off x="126000" y="815040"/>
            <a:ext cx="4239000" cy="186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28944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29">
                <a:latin typeface="Trebuchet MS"/>
              </a:rPr>
              <a:t>The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32">
                <a:latin typeface="Trebuchet MS"/>
              </a:rPr>
              <a:t>process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taking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string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and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grammar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and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returning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32">
                <a:latin typeface="Trebuchet MS"/>
              </a:rPr>
              <a:t>all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possible  </a:t>
            </a:r>
            <a:r>
              <a:rPr lang="en-IN" sz="950" b="0" strike="noStrike" spc="29">
                <a:latin typeface="Trebuchet MS"/>
              </a:rPr>
              <a:t>parse </a:t>
            </a:r>
            <a:r>
              <a:rPr lang="en-IN" sz="950" b="0" strike="noStrike" spc="-1">
                <a:latin typeface="Trebuchet MS"/>
              </a:rPr>
              <a:t>trees </a:t>
            </a:r>
            <a:r>
              <a:rPr lang="en-IN" sz="950" b="0" strike="noStrike" spc="-41">
                <a:latin typeface="Trebuchet MS"/>
              </a:rPr>
              <a:t>for </a:t>
            </a:r>
            <a:r>
              <a:rPr lang="en-IN" sz="950" b="0" strike="noStrike" spc="-35">
                <a:latin typeface="Trebuchet MS"/>
              </a:rPr>
              <a:t>that</a:t>
            </a:r>
            <a:r>
              <a:rPr lang="en-IN" sz="950" b="0" strike="noStrike" spc="-55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string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13000"/>
              </a:lnSpc>
              <a:spcBef>
                <a:spcPts val="181"/>
              </a:spcBef>
            </a:pPr>
            <a:r>
              <a:rPr lang="en-IN" sz="950" b="0" strike="noStrike" spc="-1">
                <a:latin typeface="Trebuchet MS"/>
              </a:rPr>
              <a:t>That </a:t>
            </a:r>
            <a:r>
              <a:rPr lang="en-IN" sz="950" b="0" strike="noStrike" spc="-15">
                <a:latin typeface="Trebuchet MS"/>
              </a:rPr>
              <a:t>is, </a:t>
            </a:r>
            <a:r>
              <a:rPr lang="en-IN" sz="950" b="0" strike="noStrike" spc="-26">
                <a:latin typeface="Trebuchet MS"/>
              </a:rPr>
              <a:t>find </a:t>
            </a:r>
            <a:r>
              <a:rPr lang="en-IN" sz="950" b="0" strike="noStrike" spc="-32">
                <a:latin typeface="Trebuchet MS"/>
              </a:rPr>
              <a:t>all </a:t>
            </a:r>
            <a:r>
              <a:rPr lang="en-IN" sz="950" b="0" strike="noStrike" spc="-15">
                <a:latin typeface="Trebuchet MS"/>
              </a:rPr>
              <a:t>trees, </a:t>
            </a:r>
            <a:r>
              <a:rPr lang="en-IN" sz="950" b="0" strike="noStrike" spc="32">
                <a:latin typeface="Trebuchet MS"/>
              </a:rPr>
              <a:t>whose </a:t>
            </a:r>
            <a:r>
              <a:rPr lang="en-IN" sz="950" b="0" strike="noStrike" spc="-21">
                <a:latin typeface="Trebuchet MS"/>
              </a:rPr>
              <a:t>root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start </a:t>
            </a:r>
            <a:r>
              <a:rPr lang="en-IN" sz="950" b="0" strike="noStrike" spc="18">
                <a:latin typeface="Trebuchet MS"/>
              </a:rPr>
              <a:t>symbol </a:t>
            </a:r>
            <a:r>
              <a:rPr lang="en-IN" sz="1100" b="0" i="1" strike="noStrike" spc="-75">
                <a:latin typeface="Georgia"/>
              </a:rPr>
              <a:t>S</a:t>
            </a:r>
            <a:r>
              <a:rPr lang="en-IN" sz="950" b="0" strike="noStrike" spc="-75">
                <a:latin typeface="Trebuchet MS"/>
              </a:rPr>
              <a:t>, </a:t>
            </a:r>
            <a:r>
              <a:rPr lang="en-IN" sz="950" b="0" strike="noStrike" spc="-1">
                <a:latin typeface="Trebuchet MS"/>
              </a:rPr>
              <a:t>which </a:t>
            </a:r>
            <a:r>
              <a:rPr lang="en-IN" sz="950" b="0" strike="noStrike" spc="4">
                <a:latin typeface="Trebuchet MS"/>
              </a:rPr>
              <a:t>cover  </a:t>
            </a:r>
            <a:r>
              <a:rPr lang="en-IN" sz="950" b="0" strike="noStrike" spc="-12">
                <a:latin typeface="Trebuchet MS"/>
              </a:rPr>
              <a:t>exactly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55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input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4"/>
              </a:spcBef>
            </a:pP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100" b="0" i="1" strike="noStrike" spc="-106">
                <a:solidFill>
                  <a:srgbClr val="FF0000"/>
                </a:solidFill>
                <a:latin typeface="Georgia"/>
              </a:rPr>
              <a:t>What </a:t>
            </a:r>
            <a:r>
              <a:rPr lang="en-IN" sz="1100" b="0" i="1" strike="noStrike" spc="-86">
                <a:solidFill>
                  <a:srgbClr val="FF0000"/>
                </a:solidFill>
                <a:latin typeface="Georgia"/>
              </a:rPr>
              <a:t>are </a:t>
            </a:r>
            <a:r>
              <a:rPr lang="en-IN" sz="1100" b="0" i="1" strike="noStrike" spc="-66">
                <a:solidFill>
                  <a:srgbClr val="FF0000"/>
                </a:solidFill>
                <a:latin typeface="Georgia"/>
              </a:rPr>
              <a:t>the </a:t>
            </a:r>
            <a:r>
              <a:rPr lang="en-IN" sz="1100" b="0" i="1" strike="noStrike" spc="-60">
                <a:solidFill>
                  <a:srgbClr val="FF0000"/>
                </a:solidFill>
                <a:latin typeface="Georgia"/>
              </a:rPr>
              <a:t>constraints? </a:t>
            </a:r>
            <a:r>
              <a:rPr lang="en-IN" sz="1100" b="0" i="1" strike="noStrike" spc="-15">
                <a:solidFill>
                  <a:srgbClr val="FF0000"/>
                </a:solidFill>
                <a:latin typeface="Georgia"/>
              </a:rPr>
              <a:t>“book </a:t>
            </a:r>
            <a:r>
              <a:rPr lang="en-IN" sz="1100" b="0" i="1" strike="noStrike" spc="-80">
                <a:solidFill>
                  <a:srgbClr val="FF0000"/>
                </a:solidFill>
                <a:latin typeface="Georgia"/>
              </a:rPr>
              <a:t>that</a:t>
            </a:r>
            <a:r>
              <a:rPr lang="en-IN" sz="1100" b="0" i="1" strike="noStrike" spc="-131">
                <a:solidFill>
                  <a:srgbClr val="FF0000"/>
                </a:solidFill>
                <a:latin typeface="Georgia"/>
              </a:rPr>
              <a:t> </a:t>
            </a:r>
            <a:r>
              <a:rPr lang="en-IN" sz="1100" b="0" i="1" strike="noStrike" spc="-32">
                <a:solidFill>
                  <a:srgbClr val="FF0000"/>
                </a:solidFill>
                <a:latin typeface="Georgia"/>
              </a:rPr>
              <a:t>flight”</a:t>
            </a:r>
            <a:endParaRPr lang="en-IN" sz="110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425"/>
              </a:spcBef>
            </a:pPr>
            <a:r>
              <a:rPr lang="en-IN" sz="950" b="0" strike="noStrike" spc="12">
                <a:solidFill>
                  <a:srgbClr val="FF0000"/>
                </a:solidFill>
                <a:latin typeface="Trebuchet MS"/>
              </a:rPr>
              <a:t>There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must </a:t>
            </a: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be 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three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leaves,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book</a:t>
            </a:r>
            <a:r>
              <a:rPr lang="en-IN" sz="950" b="0" strike="noStrike" spc="-52">
                <a:solidFill>
                  <a:srgbClr val="FF0000"/>
                </a:solidFill>
                <a:latin typeface="Trebuchet MS"/>
              </a:rPr>
              <a:t>, </a:t>
            </a:r>
            <a:r>
              <a:rPr lang="en-IN" sz="950" b="0" i="1" strike="noStrike" spc="-75">
                <a:solidFill>
                  <a:srgbClr val="FF0000"/>
                </a:solidFill>
                <a:latin typeface="Verdana"/>
              </a:rPr>
              <a:t>that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and</a:t>
            </a:r>
            <a:r>
              <a:rPr lang="en-IN" sz="950" b="0" strike="noStrike" spc="-9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i="1" strike="noStrike" spc="-60">
                <a:solidFill>
                  <a:srgbClr val="FF0000"/>
                </a:solidFill>
                <a:latin typeface="Verdana"/>
              </a:rPr>
              <a:t>flight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366"/>
              </a:spcBef>
            </a:pP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-26">
                <a:solidFill>
                  <a:srgbClr val="FF0000"/>
                </a:solidFill>
                <a:latin typeface="Trebuchet MS"/>
              </a:rPr>
              <a:t>tree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must </a:t>
            </a: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have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one </a:t>
            </a:r>
            <a:r>
              <a:rPr lang="en-IN" sz="950" b="0" strike="noStrike" spc="-32">
                <a:solidFill>
                  <a:srgbClr val="FF0000"/>
                </a:solidFill>
                <a:latin typeface="Trebuchet MS"/>
              </a:rPr>
              <a:t>root,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start </a:t>
            </a: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symbol</a:t>
            </a:r>
            <a:r>
              <a:rPr lang="en-IN" sz="950" b="0" strike="noStrike" spc="-14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1100" b="0" i="1" strike="noStrike" spc="-75">
                <a:solidFill>
                  <a:srgbClr val="FF0000"/>
                </a:solidFill>
                <a:latin typeface="Georgia"/>
              </a:rPr>
              <a:t>S</a:t>
            </a:r>
            <a:endParaRPr lang="en-IN" sz="110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479"/>
              </a:spcBef>
            </a:pP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Give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rise </a:t>
            </a:r>
            <a:r>
              <a:rPr lang="en-IN" sz="950" b="0" strike="noStrike" spc="-35">
                <a:solidFill>
                  <a:srgbClr val="FF0000"/>
                </a:solidFill>
                <a:latin typeface="Trebuchet MS"/>
              </a:rPr>
              <a:t>to </a:t>
            </a:r>
            <a:r>
              <a:rPr lang="en-IN" sz="950" b="0" strike="noStrike" spc="-32">
                <a:solidFill>
                  <a:srgbClr val="FF0000"/>
                </a:solidFill>
                <a:latin typeface="Trebuchet MS"/>
              </a:rPr>
              <a:t>two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search </a:t>
            </a:r>
            <a:r>
              <a:rPr lang="en-IN" sz="950" b="0" strike="noStrike" spc="-7">
                <a:solidFill>
                  <a:srgbClr val="FF0000"/>
                </a:solidFill>
                <a:latin typeface="Trebuchet MS"/>
              </a:rPr>
              <a:t>strategies: 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top-down </a:t>
            </a:r>
            <a:r>
              <a:rPr lang="en-IN" sz="950" b="0" strike="noStrike" spc="-7">
                <a:solidFill>
                  <a:srgbClr val="FF0000"/>
                </a:solidFill>
                <a:latin typeface="Trebuchet MS"/>
              </a:rPr>
              <a:t>(goal-oriented)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and</a:t>
            </a:r>
            <a:endParaRPr lang="en-IN" sz="950" b="0" strike="noStrike" spc="-1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215"/>
              </a:spcBef>
            </a:pPr>
            <a:r>
              <a:rPr lang="en-IN" sz="950" b="0" i="1" strike="noStrike" spc="-72">
                <a:solidFill>
                  <a:srgbClr val="FF0000"/>
                </a:solidFill>
                <a:latin typeface="Verdana"/>
              </a:rPr>
              <a:t>bottom-up 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(data-directed)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633" name="object 26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34" name="object 27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35" name="object 28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object 2"/>
          <p:cNvSpPr txBox="1"/>
          <p:nvPr/>
        </p:nvSpPr>
        <p:spPr>
          <a:xfrm>
            <a:off x="95400" y="60480"/>
            <a:ext cx="11991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06">
                <a:solidFill>
                  <a:srgbClr val="FFFFFF"/>
                </a:solidFill>
                <a:latin typeface="Georgia"/>
              </a:rPr>
              <a:t>What </a:t>
            </a:r>
            <a:r>
              <a:rPr lang="en-IN" sz="1400" b="0" i="1" strike="noStrike" spc="-35">
                <a:solidFill>
                  <a:srgbClr val="FFFFFF"/>
                </a:solidFill>
                <a:latin typeface="Georgia"/>
              </a:rPr>
              <a:t>is</a:t>
            </a:r>
            <a:r>
              <a:rPr lang="en-IN" sz="1400" b="0" i="1" strike="noStrike" spc="-15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Syntax?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63" name="object 3"/>
          <p:cNvSpPr/>
          <p:nvPr/>
        </p:nvSpPr>
        <p:spPr>
          <a:xfrm>
            <a:off x="281520" y="66960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object 4"/>
          <p:cNvSpPr/>
          <p:nvPr/>
        </p:nvSpPr>
        <p:spPr>
          <a:xfrm>
            <a:off x="402840" y="577080"/>
            <a:ext cx="3742920" cy="11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24">
                <a:latin typeface="Trebuchet MS"/>
              </a:rPr>
              <a:t>Refers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4">
                <a:latin typeface="Trebuchet MS"/>
              </a:rPr>
              <a:t>way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9">
                <a:latin typeface="Trebuchet MS"/>
              </a:rPr>
              <a:t>are </a:t>
            </a:r>
            <a:r>
              <a:rPr lang="en-IN" sz="950" b="0" strike="noStrike" spc="12">
                <a:latin typeface="Trebuchet MS"/>
              </a:rPr>
              <a:t>arranged </a:t>
            </a:r>
            <a:r>
              <a:rPr lang="en-IN" sz="950" b="0" strike="noStrike" spc="-26">
                <a:latin typeface="Trebuchet MS"/>
              </a:rPr>
              <a:t>together, </a:t>
            </a:r>
            <a:r>
              <a:rPr lang="en-IN" sz="950" b="0" strike="noStrike" spc="29">
                <a:latin typeface="Trebuchet MS"/>
              </a:rPr>
              <a:t>and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126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relationship  </a:t>
            </a:r>
            <a:r>
              <a:rPr lang="en-IN" sz="950" b="0" strike="noStrike" spc="-1">
                <a:latin typeface="Trebuchet MS"/>
              </a:rPr>
              <a:t>between</a:t>
            </a:r>
            <a:r>
              <a:rPr lang="en-IN" sz="950" b="0" strike="noStrike" spc="-21">
                <a:latin typeface="Trebuchet MS"/>
              </a:rPr>
              <a:t> then.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lang="en-IN" sz="950" b="1" strike="noStrike" spc="12">
                <a:latin typeface="Arial"/>
              </a:rPr>
              <a:t>Language Models: </a:t>
            </a:r>
            <a:r>
              <a:rPr lang="en-IN" sz="950" b="0" strike="noStrike" spc="9">
                <a:latin typeface="Trebuchet MS"/>
              </a:rPr>
              <a:t>Importance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9">
                <a:latin typeface="Trebuchet MS"/>
              </a:rPr>
              <a:t>modeling </a:t>
            </a:r>
            <a:r>
              <a:rPr lang="en-IN" sz="950" b="0" strike="noStrike" spc="-1">
                <a:latin typeface="Trebuchet MS"/>
              </a:rPr>
              <a:t>word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order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lang="en-IN" sz="950" b="1" strike="noStrike" spc="18">
                <a:latin typeface="Arial"/>
              </a:rPr>
              <a:t>POS </a:t>
            </a:r>
            <a:r>
              <a:rPr lang="en-IN" sz="950" b="1" strike="noStrike" spc="12">
                <a:latin typeface="Arial"/>
              </a:rPr>
              <a:t>categories: </a:t>
            </a:r>
            <a:r>
              <a:rPr lang="en-IN" sz="950" b="0" strike="noStrike" spc="58">
                <a:latin typeface="Trebuchet MS"/>
              </a:rPr>
              <a:t>An </a:t>
            </a:r>
            <a:r>
              <a:rPr lang="en-IN" sz="950" b="0" strike="noStrike" spc="4">
                <a:latin typeface="Trebuchet MS"/>
              </a:rPr>
              <a:t>equivalence </a:t>
            </a:r>
            <a:r>
              <a:rPr lang="en-IN" sz="950" b="0" strike="noStrike" spc="38">
                <a:latin typeface="Trebuchet MS"/>
              </a:rPr>
              <a:t>class </a:t>
            </a:r>
            <a:r>
              <a:rPr lang="en-IN" sz="950" b="0" strike="noStrike" spc="-41">
                <a:latin typeface="Trebuchet MS"/>
              </a:rPr>
              <a:t>for</a:t>
            </a:r>
            <a:r>
              <a:rPr lang="en-IN" sz="950" b="0" strike="noStrike" spc="-131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words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38">
                <a:latin typeface="Trebuchet MS"/>
              </a:rPr>
              <a:t>More </a:t>
            </a:r>
            <a:r>
              <a:rPr lang="en-IN" sz="950" b="0" strike="noStrike" spc="4">
                <a:latin typeface="Trebuchet MS"/>
              </a:rPr>
              <a:t>complex </a:t>
            </a:r>
            <a:r>
              <a:rPr lang="en-IN" sz="950" b="0" strike="noStrike" spc="-1">
                <a:latin typeface="Trebuchet MS"/>
              </a:rPr>
              <a:t>notions: </a:t>
            </a:r>
            <a:r>
              <a:rPr lang="en-IN" sz="950" b="0" strike="noStrike" spc="-12">
                <a:latin typeface="Trebuchet MS"/>
              </a:rPr>
              <a:t>constituency, </a:t>
            </a:r>
            <a:r>
              <a:rPr lang="en-IN" sz="950" b="0" strike="noStrike" spc="-1">
                <a:latin typeface="Trebuchet MS"/>
              </a:rPr>
              <a:t>grammatical</a:t>
            </a:r>
            <a:r>
              <a:rPr lang="en-IN" sz="950" b="0" strike="noStrike" spc="-66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relations,  </a:t>
            </a:r>
            <a:r>
              <a:rPr lang="en-IN" sz="950" b="0" strike="noStrike" spc="4">
                <a:latin typeface="Trebuchet MS"/>
              </a:rPr>
              <a:t>subcategorization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35">
                <a:latin typeface="Trebuchet MS"/>
              </a:rPr>
              <a:t>etc.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265" name="object 5"/>
          <p:cNvSpPr/>
          <p:nvPr/>
        </p:nvSpPr>
        <p:spPr>
          <a:xfrm>
            <a:off x="281520" y="105156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bject 6"/>
          <p:cNvSpPr/>
          <p:nvPr/>
        </p:nvSpPr>
        <p:spPr>
          <a:xfrm>
            <a:off x="281520" y="126180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bject 7"/>
          <p:cNvSpPr/>
          <p:nvPr/>
        </p:nvSpPr>
        <p:spPr>
          <a:xfrm>
            <a:off x="281520" y="147168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object 8"/>
          <p:cNvSpPr/>
          <p:nvPr/>
        </p:nvSpPr>
        <p:spPr>
          <a:xfrm>
            <a:off x="1541880" y="1903320"/>
            <a:ext cx="1523520" cy="108180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object 1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71" name="object 17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object 2"/>
          <p:cNvSpPr/>
          <p:nvPr/>
        </p:nvSpPr>
        <p:spPr>
          <a:xfrm>
            <a:off x="95400" y="60480"/>
            <a:ext cx="5857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P</a:t>
            </a:r>
            <a:r>
              <a:rPr lang="en-IN" sz="1400" b="0" i="1" strike="noStrike" spc="-100">
                <a:solidFill>
                  <a:srgbClr val="FFFFFF"/>
                </a:solidFill>
                <a:latin typeface="Georgia"/>
              </a:rPr>
              <a:t>a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r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37" name="object 3"/>
          <p:cNvSpPr/>
          <p:nvPr/>
        </p:nvSpPr>
        <p:spPr>
          <a:xfrm>
            <a:off x="417240" y="677880"/>
            <a:ext cx="3769920" cy="2139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40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41" name="object 12"/>
          <p:cNvSpPr/>
          <p:nvPr/>
        </p:nvSpPr>
        <p:spPr>
          <a:xfrm>
            <a:off x="4330080" y="3339720"/>
            <a:ext cx="2239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object 2"/>
          <p:cNvSpPr/>
          <p:nvPr/>
        </p:nvSpPr>
        <p:spPr>
          <a:xfrm>
            <a:off x="95400" y="60480"/>
            <a:ext cx="5857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P</a:t>
            </a:r>
            <a:r>
              <a:rPr lang="en-IN" sz="1400" b="0" i="1" strike="noStrike" spc="-100">
                <a:solidFill>
                  <a:srgbClr val="FFFFFF"/>
                </a:solidFill>
                <a:latin typeface="Georgia"/>
              </a:rPr>
              <a:t>a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r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43" name="object 3"/>
          <p:cNvSpPr/>
          <p:nvPr/>
        </p:nvSpPr>
        <p:spPr>
          <a:xfrm>
            <a:off x="817920" y="882720"/>
            <a:ext cx="2880000" cy="2017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46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47" name="object 12"/>
          <p:cNvSpPr/>
          <p:nvPr/>
        </p:nvSpPr>
        <p:spPr>
          <a:xfrm>
            <a:off x="4330080" y="3339720"/>
            <a:ext cx="2239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bject 2"/>
          <p:cNvSpPr txBox="1"/>
          <p:nvPr/>
        </p:nvSpPr>
        <p:spPr>
          <a:xfrm>
            <a:off x="95400" y="60480"/>
            <a:ext cx="13942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649" name="object 3"/>
          <p:cNvSpPr/>
          <p:nvPr/>
        </p:nvSpPr>
        <p:spPr>
          <a:xfrm>
            <a:off x="281520" y="97740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object 4"/>
          <p:cNvSpPr/>
          <p:nvPr/>
        </p:nvSpPr>
        <p:spPr>
          <a:xfrm>
            <a:off x="402840" y="871560"/>
            <a:ext cx="4033800" cy="202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spAutoFit/>
          </a:bodyPr>
          <a:lstStyle/>
          <a:p>
            <a:pPr marL="12600">
              <a:lnSpc>
                <a:spcPct val="113000"/>
              </a:lnSpc>
              <a:spcBef>
                <a:spcPts val="74"/>
              </a:spcBef>
            </a:pPr>
            <a:r>
              <a:rPr lang="en-IN" sz="950" b="0" strike="noStrike" spc="49">
                <a:latin typeface="Trebuchet MS"/>
              </a:rPr>
              <a:t>Searches </a:t>
            </a:r>
            <a:r>
              <a:rPr lang="en-IN" sz="950" b="0" strike="noStrike" spc="-41">
                <a:latin typeface="Trebuchet MS"/>
              </a:rPr>
              <a:t>for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29">
                <a:latin typeface="Trebuchet MS"/>
              </a:rPr>
              <a:t>parse </a:t>
            </a:r>
            <a:r>
              <a:rPr lang="en-IN" sz="950" b="0" strike="noStrike" spc="-26">
                <a:latin typeface="Trebuchet MS"/>
              </a:rPr>
              <a:t>tree </a:t>
            </a:r>
            <a:r>
              <a:rPr lang="en-IN" sz="950" b="0" strike="noStrike" spc="4">
                <a:latin typeface="Trebuchet MS"/>
              </a:rPr>
              <a:t>by </a:t>
            </a:r>
            <a:r>
              <a:rPr lang="en-IN" sz="950" b="0" strike="noStrike" spc="-12">
                <a:latin typeface="Trebuchet MS"/>
              </a:rPr>
              <a:t>trying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15">
                <a:latin typeface="Trebuchet MS"/>
              </a:rPr>
              <a:t>build </a:t>
            </a:r>
            <a:r>
              <a:rPr lang="en-IN" sz="950" b="0" strike="noStrike" spc="24">
                <a:latin typeface="Trebuchet MS"/>
              </a:rPr>
              <a:t>upon </a:t>
            </a:r>
            <a:r>
              <a:rPr lang="en-IN" sz="950" b="0" strike="noStrike" spc="-21">
                <a:latin typeface="Trebuchet MS"/>
              </a:rPr>
              <a:t>the root </a:t>
            </a:r>
            <a:r>
              <a:rPr lang="en-IN" sz="950" b="0" strike="noStrike" spc="24">
                <a:latin typeface="Trebuchet MS"/>
              </a:rPr>
              <a:t>node </a:t>
            </a:r>
            <a:r>
              <a:rPr lang="en-IN" sz="1100" b="0" i="1" strike="noStrike" spc="-75">
                <a:latin typeface="Georgia"/>
              </a:rPr>
              <a:t>S </a:t>
            </a:r>
            <a:r>
              <a:rPr lang="en-IN" sz="950" b="0" strike="noStrike" spc="12">
                <a:latin typeface="Trebuchet MS"/>
              </a:rPr>
              <a:t>down</a:t>
            </a:r>
            <a:r>
              <a:rPr lang="en-IN" sz="950" b="0" strike="noStrike" spc="-145">
                <a:latin typeface="Trebuchet MS"/>
              </a:rPr>
              <a:t> </a:t>
            </a:r>
            <a:r>
              <a:rPr lang="en-IN" sz="950" b="0" strike="noStrike" spc="-35">
                <a:latin typeface="Trebuchet MS"/>
              </a:rPr>
              <a:t>to 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leaves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5000"/>
              </a:lnSpc>
              <a:spcBef>
                <a:spcPts val="451"/>
              </a:spcBef>
            </a:pPr>
            <a:r>
              <a:rPr lang="en-IN" sz="950" b="0" strike="noStrike" spc="4">
                <a:latin typeface="Trebuchet MS"/>
              </a:rPr>
              <a:t>Start by </a:t>
            </a:r>
            <a:r>
              <a:rPr lang="en-IN" sz="950" b="0" strike="noStrike" spc="38">
                <a:latin typeface="Trebuchet MS"/>
              </a:rPr>
              <a:t>assuming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-21">
                <a:latin typeface="Trebuchet MS"/>
              </a:rPr>
              <a:t>the input </a:t>
            </a:r>
            <a:r>
              <a:rPr lang="en-IN" sz="950" b="0" strike="noStrike" spc="29">
                <a:latin typeface="Trebuchet MS"/>
              </a:rPr>
              <a:t>can </a:t>
            </a:r>
            <a:r>
              <a:rPr lang="en-IN" sz="950" b="0" strike="noStrike" spc="18">
                <a:latin typeface="Trebuchet MS"/>
              </a:rPr>
              <a:t>be </a:t>
            </a:r>
            <a:r>
              <a:rPr lang="en-IN" sz="950" b="0" strike="noStrike" spc="-1">
                <a:latin typeface="Trebuchet MS"/>
              </a:rPr>
              <a:t>derived </a:t>
            </a:r>
            <a:r>
              <a:rPr lang="en-IN" sz="950" b="0" strike="noStrike" spc="4">
                <a:latin typeface="Trebuchet MS"/>
              </a:rPr>
              <a:t>by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2">
                <a:latin typeface="Trebuchet MS"/>
              </a:rPr>
              <a:t>designated</a:t>
            </a:r>
            <a:r>
              <a:rPr lang="en-IN" sz="950" b="0" strike="noStrike" spc="-137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start  </a:t>
            </a:r>
            <a:r>
              <a:rPr lang="en-IN" sz="950" b="0" strike="noStrike" spc="18">
                <a:latin typeface="Trebuchet MS"/>
              </a:rPr>
              <a:t>symbol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1100" b="0" i="1" strike="noStrike" spc="-75">
                <a:latin typeface="Georgia"/>
              </a:rPr>
              <a:t>S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34"/>
              </a:spcBef>
            </a:pPr>
            <a:r>
              <a:rPr lang="en-IN" sz="950" b="0" strike="noStrike" spc="18">
                <a:latin typeface="Trebuchet MS"/>
              </a:rPr>
              <a:t>Find </a:t>
            </a:r>
            <a:r>
              <a:rPr lang="en-IN" sz="950" b="0" strike="noStrike" spc="-32">
                <a:latin typeface="Trebuchet MS"/>
              </a:rPr>
              <a:t>all </a:t>
            </a:r>
            <a:r>
              <a:rPr lang="en-IN" sz="950" b="0" strike="noStrike" spc="-1">
                <a:latin typeface="Trebuchet MS"/>
              </a:rPr>
              <a:t>trees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29">
                <a:latin typeface="Trebuchet MS"/>
              </a:rPr>
              <a:t>can </a:t>
            </a:r>
            <a:r>
              <a:rPr lang="en-IN" sz="950" b="0" strike="noStrike" spc="-15">
                <a:latin typeface="Trebuchet MS"/>
              </a:rPr>
              <a:t>start </a:t>
            </a:r>
            <a:r>
              <a:rPr lang="en-IN" sz="950" b="0" strike="noStrike" spc="-35">
                <a:latin typeface="Trebuchet MS"/>
              </a:rPr>
              <a:t>with </a:t>
            </a:r>
            <a:r>
              <a:rPr lang="en-IN" sz="1100" b="0" i="1" strike="noStrike" spc="-75">
                <a:latin typeface="Georgia"/>
              </a:rPr>
              <a:t>S</a:t>
            </a:r>
            <a:r>
              <a:rPr lang="en-IN" sz="950" b="0" strike="noStrike" spc="-75">
                <a:latin typeface="Trebuchet MS"/>
              </a:rPr>
              <a:t>, </a:t>
            </a:r>
            <a:r>
              <a:rPr lang="en-IN" sz="950" b="0" strike="noStrike" spc="4">
                <a:latin typeface="Trebuchet MS"/>
              </a:rPr>
              <a:t>by looking </a:t>
            </a:r>
            <a:r>
              <a:rPr lang="en-IN" sz="950" b="0" strike="noStrike" spc="-32">
                <a:latin typeface="Trebuchet MS"/>
              </a:rPr>
              <a:t>at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2">
                <a:latin typeface="Trebuchet MS"/>
              </a:rPr>
              <a:t>grammar </a:t>
            </a:r>
            <a:r>
              <a:rPr lang="en-IN" sz="950" b="0" strike="noStrike" spc="9">
                <a:latin typeface="Trebuchet MS"/>
              </a:rPr>
              <a:t>rules </a:t>
            </a:r>
            <a:r>
              <a:rPr lang="en-IN" sz="950" b="0" strike="noStrike" spc="-35">
                <a:latin typeface="Trebuchet MS"/>
              </a:rPr>
              <a:t>with</a:t>
            </a:r>
            <a:r>
              <a:rPr lang="en-IN" sz="950" b="0" strike="noStrike" spc="4">
                <a:latin typeface="Trebuchet MS"/>
              </a:rPr>
              <a:t> </a:t>
            </a:r>
            <a:r>
              <a:rPr lang="en-IN" sz="1100" b="0" i="1" strike="noStrike" spc="-75">
                <a:latin typeface="Georgia"/>
              </a:rPr>
              <a:t>S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4"/>
              </a:spcBef>
            </a:pPr>
            <a:r>
              <a:rPr lang="en-IN" sz="950" b="0" strike="noStrike" spc="29">
                <a:latin typeface="Trebuchet MS"/>
              </a:rPr>
              <a:t>on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left-hand</a:t>
            </a:r>
            <a:r>
              <a:rPr lang="en-IN" sz="950" b="0" strike="noStrike" spc="-60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side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4">
                <a:latin typeface="Trebuchet MS"/>
              </a:rPr>
              <a:t>Trees </a:t>
            </a:r>
            <a:r>
              <a:rPr lang="en-IN" sz="950" b="0" strike="noStrike" spc="9">
                <a:latin typeface="Trebuchet MS"/>
              </a:rPr>
              <a:t>are grown </a:t>
            </a:r>
            <a:r>
              <a:rPr lang="en-IN" sz="950" b="0" strike="noStrike" spc="4">
                <a:latin typeface="Trebuchet MS"/>
              </a:rPr>
              <a:t>downward </a:t>
            </a:r>
            <a:r>
              <a:rPr lang="en-IN" sz="950" b="0" strike="noStrike" spc="-35">
                <a:latin typeface="Trebuchet MS"/>
              </a:rPr>
              <a:t>until </a:t>
            </a:r>
            <a:r>
              <a:rPr lang="en-IN" sz="950" b="0" strike="noStrike" spc="-15">
                <a:latin typeface="Trebuchet MS"/>
              </a:rPr>
              <a:t>they </a:t>
            </a:r>
            <a:r>
              <a:rPr lang="en-IN" sz="950" b="0" strike="noStrike" spc="-12">
                <a:latin typeface="Trebuchet MS"/>
              </a:rPr>
              <a:t>eventually </a:t>
            </a:r>
            <a:r>
              <a:rPr lang="en-IN" sz="950" b="0" strike="noStrike" spc="12">
                <a:latin typeface="Trebuchet MS"/>
              </a:rPr>
              <a:t>reach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75">
                <a:latin typeface="Trebuchet MS"/>
              </a:rPr>
              <a:t> </a:t>
            </a:r>
            <a:r>
              <a:rPr lang="en-IN" sz="950" b="0" strike="noStrike" spc="143">
                <a:latin typeface="Trebuchet MS"/>
              </a:rPr>
              <a:t>POS  </a:t>
            </a:r>
            <a:r>
              <a:rPr lang="en-IN" sz="950" b="0" strike="noStrike" spc="9">
                <a:latin typeface="Trebuchet MS"/>
              </a:rPr>
              <a:t>categories </a:t>
            </a:r>
            <a:r>
              <a:rPr lang="en-IN" sz="950" b="0" strike="noStrike" spc="-32">
                <a:latin typeface="Trebuchet MS"/>
              </a:rPr>
              <a:t>at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32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bottom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0"/>
              </a:spcBef>
            </a:pPr>
            <a:r>
              <a:rPr lang="en-IN" sz="950" b="0" strike="noStrike" spc="4">
                <a:latin typeface="Trebuchet MS"/>
              </a:rPr>
              <a:t>Trees </a:t>
            </a:r>
            <a:r>
              <a:rPr lang="en-IN" sz="950" b="0" strike="noStrike" spc="32">
                <a:latin typeface="Trebuchet MS"/>
              </a:rPr>
              <a:t>whose </a:t>
            </a:r>
            <a:r>
              <a:rPr lang="en-IN" sz="950" b="0" strike="noStrike" spc="18">
                <a:latin typeface="Trebuchet MS"/>
              </a:rPr>
              <a:t>leaves </a:t>
            </a:r>
            <a:r>
              <a:rPr lang="en-IN" sz="950" b="0" strike="noStrike" spc="-46">
                <a:latin typeface="Trebuchet MS"/>
              </a:rPr>
              <a:t>fail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1">
                <a:latin typeface="Trebuchet MS"/>
              </a:rPr>
              <a:t>match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21">
                <a:latin typeface="Trebuchet MS"/>
              </a:rPr>
              <a:t>the input </a:t>
            </a:r>
            <a:r>
              <a:rPr lang="en-IN" sz="950" b="0" strike="noStrike" spc="29">
                <a:latin typeface="Trebuchet MS"/>
              </a:rPr>
              <a:t>can </a:t>
            </a:r>
            <a:r>
              <a:rPr lang="en-IN" sz="950" b="0" strike="noStrike" spc="18">
                <a:latin typeface="Trebuchet MS"/>
              </a:rPr>
              <a:t>be</a:t>
            </a:r>
            <a:r>
              <a:rPr lang="en-IN" sz="950" b="0" strike="noStrike" spc="-120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rejected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651" name="object 5"/>
          <p:cNvSpPr/>
          <p:nvPr/>
        </p:nvSpPr>
        <p:spPr>
          <a:xfrm>
            <a:off x="281520" y="135972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object 6"/>
          <p:cNvSpPr/>
          <p:nvPr/>
        </p:nvSpPr>
        <p:spPr>
          <a:xfrm>
            <a:off x="281520" y="174168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object 7"/>
          <p:cNvSpPr/>
          <p:nvPr/>
        </p:nvSpPr>
        <p:spPr>
          <a:xfrm>
            <a:off x="281520" y="212364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object 8"/>
          <p:cNvSpPr/>
          <p:nvPr/>
        </p:nvSpPr>
        <p:spPr>
          <a:xfrm>
            <a:off x="281520" y="2505960"/>
            <a:ext cx="64440" cy="6444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6" name="object 1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57" name="object 16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58" name="object 17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60" name="object 3"/>
          <p:cNvSpPr/>
          <p:nvPr/>
        </p:nvSpPr>
        <p:spPr>
          <a:xfrm>
            <a:off x="2106000" y="919080"/>
            <a:ext cx="57600" cy="84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6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6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66" name="object 3"/>
          <p:cNvSpPr/>
          <p:nvPr/>
        </p:nvSpPr>
        <p:spPr>
          <a:xfrm>
            <a:off x="1889280" y="919080"/>
            <a:ext cx="484200" cy="3898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69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70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72" name="object 3"/>
          <p:cNvSpPr/>
          <p:nvPr/>
        </p:nvSpPr>
        <p:spPr>
          <a:xfrm>
            <a:off x="1773720" y="919080"/>
            <a:ext cx="596880" cy="7495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7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7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78" name="object 3"/>
          <p:cNvSpPr/>
          <p:nvPr/>
        </p:nvSpPr>
        <p:spPr>
          <a:xfrm>
            <a:off x="1779840" y="919080"/>
            <a:ext cx="596880" cy="1170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81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82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84" name="object 3"/>
          <p:cNvSpPr/>
          <p:nvPr/>
        </p:nvSpPr>
        <p:spPr>
          <a:xfrm>
            <a:off x="1773720" y="919080"/>
            <a:ext cx="624600" cy="774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87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8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90" name="object 3"/>
          <p:cNvSpPr/>
          <p:nvPr/>
        </p:nvSpPr>
        <p:spPr>
          <a:xfrm>
            <a:off x="1776600" y="916200"/>
            <a:ext cx="624600" cy="1170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9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9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96" name="object 3"/>
          <p:cNvSpPr/>
          <p:nvPr/>
        </p:nvSpPr>
        <p:spPr>
          <a:xfrm>
            <a:off x="1682280" y="919080"/>
            <a:ext cx="761760" cy="7556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699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00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bject 2"/>
          <p:cNvSpPr/>
          <p:nvPr/>
        </p:nvSpPr>
        <p:spPr>
          <a:xfrm>
            <a:off x="95400" y="60480"/>
            <a:ext cx="162828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Syntax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Tree: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Example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73" name="object 3"/>
          <p:cNvSpPr/>
          <p:nvPr/>
        </p:nvSpPr>
        <p:spPr>
          <a:xfrm>
            <a:off x="284760" y="598320"/>
            <a:ext cx="2698560" cy="2355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76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277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02" name="object 3"/>
          <p:cNvSpPr/>
          <p:nvPr/>
        </p:nvSpPr>
        <p:spPr>
          <a:xfrm>
            <a:off x="1621080" y="919080"/>
            <a:ext cx="819720" cy="11426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0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0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08" name="object 3"/>
          <p:cNvSpPr/>
          <p:nvPr/>
        </p:nvSpPr>
        <p:spPr>
          <a:xfrm>
            <a:off x="1743120" y="919080"/>
            <a:ext cx="871200" cy="405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11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12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14" name="object 3"/>
          <p:cNvSpPr/>
          <p:nvPr/>
        </p:nvSpPr>
        <p:spPr>
          <a:xfrm>
            <a:off x="1718640" y="919080"/>
            <a:ext cx="898920" cy="7981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17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1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20" name="object 3"/>
          <p:cNvSpPr/>
          <p:nvPr/>
        </p:nvSpPr>
        <p:spPr>
          <a:xfrm>
            <a:off x="2075400" y="919080"/>
            <a:ext cx="155160" cy="4356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2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2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26" name="object 3"/>
          <p:cNvSpPr/>
          <p:nvPr/>
        </p:nvSpPr>
        <p:spPr>
          <a:xfrm>
            <a:off x="2002320" y="919080"/>
            <a:ext cx="240480" cy="7707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29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30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32" name="object 3"/>
          <p:cNvSpPr/>
          <p:nvPr/>
        </p:nvSpPr>
        <p:spPr>
          <a:xfrm>
            <a:off x="2005200" y="916200"/>
            <a:ext cx="249480" cy="11822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3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3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38" name="object 3"/>
          <p:cNvSpPr/>
          <p:nvPr/>
        </p:nvSpPr>
        <p:spPr>
          <a:xfrm>
            <a:off x="2002320" y="919080"/>
            <a:ext cx="630720" cy="11912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41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42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44" name="object 3"/>
          <p:cNvSpPr/>
          <p:nvPr/>
        </p:nvSpPr>
        <p:spPr>
          <a:xfrm>
            <a:off x="1861920" y="919080"/>
            <a:ext cx="520920" cy="783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47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4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50" name="object 3"/>
          <p:cNvSpPr/>
          <p:nvPr/>
        </p:nvSpPr>
        <p:spPr>
          <a:xfrm>
            <a:off x="1843560" y="916200"/>
            <a:ext cx="539280" cy="11883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5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5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56" name="object 3"/>
          <p:cNvSpPr/>
          <p:nvPr/>
        </p:nvSpPr>
        <p:spPr>
          <a:xfrm>
            <a:off x="1846800" y="919080"/>
            <a:ext cx="847080" cy="11883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59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60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2"/>
          <p:cNvSpPr txBox="1"/>
          <p:nvPr/>
        </p:nvSpPr>
        <p:spPr>
          <a:xfrm>
            <a:off x="95400" y="60480"/>
            <a:ext cx="25722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Defining the notions:</a:t>
            </a:r>
            <a:r>
              <a:rPr lang="en-IN" sz="14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Constituency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279" name="object 3"/>
          <p:cNvGrpSpPr/>
          <p:nvPr/>
        </p:nvGrpSpPr>
        <p:grpSpPr>
          <a:xfrm>
            <a:off x="87840" y="729720"/>
            <a:ext cx="4482720" cy="447840"/>
            <a:chOff x="87840" y="729720"/>
            <a:chExt cx="4482720" cy="447840"/>
          </a:xfrm>
        </p:grpSpPr>
        <p:sp>
          <p:nvSpPr>
            <p:cNvPr id="280" name="object 4"/>
            <p:cNvSpPr/>
            <p:nvPr/>
          </p:nvSpPr>
          <p:spPr>
            <a:xfrm>
              <a:off x="87840" y="729720"/>
              <a:ext cx="4432680" cy="17604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object 5"/>
            <p:cNvSpPr/>
            <p:nvPr/>
          </p:nvSpPr>
          <p:spPr>
            <a:xfrm>
              <a:off x="87840" y="89352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object 6"/>
            <p:cNvSpPr/>
            <p:nvPr/>
          </p:nvSpPr>
          <p:spPr>
            <a:xfrm>
              <a:off x="138600" y="107604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object 7"/>
            <p:cNvSpPr/>
            <p:nvPr/>
          </p:nvSpPr>
          <p:spPr>
            <a:xfrm>
              <a:off x="189360" y="10634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object 8"/>
            <p:cNvSpPr/>
            <p:nvPr/>
          </p:nvSpPr>
          <p:spPr>
            <a:xfrm>
              <a:off x="4520160" y="774000"/>
              <a:ext cx="50400" cy="30168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object 9"/>
            <p:cNvSpPr/>
            <p:nvPr/>
          </p:nvSpPr>
          <p:spPr>
            <a:xfrm>
              <a:off x="87840" y="937800"/>
              <a:ext cx="4432680" cy="18900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object 10"/>
            <p:cNvSpPr/>
            <p:nvPr/>
          </p:nvSpPr>
          <p:spPr>
            <a:xfrm>
              <a:off x="4520160" y="812160"/>
              <a:ext cx="360" cy="282960"/>
            </a:xfrm>
            <a:custGeom>
              <a:avLst/>
              <a:gdLst/>
              <a:ahLst/>
              <a:cxnLst/>
              <a:rect l="l" t="t" r="r" b="b"/>
              <a:pathLst>
                <a:path h="283209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object 11"/>
            <p:cNvSpPr/>
            <p:nvPr/>
          </p:nvSpPr>
          <p:spPr>
            <a:xfrm>
              <a:off x="4520160" y="7995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object 12"/>
            <p:cNvSpPr/>
            <p:nvPr/>
          </p:nvSpPr>
          <p:spPr>
            <a:xfrm>
              <a:off x="4520160" y="786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object 13"/>
            <p:cNvSpPr/>
            <p:nvPr/>
          </p:nvSpPr>
          <p:spPr>
            <a:xfrm>
              <a:off x="4520160" y="7740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0" name="object 14"/>
          <p:cNvGrpSpPr/>
          <p:nvPr/>
        </p:nvGrpSpPr>
        <p:grpSpPr>
          <a:xfrm>
            <a:off x="87840" y="1278720"/>
            <a:ext cx="4482720" cy="460440"/>
            <a:chOff x="87840" y="1278720"/>
            <a:chExt cx="4482720" cy="460440"/>
          </a:xfrm>
        </p:grpSpPr>
        <p:sp>
          <p:nvSpPr>
            <p:cNvPr id="291" name="object 15"/>
            <p:cNvSpPr/>
            <p:nvPr/>
          </p:nvSpPr>
          <p:spPr>
            <a:xfrm>
              <a:off x="87840" y="127872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object 16"/>
            <p:cNvSpPr/>
            <p:nvPr/>
          </p:nvSpPr>
          <p:spPr>
            <a:xfrm>
              <a:off x="87840" y="1451880"/>
              <a:ext cx="4432320" cy="504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object 17"/>
            <p:cNvSpPr/>
            <p:nvPr/>
          </p:nvSpPr>
          <p:spPr>
            <a:xfrm>
              <a:off x="138600" y="1637640"/>
              <a:ext cx="101160" cy="10116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object 18"/>
            <p:cNvSpPr/>
            <p:nvPr/>
          </p:nvSpPr>
          <p:spPr>
            <a:xfrm>
              <a:off x="189360" y="16250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object 19"/>
            <p:cNvSpPr/>
            <p:nvPr/>
          </p:nvSpPr>
          <p:spPr>
            <a:xfrm>
              <a:off x="4520160" y="1323000"/>
              <a:ext cx="50400" cy="31428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object 20"/>
            <p:cNvSpPr/>
            <p:nvPr/>
          </p:nvSpPr>
          <p:spPr>
            <a:xfrm>
              <a:off x="87840" y="1496160"/>
              <a:ext cx="4432680" cy="191880"/>
            </a:xfrm>
            <a:custGeom>
              <a:avLst/>
              <a:gdLst/>
              <a:ahLst/>
              <a:cxnLst/>
              <a:rect l="l" t="t" r="r" b="b"/>
              <a:pathLst>
                <a:path w="4432935" h="192405">
                  <a:moveTo>
                    <a:pt x="4432566" y="0"/>
                  </a:moveTo>
                  <a:lnTo>
                    <a:pt x="0" y="0"/>
                  </a:lnTo>
                  <a:lnTo>
                    <a:pt x="0" y="141579"/>
                  </a:lnTo>
                  <a:lnTo>
                    <a:pt x="4008" y="161304"/>
                  </a:lnTo>
                  <a:lnTo>
                    <a:pt x="14922" y="177457"/>
                  </a:lnTo>
                  <a:lnTo>
                    <a:pt x="31075" y="188371"/>
                  </a:lnTo>
                  <a:lnTo>
                    <a:pt x="50800" y="192379"/>
                  </a:lnTo>
                  <a:lnTo>
                    <a:pt x="4381766" y="192379"/>
                  </a:lnTo>
                  <a:lnTo>
                    <a:pt x="4401491" y="188371"/>
                  </a:lnTo>
                  <a:lnTo>
                    <a:pt x="4417644" y="177457"/>
                  </a:lnTo>
                  <a:lnTo>
                    <a:pt x="4428558" y="161304"/>
                  </a:lnTo>
                  <a:lnTo>
                    <a:pt x="4432566" y="1415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object 21"/>
            <p:cNvSpPr/>
            <p:nvPr/>
          </p:nvSpPr>
          <p:spPr>
            <a:xfrm>
              <a:off x="4520160" y="1361160"/>
              <a:ext cx="360" cy="295560"/>
            </a:xfrm>
            <a:custGeom>
              <a:avLst/>
              <a:gdLst/>
              <a:ahLst/>
              <a:cxnLst/>
              <a:rect l="l" t="t" r="r" b="b"/>
              <a:pathLst>
                <a:path h="295910">
                  <a:moveTo>
                    <a:pt x="0" y="29559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object 22"/>
            <p:cNvSpPr/>
            <p:nvPr/>
          </p:nvSpPr>
          <p:spPr>
            <a:xfrm>
              <a:off x="4520160" y="13485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object 23"/>
            <p:cNvSpPr/>
            <p:nvPr/>
          </p:nvSpPr>
          <p:spPr>
            <a:xfrm>
              <a:off x="4520160" y="1335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object 24"/>
            <p:cNvSpPr/>
            <p:nvPr/>
          </p:nvSpPr>
          <p:spPr>
            <a:xfrm>
              <a:off x="4520160" y="13230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" name="object 25"/>
          <p:cNvGrpSpPr/>
          <p:nvPr/>
        </p:nvGrpSpPr>
        <p:grpSpPr>
          <a:xfrm>
            <a:off x="87840" y="1840320"/>
            <a:ext cx="4482720" cy="1087200"/>
            <a:chOff x="87840" y="1840320"/>
            <a:chExt cx="4482720" cy="1087200"/>
          </a:xfrm>
        </p:grpSpPr>
        <p:sp>
          <p:nvSpPr>
            <p:cNvPr id="302" name="object 26"/>
            <p:cNvSpPr/>
            <p:nvPr/>
          </p:nvSpPr>
          <p:spPr>
            <a:xfrm>
              <a:off x="87840" y="184032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object 27"/>
            <p:cNvSpPr/>
            <p:nvPr/>
          </p:nvSpPr>
          <p:spPr>
            <a:xfrm>
              <a:off x="87840" y="2013480"/>
              <a:ext cx="4432320" cy="5040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object 28"/>
            <p:cNvSpPr/>
            <p:nvPr/>
          </p:nvSpPr>
          <p:spPr>
            <a:xfrm>
              <a:off x="138600" y="2826360"/>
              <a:ext cx="101160" cy="10116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object 29"/>
            <p:cNvSpPr/>
            <p:nvPr/>
          </p:nvSpPr>
          <p:spPr>
            <a:xfrm>
              <a:off x="189360" y="281340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object 30"/>
            <p:cNvSpPr/>
            <p:nvPr/>
          </p:nvSpPr>
          <p:spPr>
            <a:xfrm>
              <a:off x="4520160" y="1884600"/>
              <a:ext cx="50400" cy="941040"/>
            </a:xfrm>
            <a:prstGeom prst="rect">
              <a:avLst/>
            </a:prstGeom>
            <a:blipFill rotWithShape="0">
              <a:blip r:embed="rId11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object 31"/>
            <p:cNvSpPr/>
            <p:nvPr/>
          </p:nvSpPr>
          <p:spPr>
            <a:xfrm>
              <a:off x="87840" y="2057760"/>
              <a:ext cx="4432680" cy="819360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6" y="0"/>
                  </a:moveTo>
                  <a:lnTo>
                    <a:pt x="0" y="0"/>
                  </a:lnTo>
                  <a:lnTo>
                    <a:pt x="0" y="768489"/>
                  </a:lnTo>
                  <a:lnTo>
                    <a:pt x="4008" y="788214"/>
                  </a:lnTo>
                  <a:lnTo>
                    <a:pt x="14922" y="804367"/>
                  </a:lnTo>
                  <a:lnTo>
                    <a:pt x="31075" y="815281"/>
                  </a:lnTo>
                  <a:lnTo>
                    <a:pt x="50800" y="819289"/>
                  </a:lnTo>
                  <a:lnTo>
                    <a:pt x="4381766" y="819289"/>
                  </a:lnTo>
                  <a:lnTo>
                    <a:pt x="4401491" y="815281"/>
                  </a:lnTo>
                  <a:lnTo>
                    <a:pt x="4417644" y="804367"/>
                  </a:lnTo>
                  <a:lnTo>
                    <a:pt x="4428558" y="788214"/>
                  </a:lnTo>
                  <a:lnTo>
                    <a:pt x="4432566" y="76848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object 32"/>
            <p:cNvSpPr/>
            <p:nvPr/>
          </p:nvSpPr>
          <p:spPr>
            <a:xfrm>
              <a:off x="4520160" y="1922760"/>
              <a:ext cx="360" cy="922320"/>
            </a:xfrm>
            <a:custGeom>
              <a:avLst/>
              <a:gdLst/>
              <a:ahLst/>
              <a:cxnLst/>
              <a:rect l="l" t="t" r="r" b="b"/>
              <a:pathLst>
                <a:path h="922655">
                  <a:moveTo>
                    <a:pt x="0" y="92250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object 33"/>
            <p:cNvSpPr/>
            <p:nvPr/>
          </p:nvSpPr>
          <p:spPr>
            <a:xfrm>
              <a:off x="4520160" y="19101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object 34"/>
            <p:cNvSpPr/>
            <p:nvPr/>
          </p:nvSpPr>
          <p:spPr>
            <a:xfrm>
              <a:off x="4520160" y="18972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object 35"/>
            <p:cNvSpPr/>
            <p:nvPr/>
          </p:nvSpPr>
          <p:spPr>
            <a:xfrm>
              <a:off x="4520160" y="1884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object 36"/>
            <p:cNvSpPr/>
            <p:nvPr/>
          </p:nvSpPr>
          <p:spPr>
            <a:xfrm>
              <a:off x="281520" y="2107440"/>
              <a:ext cx="64440" cy="64440"/>
            </a:xfrm>
            <a:prstGeom prst="rect">
              <a:avLst/>
            </a:prstGeom>
            <a:blipFill rotWithShape="0">
              <a:blip r:embed="rId1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object 37"/>
            <p:cNvSpPr/>
            <p:nvPr/>
          </p:nvSpPr>
          <p:spPr>
            <a:xfrm>
              <a:off x="281520" y="2317320"/>
              <a:ext cx="64440" cy="64440"/>
            </a:xfrm>
            <a:prstGeom prst="rect">
              <a:avLst/>
            </a:prstGeom>
            <a:blipFill rotWithShape="0">
              <a:blip r:embed="rId1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object 38"/>
            <p:cNvSpPr/>
            <p:nvPr/>
          </p:nvSpPr>
          <p:spPr>
            <a:xfrm>
              <a:off x="281520" y="2527560"/>
              <a:ext cx="64440" cy="64440"/>
            </a:xfrm>
            <a:prstGeom prst="rect">
              <a:avLst/>
            </a:prstGeom>
            <a:blipFill rotWithShape="0">
              <a:blip r:embed="rId1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object 39"/>
            <p:cNvSpPr/>
            <p:nvPr/>
          </p:nvSpPr>
          <p:spPr>
            <a:xfrm>
              <a:off x="281520" y="2737440"/>
              <a:ext cx="64440" cy="64440"/>
            </a:xfrm>
            <a:prstGeom prst="rect">
              <a:avLst/>
            </a:prstGeom>
            <a:blipFill rotWithShape="0">
              <a:blip r:embed="rId1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6" name="object 40"/>
          <p:cNvSpPr/>
          <p:nvPr/>
        </p:nvSpPr>
        <p:spPr>
          <a:xfrm>
            <a:off x="126000" y="731970"/>
            <a:ext cx="3373920" cy="19345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6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445"/>
              </a:spcBef>
            </a:pPr>
            <a:r>
              <a:rPr lang="en-IN" sz="1100" b="0" i="1" strike="noStrike" spc="-66" dirty="0">
                <a:solidFill>
                  <a:srgbClr val="3333B2"/>
                </a:solidFill>
                <a:latin typeface="Georgia"/>
              </a:rPr>
              <a:t>Constituent</a:t>
            </a:r>
            <a:endParaRPr lang="en-IN" sz="11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9"/>
              </a:spcBef>
            </a:pPr>
            <a:r>
              <a:rPr lang="en-IN" sz="950" b="0" strike="noStrike" spc="89" dirty="0">
                <a:solidFill>
                  <a:srgbClr val="3333B2"/>
                </a:solidFill>
                <a:latin typeface="Trebuchet MS"/>
              </a:rPr>
              <a:t>A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2" dirty="0">
                <a:solidFill>
                  <a:srgbClr val="3333B2"/>
                </a:solidFill>
                <a:latin typeface="Trebuchet MS"/>
              </a:rPr>
              <a:t>group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6" dirty="0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 dirty="0">
                <a:solidFill>
                  <a:srgbClr val="3333B2"/>
                </a:solidFill>
                <a:latin typeface="Trebuchet MS"/>
              </a:rPr>
              <a:t>words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2" dirty="0">
                <a:solidFill>
                  <a:srgbClr val="3333B2"/>
                </a:solidFill>
                <a:latin typeface="Trebuchet MS"/>
              </a:rPr>
              <a:t>acts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72" dirty="0">
                <a:solidFill>
                  <a:srgbClr val="3333B2"/>
                </a:solidFill>
                <a:latin typeface="Trebuchet MS"/>
              </a:rPr>
              <a:t>as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43" dirty="0">
                <a:solidFill>
                  <a:srgbClr val="3333B2"/>
                </a:solidFill>
                <a:latin typeface="Trebuchet MS"/>
              </a:rPr>
              <a:t>a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2" dirty="0">
                <a:solidFill>
                  <a:srgbClr val="3333B2"/>
                </a:solidFill>
                <a:latin typeface="Trebuchet MS"/>
              </a:rPr>
              <a:t>single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32" dirty="0">
                <a:solidFill>
                  <a:srgbClr val="3333B2"/>
                </a:solidFill>
                <a:latin typeface="Trebuchet MS"/>
              </a:rPr>
              <a:t>unit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6" dirty="0">
                <a:solidFill>
                  <a:srgbClr val="3333B2"/>
                </a:solidFill>
                <a:latin typeface="Trebuchet MS"/>
              </a:rPr>
              <a:t>-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 dirty="0">
                <a:solidFill>
                  <a:srgbClr val="3333B2"/>
                </a:solidFill>
                <a:latin typeface="Trebuchet MS"/>
              </a:rPr>
              <a:t>phrases,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32" dirty="0">
                <a:solidFill>
                  <a:srgbClr val="3333B2"/>
                </a:solidFill>
                <a:latin typeface="Trebuchet MS"/>
              </a:rPr>
              <a:t>clauses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35" dirty="0">
                <a:solidFill>
                  <a:srgbClr val="3333B2"/>
                </a:solidFill>
                <a:latin typeface="Trebuchet MS"/>
              </a:rPr>
              <a:t>etc.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en-IN" sz="1100" b="0" i="1" strike="noStrike" spc="-92" dirty="0">
                <a:solidFill>
                  <a:srgbClr val="FF0000"/>
                </a:solidFill>
                <a:latin typeface="Georgia"/>
              </a:rPr>
              <a:t>Part </a:t>
            </a:r>
            <a:r>
              <a:rPr lang="en-IN" sz="1100" b="0" i="1" strike="noStrike" spc="-55" dirty="0">
                <a:solidFill>
                  <a:srgbClr val="FF0000"/>
                </a:solidFill>
                <a:latin typeface="Georgia"/>
              </a:rPr>
              <a:t>of </a:t>
            </a:r>
            <a:r>
              <a:rPr lang="en-IN" sz="1100" b="0" i="1" strike="noStrike" spc="-60" dirty="0">
                <a:solidFill>
                  <a:srgbClr val="FF0000"/>
                </a:solidFill>
                <a:latin typeface="Georgia"/>
              </a:rPr>
              <a:t>Speech </a:t>
            </a:r>
            <a:r>
              <a:rPr lang="en-IN" sz="1100" b="0" i="1" strike="noStrike" spc="-52" dirty="0">
                <a:solidFill>
                  <a:srgbClr val="FF0000"/>
                </a:solidFill>
                <a:latin typeface="Georgia"/>
              </a:rPr>
              <a:t>- “Substitution</a:t>
            </a:r>
            <a:r>
              <a:rPr lang="en-IN" sz="1100" b="0" i="1" strike="noStrike" spc="97" dirty="0">
                <a:solidFill>
                  <a:srgbClr val="FF0000"/>
                </a:solidFill>
                <a:latin typeface="Georgia"/>
              </a:rPr>
              <a:t> </a:t>
            </a:r>
            <a:r>
              <a:rPr lang="en-IN" sz="1100" b="0" i="1" strike="noStrike" spc="-72" dirty="0">
                <a:solidFill>
                  <a:srgbClr val="FF0000"/>
                </a:solidFill>
                <a:latin typeface="Georgia"/>
              </a:rPr>
              <a:t>Test"</a:t>
            </a:r>
            <a:endParaRPr lang="en-IN" sz="11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95"/>
              </a:spcBef>
            </a:pPr>
            <a:r>
              <a:rPr lang="en-IN" sz="950" b="0" strike="noStrike" spc="29" dirty="0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1100" b="0" strike="noStrike" spc="-52" dirty="0">
                <a:solidFill>
                  <a:srgbClr val="FF0000"/>
                </a:solidFill>
                <a:latin typeface="DejaVu Sans"/>
              </a:rPr>
              <a:t>{</a:t>
            </a:r>
            <a:r>
              <a:rPr lang="en-IN" sz="950" b="0" strike="noStrike" spc="-52" dirty="0">
                <a:solidFill>
                  <a:srgbClr val="FF0000"/>
                </a:solidFill>
                <a:latin typeface="Trebuchet MS"/>
              </a:rPr>
              <a:t>sad, </a:t>
            </a:r>
            <a:r>
              <a:rPr lang="en-IN" sz="950" b="0" strike="noStrike" spc="-32" dirty="0">
                <a:solidFill>
                  <a:srgbClr val="FF0000"/>
                </a:solidFill>
                <a:latin typeface="Trebuchet MS"/>
              </a:rPr>
              <a:t>intelligent, </a:t>
            </a:r>
            <a:r>
              <a:rPr lang="en-IN" sz="950" b="0" strike="noStrike" spc="-1" dirty="0">
                <a:solidFill>
                  <a:srgbClr val="FF0000"/>
                </a:solidFill>
                <a:latin typeface="Trebuchet MS"/>
              </a:rPr>
              <a:t>green, </a:t>
            </a:r>
            <a:r>
              <a:rPr lang="en-IN" sz="950" b="0" strike="noStrike" spc="-66" dirty="0">
                <a:solidFill>
                  <a:srgbClr val="FF0000"/>
                </a:solidFill>
                <a:latin typeface="Trebuchet MS"/>
              </a:rPr>
              <a:t>fat, </a:t>
            </a:r>
            <a:r>
              <a:rPr lang="en-IN" sz="950" b="0" strike="noStrike" spc="-145" dirty="0">
                <a:solidFill>
                  <a:srgbClr val="FF0000"/>
                </a:solidFill>
                <a:latin typeface="Trebuchet MS"/>
              </a:rPr>
              <a:t>...</a:t>
            </a:r>
            <a:r>
              <a:rPr lang="en-IN" sz="1100" b="0" strike="noStrike" spc="-145" dirty="0">
                <a:solidFill>
                  <a:srgbClr val="FF0000"/>
                </a:solidFill>
                <a:latin typeface="DejaVu Sans"/>
              </a:rPr>
              <a:t>} </a:t>
            </a:r>
            <a:r>
              <a:rPr lang="en-IN" sz="950" b="0" strike="noStrike" spc="29" dirty="0">
                <a:solidFill>
                  <a:srgbClr val="FF0000"/>
                </a:solidFill>
                <a:latin typeface="Trebuchet MS"/>
              </a:rPr>
              <a:t>one </a:t>
            </a:r>
            <a:r>
              <a:rPr lang="en-IN" sz="950" b="0" strike="noStrike" spc="24" dirty="0">
                <a:solidFill>
                  <a:srgbClr val="FF0000"/>
                </a:solidFill>
                <a:latin typeface="Trebuchet MS"/>
              </a:rPr>
              <a:t>is </a:t>
            </a:r>
            <a:r>
              <a:rPr lang="en-IN" sz="950" b="0" strike="noStrike" spc="-15" dirty="0">
                <a:solidFill>
                  <a:srgbClr val="FF0000"/>
                </a:solidFill>
                <a:latin typeface="Trebuchet MS"/>
              </a:rPr>
              <a:t>in </a:t>
            </a:r>
            <a:r>
              <a:rPr lang="en-IN" sz="950" b="0" strike="noStrike" spc="-21" dirty="0">
                <a:solidFill>
                  <a:srgbClr val="FF0000"/>
                </a:solidFill>
                <a:latin typeface="Trebuchet MS"/>
              </a:rPr>
              <a:t>the</a:t>
            </a:r>
            <a:r>
              <a:rPr lang="en-IN" sz="950" b="0" strike="noStrike" spc="18" dirty="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15" dirty="0">
                <a:solidFill>
                  <a:srgbClr val="FF0000"/>
                </a:solidFill>
                <a:latin typeface="Trebuchet MS"/>
              </a:rPr>
              <a:t>corner.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85"/>
              </a:spcBef>
            </a:pPr>
            <a:r>
              <a:rPr lang="en-IN" sz="1100" b="0" i="1" strike="noStrike" spc="-66" dirty="0">
                <a:solidFill>
                  <a:srgbClr val="007F00"/>
                </a:solidFill>
                <a:latin typeface="Georgia"/>
              </a:rPr>
              <a:t>Constituency: </a:t>
            </a:r>
            <a:r>
              <a:rPr lang="en-IN" sz="1100" b="0" i="1" strike="noStrike" spc="-92" dirty="0">
                <a:solidFill>
                  <a:srgbClr val="007F00"/>
                </a:solidFill>
                <a:latin typeface="Georgia"/>
              </a:rPr>
              <a:t>Noun</a:t>
            </a:r>
            <a:r>
              <a:rPr lang="en-IN" sz="1100" b="0" i="1" strike="noStrike" spc="-66" dirty="0">
                <a:solidFill>
                  <a:srgbClr val="007F00"/>
                </a:solidFill>
                <a:latin typeface="Georgia"/>
              </a:rPr>
              <a:t> </a:t>
            </a:r>
            <a:r>
              <a:rPr lang="en-IN" sz="1100" b="0" i="1" strike="noStrike" spc="-60" dirty="0">
                <a:solidFill>
                  <a:srgbClr val="007F00"/>
                </a:solidFill>
                <a:latin typeface="Georgia"/>
              </a:rPr>
              <a:t>Phrase</a:t>
            </a:r>
            <a:endParaRPr lang="en-IN" sz="1100" b="0" strike="noStrike" spc="-1" dirty="0">
              <a:latin typeface="Arial"/>
            </a:endParaRPr>
          </a:p>
          <a:p>
            <a:pPr marL="289440">
              <a:lnSpc>
                <a:spcPts val="1650"/>
              </a:lnSpc>
              <a:spcBef>
                <a:spcPts val="54"/>
              </a:spcBef>
            </a:pPr>
            <a:r>
              <a:rPr lang="en-IN" sz="950" b="0" i="1" strike="noStrike" spc="-66" dirty="0" smtClean="0">
                <a:solidFill>
                  <a:srgbClr val="007F00"/>
                </a:solidFill>
                <a:latin typeface="Verdana"/>
              </a:rPr>
              <a:t>Kermit </a:t>
            </a: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the</a:t>
            </a:r>
            <a:r>
              <a:rPr lang="en-IN" sz="950" b="0" i="1" strike="noStrike" spc="-140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55" dirty="0">
                <a:solidFill>
                  <a:srgbClr val="007F00"/>
                </a:solidFill>
                <a:latin typeface="Verdana"/>
              </a:rPr>
              <a:t>frog  </a:t>
            </a:r>
            <a:r>
              <a:rPr lang="en-IN" sz="950" b="0" i="1" strike="noStrike" spc="-72" dirty="0">
                <a:solidFill>
                  <a:srgbClr val="007F00"/>
                </a:solidFill>
                <a:latin typeface="Verdana"/>
              </a:rPr>
              <a:t>they</a:t>
            </a:r>
            <a:endParaRPr lang="en-IN" sz="950" b="0" strike="noStrike" spc="-1" dirty="0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374"/>
              </a:spcBef>
            </a:pPr>
            <a:r>
              <a:rPr lang="en-IN" sz="950" b="0" i="1" strike="noStrike" spc="-41" dirty="0">
                <a:solidFill>
                  <a:srgbClr val="007F00"/>
                </a:solidFill>
                <a:latin typeface="Verdana"/>
              </a:rPr>
              <a:t>December</a:t>
            </a:r>
            <a:r>
              <a:rPr lang="en-IN" sz="950" b="0" i="1" strike="noStrike" spc="-72" dirty="0">
                <a:solidFill>
                  <a:srgbClr val="007F00"/>
                </a:solidFill>
                <a:latin typeface="Verdana"/>
              </a:rPr>
              <a:t> twenty-sixth</a:t>
            </a:r>
            <a:endParaRPr lang="en-IN" sz="950" b="0" strike="noStrike" spc="-1" dirty="0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516"/>
              </a:spcBef>
            </a:pP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the </a:t>
            </a:r>
            <a:r>
              <a:rPr lang="en-IN" sz="950" b="0" i="1" strike="noStrike" spc="-41" dirty="0">
                <a:solidFill>
                  <a:srgbClr val="007F00"/>
                </a:solidFill>
                <a:latin typeface="Verdana"/>
              </a:rPr>
              <a:t>reason he </a:t>
            </a:r>
            <a:r>
              <a:rPr lang="en-IN" sz="950" b="0" i="1" strike="noStrike" spc="-26" dirty="0">
                <a:solidFill>
                  <a:srgbClr val="007F00"/>
                </a:solidFill>
                <a:latin typeface="Verdana"/>
              </a:rPr>
              <a:t>is </a:t>
            </a:r>
            <a:r>
              <a:rPr lang="en-IN" sz="950" b="0" i="1" strike="noStrike" spc="-55" dirty="0">
                <a:solidFill>
                  <a:srgbClr val="007F00"/>
                </a:solidFill>
                <a:latin typeface="Verdana"/>
              </a:rPr>
              <a:t>running </a:t>
            </a:r>
            <a:r>
              <a:rPr lang="en-IN" sz="950" b="0" i="1" strike="noStrike" spc="-72" dirty="0">
                <a:solidFill>
                  <a:srgbClr val="007F00"/>
                </a:solidFill>
                <a:latin typeface="Verdana"/>
              </a:rPr>
              <a:t>for</a:t>
            </a:r>
            <a:r>
              <a:rPr lang="en-IN" sz="950" b="0" i="1" strike="noStrike" spc="-177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52" dirty="0">
                <a:solidFill>
                  <a:srgbClr val="007F00"/>
                </a:solidFill>
                <a:latin typeface="Verdana"/>
              </a:rPr>
              <a:t>president</a:t>
            </a:r>
            <a:endParaRPr lang="en-IN" sz="950" b="0" strike="noStrike" spc="-1" dirty="0">
              <a:latin typeface="Arial"/>
            </a:endParaRPr>
          </a:p>
        </p:txBody>
      </p:sp>
      <p:sp>
        <p:nvSpPr>
          <p:cNvPr id="318" name="object 47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19" name="object 48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20" name="object 49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62" name="object 3"/>
          <p:cNvSpPr/>
          <p:nvPr/>
        </p:nvSpPr>
        <p:spPr>
          <a:xfrm>
            <a:off x="1843560" y="919080"/>
            <a:ext cx="847080" cy="1630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6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6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68" name="object 3"/>
          <p:cNvSpPr/>
          <p:nvPr/>
        </p:nvSpPr>
        <p:spPr>
          <a:xfrm>
            <a:off x="1840680" y="919080"/>
            <a:ext cx="1038960" cy="1206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9" name="object 4"/>
          <p:cNvGrpSpPr/>
          <p:nvPr/>
        </p:nvGrpSpPr>
        <p:grpSpPr>
          <a:xfrm>
            <a:off x="0" y="3347280"/>
            <a:ext cx="4607640" cy="108720"/>
            <a:chOff x="0" y="3347280"/>
            <a:chExt cx="4607640" cy="108720"/>
          </a:xfrm>
        </p:grpSpPr>
        <p:sp>
          <p:nvSpPr>
            <p:cNvPr id="770" name="object 5"/>
            <p:cNvSpPr/>
            <p:nvPr/>
          </p:nvSpPr>
          <p:spPr>
            <a:xfrm>
              <a:off x="0" y="3347280"/>
              <a:ext cx="1535760" cy="1087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object 6"/>
            <p:cNvSpPr/>
            <p:nvPr/>
          </p:nvSpPr>
          <p:spPr>
            <a:xfrm>
              <a:off x="1536120" y="3347280"/>
              <a:ext cx="1535760" cy="1087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object 7"/>
            <p:cNvSpPr/>
            <p:nvPr/>
          </p:nvSpPr>
          <p:spPr>
            <a:xfrm>
              <a:off x="3071880" y="3347280"/>
              <a:ext cx="1535760" cy="1087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3" name="object 9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77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7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7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78" name="object 3"/>
          <p:cNvSpPr/>
          <p:nvPr/>
        </p:nvSpPr>
        <p:spPr>
          <a:xfrm>
            <a:off x="1846800" y="919080"/>
            <a:ext cx="1038960" cy="1630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80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81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83" name="object 3"/>
          <p:cNvSpPr/>
          <p:nvPr/>
        </p:nvSpPr>
        <p:spPr>
          <a:xfrm>
            <a:off x="1846800" y="919080"/>
            <a:ext cx="1170000" cy="11883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8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8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88" name="object 3"/>
          <p:cNvSpPr/>
          <p:nvPr/>
        </p:nvSpPr>
        <p:spPr>
          <a:xfrm>
            <a:off x="1843560" y="916200"/>
            <a:ext cx="1170000" cy="1584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90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791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29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93" name="object 3"/>
          <p:cNvSpPr/>
          <p:nvPr/>
        </p:nvSpPr>
        <p:spPr>
          <a:xfrm>
            <a:off x="1846800" y="913320"/>
            <a:ext cx="1170000" cy="15908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00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01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object 2"/>
          <p:cNvSpPr/>
          <p:nvPr/>
        </p:nvSpPr>
        <p:spPr>
          <a:xfrm>
            <a:off x="95400" y="60480"/>
            <a:ext cx="13942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03" name="object 3"/>
          <p:cNvSpPr/>
          <p:nvPr/>
        </p:nvSpPr>
        <p:spPr>
          <a:xfrm>
            <a:off x="1843560" y="919080"/>
            <a:ext cx="1170000" cy="2020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0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0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08" name="object 3"/>
          <p:cNvSpPr/>
          <p:nvPr/>
        </p:nvSpPr>
        <p:spPr>
          <a:xfrm>
            <a:off x="281520" y="136656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object 4"/>
          <p:cNvSpPr/>
          <p:nvPr/>
        </p:nvSpPr>
        <p:spPr>
          <a:xfrm>
            <a:off x="402840" y="1274040"/>
            <a:ext cx="4033800" cy="7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29">
                <a:latin typeface="Trebuchet MS"/>
              </a:rPr>
              <a:t>The </a:t>
            </a:r>
            <a:r>
              <a:rPr lang="en-IN" sz="950" b="0" strike="noStrike" spc="12">
                <a:latin typeface="Trebuchet MS"/>
              </a:rPr>
              <a:t>parser </a:t>
            </a:r>
            <a:r>
              <a:rPr lang="en-IN" sz="950" b="0" strike="noStrike" spc="4">
                <a:latin typeface="Trebuchet MS"/>
              </a:rPr>
              <a:t>starts </a:t>
            </a:r>
            <a:r>
              <a:rPr lang="en-IN" sz="950" b="0" strike="noStrike" spc="-35">
                <a:latin typeface="Trebuchet MS"/>
              </a:rPr>
              <a:t>with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32">
                <a:latin typeface="Trebuchet MS"/>
              </a:rPr>
              <a:t>input, </a:t>
            </a:r>
            <a:r>
              <a:rPr lang="en-IN" sz="950" b="0" strike="noStrike" spc="29">
                <a:latin typeface="Trebuchet MS"/>
              </a:rPr>
              <a:t>and </a:t>
            </a:r>
            <a:r>
              <a:rPr lang="en-IN" sz="950" b="0" strike="noStrike" spc="-15">
                <a:latin typeface="Trebuchet MS"/>
              </a:rPr>
              <a:t>tries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15">
                <a:latin typeface="Trebuchet MS"/>
              </a:rPr>
              <a:t>build </a:t>
            </a:r>
            <a:r>
              <a:rPr lang="en-IN" sz="950" b="0" strike="noStrike" spc="-1">
                <a:latin typeface="Trebuchet MS"/>
              </a:rPr>
              <a:t>trees</a:t>
            </a:r>
            <a:r>
              <a:rPr lang="en-IN" sz="950" b="0" strike="noStrike" spc="-55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from 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26">
                <a:latin typeface="Trebuchet MS"/>
              </a:rPr>
              <a:t>up, </a:t>
            </a:r>
            <a:r>
              <a:rPr lang="en-IN" sz="950" b="0" strike="noStrike" spc="4">
                <a:latin typeface="Trebuchet MS"/>
              </a:rPr>
              <a:t>by </a:t>
            </a:r>
            <a:r>
              <a:rPr lang="en-IN" sz="950" b="0" strike="noStrike" spc="9">
                <a:latin typeface="Trebuchet MS"/>
              </a:rPr>
              <a:t>applying rules </a:t>
            </a:r>
            <a:r>
              <a:rPr lang="en-IN" sz="950" b="0" strike="noStrike" spc="-15">
                <a:latin typeface="Trebuchet MS"/>
              </a:rPr>
              <a:t>from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2">
                <a:latin typeface="Trebuchet MS"/>
              </a:rPr>
              <a:t>grammar </a:t>
            </a:r>
            <a:r>
              <a:rPr lang="en-IN" sz="950" b="0" strike="noStrike" spc="29">
                <a:latin typeface="Trebuchet MS"/>
              </a:rPr>
              <a:t>one </a:t>
            </a:r>
            <a:r>
              <a:rPr lang="en-IN" sz="950" b="0" strike="noStrike" spc="-32">
                <a:latin typeface="Trebuchet MS"/>
              </a:rPr>
              <a:t>at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71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time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29">
                <a:latin typeface="Trebuchet MS"/>
              </a:rPr>
              <a:t>Parser </a:t>
            </a:r>
            <a:r>
              <a:rPr lang="en-IN" sz="950" b="0" strike="noStrike" spc="24">
                <a:latin typeface="Trebuchet MS"/>
              </a:rPr>
              <a:t>looks </a:t>
            </a:r>
            <a:r>
              <a:rPr lang="en-IN" sz="950" b="0" strike="noStrike" spc="-41">
                <a:latin typeface="Trebuchet MS"/>
              </a:rPr>
              <a:t>for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24">
                <a:latin typeface="Trebuchet MS"/>
              </a:rPr>
              <a:t>places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parse-in-progress </a:t>
            </a:r>
            <a:r>
              <a:rPr lang="en-IN" sz="950" b="0" strike="noStrike" spc="4">
                <a:latin typeface="Trebuchet MS"/>
              </a:rPr>
              <a:t>where</a:t>
            </a:r>
            <a:r>
              <a:rPr lang="en-IN" sz="950" b="0" strike="noStrike" spc="-160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  </a:t>
            </a:r>
            <a:r>
              <a:rPr lang="en-IN" sz="950" b="0" strike="noStrike" spc="4">
                <a:latin typeface="Trebuchet MS"/>
              </a:rPr>
              <a:t>right-hand-side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43">
                <a:latin typeface="Trebuchet MS"/>
              </a:rPr>
              <a:t>some </a:t>
            </a:r>
            <a:r>
              <a:rPr lang="en-IN" sz="950" b="0" strike="noStrike" spc="-12">
                <a:latin typeface="Trebuchet MS"/>
              </a:rPr>
              <a:t>rule might</a:t>
            </a:r>
            <a:r>
              <a:rPr lang="en-IN" sz="950" b="0" strike="noStrike" spc="-97">
                <a:latin typeface="Trebuchet MS"/>
              </a:rPr>
              <a:t> </a:t>
            </a:r>
            <a:r>
              <a:rPr lang="en-IN" sz="950" b="0" strike="noStrike" spc="-80">
                <a:latin typeface="Trebuchet MS"/>
              </a:rPr>
              <a:t>fit.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810" name="object 5"/>
          <p:cNvSpPr/>
          <p:nvPr/>
        </p:nvSpPr>
        <p:spPr>
          <a:xfrm>
            <a:off x="281520" y="174852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object 1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12" name="object 13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13" name="object 14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15" name="object 3"/>
          <p:cNvSpPr/>
          <p:nvPr/>
        </p:nvSpPr>
        <p:spPr>
          <a:xfrm>
            <a:off x="1599840" y="2555280"/>
            <a:ext cx="1496160" cy="109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17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1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20" name="object 3"/>
          <p:cNvSpPr/>
          <p:nvPr/>
        </p:nvSpPr>
        <p:spPr>
          <a:xfrm>
            <a:off x="1596960" y="2259720"/>
            <a:ext cx="1496160" cy="4082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22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23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2"/>
          <p:cNvSpPr txBox="1"/>
          <p:nvPr/>
        </p:nvSpPr>
        <p:spPr>
          <a:xfrm>
            <a:off x="95400" y="60480"/>
            <a:ext cx="14958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Constituent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Phrases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322" name="object 3"/>
          <p:cNvSpPr/>
          <p:nvPr/>
        </p:nvSpPr>
        <p:spPr>
          <a:xfrm>
            <a:off x="126000" y="861120"/>
            <a:ext cx="3406320" cy="30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950" b="0" strike="noStrike" spc="18">
                <a:latin typeface="Trebuchet MS"/>
              </a:rPr>
              <a:t>Usually </a:t>
            </a:r>
            <a:r>
              <a:rPr lang="en-IN" sz="950" b="0" strike="noStrike" spc="24">
                <a:latin typeface="Trebuchet MS"/>
              </a:rPr>
              <a:t>named </a:t>
            </a:r>
            <a:r>
              <a:rPr lang="en-IN" sz="950" b="0" strike="noStrike" spc="38">
                <a:latin typeface="Trebuchet MS"/>
              </a:rPr>
              <a:t>based </a:t>
            </a:r>
            <a:r>
              <a:rPr lang="en-IN" sz="950" b="0" strike="noStrike" spc="29">
                <a:latin typeface="Trebuchet MS"/>
              </a:rPr>
              <a:t>on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">
                <a:latin typeface="Trebuchet MS"/>
              </a:rPr>
              <a:t>word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38">
                <a:latin typeface="Trebuchet MS"/>
              </a:rPr>
              <a:t>heads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205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constituent: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323" name="object 4"/>
          <p:cNvSpPr/>
          <p:nvPr/>
        </p:nvSpPr>
        <p:spPr>
          <a:xfrm>
            <a:off x="191880" y="1060200"/>
            <a:ext cx="3878280" cy="4608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object 5"/>
          <p:cNvGrpSpPr/>
          <p:nvPr/>
        </p:nvGrpSpPr>
        <p:grpSpPr>
          <a:xfrm>
            <a:off x="87840" y="1660320"/>
            <a:ext cx="4482720" cy="970560"/>
            <a:chOff x="87840" y="1660320"/>
            <a:chExt cx="4482720" cy="970560"/>
          </a:xfrm>
        </p:grpSpPr>
        <p:sp>
          <p:nvSpPr>
            <p:cNvPr id="325" name="object 6"/>
            <p:cNvSpPr/>
            <p:nvPr/>
          </p:nvSpPr>
          <p:spPr>
            <a:xfrm>
              <a:off x="87840" y="166032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object 7"/>
            <p:cNvSpPr/>
            <p:nvPr/>
          </p:nvSpPr>
          <p:spPr>
            <a:xfrm>
              <a:off x="87840" y="1833480"/>
              <a:ext cx="4432320" cy="5040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object 8"/>
            <p:cNvSpPr/>
            <p:nvPr/>
          </p:nvSpPr>
          <p:spPr>
            <a:xfrm>
              <a:off x="138600" y="2529360"/>
              <a:ext cx="101160" cy="1011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object 9"/>
            <p:cNvSpPr/>
            <p:nvPr/>
          </p:nvSpPr>
          <p:spPr>
            <a:xfrm>
              <a:off x="189360" y="2516760"/>
              <a:ext cx="4381200" cy="1141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object 10"/>
            <p:cNvSpPr/>
            <p:nvPr/>
          </p:nvSpPr>
          <p:spPr>
            <a:xfrm>
              <a:off x="4520160" y="1704600"/>
              <a:ext cx="50400" cy="8244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object 11"/>
            <p:cNvSpPr/>
            <p:nvPr/>
          </p:nvSpPr>
          <p:spPr>
            <a:xfrm>
              <a:off x="87840" y="1877760"/>
              <a:ext cx="4432680" cy="702720"/>
            </a:xfrm>
            <a:custGeom>
              <a:avLst/>
              <a:gdLst/>
              <a:ahLst/>
              <a:cxnLst/>
              <a:rect l="l" t="t" r="r" b="b"/>
              <a:pathLst>
                <a:path w="4432935" h="702944">
                  <a:moveTo>
                    <a:pt x="4432566" y="0"/>
                  </a:moveTo>
                  <a:lnTo>
                    <a:pt x="0" y="0"/>
                  </a:lnTo>
                  <a:lnTo>
                    <a:pt x="0" y="651751"/>
                  </a:lnTo>
                  <a:lnTo>
                    <a:pt x="4008" y="671475"/>
                  </a:lnTo>
                  <a:lnTo>
                    <a:pt x="14922" y="687628"/>
                  </a:lnTo>
                  <a:lnTo>
                    <a:pt x="31075" y="698542"/>
                  </a:lnTo>
                  <a:lnTo>
                    <a:pt x="50800" y="702551"/>
                  </a:lnTo>
                  <a:lnTo>
                    <a:pt x="4381766" y="702551"/>
                  </a:lnTo>
                  <a:lnTo>
                    <a:pt x="4401491" y="698542"/>
                  </a:lnTo>
                  <a:lnTo>
                    <a:pt x="4417644" y="687628"/>
                  </a:lnTo>
                  <a:lnTo>
                    <a:pt x="4428558" y="671475"/>
                  </a:lnTo>
                  <a:lnTo>
                    <a:pt x="4432566" y="65175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object 12"/>
            <p:cNvSpPr/>
            <p:nvPr/>
          </p:nvSpPr>
          <p:spPr>
            <a:xfrm>
              <a:off x="4520160" y="1742760"/>
              <a:ext cx="360" cy="805320"/>
            </a:xfrm>
            <a:custGeom>
              <a:avLst/>
              <a:gdLst/>
              <a:ahLst/>
              <a:cxnLst/>
              <a:rect l="l" t="t" r="r" b="b"/>
              <a:pathLst>
                <a:path h="805814">
                  <a:moveTo>
                    <a:pt x="0" y="80576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object 13"/>
            <p:cNvSpPr/>
            <p:nvPr/>
          </p:nvSpPr>
          <p:spPr>
            <a:xfrm>
              <a:off x="4520160" y="17301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object 14"/>
            <p:cNvSpPr/>
            <p:nvPr/>
          </p:nvSpPr>
          <p:spPr>
            <a:xfrm>
              <a:off x="4520160" y="17175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object 15"/>
            <p:cNvSpPr/>
            <p:nvPr/>
          </p:nvSpPr>
          <p:spPr>
            <a:xfrm>
              <a:off x="4520160" y="17046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5" name="object 16"/>
          <p:cNvSpPr/>
          <p:nvPr/>
        </p:nvSpPr>
        <p:spPr>
          <a:xfrm>
            <a:off x="126000" y="1589040"/>
            <a:ext cx="3877560" cy="11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33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lang="en-IN" sz="1100" b="0" i="1" strike="noStrike" spc="-120">
                <a:solidFill>
                  <a:srgbClr val="FF0000"/>
                </a:solidFill>
                <a:latin typeface="Georgia"/>
              </a:rPr>
              <a:t>Words </a:t>
            </a:r>
            <a:r>
              <a:rPr lang="en-IN" sz="1100" b="0" i="1" strike="noStrike" spc="-72">
                <a:solidFill>
                  <a:srgbClr val="FF0000"/>
                </a:solidFill>
                <a:latin typeface="Georgia"/>
              </a:rPr>
              <a:t>can </a:t>
            </a:r>
            <a:r>
              <a:rPr lang="en-IN" sz="1100" b="0" i="1" strike="noStrike" spc="-52">
                <a:solidFill>
                  <a:srgbClr val="FF0000"/>
                </a:solidFill>
                <a:latin typeface="Georgia"/>
              </a:rPr>
              <a:t>also </a:t>
            </a:r>
            <a:r>
              <a:rPr lang="en-IN" sz="1100" b="0" i="1" strike="noStrike" spc="-60">
                <a:solidFill>
                  <a:srgbClr val="FF0000"/>
                </a:solidFill>
                <a:latin typeface="Georgia"/>
              </a:rPr>
              <a:t>act </a:t>
            </a:r>
            <a:r>
              <a:rPr lang="en-IN" sz="1100" b="0" i="1" strike="noStrike" spc="-72">
                <a:solidFill>
                  <a:srgbClr val="FF0000"/>
                </a:solidFill>
                <a:latin typeface="Georgia"/>
              </a:rPr>
              <a:t>as</a:t>
            </a:r>
            <a:r>
              <a:rPr lang="en-IN" sz="1100" b="0" i="1" strike="noStrike" spc="-21">
                <a:solidFill>
                  <a:srgbClr val="FF0000"/>
                </a:solidFill>
                <a:latin typeface="Georgia"/>
              </a:rPr>
              <a:t> </a:t>
            </a:r>
            <a:r>
              <a:rPr lang="en-IN" sz="1100" b="0" i="1" strike="noStrike" spc="-72">
                <a:solidFill>
                  <a:srgbClr val="FF0000"/>
                </a:solidFill>
                <a:latin typeface="Georgia"/>
              </a:rPr>
              <a:t>phrases</a:t>
            </a:r>
            <a:endParaRPr lang="en-IN" sz="11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0"/>
              </a:spcBef>
            </a:pPr>
            <a:r>
              <a:rPr lang="en-IN" sz="950" b="0" i="1" strike="noStrike" spc="-1">
                <a:solidFill>
                  <a:srgbClr val="FF0000"/>
                </a:solidFill>
                <a:latin typeface="Verdana"/>
              </a:rPr>
              <a:t>Joe 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grew</a:t>
            </a:r>
            <a:r>
              <a:rPr lang="en-IN" sz="950" b="0" i="1" strike="noStrike" spc="-137">
                <a:solidFill>
                  <a:srgbClr val="FF0000"/>
                </a:solidFill>
                <a:latin typeface="Verdana"/>
              </a:rPr>
              <a:t> </a:t>
            </a:r>
            <a:r>
              <a:rPr lang="en-IN" sz="950" b="0" i="1" strike="noStrike" spc="-46">
                <a:solidFill>
                  <a:srgbClr val="FF0000"/>
                </a:solidFill>
                <a:latin typeface="Verdana"/>
              </a:rPr>
              <a:t>potatoes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lang="en-IN" sz="950" b="0" i="1" strike="noStrike" spc="-1">
                <a:solidFill>
                  <a:srgbClr val="FF0000"/>
                </a:solidFill>
                <a:latin typeface="Verdana"/>
              </a:rPr>
              <a:t>Joe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and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i="1" strike="noStrike" spc="-46">
                <a:solidFill>
                  <a:srgbClr val="FF0000"/>
                </a:solidFill>
                <a:latin typeface="Verdana"/>
              </a:rPr>
              <a:t>potatoes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are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both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38">
                <a:solidFill>
                  <a:srgbClr val="FF0000"/>
                </a:solidFill>
                <a:latin typeface="Trebuchet MS"/>
              </a:rPr>
              <a:t>nouns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and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4">
                <a:solidFill>
                  <a:srgbClr val="FF0000"/>
                </a:solidFill>
                <a:latin typeface="Trebuchet MS"/>
              </a:rPr>
              <a:t>noun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32">
                <a:solidFill>
                  <a:srgbClr val="FF0000"/>
                </a:solidFill>
                <a:latin typeface="Trebuchet MS"/>
              </a:rPr>
              <a:t>phrases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</a:pPr>
            <a:r>
              <a:rPr lang="en-IN" sz="950" b="0" strike="noStrike" spc="32">
                <a:solidFill>
                  <a:srgbClr val="FF0000"/>
                </a:solidFill>
                <a:latin typeface="Trebuchet MS"/>
              </a:rPr>
              <a:t>Compare </a:t>
            </a:r>
            <a:r>
              <a:rPr lang="en-IN" sz="950" b="0" strike="noStrike" spc="-46">
                <a:solidFill>
                  <a:srgbClr val="FF0000"/>
                </a:solidFill>
                <a:latin typeface="Trebuchet MS"/>
              </a:rPr>
              <a:t>with: </a:t>
            </a:r>
            <a:r>
              <a:rPr lang="en-IN" sz="950" b="0" i="1" strike="noStrike" spc="-26">
                <a:solidFill>
                  <a:srgbClr val="FF0000"/>
                </a:solidFill>
                <a:latin typeface="Verdana"/>
              </a:rPr>
              <a:t>The 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man </a:t>
            </a:r>
            <a:r>
              <a:rPr lang="en-IN" sz="950" b="0" i="1" strike="noStrike" spc="-72">
                <a:solidFill>
                  <a:srgbClr val="FF0000"/>
                </a:solidFill>
                <a:latin typeface="Verdana"/>
              </a:rPr>
              <a:t>from </a:t>
            </a:r>
            <a:r>
              <a:rPr lang="en-IN" sz="950" b="0" i="1" strike="noStrike" spc="-55">
                <a:solidFill>
                  <a:srgbClr val="FF0000"/>
                </a:solidFill>
                <a:latin typeface="Verdana"/>
              </a:rPr>
              <a:t>Amherst 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grew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beautiful </a:t>
            </a:r>
            <a:r>
              <a:rPr lang="en-IN" sz="950" b="0" i="1" strike="noStrike" spc="-46">
                <a:solidFill>
                  <a:srgbClr val="FF0000"/>
                </a:solidFill>
                <a:latin typeface="Verdana"/>
              </a:rPr>
              <a:t>russet </a:t>
            </a:r>
            <a:r>
              <a:rPr lang="en-IN" sz="950" b="0" i="1" strike="noStrike" spc="-52">
                <a:solidFill>
                  <a:srgbClr val="FF0000"/>
                </a:solidFill>
                <a:latin typeface="Verdana"/>
              </a:rPr>
              <a:t>potatoes</a:t>
            </a:r>
            <a:r>
              <a:rPr lang="en-IN" sz="950" b="0" strike="noStrike" spc="-52">
                <a:solidFill>
                  <a:srgbClr val="FF0000"/>
                </a:solidFill>
                <a:latin typeface="Trebuchet MS"/>
              </a:rPr>
              <a:t>.  </a:t>
            </a:r>
            <a:r>
              <a:rPr lang="en-IN" sz="950" b="0" i="1" strike="noStrike" spc="-1">
                <a:solidFill>
                  <a:srgbClr val="FF0000"/>
                </a:solidFill>
                <a:latin typeface="Verdana"/>
              </a:rPr>
              <a:t>Joe</a:t>
            </a:r>
            <a:r>
              <a:rPr lang="en-IN" sz="950" b="0" i="1" strike="noStrike" spc="-66">
                <a:solidFill>
                  <a:srgbClr val="FF0000"/>
                </a:solidFill>
                <a:latin typeface="Verdana"/>
              </a:rPr>
              <a:t>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appears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in </a:t>
            </a:r>
            <a:r>
              <a:rPr lang="en-IN" sz="950" b="0" strike="noStrike" spc="43">
                <a:solidFill>
                  <a:srgbClr val="FF0000"/>
                </a:solidFill>
                <a:latin typeface="Trebuchet MS"/>
              </a:rPr>
              <a:t>a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place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35">
                <a:solidFill>
                  <a:srgbClr val="FF0000"/>
                </a:solidFill>
                <a:latin typeface="Trebuchet MS"/>
              </a:rPr>
              <a:t>that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43">
                <a:solidFill>
                  <a:srgbClr val="FF0000"/>
                </a:solidFill>
                <a:latin typeface="Trebuchet MS"/>
              </a:rPr>
              <a:t>a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FF0000"/>
                </a:solidFill>
                <a:latin typeface="Trebuchet MS"/>
              </a:rPr>
              <a:t>larger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4">
                <a:solidFill>
                  <a:srgbClr val="FF0000"/>
                </a:solidFill>
                <a:latin typeface="Trebuchet MS"/>
              </a:rPr>
              <a:t>noun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24">
                <a:solidFill>
                  <a:srgbClr val="FF0000"/>
                </a:solidFill>
                <a:latin typeface="Trebuchet MS"/>
              </a:rPr>
              <a:t>phrase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could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FF0000"/>
                </a:solidFill>
                <a:latin typeface="Trebuchet MS"/>
              </a:rPr>
              <a:t>have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FF0000"/>
                </a:solidFill>
                <a:latin typeface="Trebuchet MS"/>
              </a:rPr>
              <a:t>been.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337" name="object 23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38" name="object 24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39" name="object 25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25" name="object 3"/>
          <p:cNvSpPr/>
          <p:nvPr/>
        </p:nvSpPr>
        <p:spPr>
          <a:xfrm>
            <a:off x="1554120" y="1781280"/>
            <a:ext cx="1539000" cy="883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3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3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36" name="object 3"/>
          <p:cNvSpPr/>
          <p:nvPr/>
        </p:nvSpPr>
        <p:spPr>
          <a:xfrm>
            <a:off x="1557360" y="1421640"/>
            <a:ext cx="1539000" cy="1243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44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45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47" name="object 3"/>
          <p:cNvSpPr/>
          <p:nvPr/>
        </p:nvSpPr>
        <p:spPr>
          <a:xfrm>
            <a:off x="1554120" y="1424520"/>
            <a:ext cx="1539000" cy="1243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5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5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58" name="object 3"/>
          <p:cNvSpPr/>
          <p:nvPr/>
        </p:nvSpPr>
        <p:spPr>
          <a:xfrm>
            <a:off x="1554120" y="1421640"/>
            <a:ext cx="1539000" cy="1243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66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67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69" name="object 3"/>
          <p:cNvSpPr/>
          <p:nvPr/>
        </p:nvSpPr>
        <p:spPr>
          <a:xfrm>
            <a:off x="1554120" y="1421640"/>
            <a:ext cx="1539000" cy="1243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7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39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80" name="object 3"/>
          <p:cNvSpPr/>
          <p:nvPr/>
        </p:nvSpPr>
        <p:spPr>
          <a:xfrm>
            <a:off x="1557360" y="1424520"/>
            <a:ext cx="1618200" cy="1243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7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88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89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91" name="object 3"/>
          <p:cNvSpPr/>
          <p:nvPr/>
        </p:nvSpPr>
        <p:spPr>
          <a:xfrm>
            <a:off x="1554120" y="1405800"/>
            <a:ext cx="1618200" cy="1557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899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00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02" name="object 3"/>
          <p:cNvSpPr/>
          <p:nvPr/>
        </p:nvSpPr>
        <p:spPr>
          <a:xfrm>
            <a:off x="1554120" y="1399680"/>
            <a:ext cx="1618200" cy="1557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10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11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13" name="object 3"/>
          <p:cNvSpPr/>
          <p:nvPr/>
        </p:nvSpPr>
        <p:spPr>
          <a:xfrm>
            <a:off x="1554120" y="1402560"/>
            <a:ext cx="1871280" cy="1557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21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22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24" name="object 3"/>
          <p:cNvSpPr/>
          <p:nvPr/>
        </p:nvSpPr>
        <p:spPr>
          <a:xfrm>
            <a:off x="1557360" y="1399680"/>
            <a:ext cx="1871280" cy="1557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32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33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bject 2"/>
          <p:cNvSpPr/>
          <p:nvPr/>
        </p:nvSpPr>
        <p:spPr>
          <a:xfrm>
            <a:off x="95400" y="60480"/>
            <a:ext cx="242532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Evidence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that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constituency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exists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341" name="object 3"/>
          <p:cNvSpPr/>
          <p:nvPr/>
        </p:nvSpPr>
        <p:spPr>
          <a:xfrm>
            <a:off x="87840" y="549000"/>
            <a:ext cx="4432680" cy="185760"/>
          </a:xfrm>
          <a:custGeom>
            <a:avLst/>
            <a:gdLst/>
            <a:ahLst/>
            <a:cxnLst/>
            <a:rect l="l" t="t" r="r" b="b"/>
            <a:pathLst>
              <a:path w="4432935" h="18605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object 4"/>
          <p:cNvSpPr/>
          <p:nvPr/>
        </p:nvSpPr>
        <p:spPr>
          <a:xfrm>
            <a:off x="126000" y="529920"/>
            <a:ext cx="205632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92">
                <a:solidFill>
                  <a:srgbClr val="3333B2"/>
                </a:solidFill>
                <a:latin typeface="Georgia"/>
              </a:rPr>
              <a:t>They </a:t>
            </a:r>
            <a:r>
              <a:rPr lang="en-IN" sz="1100" b="0" i="1" strike="noStrike" spc="-80">
                <a:solidFill>
                  <a:srgbClr val="3333B2"/>
                </a:solidFill>
                <a:latin typeface="Georgia"/>
              </a:rPr>
              <a:t>appear </a:t>
            </a:r>
            <a:r>
              <a:rPr lang="en-IN" sz="1100" b="0" i="1" strike="noStrike" spc="-66">
                <a:solidFill>
                  <a:srgbClr val="3333B2"/>
                </a:solidFill>
                <a:latin typeface="Georgia"/>
              </a:rPr>
              <a:t>in </a:t>
            </a:r>
            <a:r>
              <a:rPr lang="en-IN" sz="1100" b="0" i="1" strike="noStrike" spc="-72">
                <a:solidFill>
                  <a:srgbClr val="3333B2"/>
                </a:solidFill>
                <a:latin typeface="Georgia"/>
              </a:rPr>
              <a:t>similar</a:t>
            </a:r>
            <a:r>
              <a:rPr lang="en-IN" sz="1100" b="0" i="1" strike="noStrike" spc="-11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92">
                <a:solidFill>
                  <a:srgbClr val="3333B2"/>
                </a:solidFill>
                <a:latin typeface="Georgia"/>
              </a:rPr>
              <a:t>environments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343" name="object 5"/>
          <p:cNvGrpSpPr/>
          <p:nvPr/>
        </p:nvGrpSpPr>
        <p:grpSpPr>
          <a:xfrm>
            <a:off x="87840" y="593280"/>
            <a:ext cx="4483080" cy="1136160"/>
            <a:chOff x="87840" y="593280"/>
            <a:chExt cx="4483080" cy="1136160"/>
          </a:xfrm>
        </p:grpSpPr>
        <p:sp>
          <p:nvSpPr>
            <p:cNvPr id="344" name="object 6"/>
            <p:cNvSpPr/>
            <p:nvPr/>
          </p:nvSpPr>
          <p:spPr>
            <a:xfrm>
              <a:off x="87840" y="722160"/>
              <a:ext cx="4483080" cy="1645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object 7"/>
            <p:cNvSpPr/>
            <p:nvPr/>
          </p:nvSpPr>
          <p:spPr>
            <a:xfrm>
              <a:off x="4520160" y="593280"/>
              <a:ext cx="50400" cy="1915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object 8"/>
            <p:cNvSpPr/>
            <p:nvPr/>
          </p:nvSpPr>
          <p:spPr>
            <a:xfrm>
              <a:off x="87840" y="766440"/>
              <a:ext cx="4432680" cy="6948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object 9"/>
            <p:cNvSpPr/>
            <p:nvPr/>
          </p:nvSpPr>
          <p:spPr>
            <a:xfrm>
              <a:off x="4520160" y="631440"/>
              <a:ext cx="360" cy="173160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object 10"/>
            <p:cNvSpPr/>
            <p:nvPr/>
          </p:nvSpPr>
          <p:spPr>
            <a:xfrm>
              <a:off x="4520160" y="6184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object 11"/>
            <p:cNvSpPr/>
            <p:nvPr/>
          </p:nvSpPr>
          <p:spPr>
            <a:xfrm>
              <a:off x="4520160" y="6058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object 12"/>
            <p:cNvSpPr/>
            <p:nvPr/>
          </p:nvSpPr>
          <p:spPr>
            <a:xfrm>
              <a:off x="4520160" y="5932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object 13"/>
            <p:cNvSpPr/>
            <p:nvPr/>
          </p:nvSpPr>
          <p:spPr>
            <a:xfrm>
              <a:off x="153720" y="925920"/>
              <a:ext cx="2982960" cy="8035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object 14"/>
          <p:cNvSpPr/>
          <p:nvPr/>
        </p:nvSpPr>
        <p:spPr>
          <a:xfrm>
            <a:off x="87840" y="1857960"/>
            <a:ext cx="4432680" cy="185760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object 15"/>
          <p:cNvSpPr/>
          <p:nvPr/>
        </p:nvSpPr>
        <p:spPr>
          <a:xfrm>
            <a:off x="126000" y="1838520"/>
            <a:ext cx="2711880" cy="1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60">
                <a:solidFill>
                  <a:srgbClr val="3333B2"/>
                </a:solidFill>
                <a:latin typeface="Georgia"/>
              </a:rPr>
              <a:t>Can </a:t>
            </a:r>
            <a:r>
              <a:rPr lang="en-IN" sz="1100" b="0" i="1" strike="noStrike" spc="-52">
                <a:solidFill>
                  <a:srgbClr val="3333B2"/>
                </a:solidFill>
                <a:latin typeface="Georgia"/>
              </a:rPr>
              <a:t>be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placed </a:t>
            </a:r>
            <a:r>
              <a:rPr lang="en-IN" sz="1100" b="0" i="1" strike="noStrike" spc="-66">
                <a:solidFill>
                  <a:srgbClr val="3333B2"/>
                </a:solidFill>
                <a:latin typeface="Georgia"/>
              </a:rPr>
              <a:t>in </a:t>
            </a:r>
            <a:r>
              <a:rPr lang="en-IN" sz="1100" b="0" i="1" strike="noStrike" spc="-86">
                <a:solidFill>
                  <a:srgbClr val="3333B2"/>
                </a:solidFill>
                <a:latin typeface="Georgia"/>
              </a:rPr>
              <a:t>a </a:t>
            </a:r>
            <a:r>
              <a:rPr lang="en-IN" sz="1100" b="0" i="1" strike="noStrike" spc="-97">
                <a:solidFill>
                  <a:srgbClr val="3333B2"/>
                </a:solidFill>
                <a:latin typeface="Georgia"/>
              </a:rPr>
              <a:t>number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of </a:t>
            </a:r>
            <a:r>
              <a:rPr lang="en-IN" sz="1100" b="0" i="1" strike="noStrike" spc="-72">
                <a:solidFill>
                  <a:srgbClr val="3333B2"/>
                </a:solidFill>
                <a:latin typeface="Georgia"/>
              </a:rPr>
              <a:t>different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 locations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354" name="object 16"/>
          <p:cNvGrpSpPr/>
          <p:nvPr/>
        </p:nvGrpSpPr>
        <p:grpSpPr>
          <a:xfrm>
            <a:off x="87840" y="1902240"/>
            <a:ext cx="4483080" cy="1273320"/>
            <a:chOff x="87840" y="1902240"/>
            <a:chExt cx="4483080" cy="1273320"/>
          </a:xfrm>
        </p:grpSpPr>
        <p:sp>
          <p:nvSpPr>
            <p:cNvPr id="355" name="object 17"/>
            <p:cNvSpPr/>
            <p:nvPr/>
          </p:nvSpPr>
          <p:spPr>
            <a:xfrm>
              <a:off x="87840" y="2030760"/>
              <a:ext cx="4483080" cy="1645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object 18"/>
            <p:cNvSpPr/>
            <p:nvPr/>
          </p:nvSpPr>
          <p:spPr>
            <a:xfrm>
              <a:off x="4520160" y="1902240"/>
              <a:ext cx="50400" cy="19152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object 19"/>
            <p:cNvSpPr/>
            <p:nvPr/>
          </p:nvSpPr>
          <p:spPr>
            <a:xfrm>
              <a:off x="87840" y="2075040"/>
              <a:ext cx="4432680" cy="6948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object 20"/>
            <p:cNvSpPr/>
            <p:nvPr/>
          </p:nvSpPr>
          <p:spPr>
            <a:xfrm>
              <a:off x="4520160" y="1940040"/>
              <a:ext cx="360" cy="173160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object 21"/>
            <p:cNvSpPr/>
            <p:nvPr/>
          </p:nvSpPr>
          <p:spPr>
            <a:xfrm>
              <a:off x="4520160" y="19274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object 22"/>
            <p:cNvSpPr/>
            <p:nvPr/>
          </p:nvSpPr>
          <p:spPr>
            <a:xfrm>
              <a:off x="4520160" y="19148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object 23"/>
            <p:cNvSpPr/>
            <p:nvPr/>
          </p:nvSpPr>
          <p:spPr>
            <a:xfrm>
              <a:off x="4520160" y="19022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object 24"/>
            <p:cNvSpPr/>
            <p:nvPr/>
          </p:nvSpPr>
          <p:spPr>
            <a:xfrm>
              <a:off x="172800" y="2234880"/>
              <a:ext cx="3036240" cy="94068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4" name="object 3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65" name="object 32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66" name="object 33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35" name="object 3"/>
          <p:cNvSpPr/>
          <p:nvPr/>
        </p:nvSpPr>
        <p:spPr>
          <a:xfrm>
            <a:off x="1554120" y="1399680"/>
            <a:ext cx="1904760" cy="1557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4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4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46" name="object 3"/>
          <p:cNvSpPr/>
          <p:nvPr/>
        </p:nvSpPr>
        <p:spPr>
          <a:xfrm>
            <a:off x="1557360" y="1399680"/>
            <a:ext cx="1618200" cy="15570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7" name="object 4"/>
          <p:cNvGrpSpPr/>
          <p:nvPr/>
        </p:nvGrpSpPr>
        <p:grpSpPr>
          <a:xfrm>
            <a:off x="0" y="3347280"/>
            <a:ext cx="4607640" cy="108720"/>
            <a:chOff x="0" y="3347280"/>
            <a:chExt cx="4607640" cy="108720"/>
          </a:xfrm>
        </p:grpSpPr>
        <p:sp>
          <p:nvSpPr>
            <p:cNvPr id="948" name="object 5"/>
            <p:cNvSpPr/>
            <p:nvPr/>
          </p:nvSpPr>
          <p:spPr>
            <a:xfrm>
              <a:off x="0" y="3347280"/>
              <a:ext cx="1535760" cy="1087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object 6"/>
            <p:cNvSpPr/>
            <p:nvPr/>
          </p:nvSpPr>
          <p:spPr>
            <a:xfrm>
              <a:off x="1536120" y="3347280"/>
              <a:ext cx="1535760" cy="1087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object 7"/>
            <p:cNvSpPr/>
            <p:nvPr/>
          </p:nvSpPr>
          <p:spPr>
            <a:xfrm>
              <a:off x="3071880" y="3347280"/>
              <a:ext cx="1535760" cy="1087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2" name="object 9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953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54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55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57" name="object 3"/>
          <p:cNvSpPr/>
          <p:nvPr/>
        </p:nvSpPr>
        <p:spPr>
          <a:xfrm>
            <a:off x="1596960" y="1996920"/>
            <a:ext cx="1575360" cy="9597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4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65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66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68" name="object 3"/>
          <p:cNvSpPr/>
          <p:nvPr/>
        </p:nvSpPr>
        <p:spPr>
          <a:xfrm>
            <a:off x="1596960" y="1890360"/>
            <a:ext cx="1575360" cy="1066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5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76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77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79" name="object 3"/>
          <p:cNvSpPr/>
          <p:nvPr/>
        </p:nvSpPr>
        <p:spPr>
          <a:xfrm>
            <a:off x="1596960" y="1512360"/>
            <a:ext cx="1575360" cy="1444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87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8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49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90" name="object 3"/>
          <p:cNvSpPr/>
          <p:nvPr/>
        </p:nvSpPr>
        <p:spPr>
          <a:xfrm>
            <a:off x="1596960" y="1512360"/>
            <a:ext cx="1575360" cy="1444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object 9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997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98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999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50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01" name="object 3"/>
          <p:cNvSpPr/>
          <p:nvPr/>
        </p:nvSpPr>
        <p:spPr>
          <a:xfrm>
            <a:off x="1596960" y="1487880"/>
            <a:ext cx="1575360" cy="14688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09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10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51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2" name="object 3"/>
          <p:cNvSpPr/>
          <p:nvPr/>
        </p:nvSpPr>
        <p:spPr>
          <a:xfrm>
            <a:off x="1596960" y="1487880"/>
            <a:ext cx="1575360" cy="14688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20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21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52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23" name="object 3"/>
          <p:cNvSpPr/>
          <p:nvPr/>
        </p:nvSpPr>
        <p:spPr>
          <a:xfrm>
            <a:off x="1596960" y="1838520"/>
            <a:ext cx="1575360" cy="11214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31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32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53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34" name="object 3"/>
          <p:cNvSpPr/>
          <p:nvPr/>
        </p:nvSpPr>
        <p:spPr>
          <a:xfrm>
            <a:off x="1596960" y="1835640"/>
            <a:ext cx="1575360" cy="11214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42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43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54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bject 2"/>
          <p:cNvSpPr/>
          <p:nvPr/>
        </p:nvSpPr>
        <p:spPr>
          <a:xfrm>
            <a:off x="95400" y="60480"/>
            <a:ext cx="347760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 dirty="0" err="1">
                <a:solidFill>
                  <a:srgbClr val="FFFFFF"/>
                </a:solidFill>
                <a:latin typeface="Georgia"/>
              </a:rPr>
              <a:t>Modeling</a:t>
            </a:r>
            <a:r>
              <a:rPr lang="en-IN" sz="1400" b="0" i="1" strike="noStrike" spc="-60" dirty="0">
                <a:solidFill>
                  <a:srgbClr val="FFFFFF"/>
                </a:solidFill>
                <a:latin typeface="Georgia"/>
              </a:rPr>
              <a:t> Constituency: </a:t>
            </a:r>
            <a:r>
              <a:rPr lang="en-IN" sz="1400" b="0" i="1" strike="noStrike" spc="-111" dirty="0">
                <a:solidFill>
                  <a:srgbClr val="FFFFFF"/>
                </a:solidFill>
                <a:latin typeface="Georgia"/>
              </a:rPr>
              <a:t>what </a:t>
            </a:r>
            <a:r>
              <a:rPr lang="en-IN" sz="1400" b="0" i="1" strike="noStrike" spc="-111" dirty="0" smtClean="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41" dirty="0" smtClean="0">
                <a:solidFill>
                  <a:srgbClr val="FFFFFF"/>
                </a:solidFill>
                <a:latin typeface="Georgia"/>
              </a:rPr>
              <a:t>tool </a:t>
            </a:r>
            <a:r>
              <a:rPr lang="en-IN" sz="1400" b="0" i="1" strike="noStrike" spc="-66" dirty="0">
                <a:solidFill>
                  <a:srgbClr val="FFFFFF"/>
                </a:solidFill>
                <a:latin typeface="Georgia"/>
              </a:rPr>
              <a:t>do </a:t>
            </a:r>
            <a:r>
              <a:rPr lang="en-IN" sz="1400" b="0" i="1" strike="noStrike" spc="-111" dirty="0">
                <a:solidFill>
                  <a:srgbClr val="FFFFFF"/>
                </a:solidFill>
                <a:latin typeface="Georgia"/>
              </a:rPr>
              <a:t>we</a:t>
            </a:r>
            <a:r>
              <a:rPr lang="en-IN" sz="1400" b="0" i="1" strike="noStrike" spc="4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41" dirty="0">
                <a:solidFill>
                  <a:srgbClr val="FFFFFF"/>
                </a:solidFill>
                <a:latin typeface="Georgia"/>
              </a:rPr>
              <a:t>need?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368" name="object 3"/>
          <p:cNvSpPr/>
          <p:nvPr/>
        </p:nvSpPr>
        <p:spPr>
          <a:xfrm>
            <a:off x="284760" y="598320"/>
            <a:ext cx="2698560" cy="2355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71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372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object 2"/>
          <p:cNvSpPr/>
          <p:nvPr/>
        </p:nvSpPr>
        <p:spPr>
          <a:xfrm>
            <a:off x="95400" y="60480"/>
            <a:ext cx="14410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r>
              <a:rPr lang="en-IN" sz="1400" b="0" i="1" strike="noStrike" spc="-1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45" name="object 3"/>
          <p:cNvSpPr/>
          <p:nvPr/>
        </p:nvSpPr>
        <p:spPr>
          <a:xfrm>
            <a:off x="1596960" y="1443600"/>
            <a:ext cx="1575360" cy="15145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2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53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054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55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object 2"/>
          <p:cNvSpPr txBox="1"/>
          <p:nvPr/>
        </p:nvSpPr>
        <p:spPr>
          <a:xfrm>
            <a:off x="95400" y="60480"/>
            <a:ext cx="18972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Top-Down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vs.</a:t>
            </a:r>
            <a:r>
              <a:rPr lang="en-IN" sz="1400" b="0" i="1" strike="noStrike" spc="-4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Bottom-Up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091" name="object 3"/>
          <p:cNvSpPr/>
          <p:nvPr/>
        </p:nvSpPr>
        <p:spPr>
          <a:xfrm>
            <a:off x="281520" y="122436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object 4"/>
          <p:cNvSpPr/>
          <p:nvPr/>
        </p:nvSpPr>
        <p:spPr>
          <a:xfrm>
            <a:off x="402840" y="1131840"/>
            <a:ext cx="4020480" cy="12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-12">
                <a:latin typeface="Trebuchet MS"/>
              </a:rPr>
              <a:t>Top </a:t>
            </a:r>
            <a:r>
              <a:rPr lang="en-IN" sz="950" b="0" strike="noStrike" spc="12">
                <a:latin typeface="Trebuchet MS"/>
              </a:rPr>
              <a:t>down </a:t>
            </a:r>
            <a:r>
              <a:rPr lang="en-IN" sz="950" b="0" strike="noStrike" spc="-1">
                <a:latin typeface="Trebuchet MS"/>
              </a:rPr>
              <a:t>never </a:t>
            </a:r>
            <a:r>
              <a:rPr lang="en-IN" sz="950" b="0" strike="noStrike" spc="9">
                <a:latin typeface="Trebuchet MS"/>
              </a:rPr>
              <a:t>explores </a:t>
            </a:r>
            <a:r>
              <a:rPr lang="en-IN" sz="950" b="0" strike="noStrike" spc="4">
                <a:latin typeface="Trebuchet MS"/>
              </a:rPr>
              <a:t>options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-46">
                <a:latin typeface="Trebuchet MS"/>
              </a:rPr>
              <a:t>will </a:t>
            </a:r>
            <a:r>
              <a:rPr lang="en-IN" sz="950" b="0" strike="noStrike" spc="-15">
                <a:latin typeface="Trebuchet MS"/>
              </a:rPr>
              <a:t>not </a:t>
            </a:r>
            <a:r>
              <a:rPr lang="en-IN" sz="950" b="0" strike="noStrike" spc="4">
                <a:latin typeface="Trebuchet MS"/>
              </a:rPr>
              <a:t>lead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-46">
                <a:latin typeface="Trebuchet MS"/>
              </a:rPr>
              <a:t>full </a:t>
            </a:r>
            <a:r>
              <a:rPr lang="en-IN" sz="950" b="0" strike="noStrike" spc="9">
                <a:latin typeface="Trebuchet MS"/>
              </a:rPr>
              <a:t>parse, </a:t>
            </a:r>
            <a:r>
              <a:rPr lang="en-IN" sz="950" b="0" strike="noStrike" spc="-32">
                <a:latin typeface="Trebuchet MS"/>
              </a:rPr>
              <a:t>but</a:t>
            </a:r>
            <a:r>
              <a:rPr lang="en-IN" sz="950" b="0" strike="noStrike" spc="-97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can  </a:t>
            </a:r>
            <a:r>
              <a:rPr lang="en-IN" sz="950" b="0" strike="noStrike" spc="-7">
                <a:latin typeface="Trebuchet MS"/>
              </a:rPr>
              <a:t>explore </a:t>
            </a:r>
            <a:r>
              <a:rPr lang="en-IN" sz="950" b="0" strike="noStrike" spc="24">
                <a:latin typeface="Trebuchet MS"/>
              </a:rPr>
              <a:t>many </a:t>
            </a:r>
            <a:r>
              <a:rPr lang="en-IN" sz="950" b="0" strike="noStrike" spc="4">
                <a:latin typeface="Trebuchet MS"/>
              </a:rPr>
              <a:t>options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-1">
                <a:latin typeface="Trebuchet MS"/>
              </a:rPr>
              <a:t>never </a:t>
            </a:r>
            <a:r>
              <a:rPr lang="en-IN" sz="950" b="0" strike="noStrike" spc="4">
                <a:latin typeface="Trebuchet MS"/>
              </a:rPr>
              <a:t>connect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7">
                <a:latin typeface="Trebuchet MS"/>
              </a:rPr>
              <a:t>actual</a:t>
            </a:r>
            <a:r>
              <a:rPr lang="en-IN" sz="950" b="0" strike="noStrike" spc="-60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sentence.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-1">
                <a:latin typeface="Trebuchet MS"/>
              </a:rPr>
              <a:t>Bottom </a:t>
            </a:r>
            <a:r>
              <a:rPr lang="en-IN" sz="950" b="0" strike="noStrike" spc="18">
                <a:latin typeface="Trebuchet MS"/>
              </a:rPr>
              <a:t>up </a:t>
            </a:r>
            <a:r>
              <a:rPr lang="en-IN" sz="950" b="0" strike="noStrike" spc="-1">
                <a:latin typeface="Trebuchet MS"/>
              </a:rPr>
              <a:t>never </a:t>
            </a:r>
            <a:r>
              <a:rPr lang="en-IN" sz="950" b="0" strike="noStrike" spc="9">
                <a:latin typeface="Trebuchet MS"/>
              </a:rPr>
              <a:t>explores </a:t>
            </a:r>
            <a:r>
              <a:rPr lang="en-IN" sz="950" b="0" strike="noStrike" spc="4">
                <a:latin typeface="Trebuchet MS"/>
              </a:rPr>
              <a:t>options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24">
                <a:latin typeface="Trebuchet MS"/>
              </a:rPr>
              <a:t>do </a:t>
            </a:r>
            <a:r>
              <a:rPr lang="en-IN" sz="950" b="0" strike="noStrike" spc="-15">
                <a:latin typeface="Trebuchet MS"/>
              </a:rPr>
              <a:t>not </a:t>
            </a:r>
            <a:r>
              <a:rPr lang="en-IN" sz="950" b="0" strike="noStrike" spc="4">
                <a:latin typeface="Trebuchet MS"/>
              </a:rPr>
              <a:t>connect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7">
                <a:latin typeface="Trebuchet MS"/>
              </a:rPr>
              <a:t>actual  </a:t>
            </a:r>
            <a:r>
              <a:rPr lang="en-IN" sz="950" b="0" strike="noStrike" spc="18">
                <a:latin typeface="Trebuchet MS"/>
              </a:rPr>
              <a:t>sentence </a:t>
            </a:r>
            <a:r>
              <a:rPr lang="en-IN" sz="950" b="0" strike="noStrike" spc="-32">
                <a:latin typeface="Trebuchet MS"/>
              </a:rPr>
              <a:t>but </a:t>
            </a:r>
            <a:r>
              <a:rPr lang="en-IN" sz="950" b="0" strike="noStrike" spc="29">
                <a:latin typeface="Trebuchet MS"/>
              </a:rPr>
              <a:t>can </a:t>
            </a:r>
            <a:r>
              <a:rPr lang="en-IN" sz="950" b="0" strike="noStrike" spc="-7">
                <a:latin typeface="Trebuchet MS"/>
              </a:rPr>
              <a:t>explore </a:t>
            </a:r>
            <a:r>
              <a:rPr lang="en-IN" sz="950" b="0" strike="noStrike" spc="4">
                <a:latin typeface="Trebuchet MS"/>
              </a:rPr>
              <a:t>options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29">
                <a:latin typeface="Trebuchet MS"/>
              </a:rPr>
              <a:t>can </a:t>
            </a:r>
            <a:r>
              <a:rPr lang="en-IN" sz="950" b="0" strike="noStrike" spc="-1">
                <a:latin typeface="Trebuchet MS"/>
              </a:rPr>
              <a:t>never </a:t>
            </a:r>
            <a:r>
              <a:rPr lang="en-IN" sz="950" b="0" strike="noStrike" spc="4">
                <a:latin typeface="Trebuchet MS"/>
              </a:rPr>
              <a:t>lead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-46">
                <a:latin typeface="Trebuchet MS"/>
              </a:rPr>
              <a:t>full</a:t>
            </a:r>
            <a:r>
              <a:rPr lang="en-IN" sz="950" b="0" strike="noStrike" spc="-20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parse.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4">
                <a:latin typeface="Trebuchet MS"/>
              </a:rPr>
              <a:t>Relative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amounts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wasted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search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depend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on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how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much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grammar  </a:t>
            </a:r>
            <a:r>
              <a:rPr lang="en-IN" sz="950" b="0" strike="noStrike" spc="24">
                <a:latin typeface="Trebuchet MS"/>
              </a:rPr>
              <a:t>branches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29">
                <a:latin typeface="Trebuchet MS"/>
              </a:rPr>
              <a:t>each</a:t>
            </a:r>
            <a:r>
              <a:rPr lang="en-IN" sz="950" b="0" strike="noStrike" spc="-60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direction.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093" name="object 5"/>
          <p:cNvSpPr/>
          <p:nvPr/>
        </p:nvSpPr>
        <p:spPr>
          <a:xfrm>
            <a:off x="281520" y="160632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object 6"/>
          <p:cNvSpPr/>
          <p:nvPr/>
        </p:nvSpPr>
        <p:spPr>
          <a:xfrm>
            <a:off x="281520" y="198828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object 13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102" name="object 14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103" name="object 15"/>
          <p:cNvSpPr/>
          <p:nvPr/>
        </p:nvSpPr>
        <p:spPr>
          <a:xfrm>
            <a:off x="4317480" y="3339720"/>
            <a:ext cx="2365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56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object 2"/>
          <p:cNvSpPr txBox="1"/>
          <p:nvPr/>
        </p:nvSpPr>
        <p:spPr>
          <a:xfrm>
            <a:off x="95400" y="60480"/>
            <a:ext cx="23439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Dynamic </a:t>
            </a:r>
            <a:r>
              <a:rPr lang="en-IN" sz="1400" b="0" i="1" strike="noStrike" spc="-100">
                <a:solidFill>
                  <a:srgbClr val="FFFFFF"/>
                </a:solidFill>
                <a:latin typeface="Georgia"/>
              </a:rPr>
              <a:t>Programming</a:t>
            </a:r>
            <a:r>
              <a:rPr lang="en-IN" sz="1400" b="0" i="1" strike="noStrike" spc="-13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140" name="object 3"/>
          <p:cNvSpPr/>
          <p:nvPr/>
        </p:nvSpPr>
        <p:spPr>
          <a:xfrm>
            <a:off x="281520" y="114480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1" name="object 4"/>
          <p:cNvSpPr/>
          <p:nvPr/>
        </p:nvSpPr>
        <p:spPr>
          <a:xfrm>
            <a:off x="377640" y="1052280"/>
            <a:ext cx="3976560" cy="129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3816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-21">
                <a:latin typeface="Trebuchet MS"/>
              </a:rPr>
              <a:t>To </a:t>
            </a:r>
            <a:r>
              <a:rPr lang="en-IN" sz="950" b="0" strike="noStrike" spc="4">
                <a:latin typeface="Trebuchet MS"/>
              </a:rPr>
              <a:t>avoid extensive </a:t>
            </a:r>
            <a:r>
              <a:rPr lang="en-IN" sz="950" b="0" strike="noStrike" spc="-1">
                <a:latin typeface="Trebuchet MS"/>
              </a:rPr>
              <a:t>repeated </a:t>
            </a:r>
            <a:r>
              <a:rPr lang="en-IN" sz="950" b="0" strike="noStrike" spc="-15">
                <a:latin typeface="Trebuchet MS"/>
              </a:rPr>
              <a:t>work, </a:t>
            </a:r>
            <a:r>
              <a:rPr lang="en-IN" sz="950" b="0" strike="noStrike" spc="9">
                <a:latin typeface="Trebuchet MS"/>
              </a:rPr>
              <a:t>must </a:t>
            </a:r>
            <a:r>
              <a:rPr lang="en-IN" sz="950" b="0" strike="noStrike" spc="24">
                <a:latin typeface="Trebuchet MS"/>
              </a:rPr>
              <a:t>cache </a:t>
            </a:r>
            <a:r>
              <a:rPr lang="en-IN" sz="950" b="0" strike="noStrike" spc="-15">
                <a:latin typeface="Trebuchet MS"/>
              </a:rPr>
              <a:t>intermediate </a:t>
            </a:r>
            <a:r>
              <a:rPr lang="en-IN" sz="950" b="0" strike="noStrike" spc="-7">
                <a:latin typeface="Trebuchet MS"/>
              </a:rPr>
              <a:t>results,</a:t>
            </a:r>
            <a:r>
              <a:rPr lang="en-IN" sz="950" b="0" strike="noStrike" spc="-114">
                <a:latin typeface="Trebuchet MS"/>
              </a:rPr>
              <a:t> </a:t>
            </a:r>
            <a:r>
              <a:rPr lang="en-IN" sz="950" b="0" strike="noStrike" spc="-52">
                <a:latin typeface="Trebuchet MS"/>
              </a:rPr>
              <a:t>i.e.  </a:t>
            </a:r>
            <a:r>
              <a:rPr lang="en-IN" sz="950" b="0" strike="noStrike" spc="-1">
                <a:latin typeface="Trebuchet MS"/>
              </a:rPr>
              <a:t>completed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phrases.</a:t>
            </a:r>
            <a:endParaRPr lang="en-IN" sz="950" b="0" strike="noStrike" spc="-1">
              <a:latin typeface="Arial"/>
            </a:endParaRPr>
          </a:p>
          <a:p>
            <a:pPr marL="3816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32">
                <a:latin typeface="Trebuchet MS"/>
              </a:rPr>
              <a:t>Caching </a:t>
            </a:r>
            <a:r>
              <a:rPr lang="en-IN" sz="950" b="0" strike="noStrike" spc="4">
                <a:latin typeface="Trebuchet MS"/>
              </a:rPr>
              <a:t>(memoizing) </a:t>
            </a:r>
            <a:r>
              <a:rPr lang="en-IN" sz="950" b="0" strike="noStrike" spc="-32">
                <a:latin typeface="Trebuchet MS"/>
              </a:rPr>
              <a:t>critical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1">
                <a:latin typeface="Trebuchet MS"/>
              </a:rPr>
              <a:t>obtaining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-1">
                <a:latin typeface="Trebuchet MS"/>
              </a:rPr>
              <a:t>polynomial </a:t>
            </a:r>
            <a:r>
              <a:rPr lang="en-IN" sz="950" b="0" strike="noStrike" spc="-26">
                <a:latin typeface="Trebuchet MS"/>
              </a:rPr>
              <a:t>time </a:t>
            </a:r>
            <a:r>
              <a:rPr lang="en-IN" sz="950" b="0" strike="noStrike" spc="18">
                <a:latin typeface="Trebuchet MS"/>
              </a:rPr>
              <a:t>parsing  </a:t>
            </a:r>
            <a:r>
              <a:rPr lang="en-IN" sz="950" b="0" strike="noStrike" spc="-7">
                <a:latin typeface="Trebuchet MS"/>
              </a:rPr>
              <a:t>(recognition) algorithm </a:t>
            </a:r>
            <a:r>
              <a:rPr lang="en-IN" sz="950" b="0" strike="noStrike" spc="-41">
                <a:latin typeface="Trebuchet MS"/>
              </a:rPr>
              <a:t>for </a:t>
            </a:r>
            <a:r>
              <a:rPr lang="en-IN" sz="950" b="0" strike="noStrike" spc="72">
                <a:latin typeface="Trebuchet MS"/>
              </a:rPr>
              <a:t>CFGs.</a:t>
            </a:r>
            <a:endParaRPr lang="en-IN" sz="950" b="0" strike="noStrike" spc="-1">
              <a:latin typeface="Arial"/>
            </a:endParaRPr>
          </a:p>
          <a:p>
            <a:pPr marL="38160">
              <a:lnSpc>
                <a:spcPct val="109000"/>
              </a:lnSpc>
              <a:spcBef>
                <a:spcPts val="400"/>
              </a:spcBef>
            </a:pPr>
            <a:r>
              <a:rPr lang="en-IN" sz="950" b="0" strike="noStrike" spc="29">
                <a:latin typeface="Trebuchet MS"/>
              </a:rPr>
              <a:t>Dynamic </a:t>
            </a:r>
            <a:r>
              <a:rPr lang="en-IN" sz="950" b="0" strike="noStrike" spc="12">
                <a:latin typeface="Trebuchet MS"/>
              </a:rPr>
              <a:t>programming </a:t>
            </a:r>
            <a:r>
              <a:rPr lang="en-IN" sz="950" b="0" strike="noStrike" spc="4">
                <a:latin typeface="Trebuchet MS"/>
              </a:rPr>
              <a:t>algorithms </a:t>
            </a:r>
            <a:r>
              <a:rPr lang="en-IN" sz="950" b="0" strike="noStrike" spc="38">
                <a:latin typeface="Trebuchet MS"/>
              </a:rPr>
              <a:t>based </a:t>
            </a:r>
            <a:r>
              <a:rPr lang="en-IN" sz="950" b="0" strike="noStrike" spc="29">
                <a:latin typeface="Trebuchet MS"/>
              </a:rPr>
              <a:t>on </a:t>
            </a:r>
            <a:r>
              <a:rPr lang="en-IN" sz="950" b="0" strike="noStrike" spc="-12">
                <a:latin typeface="Trebuchet MS"/>
              </a:rPr>
              <a:t>both </a:t>
            </a:r>
            <a:r>
              <a:rPr lang="en-IN" sz="950" b="0" strike="noStrike" spc="-7">
                <a:latin typeface="Trebuchet MS"/>
              </a:rPr>
              <a:t>top-down </a:t>
            </a:r>
            <a:r>
              <a:rPr lang="en-IN" sz="950" b="0" strike="noStrike" spc="29">
                <a:latin typeface="Trebuchet MS"/>
              </a:rPr>
              <a:t>and  </a:t>
            </a:r>
            <a:r>
              <a:rPr lang="en-IN" sz="950" b="0" strike="noStrike" spc="-12">
                <a:latin typeface="Trebuchet MS"/>
              </a:rPr>
              <a:t>bottom-up </a:t>
            </a:r>
            <a:r>
              <a:rPr lang="en-IN" sz="950" b="0" strike="noStrike" spc="29">
                <a:latin typeface="Trebuchet MS"/>
              </a:rPr>
              <a:t>search can </a:t>
            </a:r>
            <a:r>
              <a:rPr lang="en-IN" sz="950" b="0" strike="noStrike" spc="4">
                <a:latin typeface="Trebuchet MS"/>
              </a:rPr>
              <a:t>achieve </a:t>
            </a:r>
            <a:r>
              <a:rPr lang="en-IN" sz="1100" b="0" i="1" strike="noStrike" spc="-15">
                <a:latin typeface="Georgia"/>
              </a:rPr>
              <a:t>O</a:t>
            </a:r>
            <a:r>
              <a:rPr lang="en-IN" sz="1100" b="0" strike="noStrike" spc="-15">
                <a:latin typeface="Trebuchet MS"/>
              </a:rPr>
              <a:t>(</a:t>
            </a:r>
            <a:r>
              <a:rPr lang="en-IN" sz="1100" b="0" i="1" strike="noStrike" spc="-15">
                <a:latin typeface="Georgia"/>
              </a:rPr>
              <a:t>n</a:t>
            </a:r>
            <a:r>
              <a:rPr lang="en-IN" sz="1200" b="0" strike="noStrike" spc="-24" baseline="27000">
                <a:latin typeface="Trebuchet MS"/>
              </a:rPr>
              <a:t>3</a:t>
            </a:r>
            <a:r>
              <a:rPr lang="en-IN" sz="1100" b="0" strike="noStrike" spc="-15">
                <a:latin typeface="Trebuchet MS"/>
              </a:rPr>
              <a:t>) </a:t>
            </a:r>
            <a:r>
              <a:rPr lang="en-IN" sz="950" b="0" strike="noStrike" spc="-7">
                <a:latin typeface="Trebuchet MS"/>
              </a:rPr>
              <a:t>recognition </a:t>
            </a:r>
            <a:r>
              <a:rPr lang="en-IN" sz="950" b="0" strike="noStrike" spc="-26">
                <a:latin typeface="Trebuchet MS"/>
              </a:rPr>
              <a:t>time </a:t>
            </a:r>
            <a:r>
              <a:rPr lang="en-IN" sz="950" b="0" strike="noStrike" spc="4">
                <a:latin typeface="Trebuchet MS"/>
              </a:rPr>
              <a:t>where </a:t>
            </a:r>
            <a:r>
              <a:rPr lang="en-IN" sz="1100" b="0" i="1" strike="noStrike" spc="-106">
                <a:latin typeface="Georgia"/>
              </a:rPr>
              <a:t>n </a:t>
            </a:r>
            <a:r>
              <a:rPr lang="en-IN" sz="950" b="0" strike="noStrike" spc="24">
                <a:latin typeface="Trebuchet MS"/>
              </a:rPr>
              <a:t>is</a:t>
            </a:r>
            <a:r>
              <a:rPr lang="en-IN" sz="950" b="0" strike="noStrike" spc="-185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  </a:t>
            </a:r>
            <a:r>
              <a:rPr lang="en-IN" sz="950" b="0" strike="noStrike" spc="-7">
                <a:latin typeface="Trebuchet MS"/>
              </a:rPr>
              <a:t>length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input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string.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142" name="object 5"/>
          <p:cNvSpPr/>
          <p:nvPr/>
        </p:nvSpPr>
        <p:spPr>
          <a:xfrm>
            <a:off x="281520" y="152712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object 6"/>
          <p:cNvSpPr/>
          <p:nvPr/>
        </p:nvSpPr>
        <p:spPr>
          <a:xfrm>
            <a:off x="281520" y="1909080"/>
            <a:ext cx="64440" cy="6444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0" name="object 13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151" name="object 14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152" name="object 15"/>
          <p:cNvSpPr/>
          <p:nvPr/>
        </p:nvSpPr>
        <p:spPr>
          <a:xfrm>
            <a:off x="4317480" y="3339720"/>
            <a:ext cx="2365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2">
                <a:solidFill>
                  <a:srgbClr val="FFFFFF"/>
                </a:solidFill>
                <a:latin typeface="Georgia"/>
              </a:rPr>
              <a:t>57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object 2"/>
          <p:cNvSpPr txBox="1"/>
          <p:nvPr/>
        </p:nvSpPr>
        <p:spPr>
          <a:xfrm>
            <a:off x="95400" y="60480"/>
            <a:ext cx="30171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Dynamic </a:t>
            </a:r>
            <a:r>
              <a:rPr lang="en-IN" sz="1400" b="0" i="1" strike="noStrike" spc="-100">
                <a:solidFill>
                  <a:srgbClr val="FFFFFF"/>
                </a:solidFill>
                <a:latin typeface="Georgia"/>
              </a:rPr>
              <a:t>Programming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Parsing</a:t>
            </a:r>
            <a:r>
              <a:rPr lang="en-IN" sz="1400" b="0" i="1" strike="noStrike" spc="-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Methods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179" name="object 3"/>
          <p:cNvSpPr/>
          <p:nvPr/>
        </p:nvSpPr>
        <p:spPr>
          <a:xfrm>
            <a:off x="281520" y="121428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0" name="object 4"/>
          <p:cNvSpPr/>
          <p:nvPr/>
        </p:nvSpPr>
        <p:spPr>
          <a:xfrm>
            <a:off x="402840" y="1121760"/>
            <a:ext cx="4078800" cy="11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117">
                <a:latin typeface="Trebuchet MS"/>
              </a:rPr>
              <a:t>CKY </a:t>
            </a:r>
            <a:r>
              <a:rPr lang="en-IN" sz="950" b="0" strike="noStrike" spc="18">
                <a:latin typeface="Trebuchet MS"/>
              </a:rPr>
              <a:t>(Cocke-Kasami-Younger) </a:t>
            </a:r>
            <a:r>
              <a:rPr lang="en-IN" sz="950" b="0" strike="noStrike" spc="-15">
                <a:latin typeface="Trebuchet MS"/>
              </a:rPr>
              <a:t>algorithm: </a:t>
            </a:r>
            <a:r>
              <a:rPr lang="en-IN" sz="950" b="0" strike="noStrike" spc="-21">
                <a:latin typeface="Trebuchet MS"/>
              </a:rPr>
              <a:t>bottom-up, </a:t>
            </a:r>
            <a:r>
              <a:rPr lang="en-IN" sz="950" b="0" strike="noStrike" spc="4">
                <a:latin typeface="Trebuchet MS"/>
              </a:rPr>
              <a:t>requires</a:t>
            </a:r>
            <a:r>
              <a:rPr lang="en-IN" sz="950" b="0" strike="noStrike" spc="-41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normalizing 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2">
                <a:latin typeface="Trebuchet MS"/>
              </a:rPr>
              <a:t>grammar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18">
                <a:latin typeface="Trebuchet MS"/>
              </a:rPr>
              <a:t>Earley </a:t>
            </a:r>
            <a:r>
              <a:rPr lang="en-IN" sz="950" b="0" strike="noStrike" spc="29">
                <a:latin typeface="Trebuchet MS"/>
              </a:rPr>
              <a:t>Parser </a:t>
            </a:r>
            <a:r>
              <a:rPr lang="en-IN" sz="950" b="0" strike="noStrike" spc="-26">
                <a:latin typeface="Trebuchet MS"/>
              </a:rPr>
              <a:t>- </a:t>
            </a:r>
            <a:r>
              <a:rPr lang="en-IN" sz="950" b="0" strike="noStrike" spc="-12">
                <a:latin typeface="Trebuchet MS"/>
              </a:rPr>
              <a:t>top-down, </a:t>
            </a:r>
            <a:r>
              <a:rPr lang="en-IN" sz="950" b="0" strike="noStrike" spc="43">
                <a:latin typeface="Trebuchet MS"/>
              </a:rPr>
              <a:t>does </a:t>
            </a:r>
            <a:r>
              <a:rPr lang="en-IN" sz="950" b="0" strike="noStrike" spc="-15">
                <a:latin typeface="Trebuchet MS"/>
              </a:rPr>
              <a:t>not </a:t>
            </a:r>
            <a:r>
              <a:rPr lang="en-IN" sz="950" b="0" strike="noStrike" spc="-12">
                <a:latin typeface="Trebuchet MS"/>
              </a:rPr>
              <a:t>require </a:t>
            </a:r>
            <a:r>
              <a:rPr lang="en-IN" sz="950" b="0" strike="noStrike" spc="4">
                <a:latin typeface="Trebuchet MS"/>
              </a:rPr>
              <a:t>normalizing </a:t>
            </a:r>
            <a:r>
              <a:rPr lang="en-IN" sz="950" b="0" strike="noStrike" spc="-7">
                <a:latin typeface="Trebuchet MS"/>
              </a:rPr>
              <a:t>grammar,</a:t>
            </a:r>
            <a:r>
              <a:rPr lang="en-IN" sz="950" b="0" strike="noStrike" spc="-145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more  </a:t>
            </a:r>
            <a:r>
              <a:rPr lang="en-IN" sz="950" b="0" strike="noStrike" spc="4">
                <a:latin typeface="Trebuchet MS"/>
              </a:rPr>
              <a:t>complex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38">
                <a:latin typeface="Trebuchet MS"/>
              </a:rPr>
              <a:t>More </a:t>
            </a:r>
            <a:r>
              <a:rPr lang="en-IN" sz="950" b="0" strike="noStrike" spc="-15">
                <a:latin typeface="Trebuchet MS"/>
              </a:rPr>
              <a:t>generally, </a:t>
            </a:r>
            <a:r>
              <a:rPr lang="en-IN" sz="950" b="0" i="1" strike="noStrike" spc="-52">
                <a:latin typeface="Verdana"/>
              </a:rPr>
              <a:t>chart </a:t>
            </a:r>
            <a:r>
              <a:rPr lang="en-IN" sz="950" b="0" i="1" strike="noStrike" spc="-41">
                <a:latin typeface="Verdana"/>
              </a:rPr>
              <a:t>parsers </a:t>
            </a:r>
            <a:r>
              <a:rPr lang="en-IN" sz="950" b="0" strike="noStrike" spc="-21">
                <a:latin typeface="Trebuchet MS"/>
              </a:rPr>
              <a:t>retain </a:t>
            </a:r>
            <a:r>
              <a:rPr lang="en-IN" sz="950" b="0" strike="noStrike" spc="-1">
                <a:latin typeface="Trebuchet MS"/>
              </a:rPr>
              <a:t>completed </a:t>
            </a:r>
            <a:r>
              <a:rPr lang="en-IN" sz="950" b="0" strike="noStrike" spc="32">
                <a:latin typeface="Trebuchet MS"/>
              </a:rPr>
              <a:t>phrases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-7">
                <a:latin typeface="Trebuchet MS"/>
              </a:rPr>
              <a:t>chart</a:t>
            </a:r>
            <a:r>
              <a:rPr lang="en-IN" sz="950" b="0" strike="noStrike" spc="-185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and  can </a:t>
            </a:r>
            <a:r>
              <a:rPr lang="en-IN" sz="950" b="0" strike="noStrike" spc="9">
                <a:latin typeface="Trebuchet MS"/>
              </a:rPr>
              <a:t>combine </a:t>
            </a:r>
            <a:r>
              <a:rPr lang="en-IN" sz="950" b="0" strike="noStrike" spc="-7">
                <a:latin typeface="Trebuchet MS"/>
              </a:rPr>
              <a:t>top-down </a:t>
            </a:r>
            <a:r>
              <a:rPr lang="en-IN" sz="950" b="0" strike="noStrike" spc="29">
                <a:latin typeface="Trebuchet MS"/>
              </a:rPr>
              <a:t>and </a:t>
            </a:r>
            <a:r>
              <a:rPr lang="en-IN" sz="950" b="0" strike="noStrike" spc="-12">
                <a:latin typeface="Trebuchet MS"/>
              </a:rPr>
              <a:t>bottom-up</a:t>
            </a:r>
            <a:r>
              <a:rPr lang="en-IN" sz="950" b="0" strike="noStrike" spc="-145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searches.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181" name="object 5"/>
          <p:cNvSpPr/>
          <p:nvPr/>
        </p:nvSpPr>
        <p:spPr>
          <a:xfrm>
            <a:off x="281520" y="159624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2" name="object 6"/>
          <p:cNvSpPr/>
          <p:nvPr/>
        </p:nvSpPr>
        <p:spPr>
          <a:xfrm>
            <a:off x="281520" y="1978560"/>
            <a:ext cx="64440" cy="6444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object 13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190" name="object 14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191" name="object 15"/>
          <p:cNvSpPr/>
          <p:nvPr/>
        </p:nvSpPr>
        <p:spPr>
          <a:xfrm>
            <a:off x="4317480" y="3339720"/>
            <a:ext cx="2365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58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object 2"/>
          <p:cNvSpPr txBox="1"/>
          <p:nvPr/>
        </p:nvSpPr>
        <p:spPr>
          <a:xfrm>
            <a:off x="95400" y="60480"/>
            <a:ext cx="11541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CKY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Algorithm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205" name="object 3"/>
          <p:cNvSpPr/>
          <p:nvPr/>
        </p:nvSpPr>
        <p:spPr>
          <a:xfrm>
            <a:off x="281520" y="123156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object 4"/>
          <p:cNvSpPr/>
          <p:nvPr/>
        </p:nvSpPr>
        <p:spPr>
          <a:xfrm>
            <a:off x="377640" y="1161360"/>
            <a:ext cx="4129560" cy="101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spAutoFit/>
          </a:bodyPr>
          <a:lstStyle/>
          <a:p>
            <a:pPr marL="38160">
              <a:lnSpc>
                <a:spcPct val="104000"/>
              </a:lnSpc>
              <a:spcBef>
                <a:spcPts val="74"/>
              </a:spcBef>
            </a:pPr>
            <a:r>
              <a:rPr lang="en-IN" sz="950" b="0" strike="noStrike" spc="24">
                <a:latin typeface="Trebuchet MS"/>
              </a:rPr>
              <a:t>Grammar </a:t>
            </a:r>
            <a:r>
              <a:rPr lang="en-IN" sz="950" b="0" strike="noStrike" spc="9">
                <a:latin typeface="Trebuchet MS"/>
              </a:rPr>
              <a:t>must </a:t>
            </a:r>
            <a:r>
              <a:rPr lang="en-IN" sz="950" b="0" strike="noStrike" spc="18">
                <a:latin typeface="Trebuchet MS"/>
              </a:rPr>
              <a:t>be </a:t>
            </a:r>
            <a:r>
              <a:rPr lang="en-IN" sz="950" b="0" strike="noStrike" spc="-1">
                <a:latin typeface="Trebuchet MS"/>
              </a:rPr>
              <a:t>converted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49">
                <a:latin typeface="Trebuchet MS"/>
              </a:rPr>
              <a:t>Chomsky </a:t>
            </a:r>
            <a:r>
              <a:rPr lang="en-IN" sz="950" b="0" strike="noStrike" spc="4">
                <a:latin typeface="Trebuchet MS"/>
              </a:rPr>
              <a:t>normal </a:t>
            </a:r>
            <a:r>
              <a:rPr lang="en-IN" sz="950" b="0" strike="noStrike" spc="-21">
                <a:latin typeface="Trebuchet MS"/>
              </a:rPr>
              <a:t>form </a:t>
            </a:r>
            <a:r>
              <a:rPr lang="en-IN" sz="950" b="0" strike="noStrike" spc="58">
                <a:latin typeface="Trebuchet MS"/>
              </a:rPr>
              <a:t>(CNF)</a:t>
            </a:r>
            <a:r>
              <a:rPr lang="en-IN" sz="950" b="0" strike="noStrike" spc="-160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1">
                <a:latin typeface="Trebuchet MS"/>
              </a:rPr>
              <a:t>which </a:t>
            </a:r>
            <a:r>
              <a:rPr lang="en-IN" sz="950" b="0" strike="noStrike" spc="-32">
                <a:latin typeface="Trebuchet MS"/>
              </a:rPr>
              <a:t>all  </a:t>
            </a:r>
            <a:r>
              <a:rPr lang="en-IN" sz="950" b="0" strike="noStrike" spc="4">
                <a:latin typeface="Trebuchet MS"/>
              </a:rPr>
              <a:t>productions </a:t>
            </a:r>
            <a:r>
              <a:rPr lang="en-IN" sz="950" b="0" strike="noStrike" spc="9">
                <a:latin typeface="Trebuchet MS"/>
              </a:rPr>
              <a:t>must</a:t>
            </a:r>
            <a:r>
              <a:rPr lang="en-IN" sz="950" b="0" strike="noStrike" spc="-41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have</a:t>
            </a:r>
            <a:endParaRPr lang="en-IN" sz="950" b="0" strike="noStrike" spc="-1">
              <a:latin typeface="Arial"/>
            </a:endParaRPr>
          </a:p>
          <a:p>
            <a:pPr marL="315000" indent="-117720">
              <a:lnSpc>
                <a:spcPct val="100000"/>
              </a:lnSpc>
              <a:spcBef>
                <a:spcPts val="306"/>
              </a:spcBef>
              <a:buClr>
                <a:srgbClr val="3333B2"/>
              </a:buClr>
              <a:buSzPct val="67000"/>
              <a:buFont typeface="Arial"/>
              <a:buChar char="►"/>
              <a:tabLst>
                <a:tab pos="315720" algn="l"/>
              </a:tabLst>
            </a:pPr>
            <a:r>
              <a:rPr lang="en-IN" sz="900" b="0" strike="noStrike" spc="-35">
                <a:latin typeface="Trebuchet MS"/>
              </a:rPr>
              <a:t>Either, </a:t>
            </a:r>
            <a:r>
              <a:rPr lang="en-IN" sz="900" b="0" strike="noStrike" spc="-26">
                <a:latin typeface="Trebuchet MS"/>
              </a:rPr>
              <a:t>exactly </a:t>
            </a:r>
            <a:r>
              <a:rPr lang="en-IN" sz="900" b="0" strike="noStrike" spc="-46">
                <a:latin typeface="Trebuchet MS"/>
              </a:rPr>
              <a:t>two </a:t>
            </a:r>
            <a:r>
              <a:rPr lang="en-IN" sz="900" b="0" strike="noStrike" spc="-15">
                <a:latin typeface="Trebuchet MS"/>
              </a:rPr>
              <a:t>non-terminals </a:t>
            </a:r>
            <a:r>
              <a:rPr lang="en-IN" sz="900" b="0" strike="noStrike" spc="9">
                <a:latin typeface="Trebuchet MS"/>
              </a:rPr>
              <a:t>on </a:t>
            </a:r>
            <a:r>
              <a:rPr lang="en-IN" sz="900" b="0" strike="noStrike" spc="-35">
                <a:latin typeface="Trebuchet MS"/>
              </a:rPr>
              <a:t>the</a:t>
            </a:r>
            <a:r>
              <a:rPr lang="en-IN" sz="900" b="0" strike="noStrike" spc="-41">
                <a:latin typeface="Trebuchet MS"/>
              </a:rPr>
              <a:t> </a:t>
            </a:r>
            <a:r>
              <a:rPr lang="en-IN" sz="900" b="0" strike="noStrike" spc="111">
                <a:latin typeface="Trebuchet MS"/>
              </a:rPr>
              <a:t>RHS</a:t>
            </a:r>
            <a:endParaRPr lang="en-IN" sz="900" b="0" strike="noStrike" spc="-1">
              <a:latin typeface="Arial"/>
            </a:endParaRPr>
          </a:p>
          <a:p>
            <a:pPr marL="315000" indent="-117720">
              <a:lnSpc>
                <a:spcPct val="100000"/>
              </a:lnSpc>
              <a:spcBef>
                <a:spcPts val="113"/>
              </a:spcBef>
              <a:buClr>
                <a:srgbClr val="3333B2"/>
              </a:buClr>
              <a:buSzPct val="67000"/>
              <a:buFont typeface="Arial"/>
              <a:buChar char="►"/>
              <a:tabLst>
                <a:tab pos="315720" algn="l"/>
              </a:tabLst>
            </a:pPr>
            <a:r>
              <a:rPr lang="en-IN" sz="900" b="0" strike="noStrike" spc="-32">
                <a:latin typeface="Trebuchet MS"/>
              </a:rPr>
              <a:t>Or, </a:t>
            </a:r>
            <a:r>
              <a:rPr lang="en-IN" sz="900" b="0" strike="noStrike" spc="24">
                <a:latin typeface="Trebuchet MS"/>
              </a:rPr>
              <a:t>1 </a:t>
            </a:r>
            <a:r>
              <a:rPr lang="en-IN" sz="900" b="0" strike="noStrike" spc="-32">
                <a:latin typeface="Trebuchet MS"/>
              </a:rPr>
              <a:t>terminal </a:t>
            </a:r>
            <a:r>
              <a:rPr lang="en-IN" sz="900" b="0" strike="noStrike" spc="4">
                <a:latin typeface="Trebuchet MS"/>
              </a:rPr>
              <a:t>symbol </a:t>
            </a:r>
            <a:r>
              <a:rPr lang="en-IN" sz="900" b="0" strike="noStrike" spc="9">
                <a:latin typeface="Trebuchet MS"/>
              </a:rPr>
              <a:t>on </a:t>
            </a:r>
            <a:r>
              <a:rPr lang="en-IN" sz="900" b="0" strike="noStrike" spc="-35">
                <a:latin typeface="Trebuchet MS"/>
              </a:rPr>
              <a:t>the</a:t>
            </a:r>
            <a:r>
              <a:rPr lang="en-IN" sz="900" b="0" strike="noStrike" spc="-137">
                <a:latin typeface="Trebuchet MS"/>
              </a:rPr>
              <a:t> </a:t>
            </a:r>
            <a:r>
              <a:rPr lang="en-IN" sz="900" b="0" strike="noStrike" spc="111">
                <a:latin typeface="Trebuchet MS"/>
              </a:rPr>
              <a:t>RHS</a:t>
            </a:r>
            <a:endParaRPr lang="en-IN" sz="900" b="0" strike="noStrike" spc="-1">
              <a:latin typeface="Arial"/>
            </a:endParaRPr>
          </a:p>
          <a:p>
            <a:pPr marL="38160">
              <a:lnSpc>
                <a:spcPct val="118000"/>
              </a:lnSpc>
              <a:spcBef>
                <a:spcPts val="309"/>
              </a:spcBef>
              <a:tabLst>
                <a:tab pos="315720" algn="l"/>
              </a:tabLst>
            </a:pPr>
            <a:r>
              <a:rPr lang="en-IN" sz="950" b="0" strike="noStrike" spc="38">
                <a:latin typeface="Trebuchet MS"/>
              </a:rPr>
              <a:t>Parse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bottom-up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storing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32">
                <a:latin typeface="Trebuchet MS"/>
              </a:rPr>
              <a:t>phrases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formed</a:t>
            </a:r>
            <a:r>
              <a:rPr lang="en-IN" sz="950" b="0" strike="noStrike" spc="-15">
                <a:latin typeface="Trebuchet MS"/>
              </a:rPr>
              <a:t> from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32">
                <a:latin typeface="Trebuchet MS"/>
              </a:rPr>
              <a:t>all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substrings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triangular  </a:t>
            </a:r>
            <a:r>
              <a:rPr lang="en-IN" sz="950" b="0" strike="noStrike" spc="-21">
                <a:latin typeface="Trebuchet MS"/>
              </a:rPr>
              <a:t>table </a:t>
            </a:r>
            <a:r>
              <a:rPr lang="en-IN" sz="950" b="0" strike="noStrike" spc="-12">
                <a:latin typeface="Trebuchet MS"/>
              </a:rPr>
              <a:t>(chart)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207" name="object 5"/>
          <p:cNvSpPr/>
          <p:nvPr/>
        </p:nvSpPr>
        <p:spPr>
          <a:xfrm>
            <a:off x="281520" y="192240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3" name="object 11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214" name="object 1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215" name="object 13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216" name="object 14"/>
          <p:cNvSpPr/>
          <p:nvPr/>
        </p:nvSpPr>
        <p:spPr>
          <a:xfrm>
            <a:off x="4317480" y="3339720"/>
            <a:ext cx="2365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59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object 2"/>
          <p:cNvSpPr/>
          <p:nvPr/>
        </p:nvSpPr>
        <p:spPr>
          <a:xfrm>
            <a:off x="95400" y="60480"/>
            <a:ext cx="14252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Converting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to</a:t>
            </a:r>
            <a:r>
              <a:rPr lang="en-IN" sz="1400" b="0" i="1" strike="noStrike" spc="5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CNF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29" name="object 3"/>
          <p:cNvSpPr/>
          <p:nvPr/>
        </p:nvSpPr>
        <p:spPr>
          <a:xfrm>
            <a:off x="439200" y="487800"/>
            <a:ext cx="1692360" cy="25279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object 5"/>
          <p:cNvSpPr/>
          <p:nvPr/>
        </p:nvSpPr>
        <p:spPr>
          <a:xfrm>
            <a:off x="2472120" y="395280"/>
            <a:ext cx="2019600" cy="294768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238" name="object 12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239" name="object 13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55">
                <a:solidFill>
                  <a:srgbClr val="FFFFFF"/>
                </a:solidFill>
                <a:latin typeface="Georgia"/>
              </a:rPr>
              <a:t>60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object 2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1" name="object 3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2" name="object 4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43" name="object 5"/>
          <p:cNvGrpSpPr/>
          <p:nvPr/>
        </p:nvGrpSpPr>
        <p:grpSpPr>
          <a:xfrm>
            <a:off x="3281400" y="3252240"/>
            <a:ext cx="202680" cy="50400"/>
            <a:chOff x="3281400" y="3252240"/>
            <a:chExt cx="202680" cy="50400"/>
          </a:xfrm>
        </p:grpSpPr>
        <p:sp>
          <p:nvSpPr>
            <p:cNvPr id="1244" name="object 6"/>
            <p:cNvSpPr/>
            <p:nvPr/>
          </p:nvSpPr>
          <p:spPr>
            <a:xfrm>
              <a:off x="3344760" y="3252240"/>
              <a:ext cx="63720" cy="504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object 7"/>
            <p:cNvSpPr/>
            <p:nvPr/>
          </p:nvSpPr>
          <p:spPr>
            <a:xfrm>
              <a:off x="328140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6" name="object 8"/>
          <p:cNvGrpSpPr/>
          <p:nvPr/>
        </p:nvGrpSpPr>
        <p:grpSpPr>
          <a:xfrm>
            <a:off x="3547080" y="3252240"/>
            <a:ext cx="202680" cy="50400"/>
            <a:chOff x="3547080" y="3252240"/>
            <a:chExt cx="202680" cy="50400"/>
          </a:xfrm>
        </p:grpSpPr>
        <p:sp>
          <p:nvSpPr>
            <p:cNvPr id="1247" name="object 9"/>
            <p:cNvSpPr/>
            <p:nvPr/>
          </p:nvSpPr>
          <p:spPr>
            <a:xfrm>
              <a:off x="3636000" y="3264840"/>
              <a:ext cx="37800" cy="36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object 10"/>
            <p:cNvSpPr/>
            <p:nvPr/>
          </p:nvSpPr>
          <p:spPr>
            <a:xfrm>
              <a:off x="354708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object 11"/>
            <p:cNvSpPr/>
            <p:nvPr/>
          </p:nvSpPr>
          <p:spPr>
            <a:xfrm>
              <a:off x="3623400" y="3252240"/>
              <a:ext cx="50400" cy="504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  <a:moveTo>
                    <a:pt x="12700" y="25400"/>
                  </a:moveTo>
                  <a:lnTo>
                    <a:pt x="50800" y="25400"/>
                  </a:lnTo>
                  <a:moveTo>
                    <a:pt x="0" y="38100"/>
                  </a:moveTo>
                  <a:lnTo>
                    <a:pt x="38100" y="38100"/>
                  </a:lnTo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50" name="object 12"/>
          <p:cNvGrpSpPr/>
          <p:nvPr/>
        </p:nvGrpSpPr>
        <p:grpSpPr>
          <a:xfrm>
            <a:off x="3812760" y="3252240"/>
            <a:ext cx="202680" cy="50040"/>
            <a:chOff x="3812760" y="3252240"/>
            <a:chExt cx="202680" cy="50040"/>
          </a:xfrm>
        </p:grpSpPr>
        <p:sp>
          <p:nvSpPr>
            <p:cNvPr id="1251" name="object 13"/>
            <p:cNvSpPr/>
            <p:nvPr/>
          </p:nvSpPr>
          <p:spPr>
            <a:xfrm>
              <a:off x="3889080" y="3252240"/>
              <a:ext cx="50400" cy="252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  <a:moveTo>
                    <a:pt x="12700" y="12700"/>
                  </a:moveTo>
                  <a:lnTo>
                    <a:pt x="50800" y="12700"/>
                  </a:lnTo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object 14"/>
            <p:cNvSpPr/>
            <p:nvPr/>
          </p:nvSpPr>
          <p:spPr>
            <a:xfrm>
              <a:off x="381276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object 15"/>
            <p:cNvSpPr/>
            <p:nvPr/>
          </p:nvSpPr>
          <p:spPr>
            <a:xfrm>
              <a:off x="3889080" y="3290040"/>
              <a:ext cx="50400" cy="1224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4" name="object 16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55" name="object 17"/>
          <p:cNvGrpSpPr/>
          <p:nvPr/>
        </p:nvGrpSpPr>
        <p:grpSpPr>
          <a:xfrm>
            <a:off x="4329000" y="3252240"/>
            <a:ext cx="233280" cy="50400"/>
            <a:chOff x="4329000" y="3252240"/>
            <a:chExt cx="233280" cy="50400"/>
          </a:xfrm>
        </p:grpSpPr>
        <p:sp>
          <p:nvSpPr>
            <p:cNvPr id="1256" name="object 18"/>
            <p:cNvSpPr/>
            <p:nvPr/>
          </p:nvSpPr>
          <p:spPr>
            <a:xfrm>
              <a:off x="4451040" y="328248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object 19"/>
            <p:cNvSpPr/>
            <p:nvPr/>
          </p:nvSpPr>
          <p:spPr>
            <a:xfrm>
              <a:off x="4424040" y="3256200"/>
              <a:ext cx="30240" cy="3024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object 20"/>
            <p:cNvSpPr/>
            <p:nvPr/>
          </p:nvSpPr>
          <p:spPr>
            <a:xfrm>
              <a:off x="4329000" y="3252240"/>
              <a:ext cx="233280" cy="504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9" name="object 21"/>
          <p:cNvSpPr/>
          <p:nvPr/>
        </p:nvSpPr>
        <p:spPr>
          <a:xfrm>
            <a:off x="87840" y="900360"/>
            <a:ext cx="4432680" cy="8208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0" name="object 22"/>
          <p:cNvGrpSpPr/>
          <p:nvPr/>
        </p:nvGrpSpPr>
        <p:grpSpPr>
          <a:xfrm>
            <a:off x="87840" y="945000"/>
            <a:ext cx="4482720" cy="381960"/>
            <a:chOff x="87840" y="945000"/>
            <a:chExt cx="4482720" cy="381960"/>
          </a:xfrm>
        </p:grpSpPr>
        <p:sp>
          <p:nvSpPr>
            <p:cNvPr id="1261" name="object 23"/>
            <p:cNvSpPr/>
            <p:nvPr/>
          </p:nvSpPr>
          <p:spPr>
            <a:xfrm>
              <a:off x="138600" y="1225440"/>
              <a:ext cx="101160" cy="101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object 24"/>
            <p:cNvSpPr/>
            <p:nvPr/>
          </p:nvSpPr>
          <p:spPr>
            <a:xfrm>
              <a:off x="189360" y="121284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object 25"/>
            <p:cNvSpPr/>
            <p:nvPr/>
          </p:nvSpPr>
          <p:spPr>
            <a:xfrm>
              <a:off x="4520160" y="951120"/>
              <a:ext cx="50400" cy="2739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object 26"/>
            <p:cNvSpPr/>
            <p:nvPr/>
          </p:nvSpPr>
          <p:spPr>
            <a:xfrm>
              <a:off x="87840" y="945000"/>
              <a:ext cx="4432680" cy="33120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object 27"/>
            <p:cNvSpPr/>
            <p:nvPr/>
          </p:nvSpPr>
          <p:spPr>
            <a:xfrm>
              <a:off x="4520160" y="988920"/>
              <a:ext cx="360" cy="255600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object 28"/>
            <p:cNvSpPr/>
            <p:nvPr/>
          </p:nvSpPr>
          <p:spPr>
            <a:xfrm>
              <a:off x="4520160" y="97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object 29"/>
            <p:cNvSpPr/>
            <p:nvPr/>
          </p:nvSpPr>
          <p:spPr>
            <a:xfrm>
              <a:off x="4520160" y="963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object 30"/>
            <p:cNvSpPr/>
            <p:nvPr/>
          </p:nvSpPr>
          <p:spPr>
            <a:xfrm>
              <a:off x="4520160" y="951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69" name="object 31"/>
          <p:cNvSpPr/>
          <p:nvPr/>
        </p:nvSpPr>
        <p:spPr>
          <a:xfrm>
            <a:off x="1512720" y="949320"/>
            <a:ext cx="158256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Syntax </a:t>
            </a: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-CKY,</a:t>
            </a:r>
            <a:r>
              <a:rPr lang="en-IN" sz="1400" b="0" i="1" strike="noStrike" spc="-17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12">
                <a:solidFill>
                  <a:srgbClr val="FFFFFF"/>
                </a:solidFill>
                <a:latin typeface="Georgia"/>
              </a:rPr>
              <a:t>PCFGs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77" name="object 39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278" name="object 40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279" name="object 41"/>
          <p:cNvSpPr/>
          <p:nvPr/>
        </p:nvSpPr>
        <p:spPr>
          <a:xfrm>
            <a:off x="4355280" y="3339720"/>
            <a:ext cx="19836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object 2"/>
          <p:cNvSpPr txBox="1"/>
          <p:nvPr/>
        </p:nvSpPr>
        <p:spPr>
          <a:xfrm>
            <a:off x="95400" y="60480"/>
            <a:ext cx="11541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CKY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Algorithm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296" name="object 3"/>
          <p:cNvSpPr/>
          <p:nvPr/>
        </p:nvSpPr>
        <p:spPr>
          <a:xfrm>
            <a:off x="281520" y="91260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7" name="object 4"/>
          <p:cNvSpPr/>
          <p:nvPr/>
        </p:nvSpPr>
        <p:spPr>
          <a:xfrm>
            <a:off x="281520" y="129456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8" name="object 5"/>
          <p:cNvSpPr/>
          <p:nvPr/>
        </p:nvSpPr>
        <p:spPr>
          <a:xfrm>
            <a:off x="281520" y="150480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9" name="object 6"/>
          <p:cNvSpPr/>
          <p:nvPr/>
        </p:nvSpPr>
        <p:spPr>
          <a:xfrm>
            <a:off x="281520" y="1886760"/>
            <a:ext cx="64440" cy="6444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0" name="object 7"/>
          <p:cNvGrpSpPr/>
          <p:nvPr/>
        </p:nvGrpSpPr>
        <p:grpSpPr>
          <a:xfrm>
            <a:off x="87840" y="2157480"/>
            <a:ext cx="4482720" cy="615240"/>
            <a:chOff x="87840" y="2157480"/>
            <a:chExt cx="4482720" cy="615240"/>
          </a:xfrm>
        </p:grpSpPr>
        <p:sp>
          <p:nvSpPr>
            <p:cNvPr id="1301" name="object 8"/>
            <p:cNvSpPr/>
            <p:nvPr/>
          </p:nvSpPr>
          <p:spPr>
            <a:xfrm>
              <a:off x="87840" y="2157480"/>
              <a:ext cx="4432680" cy="171720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object 9"/>
            <p:cNvSpPr/>
            <p:nvPr/>
          </p:nvSpPr>
          <p:spPr>
            <a:xfrm>
              <a:off x="87840" y="2316600"/>
              <a:ext cx="4432320" cy="5040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object 10"/>
            <p:cNvSpPr/>
            <p:nvPr/>
          </p:nvSpPr>
          <p:spPr>
            <a:xfrm>
              <a:off x="138600" y="2671200"/>
              <a:ext cx="101160" cy="10116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object 11"/>
            <p:cNvSpPr/>
            <p:nvPr/>
          </p:nvSpPr>
          <p:spPr>
            <a:xfrm>
              <a:off x="189360" y="2658600"/>
              <a:ext cx="4381200" cy="11412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object 12"/>
            <p:cNvSpPr/>
            <p:nvPr/>
          </p:nvSpPr>
          <p:spPr>
            <a:xfrm>
              <a:off x="4520160" y="2201760"/>
              <a:ext cx="50400" cy="46908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object 13"/>
            <p:cNvSpPr/>
            <p:nvPr/>
          </p:nvSpPr>
          <p:spPr>
            <a:xfrm>
              <a:off x="87840" y="2360880"/>
              <a:ext cx="4432680" cy="361080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object 14"/>
            <p:cNvSpPr/>
            <p:nvPr/>
          </p:nvSpPr>
          <p:spPr>
            <a:xfrm>
              <a:off x="4520160" y="2239920"/>
              <a:ext cx="360" cy="450360"/>
            </a:xfrm>
            <a:custGeom>
              <a:avLst/>
              <a:gdLst/>
              <a:ahLst/>
              <a:cxnLst/>
              <a:rect l="l" t="t" r="r" b="b"/>
              <a:pathLst>
                <a:path h="450850">
                  <a:moveTo>
                    <a:pt x="0" y="45041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object 15"/>
            <p:cNvSpPr/>
            <p:nvPr/>
          </p:nvSpPr>
          <p:spPr>
            <a:xfrm>
              <a:off x="4520160" y="2226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object 16"/>
            <p:cNvSpPr/>
            <p:nvPr/>
          </p:nvSpPr>
          <p:spPr>
            <a:xfrm>
              <a:off x="4520160" y="2214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object 17"/>
            <p:cNvSpPr/>
            <p:nvPr/>
          </p:nvSpPr>
          <p:spPr>
            <a:xfrm>
              <a:off x="4520160" y="2201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1" name="object 18"/>
          <p:cNvSpPr/>
          <p:nvPr/>
        </p:nvSpPr>
        <p:spPr>
          <a:xfrm>
            <a:off x="100440" y="828720"/>
            <a:ext cx="4357080" cy="187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15000">
              <a:lnSpc>
                <a:spcPct val="102000"/>
              </a:lnSpc>
              <a:spcBef>
                <a:spcPts val="54"/>
              </a:spcBef>
            </a:pPr>
            <a:r>
              <a:rPr lang="en-IN" sz="950" b="0" strike="noStrike" spc="-7">
                <a:latin typeface="Trebuchet MS"/>
              </a:rPr>
              <a:t>Let </a:t>
            </a:r>
            <a:r>
              <a:rPr lang="en-IN" sz="1100" b="0" i="1" strike="noStrike" spc="-106">
                <a:latin typeface="Georgia"/>
              </a:rPr>
              <a:t>n </a:t>
            </a:r>
            <a:r>
              <a:rPr lang="en-IN" sz="950" b="0" strike="noStrike" spc="18">
                <a:latin typeface="Trebuchet MS"/>
              </a:rPr>
              <a:t>be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9">
                <a:latin typeface="Trebuchet MS"/>
              </a:rPr>
              <a:t>number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15">
                <a:latin typeface="Trebuchet MS"/>
              </a:rPr>
              <a:t>in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32">
                <a:latin typeface="Trebuchet MS"/>
              </a:rPr>
              <a:t>input. </a:t>
            </a:r>
            <a:r>
              <a:rPr lang="en-IN" sz="950" b="0" strike="noStrike" spc="9">
                <a:latin typeface="Trebuchet MS"/>
              </a:rPr>
              <a:t>Think </a:t>
            </a:r>
            <a:r>
              <a:rPr lang="en-IN" sz="950" b="0" strike="noStrike" spc="-1">
                <a:latin typeface="Trebuchet MS"/>
              </a:rPr>
              <a:t>about </a:t>
            </a:r>
            <a:r>
              <a:rPr lang="en-IN" sz="1100" b="0" i="1" strike="noStrike" spc="-106">
                <a:latin typeface="Georgia"/>
              </a:rPr>
              <a:t>n </a:t>
            </a:r>
            <a:r>
              <a:rPr lang="en-IN" sz="1100" b="0" strike="noStrike" spc="117">
                <a:latin typeface="Arial Black"/>
              </a:rPr>
              <a:t>+</a:t>
            </a:r>
            <a:r>
              <a:rPr lang="en-IN" sz="1100" b="0" strike="noStrike" spc="-282">
                <a:latin typeface="Arial Black"/>
              </a:rPr>
              <a:t> </a:t>
            </a:r>
            <a:r>
              <a:rPr lang="en-IN" sz="1100" b="0" strike="noStrike" spc="-7">
                <a:latin typeface="Times New Roman"/>
              </a:rPr>
              <a:t>1 </a:t>
            </a:r>
            <a:r>
              <a:rPr lang="en-IN" sz="950" b="0" strike="noStrike" spc="4">
                <a:latin typeface="Trebuchet MS"/>
              </a:rPr>
              <a:t>lines  </a:t>
            </a:r>
            <a:r>
              <a:rPr lang="en-IN" sz="950" b="0" strike="noStrike" spc="9">
                <a:latin typeface="Trebuchet MS"/>
              </a:rPr>
              <a:t>separating </a:t>
            </a:r>
            <a:r>
              <a:rPr lang="en-IN" sz="950" b="0" strike="noStrike" spc="-21">
                <a:latin typeface="Trebuchet MS"/>
              </a:rPr>
              <a:t>them, </a:t>
            </a:r>
            <a:r>
              <a:rPr lang="en-IN" sz="950" b="0" strike="noStrike" spc="9">
                <a:latin typeface="Trebuchet MS"/>
              </a:rPr>
              <a:t>numbered </a:t>
            </a:r>
            <a:r>
              <a:rPr lang="en-IN" sz="1100" b="0" strike="noStrike" spc="-7">
                <a:latin typeface="Times New Roman"/>
              </a:rPr>
              <a:t>0 </a:t>
            </a:r>
            <a:r>
              <a:rPr lang="en-IN" sz="950" b="0" strike="noStrike" spc="-35">
                <a:latin typeface="Trebuchet MS"/>
              </a:rPr>
              <a:t>to</a:t>
            </a:r>
            <a:r>
              <a:rPr lang="en-IN" sz="950" b="0" strike="noStrike" spc="-66">
                <a:latin typeface="Trebuchet MS"/>
              </a:rPr>
              <a:t> </a:t>
            </a:r>
            <a:r>
              <a:rPr lang="en-IN" sz="1100" b="0" i="1" strike="noStrike" spc="-92">
                <a:latin typeface="Georgia"/>
              </a:rPr>
              <a:t>n</a:t>
            </a:r>
            <a:r>
              <a:rPr lang="en-IN" sz="950" b="0" strike="noStrike" spc="-92">
                <a:latin typeface="Trebuchet MS"/>
              </a:rPr>
              <a:t>.</a:t>
            </a:r>
            <a:endParaRPr lang="en-IN" sz="95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334"/>
              </a:spcBef>
            </a:pPr>
            <a:r>
              <a:rPr lang="en-IN" sz="1100" b="0" i="1" strike="noStrike" spc="-35">
                <a:latin typeface="Georgia"/>
              </a:rPr>
              <a:t>x</a:t>
            </a:r>
            <a:r>
              <a:rPr lang="en-IN" sz="1200" b="0" i="1" strike="noStrike" spc="-52" baseline="-10000">
                <a:latin typeface="Georgia"/>
              </a:rPr>
              <a:t>ij </a:t>
            </a:r>
            <a:r>
              <a:rPr lang="en-IN" sz="950" b="0" strike="noStrike" spc="-46">
                <a:latin typeface="Trebuchet MS"/>
              </a:rPr>
              <a:t>will </a:t>
            </a:r>
            <a:r>
              <a:rPr lang="en-IN" sz="950" b="0" strike="noStrike" spc="4">
                <a:latin typeface="Trebuchet MS"/>
              </a:rPr>
              <a:t>denote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1">
                <a:latin typeface="Trebuchet MS"/>
              </a:rPr>
              <a:t>between </a:t>
            </a:r>
            <a:r>
              <a:rPr lang="en-IN" sz="950" b="0" strike="noStrike" spc="-21">
                <a:latin typeface="Trebuchet MS"/>
              </a:rPr>
              <a:t>line </a:t>
            </a:r>
            <a:r>
              <a:rPr lang="en-IN" sz="1100" b="0" i="1" strike="noStrike" spc="-26">
                <a:latin typeface="Georgia"/>
              </a:rPr>
              <a:t>i </a:t>
            </a:r>
            <a:r>
              <a:rPr lang="en-IN" sz="950" b="0" strike="noStrike" spc="29">
                <a:latin typeface="Trebuchet MS"/>
              </a:rPr>
              <a:t>and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1100" b="0" i="1" strike="noStrike" spc="-21">
                <a:latin typeface="Georgia"/>
              </a:rPr>
              <a:t>j</a:t>
            </a:r>
            <a:endParaRPr lang="en-IN" sz="1100" b="0" strike="noStrike" spc="-1">
              <a:latin typeface="Arial"/>
            </a:endParaRPr>
          </a:p>
          <a:p>
            <a:pPr marL="315000">
              <a:lnSpc>
                <a:spcPct val="102000"/>
              </a:lnSpc>
              <a:spcBef>
                <a:spcPts val="300"/>
              </a:spcBef>
            </a:pPr>
            <a:r>
              <a:rPr lang="en-IN" sz="950" b="0" strike="noStrike" spc="52">
                <a:latin typeface="Trebuchet MS"/>
              </a:rPr>
              <a:t>We </a:t>
            </a:r>
            <a:r>
              <a:rPr lang="en-IN" sz="950" b="0" strike="noStrike" spc="-15">
                <a:latin typeface="Trebuchet MS"/>
              </a:rPr>
              <a:t>build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-21">
                <a:latin typeface="Trebuchet MS"/>
              </a:rPr>
              <a:t>table </a:t>
            </a:r>
            <a:r>
              <a:rPr lang="en-IN" sz="950" b="0" strike="noStrike" spc="69">
                <a:latin typeface="Trebuchet MS"/>
              </a:rPr>
              <a:t>so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1100" b="0" i="1" strike="noStrike" spc="-35">
                <a:latin typeface="Georgia"/>
              </a:rPr>
              <a:t>x</a:t>
            </a:r>
            <a:r>
              <a:rPr lang="en-IN" sz="1200" b="0" i="1" strike="noStrike" spc="-52" baseline="-10000">
                <a:latin typeface="Georgia"/>
              </a:rPr>
              <a:t>ij </a:t>
            </a:r>
            <a:r>
              <a:rPr lang="en-IN" sz="950" b="0" strike="noStrike" spc="9">
                <a:latin typeface="Trebuchet MS"/>
              </a:rPr>
              <a:t>contains </a:t>
            </a:r>
            <a:r>
              <a:rPr lang="en-IN" sz="950" b="0" strike="noStrike" spc="-32">
                <a:latin typeface="Trebuchet MS"/>
              </a:rPr>
              <a:t>all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18">
                <a:latin typeface="Trebuchet MS"/>
              </a:rPr>
              <a:t>possible</a:t>
            </a:r>
            <a:r>
              <a:rPr lang="en-IN" sz="950" b="0" strike="noStrike" spc="-197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non-terminal  </a:t>
            </a:r>
            <a:r>
              <a:rPr lang="en-IN" sz="950" b="0" strike="noStrike" spc="29">
                <a:latin typeface="Trebuchet MS"/>
              </a:rPr>
              <a:t>spanning </a:t>
            </a:r>
            <a:r>
              <a:rPr lang="en-IN" sz="950" b="0" strike="noStrike" spc="-41">
                <a:latin typeface="Trebuchet MS"/>
              </a:rPr>
              <a:t>for </a:t>
            </a:r>
            <a:r>
              <a:rPr lang="en-IN" sz="950" b="0" strike="noStrike" spc="18">
                <a:latin typeface="Trebuchet MS"/>
              </a:rPr>
              <a:t>words </a:t>
            </a:r>
            <a:r>
              <a:rPr lang="en-IN" sz="950" b="0" strike="noStrike" spc="-1">
                <a:latin typeface="Trebuchet MS"/>
              </a:rPr>
              <a:t>between </a:t>
            </a:r>
            <a:r>
              <a:rPr lang="en-IN" sz="950" b="0" strike="noStrike" spc="-21">
                <a:latin typeface="Trebuchet MS"/>
              </a:rPr>
              <a:t>line </a:t>
            </a:r>
            <a:r>
              <a:rPr lang="en-IN" sz="1100" b="0" i="1" strike="noStrike" spc="-26">
                <a:latin typeface="Georgia"/>
              </a:rPr>
              <a:t>i </a:t>
            </a:r>
            <a:r>
              <a:rPr lang="en-IN" sz="950" b="0" strike="noStrike" spc="29">
                <a:latin typeface="Trebuchet MS"/>
              </a:rPr>
              <a:t>and</a:t>
            </a:r>
            <a:r>
              <a:rPr lang="en-IN" sz="950" b="0" strike="noStrike" spc="-55">
                <a:latin typeface="Trebuchet MS"/>
              </a:rPr>
              <a:t> </a:t>
            </a:r>
            <a:r>
              <a:rPr lang="en-IN" sz="1100" b="0" i="1" strike="noStrike" spc="-52">
                <a:latin typeface="Georgia"/>
              </a:rPr>
              <a:t>j</a:t>
            </a:r>
            <a:r>
              <a:rPr lang="en-IN" sz="950" b="0" strike="noStrike" spc="-52">
                <a:latin typeface="Trebuchet MS"/>
              </a:rPr>
              <a:t>.</a:t>
            </a:r>
            <a:endParaRPr lang="en-IN" sz="95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479"/>
              </a:spcBef>
            </a:pPr>
            <a:r>
              <a:rPr lang="en-IN" sz="950" b="0" strike="noStrike" spc="52">
                <a:latin typeface="Trebuchet MS"/>
              </a:rPr>
              <a:t>We </a:t>
            </a:r>
            <a:r>
              <a:rPr lang="en-IN" sz="950" b="0" strike="noStrike" spc="-15">
                <a:latin typeface="Trebuchet MS"/>
              </a:rPr>
              <a:t>build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Table</a:t>
            </a:r>
            <a:r>
              <a:rPr lang="en-IN" sz="950" b="0" strike="noStrike" spc="-86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bottom-up.</a:t>
            </a:r>
            <a:endParaRPr lang="en-IN" sz="95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40"/>
              </a:spcBef>
            </a:pPr>
            <a:endParaRPr lang="en-IN" sz="950" b="0" strike="noStrike" spc="-1">
              <a:latin typeface="Arial"/>
            </a:endParaRPr>
          </a:p>
          <a:p>
            <a:pPr marL="38160">
              <a:lnSpc>
                <a:spcPct val="100000"/>
              </a:lnSpc>
            </a:pPr>
            <a:r>
              <a:rPr lang="en-IN" sz="1100" b="0" i="1" strike="noStrike" spc="-97">
                <a:solidFill>
                  <a:srgbClr val="FF0000"/>
                </a:solidFill>
                <a:latin typeface="Georgia"/>
              </a:rPr>
              <a:t>Home</a:t>
            </a:r>
            <a:r>
              <a:rPr lang="en-IN" sz="1100" b="0" i="1" strike="noStrike" spc="-1">
                <a:solidFill>
                  <a:srgbClr val="FF0000"/>
                </a:solidFill>
                <a:latin typeface="Georgia"/>
              </a:rPr>
              <a:t> </a:t>
            </a:r>
            <a:r>
              <a:rPr lang="en-IN" sz="1100" b="0" i="1" strike="noStrike" spc="-55">
                <a:solidFill>
                  <a:srgbClr val="FF0000"/>
                </a:solidFill>
                <a:latin typeface="Georgia"/>
              </a:rPr>
              <a:t>Exercise</a:t>
            </a:r>
            <a:endParaRPr lang="en-IN" sz="1100" b="0" strike="noStrike" spc="-1">
              <a:latin typeface="Arial"/>
            </a:endParaRPr>
          </a:p>
          <a:p>
            <a:pPr marL="37440">
              <a:lnSpc>
                <a:spcPct val="118000"/>
              </a:lnSpc>
              <a:spcBef>
                <a:spcPts val="136"/>
              </a:spcBef>
            </a:pPr>
            <a:r>
              <a:rPr lang="en-IN" sz="950" b="0" strike="noStrike" spc="72">
                <a:solidFill>
                  <a:srgbClr val="FF0000"/>
                </a:solidFill>
                <a:latin typeface="Trebuchet MS"/>
              </a:rPr>
              <a:t>Use </a:t>
            </a:r>
            <a:r>
              <a:rPr lang="en-IN" sz="950" b="0" strike="noStrike" spc="117">
                <a:solidFill>
                  <a:srgbClr val="FF0000"/>
                </a:solidFill>
                <a:latin typeface="Trebuchet MS"/>
              </a:rPr>
              <a:t>CKY</a:t>
            </a:r>
            <a:r>
              <a:rPr lang="en-IN" sz="950" b="0" strike="noStrike" spc="-126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FF0000"/>
                </a:solidFill>
                <a:latin typeface="Trebuchet MS"/>
              </a:rPr>
              <a:t>algorithm </a:t>
            </a:r>
            <a:r>
              <a:rPr lang="en-IN" sz="950" b="0" strike="noStrike" spc="-35">
                <a:solidFill>
                  <a:srgbClr val="FF0000"/>
                </a:solidFill>
                <a:latin typeface="Trebuchet MS"/>
              </a:rPr>
              <a:t>to </a:t>
            </a:r>
            <a:r>
              <a:rPr lang="en-IN" sz="950" b="0" strike="noStrike" spc="-26">
                <a:solidFill>
                  <a:srgbClr val="FF0000"/>
                </a:solidFill>
                <a:latin typeface="Trebuchet MS"/>
              </a:rPr>
              <a:t>find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29">
                <a:solidFill>
                  <a:srgbClr val="FF0000"/>
                </a:solidFill>
                <a:latin typeface="Trebuchet MS"/>
              </a:rPr>
              <a:t>parse </a:t>
            </a:r>
            <a:r>
              <a:rPr lang="en-IN" sz="950" b="0" strike="noStrike" spc="-26">
                <a:solidFill>
                  <a:srgbClr val="FF0000"/>
                </a:solidFill>
                <a:latin typeface="Trebuchet MS"/>
              </a:rPr>
              <a:t>tree </a:t>
            </a:r>
            <a:r>
              <a:rPr lang="en-IN" sz="950" b="0" strike="noStrike" spc="-41">
                <a:solidFill>
                  <a:srgbClr val="FF0000"/>
                </a:solidFill>
                <a:latin typeface="Trebuchet MS"/>
              </a:rPr>
              <a:t>for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“Book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-35">
                <a:solidFill>
                  <a:srgbClr val="FF0000"/>
                </a:solidFill>
                <a:latin typeface="Trebuchet MS"/>
              </a:rPr>
              <a:t>flight </a:t>
            </a:r>
            <a:r>
              <a:rPr lang="en-IN" sz="950" b="0" strike="noStrike" spc="4">
                <a:solidFill>
                  <a:srgbClr val="FF0000"/>
                </a:solidFill>
                <a:latin typeface="Trebuchet MS"/>
              </a:rPr>
              <a:t>through Houston”  </a:t>
            </a:r>
            <a:r>
              <a:rPr lang="en-IN" sz="950" b="0" strike="noStrike" spc="32">
                <a:solidFill>
                  <a:srgbClr val="FF0000"/>
                </a:solidFill>
                <a:latin typeface="Trebuchet MS"/>
              </a:rPr>
              <a:t>using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109">
                <a:solidFill>
                  <a:srgbClr val="FF0000"/>
                </a:solidFill>
                <a:latin typeface="Trebuchet MS"/>
              </a:rPr>
              <a:t>CNF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form </a:t>
            </a:r>
            <a:r>
              <a:rPr lang="en-IN" sz="950" b="0" strike="noStrike" spc="32">
                <a:solidFill>
                  <a:srgbClr val="FF0000"/>
                </a:solidFill>
                <a:latin typeface="Trebuchet MS"/>
              </a:rPr>
              <a:t>shown</a:t>
            </a:r>
            <a:r>
              <a:rPr lang="en-IN" sz="950" b="0" strike="noStrike" spc="-202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950" b="0" strike="noStrike" spc="-15">
                <a:solidFill>
                  <a:srgbClr val="FF0000"/>
                </a:solidFill>
                <a:latin typeface="Trebuchet MS"/>
              </a:rPr>
              <a:t>in </a:t>
            </a:r>
            <a:r>
              <a:rPr lang="en-IN" sz="950" b="0" strike="noStrike" spc="-21">
                <a:solidFill>
                  <a:srgbClr val="FF0000"/>
                </a:solidFill>
                <a:latin typeface="Trebuchet MS"/>
              </a:rPr>
              <a:t>the </a:t>
            </a:r>
            <a:r>
              <a:rPr lang="en-IN" sz="950" b="0" strike="noStrike" spc="9">
                <a:solidFill>
                  <a:srgbClr val="FF0000"/>
                </a:solidFill>
                <a:latin typeface="Trebuchet MS"/>
              </a:rPr>
              <a:t>previous </a:t>
            </a:r>
            <a:r>
              <a:rPr lang="en-IN" sz="950" b="0" strike="noStrike" spc="-12">
                <a:solidFill>
                  <a:srgbClr val="FF0000"/>
                </a:solidFill>
                <a:latin typeface="Trebuchet MS"/>
              </a:rPr>
              <a:t>slide.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318" name="object 2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19" name="object 26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20" name="object 27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object 2"/>
          <p:cNvSpPr/>
          <p:nvPr/>
        </p:nvSpPr>
        <p:spPr>
          <a:xfrm>
            <a:off x="95400" y="60480"/>
            <a:ext cx="103788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CKY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</a:t>
            </a: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32">
                <a:solidFill>
                  <a:srgbClr val="FFFFFF"/>
                </a:solidFill>
                <a:latin typeface="Georgia"/>
              </a:rPr>
              <a:t>CFG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22" name="object 3"/>
          <p:cNvSpPr/>
          <p:nvPr/>
        </p:nvSpPr>
        <p:spPr>
          <a:xfrm>
            <a:off x="200880" y="750240"/>
            <a:ext cx="4048920" cy="1995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30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31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object 2"/>
          <p:cNvSpPr/>
          <p:nvPr/>
        </p:nvSpPr>
        <p:spPr>
          <a:xfrm>
            <a:off x="95400" y="60480"/>
            <a:ext cx="103788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CKY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</a:t>
            </a: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32">
                <a:solidFill>
                  <a:srgbClr val="FFFFFF"/>
                </a:solidFill>
                <a:latin typeface="Georgia"/>
              </a:rPr>
              <a:t>CFG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33" name="object 3"/>
          <p:cNvSpPr/>
          <p:nvPr/>
        </p:nvSpPr>
        <p:spPr>
          <a:xfrm>
            <a:off x="254160" y="720000"/>
            <a:ext cx="4048920" cy="1995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41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42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2"/>
          <p:cNvSpPr txBox="1"/>
          <p:nvPr/>
        </p:nvSpPr>
        <p:spPr>
          <a:xfrm>
            <a:off x="95400" y="60480"/>
            <a:ext cx="17204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Modeling</a:t>
            </a:r>
            <a:r>
              <a:rPr lang="en-IN" sz="14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Constituency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374" name="object 3"/>
          <p:cNvGrpSpPr/>
          <p:nvPr/>
        </p:nvGrpSpPr>
        <p:grpSpPr>
          <a:xfrm>
            <a:off x="87840" y="637200"/>
            <a:ext cx="4482720" cy="457200"/>
            <a:chOff x="87840" y="637200"/>
            <a:chExt cx="4482720" cy="457200"/>
          </a:xfrm>
        </p:grpSpPr>
        <p:sp>
          <p:nvSpPr>
            <p:cNvPr id="375" name="object 4"/>
            <p:cNvSpPr/>
            <p:nvPr/>
          </p:nvSpPr>
          <p:spPr>
            <a:xfrm>
              <a:off x="87840" y="63720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object 5"/>
            <p:cNvSpPr/>
            <p:nvPr/>
          </p:nvSpPr>
          <p:spPr>
            <a:xfrm>
              <a:off x="87840" y="81036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object 6"/>
            <p:cNvSpPr/>
            <p:nvPr/>
          </p:nvSpPr>
          <p:spPr>
            <a:xfrm>
              <a:off x="138600" y="99288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object 7"/>
            <p:cNvSpPr/>
            <p:nvPr/>
          </p:nvSpPr>
          <p:spPr>
            <a:xfrm>
              <a:off x="189360" y="98028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object 8"/>
            <p:cNvSpPr/>
            <p:nvPr/>
          </p:nvSpPr>
          <p:spPr>
            <a:xfrm>
              <a:off x="4520160" y="681480"/>
              <a:ext cx="50400" cy="31104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object 9"/>
            <p:cNvSpPr/>
            <p:nvPr/>
          </p:nvSpPr>
          <p:spPr>
            <a:xfrm>
              <a:off x="87840" y="854640"/>
              <a:ext cx="4432680" cy="18900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object 10"/>
            <p:cNvSpPr/>
            <p:nvPr/>
          </p:nvSpPr>
          <p:spPr>
            <a:xfrm>
              <a:off x="4520160" y="719640"/>
              <a:ext cx="360" cy="292320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object 11"/>
            <p:cNvSpPr/>
            <p:nvPr/>
          </p:nvSpPr>
          <p:spPr>
            <a:xfrm>
              <a:off x="4520160" y="7066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object 12"/>
            <p:cNvSpPr/>
            <p:nvPr/>
          </p:nvSpPr>
          <p:spPr>
            <a:xfrm>
              <a:off x="4520160" y="6940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object 13"/>
            <p:cNvSpPr/>
            <p:nvPr/>
          </p:nvSpPr>
          <p:spPr>
            <a:xfrm>
              <a:off x="4520160" y="6814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5" name="object 14"/>
          <p:cNvGrpSpPr/>
          <p:nvPr/>
        </p:nvGrpSpPr>
        <p:grpSpPr>
          <a:xfrm>
            <a:off x="87840" y="1195560"/>
            <a:ext cx="4482720" cy="629280"/>
            <a:chOff x="87840" y="1195560"/>
            <a:chExt cx="4482720" cy="629280"/>
          </a:xfrm>
        </p:grpSpPr>
        <p:sp>
          <p:nvSpPr>
            <p:cNvPr id="386" name="object 15"/>
            <p:cNvSpPr/>
            <p:nvPr/>
          </p:nvSpPr>
          <p:spPr>
            <a:xfrm>
              <a:off x="87840" y="119556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object 16"/>
            <p:cNvSpPr/>
            <p:nvPr/>
          </p:nvSpPr>
          <p:spPr>
            <a:xfrm>
              <a:off x="87840" y="1368720"/>
              <a:ext cx="4432320" cy="5040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object 17"/>
            <p:cNvSpPr/>
            <p:nvPr/>
          </p:nvSpPr>
          <p:spPr>
            <a:xfrm>
              <a:off x="138600" y="1723320"/>
              <a:ext cx="101160" cy="10116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object 18"/>
            <p:cNvSpPr/>
            <p:nvPr/>
          </p:nvSpPr>
          <p:spPr>
            <a:xfrm>
              <a:off x="189360" y="171072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object 19"/>
            <p:cNvSpPr/>
            <p:nvPr/>
          </p:nvSpPr>
          <p:spPr>
            <a:xfrm>
              <a:off x="4520160" y="1239840"/>
              <a:ext cx="50400" cy="48312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object 20"/>
            <p:cNvSpPr/>
            <p:nvPr/>
          </p:nvSpPr>
          <p:spPr>
            <a:xfrm>
              <a:off x="87840" y="1413000"/>
              <a:ext cx="4432680" cy="361080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object 21"/>
            <p:cNvSpPr/>
            <p:nvPr/>
          </p:nvSpPr>
          <p:spPr>
            <a:xfrm>
              <a:off x="4520160" y="1278000"/>
              <a:ext cx="360" cy="46440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object 22"/>
            <p:cNvSpPr/>
            <p:nvPr/>
          </p:nvSpPr>
          <p:spPr>
            <a:xfrm>
              <a:off x="4520160" y="12654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object 23"/>
            <p:cNvSpPr/>
            <p:nvPr/>
          </p:nvSpPr>
          <p:spPr>
            <a:xfrm>
              <a:off x="4520160" y="12524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object 24"/>
            <p:cNvSpPr/>
            <p:nvPr/>
          </p:nvSpPr>
          <p:spPr>
            <a:xfrm>
              <a:off x="4520160" y="12398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6" name="object 25"/>
          <p:cNvGrpSpPr/>
          <p:nvPr/>
        </p:nvGrpSpPr>
        <p:grpSpPr>
          <a:xfrm>
            <a:off x="87840" y="1926000"/>
            <a:ext cx="4482720" cy="1140480"/>
            <a:chOff x="87840" y="1926000"/>
            <a:chExt cx="4482720" cy="1140480"/>
          </a:xfrm>
        </p:grpSpPr>
        <p:sp>
          <p:nvSpPr>
            <p:cNvPr id="397" name="object 26"/>
            <p:cNvSpPr/>
            <p:nvPr/>
          </p:nvSpPr>
          <p:spPr>
            <a:xfrm>
              <a:off x="87840" y="192600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bject 27"/>
            <p:cNvSpPr/>
            <p:nvPr/>
          </p:nvSpPr>
          <p:spPr>
            <a:xfrm>
              <a:off x="87840" y="2099160"/>
              <a:ext cx="4432320" cy="5040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bject 28"/>
            <p:cNvSpPr/>
            <p:nvPr/>
          </p:nvSpPr>
          <p:spPr>
            <a:xfrm>
              <a:off x="138600" y="2964960"/>
              <a:ext cx="101160" cy="10116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bject 29"/>
            <p:cNvSpPr/>
            <p:nvPr/>
          </p:nvSpPr>
          <p:spPr>
            <a:xfrm>
              <a:off x="189360" y="295236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bject 30"/>
            <p:cNvSpPr/>
            <p:nvPr/>
          </p:nvSpPr>
          <p:spPr>
            <a:xfrm>
              <a:off x="4520160" y="1970280"/>
              <a:ext cx="50400" cy="994320"/>
            </a:xfrm>
            <a:prstGeom prst="rect">
              <a:avLst/>
            </a:prstGeom>
            <a:blipFill rotWithShape="0">
              <a:blip r:embed="rId11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bject 31"/>
            <p:cNvSpPr/>
            <p:nvPr/>
          </p:nvSpPr>
          <p:spPr>
            <a:xfrm>
              <a:off x="87840" y="2143440"/>
              <a:ext cx="4432680" cy="872280"/>
            </a:xfrm>
            <a:custGeom>
              <a:avLst/>
              <a:gdLst/>
              <a:ahLst/>
              <a:cxnLst/>
              <a:rect l="l" t="t" r="r" b="b"/>
              <a:pathLst>
                <a:path w="4432935" h="872489">
                  <a:moveTo>
                    <a:pt x="4432566" y="0"/>
                  </a:moveTo>
                  <a:lnTo>
                    <a:pt x="0" y="0"/>
                  </a:lnTo>
                  <a:lnTo>
                    <a:pt x="0" y="821677"/>
                  </a:lnTo>
                  <a:lnTo>
                    <a:pt x="4008" y="841401"/>
                  </a:lnTo>
                  <a:lnTo>
                    <a:pt x="14922" y="857554"/>
                  </a:lnTo>
                  <a:lnTo>
                    <a:pt x="31075" y="868468"/>
                  </a:lnTo>
                  <a:lnTo>
                    <a:pt x="50800" y="872477"/>
                  </a:lnTo>
                  <a:lnTo>
                    <a:pt x="4381766" y="872477"/>
                  </a:lnTo>
                  <a:lnTo>
                    <a:pt x="4401491" y="868468"/>
                  </a:lnTo>
                  <a:lnTo>
                    <a:pt x="4417644" y="857554"/>
                  </a:lnTo>
                  <a:lnTo>
                    <a:pt x="4428558" y="841401"/>
                  </a:lnTo>
                  <a:lnTo>
                    <a:pt x="4432566" y="8216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bject 32"/>
            <p:cNvSpPr/>
            <p:nvPr/>
          </p:nvSpPr>
          <p:spPr>
            <a:xfrm>
              <a:off x="4520160" y="2008440"/>
              <a:ext cx="360" cy="975600"/>
            </a:xfrm>
            <a:custGeom>
              <a:avLst/>
              <a:gdLst/>
              <a:ahLst/>
              <a:cxnLst/>
              <a:rect l="l" t="t" r="r" b="b"/>
              <a:pathLst>
                <a:path h="975994">
                  <a:moveTo>
                    <a:pt x="0" y="97569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bject 33"/>
            <p:cNvSpPr/>
            <p:nvPr/>
          </p:nvSpPr>
          <p:spPr>
            <a:xfrm>
              <a:off x="4520160" y="19958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bject 34"/>
            <p:cNvSpPr/>
            <p:nvPr/>
          </p:nvSpPr>
          <p:spPr>
            <a:xfrm>
              <a:off x="4520160" y="19828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bject 35"/>
            <p:cNvSpPr/>
            <p:nvPr/>
          </p:nvSpPr>
          <p:spPr>
            <a:xfrm>
              <a:off x="4520160" y="197028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7" name="object 36"/>
          <p:cNvSpPr/>
          <p:nvPr/>
        </p:nvSpPr>
        <p:spPr>
          <a:xfrm>
            <a:off x="126000" y="607319"/>
            <a:ext cx="4247640" cy="24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6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24"/>
              </a:spcBef>
            </a:pPr>
            <a:r>
              <a:rPr lang="en-IN" sz="1100" b="0" i="1" strike="noStrike" spc="-60" dirty="0">
                <a:solidFill>
                  <a:srgbClr val="3333B2"/>
                </a:solidFill>
                <a:latin typeface="Georgia"/>
              </a:rPr>
              <a:t>Context-free</a:t>
            </a:r>
            <a:r>
              <a:rPr lang="en-IN" sz="1100" b="0" i="1" strike="noStrike" spc="-1" dirty="0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114" dirty="0">
                <a:solidFill>
                  <a:srgbClr val="3333B2"/>
                </a:solidFill>
                <a:latin typeface="Georgia"/>
              </a:rPr>
              <a:t>grammar</a:t>
            </a:r>
            <a:endParaRPr lang="en-IN" sz="11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25"/>
              </a:spcBef>
            </a:pP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The </a:t>
            </a:r>
            <a:r>
              <a:rPr lang="en-IN" sz="950" b="0" strike="noStrike" spc="12" dirty="0">
                <a:solidFill>
                  <a:srgbClr val="3333B2"/>
                </a:solidFill>
                <a:latin typeface="Trebuchet MS"/>
              </a:rPr>
              <a:t>most </a:t>
            </a:r>
            <a:r>
              <a:rPr lang="en-IN" sz="950" b="0" strike="noStrike" spc="24" dirty="0">
                <a:solidFill>
                  <a:srgbClr val="3333B2"/>
                </a:solidFill>
                <a:latin typeface="Trebuchet MS"/>
              </a:rPr>
              <a:t>common </a:t>
            </a:r>
            <a:r>
              <a:rPr lang="en-IN" sz="950" b="0" strike="noStrike" spc="4" dirty="0">
                <a:solidFill>
                  <a:srgbClr val="3333B2"/>
                </a:solidFill>
                <a:latin typeface="Trebuchet MS"/>
              </a:rPr>
              <a:t>way </a:t>
            </a:r>
            <a:r>
              <a:rPr lang="en-IN" sz="950" b="0" strike="noStrike" spc="-26" dirty="0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50" b="0" strike="noStrike" spc="9" dirty="0" err="1">
                <a:solidFill>
                  <a:srgbClr val="3333B2"/>
                </a:solidFill>
                <a:latin typeface="Trebuchet MS"/>
              </a:rPr>
              <a:t>modeling</a:t>
            </a:r>
            <a:r>
              <a:rPr lang="en-IN" sz="950" b="0" strike="noStrike" spc="-140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" dirty="0">
                <a:solidFill>
                  <a:srgbClr val="3333B2"/>
                </a:solidFill>
                <a:latin typeface="Trebuchet MS"/>
              </a:rPr>
              <a:t>constituency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en-IN" sz="1100" b="0" i="1" strike="noStrike" spc="-52" dirty="0">
                <a:solidFill>
                  <a:srgbClr val="3333B2"/>
                </a:solidFill>
                <a:latin typeface="Georgia"/>
              </a:rPr>
              <a:t>Consists </a:t>
            </a:r>
            <a:r>
              <a:rPr lang="en-IN" sz="1100" b="0" i="1" strike="noStrike" spc="-55" dirty="0">
                <a:solidFill>
                  <a:srgbClr val="3333B2"/>
                </a:solidFill>
                <a:latin typeface="Georgia"/>
              </a:rPr>
              <a:t>of </a:t>
            </a:r>
            <a:r>
              <a:rPr lang="en-IN" sz="1100" b="0" i="1" strike="noStrike" spc="-75" dirty="0">
                <a:solidFill>
                  <a:srgbClr val="3333B2"/>
                </a:solidFill>
                <a:latin typeface="Georgia"/>
              </a:rPr>
              <a:t>production </a:t>
            </a:r>
            <a:r>
              <a:rPr lang="en-IN" sz="1100" b="0" i="1" strike="noStrike" spc="-60" dirty="0">
                <a:solidFill>
                  <a:srgbClr val="3333B2"/>
                </a:solidFill>
                <a:latin typeface="Georgia"/>
              </a:rPr>
              <a:t>Rules</a:t>
            </a:r>
            <a:endParaRPr lang="en-IN" sz="1100" b="0" strike="noStrike" spc="-1" dirty="0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204"/>
              </a:spcBef>
            </a:pPr>
            <a:r>
              <a:rPr lang="en-IN" sz="950" b="0" strike="noStrike" spc="43" dirty="0">
                <a:solidFill>
                  <a:srgbClr val="3333B2"/>
                </a:solidFill>
                <a:latin typeface="Trebuchet MS"/>
              </a:rPr>
              <a:t>These</a:t>
            </a:r>
            <a:r>
              <a:rPr lang="en-IN" sz="950" b="0" strike="noStrike" spc="-15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9" dirty="0">
                <a:solidFill>
                  <a:srgbClr val="3333B2"/>
                </a:solidFill>
                <a:latin typeface="Trebuchet MS"/>
              </a:rPr>
              <a:t>rules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express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1" dirty="0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ways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5" dirty="0">
                <a:solidFill>
                  <a:srgbClr val="3333B2"/>
                </a:solidFill>
                <a:latin typeface="Trebuchet MS"/>
              </a:rPr>
              <a:t>in </a:t>
            </a:r>
            <a:r>
              <a:rPr lang="en-IN" sz="950" b="0" strike="noStrike" spc="-1" dirty="0">
                <a:solidFill>
                  <a:srgbClr val="3333B2"/>
                </a:solidFill>
                <a:latin typeface="Trebuchet MS"/>
              </a:rPr>
              <a:t>which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1" dirty="0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32" dirty="0">
                <a:solidFill>
                  <a:srgbClr val="3333B2"/>
                </a:solidFill>
                <a:latin typeface="Trebuchet MS"/>
              </a:rPr>
              <a:t>symbols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6" dirty="0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21" dirty="0">
                <a:solidFill>
                  <a:srgbClr val="3333B2"/>
                </a:solidFill>
                <a:latin typeface="Trebuchet MS"/>
              </a:rPr>
              <a:t>the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language</a:t>
            </a:r>
            <a:r>
              <a:rPr lang="en-IN" sz="950" b="0" strike="noStrike" spc="-15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can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 dirty="0">
                <a:solidFill>
                  <a:srgbClr val="3333B2"/>
                </a:solidFill>
                <a:latin typeface="Trebuchet MS"/>
              </a:rPr>
              <a:t>be  grouped </a:t>
            </a:r>
            <a:r>
              <a:rPr lang="en-IN" sz="950" b="0" strike="noStrike" spc="29" dirty="0">
                <a:solidFill>
                  <a:srgbClr val="3333B2"/>
                </a:solidFill>
                <a:latin typeface="Trebuchet MS"/>
              </a:rPr>
              <a:t>and </a:t>
            </a:r>
            <a:r>
              <a:rPr lang="en-IN" sz="950" b="0" strike="noStrike" spc="4" dirty="0">
                <a:solidFill>
                  <a:srgbClr val="3333B2"/>
                </a:solidFill>
                <a:latin typeface="Trebuchet MS"/>
              </a:rPr>
              <a:t>ordered</a:t>
            </a:r>
            <a:r>
              <a:rPr lang="en-IN" sz="950" b="0" strike="noStrike" spc="-100" dirty="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2" dirty="0">
                <a:solidFill>
                  <a:srgbClr val="3333B2"/>
                </a:solidFill>
                <a:latin typeface="Trebuchet MS"/>
              </a:rPr>
              <a:t>together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100" b="0" i="1" strike="noStrike" spc="-75" dirty="0">
                <a:solidFill>
                  <a:srgbClr val="007F00"/>
                </a:solidFill>
                <a:latin typeface="Georgia"/>
              </a:rPr>
              <a:t>Example</a:t>
            </a:r>
            <a:endParaRPr lang="en-IN" sz="1100" b="0" strike="noStrike" spc="-1" dirty="0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210"/>
              </a:spcBef>
            </a:pPr>
            <a:r>
              <a:rPr lang="en-IN" sz="950" b="0" i="1" strike="noStrike" spc="-41" dirty="0">
                <a:solidFill>
                  <a:srgbClr val="007F00"/>
                </a:solidFill>
                <a:latin typeface="Verdana"/>
              </a:rPr>
              <a:t>Noun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41" dirty="0">
                <a:solidFill>
                  <a:srgbClr val="007F00"/>
                </a:solidFill>
                <a:latin typeface="Verdana"/>
              </a:rPr>
              <a:t>phrase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32" dirty="0">
                <a:solidFill>
                  <a:srgbClr val="007F00"/>
                </a:solidFill>
                <a:latin typeface="Verdana"/>
              </a:rPr>
              <a:t>can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35" dirty="0">
                <a:solidFill>
                  <a:srgbClr val="007F00"/>
                </a:solidFill>
                <a:latin typeface="Verdana"/>
              </a:rPr>
              <a:t>be</a:t>
            </a: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41" dirty="0">
                <a:solidFill>
                  <a:srgbClr val="007F00"/>
                </a:solidFill>
                <a:latin typeface="Verdana"/>
              </a:rPr>
              <a:t>composed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52" dirty="0">
                <a:solidFill>
                  <a:srgbClr val="007F00"/>
                </a:solidFill>
                <a:latin typeface="Verdana"/>
              </a:rPr>
              <a:t>of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55" dirty="0">
                <a:solidFill>
                  <a:srgbClr val="007F00"/>
                </a:solidFill>
                <a:latin typeface="Verdana"/>
              </a:rPr>
              <a:t>either</a:t>
            </a: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26" dirty="0">
                <a:solidFill>
                  <a:srgbClr val="007F00"/>
                </a:solidFill>
                <a:latin typeface="Verdana"/>
              </a:rPr>
              <a:t>a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35" dirty="0" err="1">
                <a:solidFill>
                  <a:srgbClr val="007F00"/>
                </a:solidFill>
                <a:latin typeface="Verdana"/>
              </a:rPr>
              <a:t>ProperNoun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55" dirty="0">
                <a:solidFill>
                  <a:srgbClr val="007F00"/>
                </a:solidFill>
                <a:latin typeface="Verdana"/>
              </a:rPr>
              <a:t>or</a:t>
            </a: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26" dirty="0">
                <a:solidFill>
                  <a:srgbClr val="007F00"/>
                </a:solidFill>
                <a:latin typeface="Verdana"/>
              </a:rPr>
              <a:t>a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55" dirty="0">
                <a:solidFill>
                  <a:srgbClr val="007F00"/>
                </a:solidFill>
                <a:latin typeface="Verdana"/>
              </a:rPr>
              <a:t>determiner</a:t>
            </a:r>
            <a:r>
              <a:rPr lang="en-IN" sz="950" b="0" i="1" strike="noStrike" spc="-6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72" dirty="0">
                <a:solidFill>
                  <a:srgbClr val="007F00"/>
                </a:solidFill>
                <a:latin typeface="Verdana"/>
              </a:rPr>
              <a:t>(</a:t>
            </a:r>
            <a:r>
              <a:rPr lang="en-IN" sz="950" b="0" i="1" strike="noStrike" spc="-72" dirty="0" err="1">
                <a:solidFill>
                  <a:srgbClr val="007F00"/>
                </a:solidFill>
                <a:latin typeface="Verdana"/>
              </a:rPr>
              <a:t>Det</a:t>
            </a:r>
            <a:r>
              <a:rPr lang="en-IN" sz="950" b="0" i="1" strike="noStrike" spc="-72" dirty="0">
                <a:solidFill>
                  <a:srgbClr val="007F00"/>
                </a:solidFill>
                <a:latin typeface="Verdana"/>
              </a:rPr>
              <a:t>)  </a:t>
            </a:r>
            <a:r>
              <a:rPr lang="en-IN" sz="950" b="0" i="1" strike="noStrike" spc="-52" dirty="0">
                <a:solidFill>
                  <a:srgbClr val="007F00"/>
                </a:solidFill>
                <a:latin typeface="Verdana"/>
              </a:rPr>
              <a:t>followed </a:t>
            </a:r>
            <a:r>
              <a:rPr lang="en-IN" sz="950" b="0" i="1" strike="noStrike" spc="-72" dirty="0">
                <a:solidFill>
                  <a:srgbClr val="007F00"/>
                </a:solidFill>
                <a:latin typeface="Verdana"/>
              </a:rPr>
              <a:t>by </a:t>
            </a:r>
            <a:r>
              <a:rPr lang="en-IN" sz="950" b="0" i="1" strike="noStrike" spc="-26" dirty="0">
                <a:solidFill>
                  <a:srgbClr val="007F00"/>
                </a:solidFill>
                <a:latin typeface="Verdana"/>
              </a:rPr>
              <a:t>a </a:t>
            </a: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Nominal; </a:t>
            </a:r>
            <a:r>
              <a:rPr lang="en-IN" sz="950" b="0" i="1" strike="noStrike" spc="-26" dirty="0">
                <a:solidFill>
                  <a:srgbClr val="007F00"/>
                </a:solidFill>
                <a:latin typeface="Verdana"/>
              </a:rPr>
              <a:t>a </a:t>
            </a:r>
            <a:r>
              <a:rPr lang="en-IN" sz="950" b="0" i="1" strike="noStrike" spc="-46" dirty="0">
                <a:solidFill>
                  <a:srgbClr val="007F00"/>
                </a:solidFill>
                <a:latin typeface="Verdana"/>
              </a:rPr>
              <a:t>Nominal </a:t>
            </a:r>
            <a:r>
              <a:rPr lang="en-IN" sz="950" b="0" i="1" strike="noStrike" spc="-32" dirty="0">
                <a:solidFill>
                  <a:srgbClr val="007F00"/>
                </a:solidFill>
                <a:latin typeface="Verdana"/>
              </a:rPr>
              <a:t>can </a:t>
            </a:r>
            <a:r>
              <a:rPr lang="en-IN" sz="950" b="0" i="1" strike="noStrike" spc="-35" dirty="0">
                <a:solidFill>
                  <a:srgbClr val="007F00"/>
                </a:solidFill>
                <a:latin typeface="Verdana"/>
              </a:rPr>
              <a:t>be</a:t>
            </a:r>
            <a:r>
              <a:rPr lang="en-IN" sz="950" b="0" i="1" strike="noStrike" spc="-256" dirty="0">
                <a:solidFill>
                  <a:srgbClr val="007F00"/>
                </a:solidFill>
                <a:latin typeface="Verdana"/>
              </a:rPr>
              <a:t> </a:t>
            </a:r>
            <a:r>
              <a:rPr lang="en-IN" sz="950" b="0" i="1" strike="noStrike" spc="-60" dirty="0">
                <a:solidFill>
                  <a:srgbClr val="007F00"/>
                </a:solidFill>
                <a:latin typeface="Verdana"/>
              </a:rPr>
              <a:t>more than </a:t>
            </a:r>
            <a:r>
              <a:rPr lang="en-IN" sz="950" b="0" i="1" strike="noStrike" spc="-41" dirty="0">
                <a:solidFill>
                  <a:srgbClr val="007F00"/>
                </a:solidFill>
                <a:latin typeface="Verdana"/>
              </a:rPr>
              <a:t>one </a:t>
            </a:r>
            <a:r>
              <a:rPr lang="en-IN" sz="950" b="0" i="1" strike="noStrike" spc="-46" dirty="0">
                <a:solidFill>
                  <a:srgbClr val="007F00"/>
                </a:solidFill>
                <a:latin typeface="Verdana"/>
              </a:rPr>
              <a:t>nouns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5"/>
              </a:spcBef>
            </a:pPr>
            <a:r>
              <a:rPr lang="en-IN" sz="1100" b="0" i="1" strike="noStrike" spc="-66" dirty="0">
                <a:solidFill>
                  <a:srgbClr val="007F00"/>
                </a:solidFill>
                <a:latin typeface="Georgia"/>
              </a:rPr>
              <a:t>NP </a:t>
            </a:r>
            <a:r>
              <a:rPr lang="en-IN" sz="1100" b="0" strike="noStrike" spc="123" dirty="0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31" dirty="0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12" dirty="0" err="1">
                <a:solidFill>
                  <a:srgbClr val="007F00"/>
                </a:solidFill>
                <a:latin typeface="Trebuchet MS"/>
              </a:rPr>
              <a:t>Det</a:t>
            </a:r>
            <a:r>
              <a:rPr lang="en-IN" sz="950" b="0" strike="noStrike" spc="12" dirty="0">
                <a:solidFill>
                  <a:srgbClr val="007F00"/>
                </a:solidFill>
                <a:latin typeface="Trebuchet MS"/>
              </a:rPr>
              <a:t> Nominal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lang="en-IN" sz="1100" b="0" i="1" strike="noStrike" spc="-66" dirty="0">
                <a:solidFill>
                  <a:srgbClr val="007F00"/>
                </a:solidFill>
                <a:latin typeface="Georgia"/>
              </a:rPr>
              <a:t>NP </a:t>
            </a:r>
            <a:r>
              <a:rPr lang="en-IN" sz="1100" b="0" strike="noStrike" spc="123" dirty="0">
                <a:solidFill>
                  <a:srgbClr val="007F00"/>
                </a:solidFill>
                <a:latin typeface="DejaVu Sans"/>
              </a:rPr>
              <a:t>→</a:t>
            </a:r>
            <a:r>
              <a:rPr lang="en-IN" sz="1100" b="0" strike="noStrike" spc="-114" dirty="0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950" b="0" strike="noStrike" spc="29" dirty="0" err="1">
                <a:solidFill>
                  <a:srgbClr val="007F00"/>
                </a:solidFill>
                <a:latin typeface="Trebuchet MS"/>
              </a:rPr>
              <a:t>ProperNoun</a:t>
            </a:r>
            <a:endParaRPr lang="en-IN" sz="95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r>
              <a:rPr lang="en-IN" sz="1100" b="0" i="1" strike="noStrike" spc="-86" dirty="0">
                <a:solidFill>
                  <a:srgbClr val="007F00"/>
                </a:solidFill>
                <a:latin typeface="Georgia"/>
              </a:rPr>
              <a:t>Nominal </a:t>
            </a:r>
            <a:r>
              <a:rPr lang="en-IN" sz="1100" b="0" strike="noStrike" spc="123" dirty="0">
                <a:solidFill>
                  <a:srgbClr val="007F00"/>
                </a:solidFill>
                <a:latin typeface="DejaVu Sans"/>
              </a:rPr>
              <a:t>→ </a:t>
            </a:r>
            <a:r>
              <a:rPr lang="en-IN" sz="950" b="0" strike="noStrike" spc="43" dirty="0">
                <a:solidFill>
                  <a:srgbClr val="007F00"/>
                </a:solidFill>
                <a:latin typeface="Trebuchet MS"/>
              </a:rPr>
              <a:t>Noun </a:t>
            </a:r>
            <a:r>
              <a:rPr lang="en-IN" sz="1100" b="0" strike="noStrike" spc="-157" dirty="0">
                <a:solidFill>
                  <a:srgbClr val="007F00"/>
                </a:solidFill>
                <a:latin typeface="DejaVu Sans"/>
              </a:rPr>
              <a:t>| </a:t>
            </a:r>
            <a:r>
              <a:rPr lang="en-IN" sz="950" b="0" strike="noStrike" spc="43" dirty="0">
                <a:solidFill>
                  <a:srgbClr val="007F00"/>
                </a:solidFill>
                <a:latin typeface="Trebuchet MS"/>
              </a:rPr>
              <a:t>Noun</a:t>
            </a:r>
            <a:r>
              <a:rPr lang="en-IN" sz="950" b="0" strike="noStrike" spc="-151" dirty="0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12" dirty="0">
                <a:solidFill>
                  <a:srgbClr val="007F00"/>
                </a:solidFill>
                <a:latin typeface="Trebuchet MS"/>
              </a:rPr>
              <a:t>Nominal</a:t>
            </a:r>
            <a:endParaRPr lang="en-IN" sz="950" b="0" strike="noStrike" spc="-1" dirty="0">
              <a:latin typeface="Arial"/>
            </a:endParaRPr>
          </a:p>
        </p:txBody>
      </p:sp>
      <p:sp>
        <p:nvSpPr>
          <p:cNvPr id="409" name="object 43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10" name="object 44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11" name="object 45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8</a:t>
            </a: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object 2"/>
          <p:cNvSpPr/>
          <p:nvPr/>
        </p:nvSpPr>
        <p:spPr>
          <a:xfrm>
            <a:off x="95400" y="60480"/>
            <a:ext cx="187812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06">
                <a:solidFill>
                  <a:srgbClr val="FFFFFF"/>
                </a:solidFill>
                <a:latin typeface="Georgia"/>
              </a:rPr>
              <a:t>What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about</a:t>
            </a:r>
            <a:r>
              <a:rPr lang="en-IN" sz="1400" b="0" i="1" strike="noStrike" spc="-14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Ambiguities?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44" name="object 3"/>
          <p:cNvSpPr/>
          <p:nvPr/>
        </p:nvSpPr>
        <p:spPr>
          <a:xfrm>
            <a:off x="494280" y="619920"/>
            <a:ext cx="1625400" cy="23972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52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53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object 2"/>
          <p:cNvSpPr txBox="1"/>
          <p:nvPr/>
        </p:nvSpPr>
        <p:spPr>
          <a:xfrm>
            <a:off x="95400" y="60480"/>
            <a:ext cx="34185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Probabilistic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Context-free </a:t>
            </a:r>
            <a:r>
              <a:rPr lang="en-IN" sz="1400" b="0" i="1" strike="noStrike" spc="-114">
                <a:solidFill>
                  <a:srgbClr val="FFFFFF"/>
                </a:solidFill>
                <a:latin typeface="Georgia"/>
              </a:rPr>
              <a:t>grammars</a:t>
            </a:r>
            <a:r>
              <a:rPr lang="en-IN" sz="1400" b="0" i="1" strike="noStrike" spc="-3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">
                <a:solidFill>
                  <a:srgbClr val="FFFFFF"/>
                </a:solidFill>
                <a:latin typeface="Georgia"/>
              </a:rPr>
              <a:t>(PCFGs)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1355" name="object 3"/>
          <p:cNvGrpSpPr/>
          <p:nvPr/>
        </p:nvGrpSpPr>
        <p:grpSpPr>
          <a:xfrm>
            <a:off x="87840" y="762480"/>
            <a:ext cx="4482720" cy="2116080"/>
            <a:chOff x="87840" y="762480"/>
            <a:chExt cx="4482720" cy="2116080"/>
          </a:xfrm>
        </p:grpSpPr>
        <p:sp>
          <p:nvSpPr>
            <p:cNvPr id="1356" name="object 4"/>
            <p:cNvSpPr/>
            <p:nvPr/>
          </p:nvSpPr>
          <p:spPr>
            <a:xfrm>
              <a:off x="87840" y="762480"/>
              <a:ext cx="4432680" cy="202320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object 5"/>
            <p:cNvSpPr/>
            <p:nvPr/>
          </p:nvSpPr>
          <p:spPr>
            <a:xfrm>
              <a:off x="87840" y="95184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object 6"/>
            <p:cNvSpPr/>
            <p:nvPr/>
          </p:nvSpPr>
          <p:spPr>
            <a:xfrm>
              <a:off x="138600" y="277740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object 7"/>
            <p:cNvSpPr/>
            <p:nvPr/>
          </p:nvSpPr>
          <p:spPr>
            <a:xfrm>
              <a:off x="189360" y="27644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object 8"/>
            <p:cNvSpPr/>
            <p:nvPr/>
          </p:nvSpPr>
          <p:spPr>
            <a:xfrm>
              <a:off x="4520160" y="806760"/>
              <a:ext cx="50400" cy="197028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object 9"/>
            <p:cNvSpPr/>
            <p:nvPr/>
          </p:nvSpPr>
          <p:spPr>
            <a:xfrm>
              <a:off x="87840" y="996120"/>
              <a:ext cx="4432680" cy="1832400"/>
            </a:xfrm>
            <a:custGeom>
              <a:avLst/>
              <a:gdLst/>
              <a:ahLst/>
              <a:cxnLst/>
              <a:rect l="l" t="t" r="r" b="b"/>
              <a:pathLst>
                <a:path w="4432935" h="1832610">
                  <a:moveTo>
                    <a:pt x="4432566" y="0"/>
                  </a:moveTo>
                  <a:lnTo>
                    <a:pt x="0" y="0"/>
                  </a:lnTo>
                  <a:lnTo>
                    <a:pt x="0" y="1781327"/>
                  </a:lnTo>
                  <a:lnTo>
                    <a:pt x="4008" y="1801052"/>
                  </a:lnTo>
                  <a:lnTo>
                    <a:pt x="14922" y="1817204"/>
                  </a:lnTo>
                  <a:lnTo>
                    <a:pt x="31075" y="1828118"/>
                  </a:lnTo>
                  <a:lnTo>
                    <a:pt x="50800" y="1832127"/>
                  </a:lnTo>
                  <a:lnTo>
                    <a:pt x="4381766" y="1832127"/>
                  </a:lnTo>
                  <a:lnTo>
                    <a:pt x="4401491" y="1828118"/>
                  </a:lnTo>
                  <a:lnTo>
                    <a:pt x="4417644" y="1817204"/>
                  </a:lnTo>
                  <a:lnTo>
                    <a:pt x="4428558" y="1801052"/>
                  </a:lnTo>
                  <a:lnTo>
                    <a:pt x="4432566" y="17813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object 10"/>
            <p:cNvSpPr/>
            <p:nvPr/>
          </p:nvSpPr>
          <p:spPr>
            <a:xfrm>
              <a:off x="4520160" y="844560"/>
              <a:ext cx="360" cy="1951560"/>
            </a:xfrm>
            <a:custGeom>
              <a:avLst/>
              <a:gdLst/>
              <a:ahLst/>
              <a:cxnLst/>
              <a:rect l="l" t="t" r="r" b="b"/>
              <a:pathLst>
                <a:path h="1951989">
                  <a:moveTo>
                    <a:pt x="0" y="195163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object 11"/>
            <p:cNvSpPr/>
            <p:nvPr/>
          </p:nvSpPr>
          <p:spPr>
            <a:xfrm>
              <a:off x="4520160" y="831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object 12"/>
            <p:cNvSpPr/>
            <p:nvPr/>
          </p:nvSpPr>
          <p:spPr>
            <a:xfrm>
              <a:off x="4520160" y="819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object 13"/>
            <p:cNvSpPr/>
            <p:nvPr/>
          </p:nvSpPr>
          <p:spPr>
            <a:xfrm>
              <a:off x="4520160" y="806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object 14"/>
            <p:cNvSpPr/>
            <p:nvPr/>
          </p:nvSpPr>
          <p:spPr>
            <a:xfrm>
              <a:off x="281520" y="104580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object 15"/>
            <p:cNvSpPr/>
            <p:nvPr/>
          </p:nvSpPr>
          <p:spPr>
            <a:xfrm>
              <a:off x="281520" y="123552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object 16"/>
            <p:cNvSpPr/>
            <p:nvPr/>
          </p:nvSpPr>
          <p:spPr>
            <a:xfrm>
              <a:off x="281520" y="177444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object 17"/>
            <p:cNvSpPr/>
            <p:nvPr/>
          </p:nvSpPr>
          <p:spPr>
            <a:xfrm>
              <a:off x="281520" y="198468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0" name="object 18"/>
          <p:cNvSpPr/>
          <p:nvPr/>
        </p:nvSpPr>
        <p:spPr>
          <a:xfrm>
            <a:off x="100440" y="710640"/>
            <a:ext cx="4166640" cy="136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425"/>
              </a:spcBef>
            </a:pP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PCFG:</a:t>
            </a:r>
            <a:r>
              <a:rPr lang="en-IN" sz="1100" b="0" i="1" strike="noStrike" spc="-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G</a:t>
            </a:r>
            <a:r>
              <a:rPr lang="en-IN" sz="1100" b="0" i="1" strike="noStrike" spc="-26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strike="noStrike" spc="117">
                <a:solidFill>
                  <a:srgbClr val="3333B2"/>
                </a:solidFill>
                <a:latin typeface="Arial Black"/>
              </a:rPr>
              <a:t>=</a:t>
            </a:r>
            <a:r>
              <a:rPr lang="en-IN" sz="1100" b="0" strike="noStrike" spc="-126">
                <a:solidFill>
                  <a:srgbClr val="3333B2"/>
                </a:solidFill>
                <a:latin typeface="Arial Black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Arial Black"/>
              </a:rPr>
              <a:t>(</a:t>
            </a:r>
            <a:r>
              <a:rPr lang="en-IN" sz="1100" b="0" i="1" strike="noStrike" spc="-7">
                <a:solidFill>
                  <a:srgbClr val="3333B2"/>
                </a:solidFill>
                <a:latin typeface="Georgia"/>
              </a:rPr>
              <a:t>T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32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32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35">
                <a:solidFill>
                  <a:srgbClr val="3333B2"/>
                </a:solidFill>
                <a:latin typeface="Georgia"/>
              </a:rPr>
              <a:t>S</a:t>
            </a:r>
            <a:r>
              <a:rPr lang="en-IN" sz="1100" b="0" strike="noStrike" spc="-35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R</a:t>
            </a:r>
            <a:r>
              <a:rPr lang="en-IN" sz="1100" b="0" strike="noStrike" spc="-55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7">
                <a:solidFill>
                  <a:srgbClr val="3333B2"/>
                </a:solidFill>
                <a:latin typeface="Georgia"/>
              </a:rPr>
              <a:t>P</a:t>
            </a:r>
            <a:r>
              <a:rPr lang="en-IN" sz="1100" b="0" strike="noStrike" spc="-7">
                <a:solidFill>
                  <a:srgbClr val="3333B2"/>
                </a:solidFill>
                <a:latin typeface="Arial Black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320"/>
              </a:spcBef>
            </a:pPr>
            <a:r>
              <a:rPr lang="en-IN" sz="1100" b="0" i="1" strike="noStrike" spc="-35">
                <a:solidFill>
                  <a:srgbClr val="3333B2"/>
                </a:solidFill>
                <a:latin typeface="Georgia"/>
              </a:rPr>
              <a:t>T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38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terminals</a:t>
            </a:r>
            <a:endParaRPr lang="en-IN" sz="95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176"/>
              </a:spcBef>
            </a:pPr>
            <a:r>
              <a:rPr lang="en-IN" sz="1100" b="0" i="1" strike="noStrike" spc="-66">
                <a:solidFill>
                  <a:srgbClr val="3333B2"/>
                </a:solidFill>
                <a:latin typeface="Georgia"/>
              </a:rPr>
              <a:t>N</a:t>
            </a:r>
            <a:r>
              <a:rPr lang="en-IN" sz="950" b="0" strike="noStrike" spc="-66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51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non-terminals</a:t>
            </a:r>
            <a:endParaRPr lang="en-IN" sz="950" b="0" strike="noStrike" spc="-1">
              <a:latin typeface="Arial"/>
            </a:endParaRPr>
          </a:p>
          <a:p>
            <a:pPr marL="591840" indent="-117720">
              <a:lnSpc>
                <a:spcPct val="108000"/>
              </a:lnSpc>
              <a:spcBef>
                <a:spcPts val="79"/>
              </a:spcBef>
              <a:buClr>
                <a:srgbClr val="D6D6EF"/>
              </a:buClr>
              <a:buSzPct val="67000"/>
              <a:buFont typeface="Arial"/>
              <a:buChar char="►"/>
              <a:tabLst>
                <a:tab pos="592560" algn="l"/>
              </a:tabLst>
            </a:pPr>
            <a:r>
              <a:rPr lang="en-IN" sz="900" b="0" strike="noStrike" spc="-1">
                <a:solidFill>
                  <a:srgbClr val="3333B2"/>
                </a:solidFill>
                <a:latin typeface="Trebuchet MS"/>
              </a:rPr>
              <a:t>For 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NLP, </a:t>
            </a:r>
            <a:r>
              <a:rPr lang="en-IN" sz="900" b="0" strike="noStrike" spc="-15">
                <a:solidFill>
                  <a:srgbClr val="3333B2"/>
                </a:solidFill>
                <a:latin typeface="Trebuchet MS"/>
              </a:rPr>
              <a:t>we </a:t>
            </a:r>
            <a:r>
              <a:rPr lang="en-IN" sz="900" b="0" strike="noStrike" spc="-7">
                <a:solidFill>
                  <a:srgbClr val="3333B2"/>
                </a:solidFill>
                <a:latin typeface="Trebuchet MS"/>
              </a:rPr>
              <a:t>distinguish </a:t>
            </a:r>
            <a:r>
              <a:rPr lang="en-IN" sz="900" b="0" strike="noStrike" spc="-32">
                <a:solidFill>
                  <a:srgbClr val="3333B2"/>
                </a:solidFill>
                <a:latin typeface="Trebuchet MS"/>
              </a:rPr>
              <a:t>out </a:t>
            </a:r>
            <a:r>
              <a:rPr lang="en-IN" sz="900" b="0" strike="noStrike" spc="24">
                <a:solidFill>
                  <a:srgbClr val="3333B2"/>
                </a:solidFill>
                <a:latin typeface="Trebuchet MS"/>
              </a:rPr>
              <a:t>a 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1000" b="0" i="1" strike="noStrike" spc="-7">
                <a:solidFill>
                  <a:srgbClr val="3333B2"/>
                </a:solidFill>
                <a:latin typeface="Georgia"/>
              </a:rPr>
              <a:t>P </a:t>
            </a:r>
            <a:r>
              <a:rPr lang="en-IN" sz="1000" b="0" strike="noStrike" spc="-205">
                <a:solidFill>
                  <a:srgbClr val="3333B2"/>
                </a:solidFill>
                <a:latin typeface="DejaVu Sans"/>
              </a:rPr>
              <a:t>⊂ </a:t>
            </a:r>
            <a:r>
              <a:rPr lang="en-IN" sz="1000" b="0" i="1" strike="noStrike" spc="-106">
                <a:solidFill>
                  <a:srgbClr val="3333B2"/>
                </a:solidFill>
                <a:latin typeface="Georgia"/>
              </a:rPr>
              <a:t>N </a:t>
            </a:r>
            <a:r>
              <a:rPr lang="en-IN" sz="900" b="0" strike="noStrike" spc="-35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00" b="0" strike="noStrike" spc="-26">
                <a:solidFill>
                  <a:srgbClr val="3333B2"/>
                </a:solidFill>
                <a:latin typeface="Trebuchet MS"/>
              </a:rPr>
              <a:t>pre-terminals, </a:t>
            </a:r>
            <a:r>
              <a:rPr lang="en-IN" sz="900" b="0" strike="noStrike" spc="-15">
                <a:solidFill>
                  <a:srgbClr val="3333B2"/>
                </a:solidFill>
                <a:latin typeface="Trebuchet MS"/>
              </a:rPr>
              <a:t>which </a:t>
            </a:r>
            <a:r>
              <a:rPr lang="en-IN" sz="900" b="0" strike="noStrike" spc="-1">
                <a:solidFill>
                  <a:srgbClr val="3333B2"/>
                </a:solidFill>
                <a:latin typeface="Trebuchet MS"/>
              </a:rPr>
              <a:t>always  </a:t>
            </a:r>
            <a:r>
              <a:rPr lang="en-IN" sz="900" b="0" strike="noStrike" spc="-46">
                <a:solidFill>
                  <a:srgbClr val="3333B2"/>
                </a:solidFill>
                <a:latin typeface="Trebuchet MS"/>
              </a:rPr>
              <a:t>rewrite </a:t>
            </a:r>
            <a:r>
              <a:rPr lang="en-IN" sz="900" b="0" strike="noStrike" spc="49">
                <a:solidFill>
                  <a:srgbClr val="3333B2"/>
                </a:solidFill>
                <a:latin typeface="Trebuchet MS"/>
              </a:rPr>
              <a:t>as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00" b="0" strike="noStrike" spc="-21">
                <a:solidFill>
                  <a:srgbClr val="3333B2"/>
                </a:solidFill>
                <a:latin typeface="Trebuchet MS"/>
              </a:rPr>
              <a:t>terminals</a:t>
            </a:r>
            <a:endParaRPr lang="en-IN" sz="90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371"/>
              </a:spcBef>
              <a:tabLst>
                <a:tab pos="592560" algn="l"/>
              </a:tabLst>
            </a:pP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S </a:t>
            </a:r>
            <a:r>
              <a:rPr lang="en-IN" sz="1100" b="0" strike="noStrike" spc="-66">
                <a:solidFill>
                  <a:srgbClr val="3333B2"/>
                </a:solidFill>
                <a:latin typeface="Arial Black"/>
              </a:rPr>
              <a:t>: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start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symbol</a:t>
            </a:r>
            <a:endParaRPr lang="en-IN" sz="950" b="0" strike="noStrike" spc="-1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334"/>
              </a:spcBef>
              <a:tabLst>
                <a:tab pos="592560" algn="l"/>
              </a:tabLst>
            </a:pPr>
            <a:r>
              <a:rPr lang="en-IN" sz="1100" b="0" i="1" strike="noStrike" spc="-97">
                <a:solidFill>
                  <a:srgbClr val="3333B2"/>
                </a:solidFill>
                <a:latin typeface="Georgia"/>
              </a:rPr>
              <a:t>R</a:t>
            </a:r>
            <a:r>
              <a:rPr lang="en-IN" sz="950" b="0" strike="noStrike" spc="-97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Rules/productions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form 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123">
                <a:solidFill>
                  <a:srgbClr val="3333B2"/>
                </a:solidFill>
                <a:latin typeface="DejaVu Sans"/>
              </a:rPr>
              <a:t>→ </a:t>
            </a:r>
            <a:r>
              <a:rPr lang="en-IN" sz="1100" b="0" strike="noStrike" spc="4">
                <a:solidFill>
                  <a:srgbClr val="3333B2"/>
                </a:solidFill>
                <a:latin typeface="Times New Roman"/>
              </a:rPr>
              <a:t>γ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, 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1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120">
                <a:solidFill>
                  <a:srgbClr val="3333B2"/>
                </a:solidFill>
                <a:latin typeface="Georgia"/>
              </a:rPr>
              <a:t>N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and </a:t>
            </a:r>
            <a:r>
              <a:rPr lang="en-IN" sz="1100" b="0" strike="noStrike" spc="72">
                <a:solidFill>
                  <a:srgbClr val="3333B2"/>
                </a:solidFill>
                <a:latin typeface="Times New Roman"/>
              </a:rPr>
              <a:t>γ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4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strike="noStrike" spc="-41">
                <a:solidFill>
                  <a:srgbClr val="3333B2"/>
                </a:solidFill>
                <a:latin typeface="Arial Black"/>
              </a:rPr>
              <a:t>(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T </a:t>
            </a:r>
            <a:r>
              <a:rPr lang="en-IN" sz="1100" b="0" strike="noStrike" spc="-97">
                <a:solidFill>
                  <a:srgbClr val="3333B2"/>
                </a:solidFill>
                <a:latin typeface="DejaVu Sans"/>
              </a:rPr>
              <a:t>∪</a:t>
            </a:r>
            <a:r>
              <a:rPr lang="en-IN" sz="1100" b="0" strike="noStrike" spc="-114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157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157">
                <a:solidFill>
                  <a:srgbClr val="3333B2"/>
                </a:solidFill>
                <a:latin typeface="Arial Black"/>
              </a:rPr>
              <a:t>)</a:t>
            </a:r>
            <a:r>
              <a:rPr lang="en-IN" sz="1100" b="0" strike="noStrike" spc="-157">
                <a:solidFill>
                  <a:srgbClr val="3333B2"/>
                </a:solidFill>
                <a:latin typeface="DejaVu Sans"/>
              </a:rPr>
              <a:t>∗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78" name="object 26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379" name="object 27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object 2"/>
          <p:cNvSpPr txBox="1"/>
          <p:nvPr/>
        </p:nvSpPr>
        <p:spPr>
          <a:xfrm>
            <a:off x="95400" y="60480"/>
            <a:ext cx="341856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Probabilistic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Context-free </a:t>
            </a:r>
            <a:r>
              <a:rPr lang="en-IN" sz="1400" b="0" i="1" strike="noStrike" spc="-114">
                <a:solidFill>
                  <a:srgbClr val="FFFFFF"/>
                </a:solidFill>
                <a:latin typeface="Georgia"/>
              </a:rPr>
              <a:t>grammars</a:t>
            </a:r>
            <a:r>
              <a:rPr lang="en-IN" sz="1400" b="0" i="1" strike="noStrike" spc="-3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">
                <a:solidFill>
                  <a:srgbClr val="FFFFFF"/>
                </a:solidFill>
                <a:latin typeface="Georgia"/>
              </a:rPr>
              <a:t>(PCFGs)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1381" name="object 3"/>
          <p:cNvGrpSpPr/>
          <p:nvPr/>
        </p:nvGrpSpPr>
        <p:grpSpPr>
          <a:xfrm>
            <a:off x="87840" y="762480"/>
            <a:ext cx="4482720" cy="2116080"/>
            <a:chOff x="87840" y="762480"/>
            <a:chExt cx="4482720" cy="2116080"/>
          </a:xfrm>
        </p:grpSpPr>
        <p:sp>
          <p:nvSpPr>
            <p:cNvPr id="1382" name="object 4"/>
            <p:cNvSpPr/>
            <p:nvPr/>
          </p:nvSpPr>
          <p:spPr>
            <a:xfrm>
              <a:off x="87840" y="762480"/>
              <a:ext cx="4432680" cy="202320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object 5"/>
            <p:cNvSpPr/>
            <p:nvPr/>
          </p:nvSpPr>
          <p:spPr>
            <a:xfrm>
              <a:off x="87840" y="95184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object 6"/>
            <p:cNvSpPr/>
            <p:nvPr/>
          </p:nvSpPr>
          <p:spPr>
            <a:xfrm>
              <a:off x="138600" y="277740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object 7"/>
            <p:cNvSpPr/>
            <p:nvPr/>
          </p:nvSpPr>
          <p:spPr>
            <a:xfrm>
              <a:off x="189360" y="27644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object 8"/>
            <p:cNvSpPr/>
            <p:nvPr/>
          </p:nvSpPr>
          <p:spPr>
            <a:xfrm>
              <a:off x="4520160" y="806760"/>
              <a:ext cx="50400" cy="197028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object 9"/>
            <p:cNvSpPr/>
            <p:nvPr/>
          </p:nvSpPr>
          <p:spPr>
            <a:xfrm>
              <a:off x="87840" y="996120"/>
              <a:ext cx="4432680" cy="1832400"/>
            </a:xfrm>
            <a:custGeom>
              <a:avLst/>
              <a:gdLst/>
              <a:ahLst/>
              <a:cxnLst/>
              <a:rect l="l" t="t" r="r" b="b"/>
              <a:pathLst>
                <a:path w="4432935" h="1832610">
                  <a:moveTo>
                    <a:pt x="4432566" y="0"/>
                  </a:moveTo>
                  <a:lnTo>
                    <a:pt x="0" y="0"/>
                  </a:lnTo>
                  <a:lnTo>
                    <a:pt x="0" y="1781327"/>
                  </a:lnTo>
                  <a:lnTo>
                    <a:pt x="4008" y="1801052"/>
                  </a:lnTo>
                  <a:lnTo>
                    <a:pt x="14922" y="1817204"/>
                  </a:lnTo>
                  <a:lnTo>
                    <a:pt x="31075" y="1828118"/>
                  </a:lnTo>
                  <a:lnTo>
                    <a:pt x="50800" y="1832127"/>
                  </a:lnTo>
                  <a:lnTo>
                    <a:pt x="4381766" y="1832127"/>
                  </a:lnTo>
                  <a:lnTo>
                    <a:pt x="4401491" y="1828118"/>
                  </a:lnTo>
                  <a:lnTo>
                    <a:pt x="4417644" y="1817204"/>
                  </a:lnTo>
                  <a:lnTo>
                    <a:pt x="4428558" y="1801052"/>
                  </a:lnTo>
                  <a:lnTo>
                    <a:pt x="4432566" y="17813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object 10"/>
            <p:cNvSpPr/>
            <p:nvPr/>
          </p:nvSpPr>
          <p:spPr>
            <a:xfrm>
              <a:off x="4520160" y="844560"/>
              <a:ext cx="360" cy="1951560"/>
            </a:xfrm>
            <a:custGeom>
              <a:avLst/>
              <a:gdLst/>
              <a:ahLst/>
              <a:cxnLst/>
              <a:rect l="l" t="t" r="r" b="b"/>
              <a:pathLst>
                <a:path h="1951989">
                  <a:moveTo>
                    <a:pt x="0" y="195163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object 11"/>
            <p:cNvSpPr/>
            <p:nvPr/>
          </p:nvSpPr>
          <p:spPr>
            <a:xfrm>
              <a:off x="4520160" y="8319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object 12"/>
            <p:cNvSpPr/>
            <p:nvPr/>
          </p:nvSpPr>
          <p:spPr>
            <a:xfrm>
              <a:off x="4520160" y="819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object 13"/>
            <p:cNvSpPr/>
            <p:nvPr/>
          </p:nvSpPr>
          <p:spPr>
            <a:xfrm>
              <a:off x="4520160" y="8067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object 14"/>
            <p:cNvSpPr/>
            <p:nvPr/>
          </p:nvSpPr>
          <p:spPr>
            <a:xfrm>
              <a:off x="281520" y="104580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object 15"/>
            <p:cNvSpPr/>
            <p:nvPr/>
          </p:nvSpPr>
          <p:spPr>
            <a:xfrm>
              <a:off x="281520" y="123552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object 16"/>
            <p:cNvSpPr/>
            <p:nvPr/>
          </p:nvSpPr>
          <p:spPr>
            <a:xfrm>
              <a:off x="281520" y="177444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object 17"/>
            <p:cNvSpPr/>
            <p:nvPr/>
          </p:nvSpPr>
          <p:spPr>
            <a:xfrm>
              <a:off x="281520" y="198468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object 18"/>
            <p:cNvSpPr/>
            <p:nvPr/>
          </p:nvSpPr>
          <p:spPr>
            <a:xfrm>
              <a:off x="281520" y="219456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97" name="object 19"/>
          <p:cNvSpPr/>
          <p:nvPr/>
        </p:nvSpPr>
        <p:spPr>
          <a:xfrm>
            <a:off x="62280" y="710640"/>
            <a:ext cx="4242600" cy="21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0">
            <a:spAutoFit/>
          </a:bodyPr>
          <a:lstStyle/>
          <a:p>
            <a:pPr marL="76320">
              <a:lnSpc>
                <a:spcPct val="100000"/>
              </a:lnSpc>
              <a:spcBef>
                <a:spcPts val="425"/>
              </a:spcBef>
            </a:pP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PCFG:</a:t>
            </a:r>
            <a:r>
              <a:rPr lang="en-IN" sz="1100" b="0" i="1" strike="noStrike" spc="-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G</a:t>
            </a:r>
            <a:r>
              <a:rPr lang="en-IN" sz="1100" b="0" i="1" strike="noStrike" spc="-26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strike="noStrike" spc="117">
                <a:solidFill>
                  <a:srgbClr val="3333B2"/>
                </a:solidFill>
                <a:latin typeface="Arial Black"/>
              </a:rPr>
              <a:t>=</a:t>
            </a:r>
            <a:r>
              <a:rPr lang="en-IN" sz="1100" b="0" strike="noStrike" spc="-126">
                <a:solidFill>
                  <a:srgbClr val="3333B2"/>
                </a:solidFill>
                <a:latin typeface="Arial Black"/>
              </a:rPr>
              <a:t> </a:t>
            </a:r>
            <a:r>
              <a:rPr lang="en-IN" sz="1100" b="0" strike="noStrike" spc="-7">
                <a:solidFill>
                  <a:srgbClr val="3333B2"/>
                </a:solidFill>
                <a:latin typeface="Arial Black"/>
              </a:rPr>
              <a:t>(</a:t>
            </a:r>
            <a:r>
              <a:rPr lang="en-IN" sz="1100" b="0" i="1" strike="noStrike" spc="-7">
                <a:solidFill>
                  <a:srgbClr val="3333B2"/>
                </a:solidFill>
                <a:latin typeface="Georgia"/>
              </a:rPr>
              <a:t>T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32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32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35">
                <a:solidFill>
                  <a:srgbClr val="3333B2"/>
                </a:solidFill>
                <a:latin typeface="Georgia"/>
              </a:rPr>
              <a:t>S</a:t>
            </a:r>
            <a:r>
              <a:rPr lang="en-IN" sz="1100" b="0" strike="noStrike" spc="-35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55">
                <a:solidFill>
                  <a:srgbClr val="3333B2"/>
                </a:solidFill>
                <a:latin typeface="Georgia"/>
              </a:rPr>
              <a:t>R</a:t>
            </a:r>
            <a:r>
              <a:rPr lang="en-IN" sz="1100" b="0" strike="noStrike" spc="-55">
                <a:solidFill>
                  <a:srgbClr val="3333B2"/>
                </a:solidFill>
                <a:latin typeface="Times New Roman"/>
              </a:rPr>
              <a:t>,</a:t>
            </a:r>
            <a:r>
              <a:rPr lang="en-IN" sz="1100" b="0" strike="noStrike" spc="-157">
                <a:solidFill>
                  <a:srgbClr val="3333B2"/>
                </a:solidFill>
                <a:latin typeface="Times New Roman"/>
              </a:rPr>
              <a:t> </a:t>
            </a:r>
            <a:r>
              <a:rPr lang="en-IN" sz="1100" b="0" i="1" strike="noStrike" spc="-7">
                <a:solidFill>
                  <a:srgbClr val="3333B2"/>
                </a:solidFill>
                <a:latin typeface="Georgia"/>
              </a:rPr>
              <a:t>P</a:t>
            </a:r>
            <a:r>
              <a:rPr lang="en-IN" sz="1100" b="0" strike="noStrike" spc="-7">
                <a:solidFill>
                  <a:srgbClr val="3333B2"/>
                </a:solidFill>
                <a:latin typeface="Arial Black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353160">
              <a:lnSpc>
                <a:spcPct val="100000"/>
              </a:lnSpc>
              <a:spcBef>
                <a:spcPts val="320"/>
              </a:spcBef>
            </a:pPr>
            <a:r>
              <a:rPr lang="en-IN" sz="1100" b="0" i="1" strike="noStrike" spc="-35">
                <a:solidFill>
                  <a:srgbClr val="3333B2"/>
                </a:solidFill>
                <a:latin typeface="Georgia"/>
              </a:rPr>
              <a:t>T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38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terminals</a:t>
            </a:r>
            <a:endParaRPr lang="en-IN" sz="950" b="0" strike="noStrike" spc="-1">
              <a:latin typeface="Arial"/>
            </a:endParaRPr>
          </a:p>
          <a:p>
            <a:pPr marL="353160">
              <a:lnSpc>
                <a:spcPct val="100000"/>
              </a:lnSpc>
              <a:spcBef>
                <a:spcPts val="176"/>
              </a:spcBef>
            </a:pPr>
            <a:r>
              <a:rPr lang="en-IN" sz="1100" b="0" i="1" strike="noStrike" spc="-66">
                <a:solidFill>
                  <a:srgbClr val="3333B2"/>
                </a:solidFill>
                <a:latin typeface="Georgia"/>
              </a:rPr>
              <a:t>N</a:t>
            </a:r>
            <a:r>
              <a:rPr lang="en-IN" sz="950" b="0" strike="noStrike" spc="-66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51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non-terminals</a:t>
            </a:r>
            <a:endParaRPr lang="en-IN" sz="950" b="0" strike="noStrike" spc="-1">
              <a:latin typeface="Arial"/>
            </a:endParaRPr>
          </a:p>
          <a:p>
            <a:pPr marL="630000" indent="-117720">
              <a:lnSpc>
                <a:spcPct val="108000"/>
              </a:lnSpc>
              <a:spcBef>
                <a:spcPts val="79"/>
              </a:spcBef>
              <a:buClr>
                <a:srgbClr val="D6D6EF"/>
              </a:buClr>
              <a:buSzPct val="67000"/>
              <a:buFont typeface="Arial"/>
              <a:buChar char="►"/>
              <a:tabLst>
                <a:tab pos="630720" algn="l"/>
              </a:tabLst>
            </a:pPr>
            <a:r>
              <a:rPr lang="en-IN" sz="900" b="0" strike="noStrike" spc="-1">
                <a:solidFill>
                  <a:srgbClr val="3333B2"/>
                </a:solidFill>
                <a:latin typeface="Trebuchet MS"/>
              </a:rPr>
              <a:t>For 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NLP, </a:t>
            </a:r>
            <a:r>
              <a:rPr lang="en-IN" sz="900" b="0" strike="noStrike" spc="-15">
                <a:solidFill>
                  <a:srgbClr val="3333B2"/>
                </a:solidFill>
                <a:latin typeface="Trebuchet MS"/>
              </a:rPr>
              <a:t>we </a:t>
            </a:r>
            <a:r>
              <a:rPr lang="en-IN" sz="900" b="0" strike="noStrike" spc="-7">
                <a:solidFill>
                  <a:srgbClr val="3333B2"/>
                </a:solidFill>
                <a:latin typeface="Trebuchet MS"/>
              </a:rPr>
              <a:t>distinguish </a:t>
            </a:r>
            <a:r>
              <a:rPr lang="en-IN" sz="900" b="0" strike="noStrike" spc="-32">
                <a:solidFill>
                  <a:srgbClr val="3333B2"/>
                </a:solidFill>
                <a:latin typeface="Trebuchet MS"/>
              </a:rPr>
              <a:t>out </a:t>
            </a:r>
            <a:r>
              <a:rPr lang="en-IN" sz="900" b="0" strike="noStrike" spc="24">
                <a:solidFill>
                  <a:srgbClr val="3333B2"/>
                </a:solidFill>
                <a:latin typeface="Trebuchet MS"/>
              </a:rPr>
              <a:t>a 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1000" b="0" i="1" strike="noStrike" spc="-7">
                <a:solidFill>
                  <a:srgbClr val="3333B2"/>
                </a:solidFill>
                <a:latin typeface="Georgia"/>
              </a:rPr>
              <a:t>P </a:t>
            </a:r>
            <a:r>
              <a:rPr lang="en-IN" sz="1000" b="0" strike="noStrike" spc="-205">
                <a:solidFill>
                  <a:srgbClr val="3333B2"/>
                </a:solidFill>
                <a:latin typeface="DejaVu Sans"/>
              </a:rPr>
              <a:t>⊂ </a:t>
            </a:r>
            <a:r>
              <a:rPr lang="en-IN" sz="1000" b="0" i="1" strike="noStrike" spc="-106">
                <a:solidFill>
                  <a:srgbClr val="3333B2"/>
                </a:solidFill>
                <a:latin typeface="Georgia"/>
              </a:rPr>
              <a:t>N </a:t>
            </a:r>
            <a:r>
              <a:rPr lang="en-IN" sz="900" b="0" strike="noStrike" spc="-35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00" b="0" strike="noStrike" spc="-26">
                <a:solidFill>
                  <a:srgbClr val="3333B2"/>
                </a:solidFill>
                <a:latin typeface="Trebuchet MS"/>
              </a:rPr>
              <a:t>pre-terminals, </a:t>
            </a:r>
            <a:r>
              <a:rPr lang="en-IN" sz="900" b="0" strike="noStrike" spc="-15">
                <a:solidFill>
                  <a:srgbClr val="3333B2"/>
                </a:solidFill>
                <a:latin typeface="Trebuchet MS"/>
              </a:rPr>
              <a:t>which </a:t>
            </a:r>
            <a:r>
              <a:rPr lang="en-IN" sz="900" b="0" strike="noStrike" spc="-1">
                <a:solidFill>
                  <a:srgbClr val="3333B2"/>
                </a:solidFill>
                <a:latin typeface="Trebuchet MS"/>
              </a:rPr>
              <a:t>always  </a:t>
            </a:r>
            <a:r>
              <a:rPr lang="en-IN" sz="900" b="0" strike="noStrike" spc="-46">
                <a:solidFill>
                  <a:srgbClr val="3333B2"/>
                </a:solidFill>
                <a:latin typeface="Trebuchet MS"/>
              </a:rPr>
              <a:t>rewrite </a:t>
            </a:r>
            <a:r>
              <a:rPr lang="en-IN" sz="900" b="0" strike="noStrike" spc="49">
                <a:solidFill>
                  <a:srgbClr val="3333B2"/>
                </a:solidFill>
                <a:latin typeface="Trebuchet MS"/>
              </a:rPr>
              <a:t>as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00" b="0" strike="noStrike" spc="-21">
                <a:solidFill>
                  <a:srgbClr val="3333B2"/>
                </a:solidFill>
                <a:latin typeface="Trebuchet MS"/>
              </a:rPr>
              <a:t>terminals</a:t>
            </a:r>
            <a:endParaRPr lang="en-IN" sz="900" b="0" strike="noStrike" spc="-1">
              <a:latin typeface="Arial"/>
            </a:endParaRPr>
          </a:p>
          <a:p>
            <a:pPr marL="353160">
              <a:lnSpc>
                <a:spcPct val="100000"/>
              </a:lnSpc>
              <a:spcBef>
                <a:spcPts val="371"/>
              </a:spcBef>
              <a:tabLst>
                <a:tab pos="630720" algn="l"/>
              </a:tabLst>
            </a:pP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S </a:t>
            </a:r>
            <a:r>
              <a:rPr lang="en-IN" sz="1100" b="0" strike="noStrike" spc="-66">
                <a:solidFill>
                  <a:srgbClr val="3333B2"/>
                </a:solidFill>
                <a:latin typeface="Arial Black"/>
              </a:rPr>
              <a:t>: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start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symbol</a:t>
            </a:r>
            <a:endParaRPr lang="en-IN" sz="950" b="0" strike="noStrike" spc="-1">
              <a:latin typeface="Arial"/>
            </a:endParaRPr>
          </a:p>
          <a:p>
            <a:pPr marL="353160">
              <a:lnSpc>
                <a:spcPct val="125000"/>
              </a:lnSpc>
              <a:tabLst>
                <a:tab pos="630720" algn="l"/>
              </a:tabLst>
            </a:pPr>
            <a:r>
              <a:rPr lang="en-IN" sz="1100" b="0" i="1" strike="noStrike" spc="-97">
                <a:solidFill>
                  <a:srgbClr val="3333B2"/>
                </a:solidFill>
                <a:latin typeface="Georgia"/>
              </a:rPr>
              <a:t>R</a:t>
            </a:r>
            <a:r>
              <a:rPr lang="en-IN" sz="950" b="0" strike="noStrike" spc="-97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Rules/productions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form 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123">
                <a:solidFill>
                  <a:srgbClr val="3333B2"/>
                </a:solidFill>
                <a:latin typeface="DejaVu Sans"/>
              </a:rPr>
              <a:t>→ </a:t>
            </a:r>
            <a:r>
              <a:rPr lang="en-IN" sz="1100" b="0" strike="noStrike" spc="4">
                <a:solidFill>
                  <a:srgbClr val="3333B2"/>
                </a:solidFill>
                <a:latin typeface="Times New Roman"/>
              </a:rPr>
              <a:t>γ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, 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4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120">
                <a:solidFill>
                  <a:srgbClr val="3333B2"/>
                </a:solidFill>
                <a:latin typeface="Georgia"/>
              </a:rPr>
              <a:t>N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and </a:t>
            </a:r>
            <a:r>
              <a:rPr lang="en-IN" sz="1100" b="0" strike="noStrike" spc="72">
                <a:solidFill>
                  <a:srgbClr val="3333B2"/>
                </a:solidFill>
                <a:latin typeface="Times New Roman"/>
              </a:rPr>
              <a:t>γ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1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strike="noStrike" spc="-41">
                <a:solidFill>
                  <a:srgbClr val="3333B2"/>
                </a:solidFill>
                <a:latin typeface="Arial Black"/>
              </a:rPr>
              <a:t>(</a:t>
            </a:r>
            <a:r>
              <a:rPr lang="en-IN" sz="1100" b="0" i="1" strike="noStrike" spc="-41">
                <a:solidFill>
                  <a:srgbClr val="3333B2"/>
                </a:solidFill>
                <a:latin typeface="Georgia"/>
              </a:rPr>
              <a:t>T </a:t>
            </a:r>
            <a:r>
              <a:rPr lang="en-IN" sz="1100" b="0" strike="noStrike" spc="-97">
                <a:solidFill>
                  <a:srgbClr val="3333B2"/>
                </a:solidFill>
                <a:latin typeface="DejaVu Sans"/>
              </a:rPr>
              <a:t>∪ </a:t>
            </a:r>
            <a:r>
              <a:rPr lang="en-IN" sz="1100" b="0" i="1" strike="noStrike" spc="-157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157">
                <a:solidFill>
                  <a:srgbClr val="3333B2"/>
                </a:solidFill>
                <a:latin typeface="Arial Black"/>
              </a:rPr>
              <a:t>)</a:t>
            </a:r>
            <a:r>
              <a:rPr lang="en-IN" sz="1100" b="0" strike="noStrike" spc="-157">
                <a:solidFill>
                  <a:srgbClr val="3333B2"/>
                </a:solidFill>
                <a:latin typeface="DejaVu Sans"/>
              </a:rPr>
              <a:t>∗  </a:t>
            </a:r>
            <a:r>
              <a:rPr lang="en-IN" sz="1100" b="0" i="1" strike="noStrike" spc="-32">
                <a:solidFill>
                  <a:srgbClr val="3333B2"/>
                </a:solidFill>
                <a:latin typeface="Georgia"/>
              </a:rPr>
              <a:t>P</a:t>
            </a:r>
            <a:r>
              <a:rPr lang="en-IN" sz="1100" b="0" strike="noStrike" spc="-32">
                <a:solidFill>
                  <a:srgbClr val="3333B2"/>
                </a:solidFill>
                <a:latin typeface="Arial Black"/>
              </a:rPr>
              <a:t>(</a:t>
            </a:r>
            <a:r>
              <a:rPr lang="en-IN" sz="1100" b="0" i="1" strike="noStrike" spc="-32">
                <a:solidFill>
                  <a:srgbClr val="3333B2"/>
                </a:solidFill>
                <a:latin typeface="Georgia"/>
              </a:rPr>
              <a:t>R</a:t>
            </a:r>
            <a:r>
              <a:rPr lang="en-IN" sz="1100" b="0" strike="noStrike" spc="-32">
                <a:solidFill>
                  <a:srgbClr val="3333B2"/>
                </a:solidFill>
                <a:latin typeface="Arial Black"/>
              </a:rPr>
              <a:t>)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gives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probability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each</a:t>
            </a:r>
            <a:r>
              <a:rPr lang="en-IN" sz="950" b="0" strike="noStrike" spc="-120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32">
                <a:solidFill>
                  <a:srgbClr val="3333B2"/>
                </a:solidFill>
                <a:latin typeface="Trebuchet MS"/>
              </a:rPr>
              <a:t>rule.</a:t>
            </a:r>
            <a:endParaRPr lang="en-IN" sz="950" b="0" strike="noStrike" spc="-1">
              <a:latin typeface="Arial"/>
            </a:endParaRPr>
          </a:p>
          <a:p>
            <a:pPr marL="353160">
              <a:lnSpc>
                <a:spcPct val="100000"/>
              </a:lnSpc>
              <a:spcBef>
                <a:spcPts val="45"/>
              </a:spcBef>
              <a:tabLst>
                <a:tab pos="630720" algn="l"/>
              </a:tabLst>
            </a:pPr>
            <a:endParaRPr lang="en-IN" sz="950" b="0" strike="noStrike" spc="-1">
              <a:latin typeface="Arial"/>
            </a:endParaRPr>
          </a:p>
          <a:p>
            <a:pPr marL="517680" algn="ctr">
              <a:lnSpc>
                <a:spcPct val="100000"/>
              </a:lnSpc>
              <a:tabLst>
                <a:tab pos="630720" algn="l"/>
              </a:tabLst>
            </a:pPr>
            <a:r>
              <a:rPr lang="en-IN" sz="1100" b="0" strike="noStrike" spc="-114">
                <a:solidFill>
                  <a:srgbClr val="3333B2"/>
                </a:solidFill>
                <a:latin typeface="DejaVu Sans"/>
              </a:rPr>
              <a:t>∀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4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32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32">
                <a:solidFill>
                  <a:srgbClr val="3333B2"/>
                </a:solidFill>
                <a:latin typeface="Times New Roman"/>
              </a:rPr>
              <a:t>, </a:t>
            </a:r>
            <a:r>
              <a:rPr lang="en-IN" sz="1650" b="0" strike="noStrike" spc="1699" baseline="55000">
                <a:solidFill>
                  <a:srgbClr val="3333B2"/>
                </a:solidFill>
                <a:latin typeface="Arial"/>
              </a:rPr>
              <a:t>.</a:t>
            </a:r>
            <a:r>
              <a:rPr lang="en-IN" sz="1650" b="0" strike="noStrike" spc="35" baseline="55000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i="1" strike="noStrike" spc="-46">
                <a:solidFill>
                  <a:srgbClr val="3333B2"/>
                </a:solidFill>
                <a:latin typeface="Georgia"/>
              </a:rPr>
              <a:t>P</a:t>
            </a:r>
            <a:r>
              <a:rPr lang="en-IN" sz="1100" b="0" strike="noStrike" spc="-46">
                <a:solidFill>
                  <a:srgbClr val="3333B2"/>
                </a:solidFill>
                <a:latin typeface="Arial Black"/>
              </a:rPr>
              <a:t>(</a:t>
            </a:r>
            <a:r>
              <a:rPr lang="en-IN" sz="1100" b="0" i="1" strike="noStrike" spc="-46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123">
                <a:solidFill>
                  <a:srgbClr val="3333B2"/>
                </a:solidFill>
                <a:latin typeface="DejaVu Sans"/>
              </a:rPr>
              <a:t>→ </a:t>
            </a:r>
            <a:r>
              <a:rPr lang="en-IN" sz="1100" b="0" strike="noStrike" spc="38">
                <a:solidFill>
                  <a:srgbClr val="3333B2"/>
                </a:solidFill>
                <a:latin typeface="Times New Roman"/>
              </a:rPr>
              <a:t>γ</a:t>
            </a:r>
            <a:r>
              <a:rPr lang="en-IN" sz="1100" b="0" strike="noStrike" spc="38">
                <a:solidFill>
                  <a:srgbClr val="3333B2"/>
                </a:solidFill>
                <a:latin typeface="Arial Black"/>
              </a:rPr>
              <a:t>) </a:t>
            </a:r>
            <a:r>
              <a:rPr lang="en-IN" sz="1100" b="0" strike="noStrike" spc="117">
                <a:solidFill>
                  <a:srgbClr val="3333B2"/>
                </a:solidFill>
                <a:latin typeface="Arial Black"/>
              </a:rPr>
              <a:t>= </a:t>
            </a:r>
            <a:r>
              <a:rPr lang="en-IN" sz="1100" b="0" strike="noStrike" spc="-7">
                <a:solidFill>
                  <a:srgbClr val="3333B2"/>
                </a:solidFill>
                <a:latin typeface="Times New Roman"/>
              </a:rPr>
              <a:t>1</a:t>
            </a:r>
            <a:endParaRPr lang="en-IN" sz="1100" b="0" strike="noStrike" spc="-1">
              <a:latin typeface="Arial"/>
            </a:endParaRPr>
          </a:p>
          <a:p>
            <a:pPr marL="170280" algn="ctr">
              <a:lnSpc>
                <a:spcPct val="100000"/>
              </a:lnSpc>
              <a:spcBef>
                <a:spcPts val="235"/>
              </a:spcBef>
              <a:tabLst>
                <a:tab pos="630720" algn="l"/>
              </a:tabLst>
            </a:pPr>
            <a:r>
              <a:rPr lang="en-IN" sz="800" b="0" i="1" strike="noStrike" spc="-46">
                <a:solidFill>
                  <a:srgbClr val="3333B2"/>
                </a:solidFill>
                <a:latin typeface="Georgia"/>
              </a:rPr>
              <a:t>X</a:t>
            </a:r>
            <a:r>
              <a:rPr lang="en-IN" sz="800" b="0" strike="noStrike" spc="-46">
                <a:solidFill>
                  <a:srgbClr val="3333B2"/>
                </a:solidFill>
                <a:latin typeface="DejaVu Sans"/>
              </a:rPr>
              <a:t>→</a:t>
            </a:r>
            <a:r>
              <a:rPr lang="en-IN" sz="800" b="0" strike="noStrike" spc="-46">
                <a:solidFill>
                  <a:srgbClr val="3333B2"/>
                </a:solidFill>
                <a:latin typeface="Times New Roman"/>
              </a:rPr>
              <a:t>γ</a:t>
            </a:r>
            <a:r>
              <a:rPr lang="en-IN" sz="800" b="0" strike="noStrike" spc="-46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800" b="0" i="1" strike="noStrike" spc="-46">
                <a:solidFill>
                  <a:srgbClr val="3333B2"/>
                </a:solidFill>
                <a:latin typeface="Georgia"/>
              </a:rPr>
              <a:t>R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404" name="object 26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05" name="object 27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06" name="object 28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object 2"/>
          <p:cNvSpPr/>
          <p:nvPr/>
        </p:nvSpPr>
        <p:spPr>
          <a:xfrm>
            <a:off x="95400" y="60480"/>
            <a:ext cx="190764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A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Simple </a:t>
            </a:r>
            <a:r>
              <a:rPr lang="en-IN" sz="1400" b="0" i="1" strike="noStrike" spc="29">
                <a:solidFill>
                  <a:srgbClr val="FFFFFF"/>
                </a:solidFill>
                <a:latin typeface="Georgia"/>
              </a:rPr>
              <a:t>PCFG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(in</a:t>
            </a:r>
            <a:r>
              <a:rPr lang="en-IN" sz="1400" b="0" i="1" strike="noStrike" spc="14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21">
                <a:solidFill>
                  <a:srgbClr val="FFFFFF"/>
                </a:solidFill>
                <a:latin typeface="Georgia"/>
              </a:rPr>
              <a:t>CNF)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08" name="object 3"/>
          <p:cNvSpPr/>
          <p:nvPr/>
        </p:nvSpPr>
        <p:spPr>
          <a:xfrm>
            <a:off x="289800" y="1130040"/>
            <a:ext cx="3835800" cy="1084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5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16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17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object 2"/>
          <p:cNvSpPr/>
          <p:nvPr/>
        </p:nvSpPr>
        <p:spPr>
          <a:xfrm>
            <a:off x="95400" y="60480"/>
            <a:ext cx="109620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Example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Trees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19" name="object 3"/>
          <p:cNvSpPr/>
          <p:nvPr/>
        </p:nvSpPr>
        <p:spPr>
          <a:xfrm>
            <a:off x="365400" y="713880"/>
            <a:ext cx="3048840" cy="21776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5" name="object 9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42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27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28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8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object 2"/>
          <p:cNvSpPr/>
          <p:nvPr/>
        </p:nvSpPr>
        <p:spPr>
          <a:xfrm>
            <a:off x="95400" y="60480"/>
            <a:ext cx="109620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Example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Trees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30" name="object 3"/>
          <p:cNvSpPr/>
          <p:nvPr/>
        </p:nvSpPr>
        <p:spPr>
          <a:xfrm>
            <a:off x="343080" y="952200"/>
            <a:ext cx="3004560" cy="17643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object 9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437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38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39" name="object 12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bject 2"/>
          <p:cNvSpPr/>
          <p:nvPr/>
        </p:nvSpPr>
        <p:spPr>
          <a:xfrm>
            <a:off x="95400" y="60480"/>
            <a:ext cx="228816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Probability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of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trees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and</a:t>
            </a:r>
            <a:r>
              <a:rPr lang="en-IN" sz="1400" b="0" i="1" strike="noStrike" spc="-35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72">
                <a:solidFill>
                  <a:srgbClr val="FFFFFF"/>
                </a:solidFill>
                <a:latin typeface="Georgia"/>
              </a:rPr>
              <a:t>strings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1" name="object 3"/>
          <p:cNvSpPr/>
          <p:nvPr/>
        </p:nvSpPr>
        <p:spPr>
          <a:xfrm>
            <a:off x="281520" y="136656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2" name="object 4"/>
          <p:cNvSpPr/>
          <p:nvPr/>
        </p:nvSpPr>
        <p:spPr>
          <a:xfrm>
            <a:off x="377640" y="1260720"/>
            <a:ext cx="407556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spAutoFit/>
          </a:bodyPr>
          <a:lstStyle/>
          <a:p>
            <a:pPr marL="38160">
              <a:lnSpc>
                <a:spcPct val="113000"/>
              </a:lnSpc>
              <a:spcBef>
                <a:spcPts val="74"/>
              </a:spcBef>
            </a:pPr>
            <a:r>
              <a:rPr lang="en-IN" sz="1100" b="0" i="1" strike="noStrike" spc="-35">
                <a:latin typeface="Georgia"/>
              </a:rPr>
              <a:t>P</a:t>
            </a:r>
            <a:r>
              <a:rPr lang="en-IN" sz="1100" b="0" strike="noStrike" spc="-35">
                <a:latin typeface="Arial Black"/>
              </a:rPr>
              <a:t>(</a:t>
            </a:r>
            <a:r>
              <a:rPr lang="en-IN" sz="1100" b="0" i="1" strike="noStrike" spc="-35">
                <a:latin typeface="Georgia"/>
              </a:rPr>
              <a:t>t</a:t>
            </a:r>
            <a:r>
              <a:rPr lang="en-IN" sz="1100" b="0" strike="noStrike" spc="-35">
                <a:latin typeface="Arial Black"/>
              </a:rPr>
              <a:t>)</a:t>
            </a:r>
            <a:r>
              <a:rPr lang="en-IN" sz="950" b="0" strike="noStrike" spc="-35">
                <a:latin typeface="Trebuchet MS"/>
              </a:rPr>
              <a:t>: </a:t>
            </a:r>
            <a:r>
              <a:rPr lang="en-IN" sz="950" b="0" strike="noStrike" spc="29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probability </a:t>
            </a:r>
            <a:r>
              <a:rPr lang="en-IN" sz="950" b="0" strike="noStrike" spc="-26">
                <a:latin typeface="Trebuchet MS"/>
              </a:rPr>
              <a:t>of tree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7">
                <a:latin typeface="Trebuchet MS"/>
              </a:rPr>
              <a:t>product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2">
                <a:latin typeface="Trebuchet MS"/>
              </a:rPr>
              <a:t>probabilities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9">
                <a:latin typeface="Trebuchet MS"/>
              </a:rPr>
              <a:t>rules  </a:t>
            </a:r>
            <a:r>
              <a:rPr lang="en-IN" sz="950" b="0" strike="noStrike" spc="38">
                <a:latin typeface="Trebuchet MS"/>
              </a:rPr>
              <a:t>used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4">
                <a:latin typeface="Trebuchet MS"/>
              </a:rPr>
              <a:t>generate</a:t>
            </a:r>
            <a:r>
              <a:rPr lang="en-IN" sz="950" b="0" strike="noStrike" spc="-55">
                <a:latin typeface="Trebuchet MS"/>
              </a:rPr>
              <a:t> </a:t>
            </a:r>
            <a:r>
              <a:rPr lang="en-IN" sz="950" b="0" strike="noStrike" spc="-80">
                <a:latin typeface="Trebuchet MS"/>
              </a:rPr>
              <a:t>it</a:t>
            </a:r>
            <a:endParaRPr lang="en-IN" sz="950" b="0" strike="noStrike" spc="-1">
              <a:latin typeface="Arial"/>
            </a:endParaRPr>
          </a:p>
          <a:p>
            <a:pPr marL="38160">
              <a:lnSpc>
                <a:spcPct val="113000"/>
              </a:lnSpc>
              <a:spcBef>
                <a:spcPts val="181"/>
              </a:spcBef>
            </a:pPr>
            <a:r>
              <a:rPr lang="en-IN" sz="1100" b="0" i="1" strike="noStrike" spc="-46">
                <a:latin typeface="Georgia"/>
              </a:rPr>
              <a:t>P</a:t>
            </a:r>
            <a:r>
              <a:rPr lang="en-IN" sz="1100" b="0" strike="noStrike" spc="-46">
                <a:latin typeface="Arial Black"/>
              </a:rPr>
              <a:t>(</a:t>
            </a:r>
            <a:r>
              <a:rPr lang="en-IN" sz="1100" b="0" i="1" strike="noStrike" spc="-46">
                <a:latin typeface="Georgia"/>
              </a:rPr>
              <a:t>w</a:t>
            </a:r>
            <a:r>
              <a:rPr lang="en-IN" sz="1200" b="0" strike="noStrike" spc="-69" baseline="-10000">
                <a:latin typeface="Times New Roman"/>
              </a:rPr>
              <a:t>1</a:t>
            </a:r>
            <a:r>
              <a:rPr lang="en-IN" sz="1200" b="0" i="1" strike="noStrike" spc="-69" baseline="-10000">
                <a:latin typeface="Georgia"/>
              </a:rPr>
              <a:t>n</a:t>
            </a:r>
            <a:r>
              <a:rPr lang="en-IN" sz="1100" b="0" strike="noStrike" spc="-46">
                <a:latin typeface="Arial Black"/>
              </a:rPr>
              <a:t>)</a:t>
            </a:r>
            <a:r>
              <a:rPr lang="en-IN" sz="950" b="0" strike="noStrike" spc="-46">
                <a:latin typeface="Trebuchet MS"/>
              </a:rPr>
              <a:t>: </a:t>
            </a:r>
            <a:r>
              <a:rPr lang="en-IN" sz="950" b="0" strike="noStrike" spc="29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probability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">
                <a:latin typeface="Trebuchet MS"/>
              </a:rPr>
              <a:t>string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49">
                <a:latin typeface="Trebuchet MS"/>
              </a:rPr>
              <a:t>sum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2">
                <a:latin typeface="Trebuchet MS"/>
              </a:rPr>
              <a:t>probabilities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 </a:t>
            </a:r>
            <a:r>
              <a:rPr lang="en-IN" sz="950" b="0" strike="noStrike" spc="-1">
                <a:latin typeface="Trebuchet MS"/>
              </a:rPr>
              <a:t>trees which </a:t>
            </a:r>
            <a:r>
              <a:rPr lang="en-IN" sz="950" b="0" strike="noStrike" spc="18">
                <a:latin typeface="Trebuchet MS"/>
              </a:rPr>
              <a:t>have </a:t>
            </a:r>
            <a:r>
              <a:rPr lang="en-IN" sz="950" b="0" strike="noStrike" spc="-35">
                <a:latin typeface="Trebuchet MS"/>
              </a:rPr>
              <a:t>that </a:t>
            </a:r>
            <a:r>
              <a:rPr lang="en-IN" sz="950" b="0" strike="noStrike" spc="-1">
                <a:latin typeface="Trebuchet MS"/>
              </a:rPr>
              <a:t>string </a:t>
            </a:r>
            <a:r>
              <a:rPr lang="en-IN" sz="950" b="0" strike="noStrike" spc="72">
                <a:latin typeface="Trebuchet MS"/>
              </a:rPr>
              <a:t>as </a:t>
            </a:r>
            <a:r>
              <a:rPr lang="en-IN" sz="950" b="0" strike="noStrike" spc="-32">
                <a:latin typeface="Trebuchet MS"/>
              </a:rPr>
              <a:t>their</a:t>
            </a:r>
            <a:r>
              <a:rPr lang="en-IN" sz="950" b="0" strike="noStrike" spc="-171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yield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443" name="object 5"/>
          <p:cNvSpPr/>
          <p:nvPr/>
        </p:nvSpPr>
        <p:spPr>
          <a:xfrm>
            <a:off x="281520" y="174852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9" name="object 11"/>
          <p:cNvSpPr txBox="1"/>
          <p:nvPr/>
        </p:nvSpPr>
        <p:spPr>
          <a:xfrm>
            <a:off x="282600" y="3339720"/>
            <a:ext cx="97056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Pawan </a:t>
            </a:r>
            <a:r>
              <a:rPr lang="en-IN" sz="600" b="0" i="1" strike="noStrike" spc="-32">
                <a:solidFill>
                  <a:srgbClr val="FFFFFF"/>
                </a:solidFill>
                <a:latin typeface="Georgia"/>
              </a:rPr>
              <a:t>Goyal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(IIT</a:t>
            </a:r>
            <a:r>
              <a:rPr lang="en-IN" sz="6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Kharagpur)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1450" name="object 1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51" name="object 13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52" name="object 14"/>
          <p:cNvSpPr txBox="1"/>
          <p:nvPr/>
        </p:nvSpPr>
        <p:spPr>
          <a:xfrm>
            <a:off x="4291920" y="3339720"/>
            <a:ext cx="261720" cy="2013480"/>
          </a:xfrm>
          <a:prstGeom prst="rect">
            <a:avLst/>
          </a:prstGeom>
          <a:noFill/>
          <a:ln w="0">
            <a:noFill/>
          </a:ln>
        </p:spPr>
        <p:txBody>
          <a:bodyPr lIns="0" tIns="6480" rIns="0" bIns="0">
            <a:no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5">
                <a:solidFill>
                  <a:srgbClr val="FFFFFF"/>
                </a:solidFill>
                <a:latin typeface="Georgia"/>
              </a:rPr>
              <a:t>10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object 2"/>
          <p:cNvSpPr/>
          <p:nvPr/>
        </p:nvSpPr>
        <p:spPr>
          <a:xfrm>
            <a:off x="95400" y="60480"/>
            <a:ext cx="212112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Tree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and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String</a:t>
            </a: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64" name="object 3"/>
          <p:cNvSpPr/>
          <p:nvPr/>
        </p:nvSpPr>
        <p:spPr>
          <a:xfrm>
            <a:off x="240840" y="732600"/>
            <a:ext cx="3222360" cy="20311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72" name="object 11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73" name="object 12"/>
          <p:cNvSpPr/>
          <p:nvPr/>
        </p:nvSpPr>
        <p:spPr>
          <a:xfrm>
            <a:off x="4317480" y="3339720"/>
            <a:ext cx="2365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object 2"/>
          <p:cNvSpPr/>
          <p:nvPr/>
        </p:nvSpPr>
        <p:spPr>
          <a:xfrm>
            <a:off x="95400" y="60480"/>
            <a:ext cx="181188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4">
                <a:solidFill>
                  <a:srgbClr val="FFFFFF"/>
                </a:solidFill>
                <a:latin typeface="Georgia"/>
              </a:rPr>
              <a:t>“Book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the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dinner</a:t>
            </a:r>
            <a:r>
              <a:rPr lang="en-IN" sz="1400" b="0" i="1" strike="noStrike" spc="103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flight”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85" name="object 3"/>
          <p:cNvSpPr/>
          <p:nvPr/>
        </p:nvSpPr>
        <p:spPr>
          <a:xfrm>
            <a:off x="411480" y="579960"/>
            <a:ext cx="1844280" cy="15084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object 4"/>
          <p:cNvSpPr/>
          <p:nvPr/>
        </p:nvSpPr>
        <p:spPr>
          <a:xfrm>
            <a:off x="2537280" y="651960"/>
            <a:ext cx="1895760" cy="13608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94" name="object 12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495" name="object 13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object 2"/>
          <p:cNvSpPr txBox="1"/>
          <p:nvPr/>
        </p:nvSpPr>
        <p:spPr>
          <a:xfrm>
            <a:off x="95400" y="60480"/>
            <a:ext cx="18118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4">
                <a:solidFill>
                  <a:srgbClr val="FFFFFF"/>
                </a:solidFill>
                <a:latin typeface="Georgia"/>
              </a:rPr>
              <a:t>“Book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the </a:t>
            </a: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dinner</a:t>
            </a:r>
            <a:r>
              <a:rPr lang="en-IN" sz="1400" b="0" i="1" strike="noStrike" spc="103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26">
                <a:solidFill>
                  <a:srgbClr val="FFFFFF"/>
                </a:solidFill>
                <a:latin typeface="Georgia"/>
              </a:rPr>
              <a:t>flight”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497" name="object 3"/>
          <p:cNvSpPr/>
          <p:nvPr/>
        </p:nvSpPr>
        <p:spPr>
          <a:xfrm>
            <a:off x="411480" y="579960"/>
            <a:ext cx="1844280" cy="15084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8" name="object 4"/>
          <p:cNvSpPr/>
          <p:nvPr/>
        </p:nvSpPr>
        <p:spPr>
          <a:xfrm>
            <a:off x="2537280" y="651960"/>
            <a:ext cx="1895760" cy="13608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99" name="object 5"/>
          <p:cNvGrpSpPr/>
          <p:nvPr/>
        </p:nvGrpSpPr>
        <p:grpSpPr>
          <a:xfrm>
            <a:off x="87840" y="2244960"/>
            <a:ext cx="4482720" cy="830880"/>
            <a:chOff x="87840" y="2244960"/>
            <a:chExt cx="4482720" cy="830880"/>
          </a:xfrm>
        </p:grpSpPr>
        <p:sp>
          <p:nvSpPr>
            <p:cNvPr id="1500" name="object 6"/>
            <p:cNvSpPr/>
            <p:nvPr/>
          </p:nvSpPr>
          <p:spPr>
            <a:xfrm>
              <a:off x="87840" y="2244960"/>
              <a:ext cx="4432680" cy="17604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object 7"/>
            <p:cNvSpPr/>
            <p:nvPr/>
          </p:nvSpPr>
          <p:spPr>
            <a:xfrm>
              <a:off x="87840" y="2408400"/>
              <a:ext cx="4432320" cy="5040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object 8"/>
            <p:cNvSpPr/>
            <p:nvPr/>
          </p:nvSpPr>
          <p:spPr>
            <a:xfrm>
              <a:off x="138600" y="2974680"/>
              <a:ext cx="101160" cy="10116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object 9"/>
            <p:cNvSpPr/>
            <p:nvPr/>
          </p:nvSpPr>
          <p:spPr>
            <a:xfrm>
              <a:off x="189360" y="2961720"/>
              <a:ext cx="4381200" cy="11412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object 10"/>
            <p:cNvSpPr/>
            <p:nvPr/>
          </p:nvSpPr>
          <p:spPr>
            <a:xfrm>
              <a:off x="4520160" y="2289240"/>
              <a:ext cx="50400" cy="68508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object 11"/>
            <p:cNvSpPr/>
            <p:nvPr/>
          </p:nvSpPr>
          <p:spPr>
            <a:xfrm>
              <a:off x="87840" y="2452680"/>
              <a:ext cx="4432680" cy="572400"/>
            </a:xfrm>
            <a:custGeom>
              <a:avLst/>
              <a:gdLst/>
              <a:ahLst/>
              <a:cxnLst/>
              <a:rect l="l" t="t" r="r" b="b"/>
              <a:pathLst>
                <a:path w="4432935" h="572769">
                  <a:moveTo>
                    <a:pt x="4432566" y="0"/>
                  </a:moveTo>
                  <a:lnTo>
                    <a:pt x="0" y="0"/>
                  </a:lnTo>
                  <a:lnTo>
                    <a:pt x="0" y="521690"/>
                  </a:lnTo>
                  <a:lnTo>
                    <a:pt x="4008" y="541415"/>
                  </a:lnTo>
                  <a:lnTo>
                    <a:pt x="14922" y="557568"/>
                  </a:lnTo>
                  <a:lnTo>
                    <a:pt x="31075" y="568482"/>
                  </a:lnTo>
                  <a:lnTo>
                    <a:pt x="50800" y="572490"/>
                  </a:lnTo>
                  <a:lnTo>
                    <a:pt x="4381766" y="572490"/>
                  </a:lnTo>
                  <a:lnTo>
                    <a:pt x="4401491" y="568482"/>
                  </a:lnTo>
                  <a:lnTo>
                    <a:pt x="4417644" y="557568"/>
                  </a:lnTo>
                  <a:lnTo>
                    <a:pt x="4428558" y="541415"/>
                  </a:lnTo>
                  <a:lnTo>
                    <a:pt x="4432566" y="5216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object 12"/>
            <p:cNvSpPr/>
            <p:nvPr/>
          </p:nvSpPr>
          <p:spPr>
            <a:xfrm>
              <a:off x="4520160" y="2327400"/>
              <a:ext cx="360" cy="666360"/>
            </a:xfrm>
            <a:custGeom>
              <a:avLst/>
              <a:gdLst/>
              <a:ahLst/>
              <a:cxnLst/>
              <a:rect l="l" t="t" r="r" b="b"/>
              <a:pathLst>
                <a:path h="666750">
                  <a:moveTo>
                    <a:pt x="0" y="66635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7" name="object 13"/>
            <p:cNvSpPr/>
            <p:nvPr/>
          </p:nvSpPr>
          <p:spPr>
            <a:xfrm>
              <a:off x="4520160" y="23144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8" name="object 14"/>
            <p:cNvSpPr/>
            <p:nvPr/>
          </p:nvSpPr>
          <p:spPr>
            <a:xfrm>
              <a:off x="4520160" y="23018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9" name="object 15"/>
            <p:cNvSpPr/>
            <p:nvPr/>
          </p:nvSpPr>
          <p:spPr>
            <a:xfrm>
              <a:off x="4520160" y="228924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object 16"/>
            <p:cNvSpPr/>
            <p:nvPr/>
          </p:nvSpPr>
          <p:spPr>
            <a:xfrm>
              <a:off x="281520" y="252972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object 17"/>
            <p:cNvSpPr/>
            <p:nvPr/>
          </p:nvSpPr>
          <p:spPr>
            <a:xfrm>
              <a:off x="281520" y="2739960"/>
              <a:ext cx="64440" cy="6444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12" name="object 18"/>
          <p:cNvSpPr/>
          <p:nvPr/>
        </p:nvSpPr>
        <p:spPr>
          <a:xfrm>
            <a:off x="74880" y="2171880"/>
            <a:ext cx="4451760" cy="119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5520" rIns="0" bIns="0">
            <a:spAutoFit/>
          </a:bodyPr>
          <a:lstStyle/>
          <a:p>
            <a:pPr marL="63360">
              <a:lnSpc>
                <a:spcPct val="100000"/>
              </a:lnSpc>
              <a:spcBef>
                <a:spcPts val="516"/>
              </a:spcBef>
            </a:pPr>
            <a:r>
              <a:rPr lang="en-IN" sz="1100" b="0" i="1" strike="noStrike" spc="-52">
                <a:solidFill>
                  <a:srgbClr val="007F00"/>
                </a:solidFill>
                <a:latin typeface="Georgia"/>
              </a:rPr>
              <a:t>Probabilities</a:t>
            </a:r>
            <a:endParaRPr lang="en-IN" sz="110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408"/>
              </a:spcBef>
            </a:pPr>
            <a:r>
              <a:rPr lang="en-IN" sz="950" b="0" strike="noStrike" spc="38">
                <a:solidFill>
                  <a:srgbClr val="007F00"/>
                </a:solidFill>
                <a:latin typeface="Trebuchet MS"/>
              </a:rPr>
              <a:t>Parse</a:t>
            </a:r>
            <a:r>
              <a:rPr lang="en-IN" sz="950" b="0" strike="noStrike" spc="-35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-26">
                <a:solidFill>
                  <a:srgbClr val="007F00"/>
                </a:solidFill>
                <a:latin typeface="Trebuchet MS"/>
              </a:rPr>
              <a:t>tree</a:t>
            </a:r>
            <a:r>
              <a:rPr lang="en-IN" sz="950" b="0" strike="noStrike" spc="-32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-15">
                <a:solidFill>
                  <a:srgbClr val="007F00"/>
                </a:solidFill>
                <a:latin typeface="Trebuchet MS"/>
              </a:rPr>
              <a:t>1:</a:t>
            </a:r>
            <a:r>
              <a:rPr lang="en-IN" sz="950" b="0" strike="noStrike" spc="38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.05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.20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.30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.20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.60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.20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.75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.10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.30</a:t>
            </a:r>
            <a:r>
              <a:rPr lang="en-IN" sz="1100" b="0" strike="noStrike" spc="-21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950" b="0" strike="noStrike" spc="72">
                <a:solidFill>
                  <a:srgbClr val="007F00"/>
                </a:solidFill>
                <a:latin typeface="Trebuchet MS"/>
              </a:rPr>
              <a:t>=</a:t>
            </a:r>
            <a:r>
              <a:rPr lang="en-IN" sz="950" b="0" strike="noStrike" spc="-32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1.62</a:t>
            </a:r>
            <a:r>
              <a:rPr lang="en-IN" sz="1100" b="0" strike="noStrike" spc="-14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16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46">
                <a:solidFill>
                  <a:srgbClr val="007F00"/>
                </a:solidFill>
                <a:latin typeface="Times New Roman"/>
              </a:rPr>
              <a:t>10</a:t>
            </a:r>
            <a:r>
              <a:rPr lang="en-IN" sz="1200" b="0" strike="noStrike" spc="-69" baseline="27000">
                <a:solidFill>
                  <a:srgbClr val="007F00"/>
                </a:solidFill>
                <a:latin typeface="DejaVu Sans"/>
              </a:rPr>
              <a:t>−</a:t>
            </a:r>
            <a:r>
              <a:rPr lang="en-IN" sz="1200" b="0" strike="noStrike" spc="-69" baseline="27000">
                <a:solidFill>
                  <a:srgbClr val="007F00"/>
                </a:solidFill>
                <a:latin typeface="Times New Roman"/>
              </a:rPr>
              <a:t>6</a:t>
            </a:r>
            <a:endParaRPr lang="en-IN" sz="120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334"/>
              </a:spcBef>
            </a:pPr>
            <a:r>
              <a:rPr lang="en-IN" sz="950" b="0" strike="noStrike" spc="38">
                <a:solidFill>
                  <a:srgbClr val="007F00"/>
                </a:solidFill>
                <a:latin typeface="Trebuchet MS"/>
              </a:rPr>
              <a:t>Parse</a:t>
            </a:r>
            <a:r>
              <a:rPr lang="en-IN" sz="950" b="0" strike="noStrike" spc="-21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950" b="0" strike="noStrike" spc="-26">
                <a:solidFill>
                  <a:srgbClr val="007F00"/>
                </a:solidFill>
                <a:latin typeface="Trebuchet MS"/>
              </a:rPr>
              <a:t>tree</a:t>
            </a:r>
            <a:r>
              <a:rPr lang="en-IN" sz="950" b="0" strike="noStrike" spc="-15">
                <a:solidFill>
                  <a:srgbClr val="007F00"/>
                </a:solidFill>
                <a:latin typeface="Trebuchet MS"/>
              </a:rPr>
              <a:t> 2:</a:t>
            </a:r>
            <a:r>
              <a:rPr lang="en-IN" sz="950" b="0" strike="noStrike" spc="49">
                <a:solidFill>
                  <a:srgbClr val="007F00"/>
                </a:solidFill>
                <a:latin typeface="Trebuchet M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.05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.05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.30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.20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.60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.75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.10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.15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.75</a:t>
            </a:r>
            <a:r>
              <a:rPr lang="en-IN" sz="1100" b="0" strike="noStrike" spc="-126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</a:t>
            </a:r>
            <a:r>
              <a:rPr lang="en-IN" sz="1100" b="0" strike="noStrike" spc="-202">
                <a:solidFill>
                  <a:srgbClr val="007F00"/>
                </a:solidFill>
                <a:latin typeface="DejaVu Sans"/>
              </a:rPr>
              <a:t> </a:t>
            </a: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.30</a:t>
            </a:r>
            <a:r>
              <a:rPr lang="en-IN" sz="1100" b="0" strike="noStrike" spc="-12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950" b="0" strike="noStrike" spc="72">
                <a:solidFill>
                  <a:srgbClr val="007F00"/>
                </a:solidFill>
                <a:latin typeface="Trebuchet MS"/>
              </a:rPr>
              <a:t>=</a:t>
            </a:r>
            <a:endParaRPr lang="en-IN" sz="95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34"/>
              </a:spcBef>
            </a:pPr>
            <a:r>
              <a:rPr lang="en-IN" sz="1100" b="0" strike="noStrike" spc="-7">
                <a:solidFill>
                  <a:srgbClr val="007F00"/>
                </a:solidFill>
                <a:latin typeface="Times New Roman"/>
              </a:rPr>
              <a:t>2.28</a:t>
            </a:r>
            <a:r>
              <a:rPr lang="en-IN" sz="1100" b="0" strike="noStrike" spc="-100">
                <a:solidFill>
                  <a:srgbClr val="007F00"/>
                </a:solidFill>
                <a:latin typeface="Times New Roman"/>
              </a:rPr>
              <a:t> </a:t>
            </a:r>
            <a:r>
              <a:rPr lang="en-IN" sz="1100" b="0" strike="noStrike" spc="-231">
                <a:solidFill>
                  <a:srgbClr val="007F00"/>
                </a:solidFill>
                <a:latin typeface="DejaVu Sans"/>
              </a:rPr>
              <a:t>× </a:t>
            </a:r>
            <a:r>
              <a:rPr lang="en-IN" sz="1100" b="0" strike="noStrike" spc="-46">
                <a:solidFill>
                  <a:srgbClr val="007F00"/>
                </a:solidFill>
                <a:latin typeface="Times New Roman"/>
              </a:rPr>
              <a:t>10</a:t>
            </a:r>
            <a:r>
              <a:rPr lang="en-IN" sz="1200" b="0" strike="noStrike" spc="-69" baseline="27000">
                <a:solidFill>
                  <a:srgbClr val="007F00"/>
                </a:solidFill>
                <a:latin typeface="DejaVu Sans"/>
              </a:rPr>
              <a:t>−</a:t>
            </a:r>
            <a:r>
              <a:rPr lang="en-IN" sz="1200" b="0" strike="noStrike" spc="-69" baseline="27000">
                <a:solidFill>
                  <a:srgbClr val="007F00"/>
                </a:solidFill>
                <a:latin typeface="Times New Roman"/>
              </a:rPr>
              <a:t>7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519" name="object 2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520" name="object 26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521" name="object 27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object 2"/>
          <p:cNvSpPr txBox="1"/>
          <p:nvPr/>
        </p:nvSpPr>
        <p:spPr>
          <a:xfrm>
            <a:off x="95400" y="60480"/>
            <a:ext cx="14893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32">
                <a:solidFill>
                  <a:srgbClr val="FFFFFF"/>
                </a:solidFill>
                <a:latin typeface="Georgia"/>
              </a:rPr>
              <a:t>CFG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</a:t>
            </a:r>
            <a:r>
              <a:rPr lang="en-IN" sz="1400" b="0" i="1" strike="noStrike" spc="-3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Languages</a:t>
            </a:r>
            <a:endParaRPr lang="en-IN" sz="1400" b="0" strike="noStrike" spc="-1">
              <a:latin typeface="Calibri"/>
            </a:endParaRPr>
          </a:p>
        </p:txBody>
      </p:sp>
      <p:grpSp>
        <p:nvGrpSpPr>
          <p:cNvPr id="413" name="object 3"/>
          <p:cNvGrpSpPr/>
          <p:nvPr/>
        </p:nvGrpSpPr>
        <p:grpSpPr>
          <a:xfrm>
            <a:off x="87840" y="750240"/>
            <a:ext cx="4482720" cy="1419120"/>
            <a:chOff x="87840" y="750240"/>
            <a:chExt cx="4482720" cy="1419120"/>
          </a:xfrm>
        </p:grpSpPr>
        <p:sp>
          <p:nvSpPr>
            <p:cNvPr id="414" name="object 4"/>
            <p:cNvSpPr/>
            <p:nvPr/>
          </p:nvSpPr>
          <p:spPr>
            <a:xfrm>
              <a:off x="87840" y="750240"/>
              <a:ext cx="4432680" cy="202320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bject 5"/>
            <p:cNvSpPr/>
            <p:nvPr/>
          </p:nvSpPr>
          <p:spPr>
            <a:xfrm>
              <a:off x="87840" y="939600"/>
              <a:ext cx="4432320" cy="504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bject 6"/>
            <p:cNvSpPr/>
            <p:nvPr/>
          </p:nvSpPr>
          <p:spPr>
            <a:xfrm>
              <a:off x="138600" y="2067840"/>
              <a:ext cx="101160" cy="1011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bject 7"/>
            <p:cNvSpPr/>
            <p:nvPr/>
          </p:nvSpPr>
          <p:spPr>
            <a:xfrm>
              <a:off x="189360" y="2055240"/>
              <a:ext cx="4381200" cy="114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bject 8"/>
            <p:cNvSpPr/>
            <p:nvPr/>
          </p:nvSpPr>
          <p:spPr>
            <a:xfrm>
              <a:off x="4520160" y="794520"/>
              <a:ext cx="50400" cy="127296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bject 9"/>
            <p:cNvSpPr/>
            <p:nvPr/>
          </p:nvSpPr>
          <p:spPr>
            <a:xfrm>
              <a:off x="87840" y="983880"/>
              <a:ext cx="4432680" cy="1135080"/>
            </a:xfrm>
            <a:custGeom>
              <a:avLst/>
              <a:gdLst/>
              <a:ahLst/>
              <a:cxnLst/>
              <a:rect l="l" t="t" r="r" b="b"/>
              <a:pathLst>
                <a:path w="4432935" h="1135380">
                  <a:moveTo>
                    <a:pt x="4432566" y="0"/>
                  </a:moveTo>
                  <a:lnTo>
                    <a:pt x="0" y="0"/>
                  </a:lnTo>
                  <a:lnTo>
                    <a:pt x="0" y="1084110"/>
                  </a:lnTo>
                  <a:lnTo>
                    <a:pt x="4008" y="1103834"/>
                  </a:lnTo>
                  <a:lnTo>
                    <a:pt x="14922" y="1119987"/>
                  </a:lnTo>
                  <a:lnTo>
                    <a:pt x="31075" y="1130901"/>
                  </a:lnTo>
                  <a:lnTo>
                    <a:pt x="50800" y="1134910"/>
                  </a:lnTo>
                  <a:lnTo>
                    <a:pt x="4381766" y="1134910"/>
                  </a:lnTo>
                  <a:lnTo>
                    <a:pt x="4401491" y="1130901"/>
                  </a:lnTo>
                  <a:lnTo>
                    <a:pt x="4417644" y="1119987"/>
                  </a:lnTo>
                  <a:lnTo>
                    <a:pt x="4428558" y="1103834"/>
                  </a:lnTo>
                  <a:lnTo>
                    <a:pt x="4432566" y="108411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bject 10"/>
            <p:cNvSpPr/>
            <p:nvPr/>
          </p:nvSpPr>
          <p:spPr>
            <a:xfrm>
              <a:off x="4520160" y="832680"/>
              <a:ext cx="360" cy="1254240"/>
            </a:xfrm>
            <a:custGeom>
              <a:avLst/>
              <a:gdLst/>
              <a:ahLst/>
              <a:cxnLst/>
              <a:rect l="l" t="t" r="r" b="b"/>
              <a:pathLst>
                <a:path h="1254760">
                  <a:moveTo>
                    <a:pt x="0" y="125440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object 11"/>
            <p:cNvSpPr/>
            <p:nvPr/>
          </p:nvSpPr>
          <p:spPr>
            <a:xfrm>
              <a:off x="4520160" y="819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object 12"/>
            <p:cNvSpPr/>
            <p:nvPr/>
          </p:nvSpPr>
          <p:spPr>
            <a:xfrm>
              <a:off x="4520160" y="807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object 13"/>
            <p:cNvSpPr/>
            <p:nvPr/>
          </p:nvSpPr>
          <p:spPr>
            <a:xfrm>
              <a:off x="4520160" y="7945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object 14"/>
            <p:cNvSpPr/>
            <p:nvPr/>
          </p:nvSpPr>
          <p:spPr>
            <a:xfrm>
              <a:off x="281520" y="103356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object 15"/>
            <p:cNvSpPr/>
            <p:nvPr/>
          </p:nvSpPr>
          <p:spPr>
            <a:xfrm>
              <a:off x="281520" y="122328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object 16"/>
            <p:cNvSpPr/>
            <p:nvPr/>
          </p:nvSpPr>
          <p:spPr>
            <a:xfrm>
              <a:off x="281520" y="1762200"/>
              <a:ext cx="64440" cy="644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object 17"/>
            <p:cNvSpPr/>
            <p:nvPr/>
          </p:nvSpPr>
          <p:spPr>
            <a:xfrm>
              <a:off x="281520" y="1972440"/>
              <a:ext cx="64440" cy="6444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8" name="object 18"/>
          <p:cNvGrpSpPr/>
          <p:nvPr/>
        </p:nvGrpSpPr>
        <p:grpSpPr>
          <a:xfrm>
            <a:off x="87840" y="2270520"/>
            <a:ext cx="4482720" cy="626400"/>
            <a:chOff x="87840" y="2270520"/>
            <a:chExt cx="4482720" cy="626400"/>
          </a:xfrm>
        </p:grpSpPr>
        <p:sp>
          <p:nvSpPr>
            <p:cNvPr id="429" name="object 19"/>
            <p:cNvSpPr/>
            <p:nvPr/>
          </p:nvSpPr>
          <p:spPr>
            <a:xfrm>
              <a:off x="87840" y="2270520"/>
              <a:ext cx="4432680" cy="185760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object 20"/>
            <p:cNvSpPr/>
            <p:nvPr/>
          </p:nvSpPr>
          <p:spPr>
            <a:xfrm>
              <a:off x="87840" y="2443680"/>
              <a:ext cx="4432320" cy="5040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object 21"/>
            <p:cNvSpPr/>
            <p:nvPr/>
          </p:nvSpPr>
          <p:spPr>
            <a:xfrm>
              <a:off x="138600" y="2795400"/>
              <a:ext cx="101160" cy="10116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object 22"/>
            <p:cNvSpPr/>
            <p:nvPr/>
          </p:nvSpPr>
          <p:spPr>
            <a:xfrm>
              <a:off x="189360" y="2782800"/>
              <a:ext cx="4381200" cy="11412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object 23"/>
            <p:cNvSpPr/>
            <p:nvPr/>
          </p:nvSpPr>
          <p:spPr>
            <a:xfrm>
              <a:off x="4520160" y="2314800"/>
              <a:ext cx="50400" cy="480240"/>
            </a:xfrm>
            <a:prstGeom prst="rect">
              <a:avLst/>
            </a:prstGeom>
            <a:blipFill rotWithShape="0">
              <a:blip r:embed="rId11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object 24"/>
            <p:cNvSpPr/>
            <p:nvPr/>
          </p:nvSpPr>
          <p:spPr>
            <a:xfrm>
              <a:off x="87840" y="2487960"/>
              <a:ext cx="4432680" cy="358560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object 25"/>
            <p:cNvSpPr/>
            <p:nvPr/>
          </p:nvSpPr>
          <p:spPr>
            <a:xfrm>
              <a:off x="4520160" y="2352960"/>
              <a:ext cx="360" cy="461160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object 26"/>
            <p:cNvSpPr/>
            <p:nvPr/>
          </p:nvSpPr>
          <p:spPr>
            <a:xfrm>
              <a:off x="4520160" y="234036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object 27"/>
            <p:cNvSpPr/>
            <p:nvPr/>
          </p:nvSpPr>
          <p:spPr>
            <a:xfrm>
              <a:off x="4520160" y="23274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object 28"/>
            <p:cNvSpPr/>
            <p:nvPr/>
          </p:nvSpPr>
          <p:spPr>
            <a:xfrm>
              <a:off x="4520160" y="231480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9" name="object 29"/>
          <p:cNvSpPr/>
          <p:nvPr/>
        </p:nvSpPr>
        <p:spPr>
          <a:xfrm>
            <a:off x="74880" y="698760"/>
            <a:ext cx="4217400" cy="209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0">
            <a:spAutoFit/>
          </a:bodyPr>
          <a:lstStyle/>
          <a:p>
            <a:pPr marL="63360">
              <a:lnSpc>
                <a:spcPct val="100000"/>
              </a:lnSpc>
              <a:spcBef>
                <a:spcPts val="425"/>
              </a:spcBef>
            </a:pP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CFG:</a:t>
            </a:r>
            <a:r>
              <a:rPr lang="en-IN" sz="1100" b="0" i="1" strike="noStrike" spc="-1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G</a:t>
            </a:r>
            <a:r>
              <a:rPr lang="en-IN" sz="1100" b="0" i="1" strike="noStrike" spc="-26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strike="noStrike" spc="202">
                <a:solidFill>
                  <a:srgbClr val="3333B2"/>
                </a:solidFill>
                <a:latin typeface="Arial"/>
              </a:rPr>
              <a:t>=</a:t>
            </a:r>
            <a:r>
              <a:rPr lang="en-IN" sz="1100" b="0" strike="noStrike" spc="-66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strike="noStrike" spc="9">
                <a:solidFill>
                  <a:srgbClr val="3333B2"/>
                </a:solidFill>
                <a:latin typeface="Arial"/>
              </a:rPr>
              <a:t>(</a:t>
            </a:r>
            <a:r>
              <a:rPr lang="en-IN" sz="1100" b="0" i="1" strike="noStrike" spc="9">
                <a:solidFill>
                  <a:srgbClr val="3333B2"/>
                </a:solidFill>
                <a:latin typeface="Georgia"/>
              </a:rPr>
              <a:t>T</a:t>
            </a:r>
            <a:r>
              <a:rPr lang="en-IN" sz="1100" b="0" strike="noStrike" spc="9">
                <a:solidFill>
                  <a:srgbClr val="3333B2"/>
                </a:solidFill>
                <a:latin typeface="Arial"/>
              </a:rPr>
              <a:t>,</a:t>
            </a:r>
            <a:r>
              <a:rPr lang="en-IN" sz="1100" b="0" strike="noStrike" spc="-185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i="1" strike="noStrike" spc="-46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46">
                <a:solidFill>
                  <a:srgbClr val="3333B2"/>
                </a:solidFill>
                <a:latin typeface="Arial"/>
              </a:rPr>
              <a:t>,</a:t>
            </a:r>
            <a:r>
              <a:rPr lang="en-IN" sz="1100" b="0" strike="noStrike" spc="-185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i="1" strike="noStrike" spc="-52">
                <a:solidFill>
                  <a:srgbClr val="3333B2"/>
                </a:solidFill>
                <a:latin typeface="Georgia"/>
              </a:rPr>
              <a:t>S</a:t>
            </a:r>
            <a:r>
              <a:rPr lang="en-IN" sz="1100" b="0" strike="noStrike" spc="-52">
                <a:solidFill>
                  <a:srgbClr val="3333B2"/>
                </a:solidFill>
                <a:latin typeface="Arial"/>
              </a:rPr>
              <a:t>,</a:t>
            </a:r>
            <a:r>
              <a:rPr lang="en-IN" sz="1100" b="0" strike="noStrike" spc="-185">
                <a:solidFill>
                  <a:srgbClr val="3333B2"/>
                </a:solidFill>
                <a:latin typeface="Arial"/>
              </a:rPr>
              <a:t> </a:t>
            </a:r>
            <a:r>
              <a:rPr lang="en-IN" sz="1100" b="0" i="1" strike="noStrike" spc="-26">
                <a:solidFill>
                  <a:srgbClr val="3333B2"/>
                </a:solidFill>
                <a:latin typeface="Georgia"/>
              </a:rPr>
              <a:t>R</a:t>
            </a:r>
            <a:r>
              <a:rPr lang="en-IN" sz="1100" b="0" strike="noStrike" spc="-26">
                <a:solidFill>
                  <a:srgbClr val="3333B2"/>
                </a:solidFill>
                <a:latin typeface="Arial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320"/>
              </a:spcBef>
            </a:pPr>
            <a:r>
              <a:rPr lang="en-IN" sz="1100" b="0" i="1" strike="noStrike" spc="-35">
                <a:solidFill>
                  <a:srgbClr val="3333B2"/>
                </a:solidFill>
                <a:latin typeface="Georgia"/>
              </a:rPr>
              <a:t>T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38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terminals</a:t>
            </a:r>
            <a:endParaRPr lang="en-IN" sz="95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176"/>
              </a:spcBef>
            </a:pPr>
            <a:r>
              <a:rPr lang="en-IN" sz="1100" b="0" i="1" strike="noStrike" spc="-66">
                <a:solidFill>
                  <a:srgbClr val="3333B2"/>
                </a:solidFill>
                <a:latin typeface="Georgia"/>
              </a:rPr>
              <a:t>N</a:t>
            </a:r>
            <a:r>
              <a:rPr lang="en-IN" sz="950" b="0" strike="noStrike" spc="-66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</a:t>
            </a:r>
            <a:r>
              <a:rPr lang="en-IN" sz="950" b="0" strike="noStrike" spc="-151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non-terminals</a:t>
            </a:r>
            <a:endParaRPr lang="en-IN" sz="950" b="0" strike="noStrike" spc="-1">
              <a:latin typeface="Arial"/>
            </a:endParaRPr>
          </a:p>
          <a:p>
            <a:pPr marL="617400" indent="-117720">
              <a:lnSpc>
                <a:spcPct val="108000"/>
              </a:lnSpc>
              <a:spcBef>
                <a:spcPts val="79"/>
              </a:spcBef>
              <a:buClr>
                <a:srgbClr val="D6D6EF"/>
              </a:buClr>
              <a:buSzPct val="67000"/>
              <a:buFont typeface="Arial"/>
              <a:buChar char="►"/>
              <a:tabLst>
                <a:tab pos="617760" algn="l"/>
              </a:tabLst>
            </a:pPr>
            <a:r>
              <a:rPr lang="en-IN" sz="900" b="0" strike="noStrike" spc="-1">
                <a:solidFill>
                  <a:srgbClr val="3333B2"/>
                </a:solidFill>
                <a:latin typeface="Trebuchet MS"/>
              </a:rPr>
              <a:t>For 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NLP, </a:t>
            </a:r>
            <a:r>
              <a:rPr lang="en-IN" sz="900" b="0" strike="noStrike" spc="-15">
                <a:solidFill>
                  <a:srgbClr val="3333B2"/>
                </a:solidFill>
                <a:latin typeface="Trebuchet MS"/>
              </a:rPr>
              <a:t>we </a:t>
            </a:r>
            <a:r>
              <a:rPr lang="en-IN" sz="900" b="0" strike="noStrike" spc="-7">
                <a:solidFill>
                  <a:srgbClr val="3333B2"/>
                </a:solidFill>
                <a:latin typeface="Trebuchet MS"/>
              </a:rPr>
              <a:t>distinguish </a:t>
            </a:r>
            <a:r>
              <a:rPr lang="en-IN" sz="900" b="0" strike="noStrike" spc="-32">
                <a:solidFill>
                  <a:srgbClr val="3333B2"/>
                </a:solidFill>
                <a:latin typeface="Trebuchet MS"/>
              </a:rPr>
              <a:t>out </a:t>
            </a:r>
            <a:r>
              <a:rPr lang="en-IN" sz="900" b="0" strike="noStrike" spc="24">
                <a:solidFill>
                  <a:srgbClr val="3333B2"/>
                </a:solidFill>
                <a:latin typeface="Trebuchet MS"/>
              </a:rPr>
              <a:t>a 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set </a:t>
            </a:r>
            <a:r>
              <a:rPr lang="en-IN" sz="1000" b="0" i="1" strike="noStrike" spc="-7">
                <a:solidFill>
                  <a:srgbClr val="3333B2"/>
                </a:solidFill>
                <a:latin typeface="Georgia"/>
              </a:rPr>
              <a:t>P </a:t>
            </a:r>
            <a:r>
              <a:rPr lang="en-IN" sz="1000" b="0" strike="noStrike" spc="-205">
                <a:solidFill>
                  <a:srgbClr val="3333B2"/>
                </a:solidFill>
                <a:latin typeface="DejaVu Sans"/>
              </a:rPr>
              <a:t>⊂ </a:t>
            </a:r>
            <a:r>
              <a:rPr lang="en-IN" sz="1000" b="0" i="1" strike="noStrike" spc="-106">
                <a:solidFill>
                  <a:srgbClr val="3333B2"/>
                </a:solidFill>
                <a:latin typeface="Georgia"/>
              </a:rPr>
              <a:t>N </a:t>
            </a:r>
            <a:r>
              <a:rPr lang="en-IN" sz="900" b="0" strike="noStrike" spc="-35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00" b="0" strike="noStrike" spc="-26">
                <a:solidFill>
                  <a:srgbClr val="3333B2"/>
                </a:solidFill>
                <a:latin typeface="Trebuchet MS"/>
              </a:rPr>
              <a:t>pre-terminals, </a:t>
            </a:r>
            <a:r>
              <a:rPr lang="en-IN" sz="900" b="0" strike="noStrike" spc="-15">
                <a:solidFill>
                  <a:srgbClr val="3333B2"/>
                </a:solidFill>
                <a:latin typeface="Trebuchet MS"/>
              </a:rPr>
              <a:t>which </a:t>
            </a:r>
            <a:r>
              <a:rPr lang="en-IN" sz="900" b="0" strike="noStrike" spc="-1">
                <a:solidFill>
                  <a:srgbClr val="3333B2"/>
                </a:solidFill>
                <a:latin typeface="Trebuchet MS"/>
              </a:rPr>
              <a:t>always  </a:t>
            </a:r>
            <a:r>
              <a:rPr lang="en-IN" sz="900" b="0" strike="noStrike" spc="-46">
                <a:solidFill>
                  <a:srgbClr val="3333B2"/>
                </a:solidFill>
                <a:latin typeface="Trebuchet MS"/>
              </a:rPr>
              <a:t>rewrite </a:t>
            </a:r>
            <a:r>
              <a:rPr lang="en-IN" sz="900" b="0" strike="noStrike" spc="49">
                <a:solidFill>
                  <a:srgbClr val="3333B2"/>
                </a:solidFill>
                <a:latin typeface="Trebuchet MS"/>
              </a:rPr>
              <a:t>as</a:t>
            </a:r>
            <a:r>
              <a:rPr lang="en-IN" sz="900" b="0" strike="noStrike" spc="-1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00" b="0" strike="noStrike" spc="-21">
                <a:solidFill>
                  <a:srgbClr val="3333B2"/>
                </a:solidFill>
                <a:latin typeface="Trebuchet MS"/>
              </a:rPr>
              <a:t>terminals</a:t>
            </a:r>
            <a:endParaRPr lang="en-IN" sz="90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371"/>
              </a:spcBef>
              <a:tabLst>
                <a:tab pos="617760" algn="l"/>
              </a:tabLst>
            </a:pP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S </a:t>
            </a:r>
            <a:r>
              <a:rPr lang="en-IN" sz="1100" b="0" strike="noStrike" spc="-7">
                <a:solidFill>
                  <a:srgbClr val="3333B2"/>
                </a:solidFill>
                <a:latin typeface="Arial"/>
              </a:rPr>
              <a:t>: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start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symbol</a:t>
            </a:r>
            <a:endParaRPr lang="en-IN" sz="950" b="0" strike="noStrike" spc="-1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334"/>
              </a:spcBef>
              <a:tabLst>
                <a:tab pos="617760" algn="l"/>
              </a:tabLst>
            </a:pPr>
            <a:r>
              <a:rPr lang="en-IN" sz="1100" b="0" i="1" strike="noStrike" spc="-97">
                <a:solidFill>
                  <a:srgbClr val="3333B2"/>
                </a:solidFill>
                <a:latin typeface="Georgia"/>
              </a:rPr>
              <a:t>R</a:t>
            </a:r>
            <a:r>
              <a:rPr lang="en-IN" sz="950" b="0" strike="noStrike" spc="-97">
                <a:solidFill>
                  <a:srgbClr val="3333B2"/>
                </a:solidFill>
                <a:latin typeface="Trebuchet MS"/>
              </a:rPr>
              <a:t>: </a:t>
            </a:r>
            <a:r>
              <a:rPr lang="en-IN" sz="950" b="0" strike="noStrike" spc="4">
                <a:solidFill>
                  <a:srgbClr val="3333B2"/>
                </a:solidFill>
                <a:latin typeface="Trebuchet MS"/>
              </a:rPr>
              <a:t>Rules/productions </a:t>
            </a:r>
            <a:r>
              <a:rPr lang="en-IN" sz="950" b="0" strike="noStrike" spc="-26">
                <a:solidFill>
                  <a:srgbClr val="3333B2"/>
                </a:solidFill>
                <a:latin typeface="Trebuchet MS"/>
              </a:rPr>
              <a:t>of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form 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123">
                <a:solidFill>
                  <a:srgbClr val="3333B2"/>
                </a:solidFill>
                <a:latin typeface="DejaVu Sans"/>
              </a:rPr>
              <a:t>→ </a:t>
            </a:r>
            <a:r>
              <a:rPr lang="en-IN" sz="1100" b="0" strike="noStrike" spc="-32">
                <a:solidFill>
                  <a:srgbClr val="3333B2"/>
                </a:solidFill>
                <a:latin typeface="Arial"/>
              </a:rPr>
              <a:t>γ</a:t>
            </a:r>
            <a:r>
              <a:rPr lang="en-IN" sz="950" b="0" strike="noStrike" spc="-32">
                <a:solidFill>
                  <a:srgbClr val="3333B2"/>
                </a:solidFill>
                <a:latin typeface="Trebuchet MS"/>
              </a:rPr>
              <a:t>, </a:t>
            </a:r>
            <a:r>
              <a:rPr lang="en-IN" sz="1100" b="0" i="1" strike="noStrike" spc="-114">
                <a:solidFill>
                  <a:srgbClr val="3333B2"/>
                </a:solidFill>
                <a:latin typeface="Georgia"/>
              </a:rPr>
              <a:t>X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1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120">
                <a:solidFill>
                  <a:srgbClr val="3333B2"/>
                </a:solidFill>
                <a:latin typeface="Georgia"/>
              </a:rPr>
              <a:t>N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and </a:t>
            </a:r>
            <a:r>
              <a:rPr lang="en-IN" sz="1100" b="0" strike="noStrike" spc="12">
                <a:solidFill>
                  <a:srgbClr val="3333B2"/>
                </a:solidFill>
                <a:latin typeface="Arial"/>
              </a:rPr>
              <a:t>γ </a:t>
            </a:r>
            <a:r>
              <a:rPr lang="en-IN" sz="1100" b="0" strike="noStrike" spc="-375">
                <a:solidFill>
                  <a:srgbClr val="3333B2"/>
                </a:solidFill>
                <a:latin typeface="DejaVu Sans"/>
              </a:rPr>
              <a:t>∈</a:t>
            </a:r>
            <a:r>
              <a:rPr lang="en-IN" sz="1100" b="0" strike="noStrike" spc="-111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strike="noStrike" spc="-12">
                <a:solidFill>
                  <a:srgbClr val="3333B2"/>
                </a:solidFill>
                <a:latin typeface="Arial"/>
              </a:rPr>
              <a:t>(</a:t>
            </a:r>
            <a:r>
              <a:rPr lang="en-IN" sz="1100" b="0" i="1" strike="noStrike" spc="-12">
                <a:solidFill>
                  <a:srgbClr val="3333B2"/>
                </a:solidFill>
                <a:latin typeface="Georgia"/>
              </a:rPr>
              <a:t>T </a:t>
            </a:r>
            <a:r>
              <a:rPr lang="en-IN" sz="1100" b="0" strike="noStrike" spc="-97">
                <a:solidFill>
                  <a:srgbClr val="3333B2"/>
                </a:solidFill>
                <a:latin typeface="DejaVu Sans"/>
              </a:rPr>
              <a:t>∪</a:t>
            </a:r>
            <a:r>
              <a:rPr lang="en-IN" sz="1100" b="0" strike="noStrike" spc="-80">
                <a:solidFill>
                  <a:srgbClr val="3333B2"/>
                </a:solidFill>
                <a:latin typeface="DejaVu Sans"/>
              </a:rPr>
              <a:t> </a:t>
            </a:r>
            <a:r>
              <a:rPr lang="en-IN" sz="1100" b="0" i="1" strike="noStrike" spc="-137">
                <a:solidFill>
                  <a:srgbClr val="3333B2"/>
                </a:solidFill>
                <a:latin typeface="Georgia"/>
              </a:rPr>
              <a:t>N</a:t>
            </a:r>
            <a:r>
              <a:rPr lang="en-IN" sz="1100" b="0" strike="noStrike" spc="-137">
                <a:solidFill>
                  <a:srgbClr val="3333B2"/>
                </a:solidFill>
                <a:latin typeface="Arial"/>
              </a:rPr>
              <a:t>)</a:t>
            </a:r>
            <a:r>
              <a:rPr lang="en-IN" sz="1100" b="0" strike="noStrike" spc="-137">
                <a:solidFill>
                  <a:srgbClr val="3333B2"/>
                </a:solidFill>
                <a:latin typeface="DejaVu Sans"/>
              </a:rPr>
              <a:t>∗</a:t>
            </a:r>
            <a:endParaRPr lang="en-IN" sz="1100" b="0" strike="noStrike" spc="-1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1539"/>
              </a:spcBef>
              <a:tabLst>
                <a:tab pos="617760" algn="l"/>
              </a:tabLst>
            </a:pPr>
            <a:r>
              <a:rPr lang="en-IN" sz="1100" b="0" i="1" strike="noStrike" spc="-86">
                <a:solidFill>
                  <a:srgbClr val="3333B2"/>
                </a:solidFill>
                <a:latin typeface="Georgia"/>
              </a:rPr>
              <a:t>Terminals </a:t>
            </a:r>
            <a:r>
              <a:rPr lang="en-IN" sz="1100" b="0" i="1" strike="noStrike" spc="-97">
                <a:solidFill>
                  <a:srgbClr val="3333B2"/>
                </a:solidFill>
                <a:latin typeface="Georgia"/>
              </a:rPr>
              <a:t>and</a:t>
            </a:r>
            <a:r>
              <a:rPr lang="en-IN" sz="1100" b="0" i="1" strike="noStrike" spc="-92">
                <a:solidFill>
                  <a:srgbClr val="3333B2"/>
                </a:solidFill>
                <a:latin typeface="Georgia"/>
              </a:rPr>
              <a:t> </a:t>
            </a:r>
            <a:r>
              <a:rPr lang="en-IN" sz="1100" b="0" i="1" strike="noStrike" spc="-75">
                <a:solidFill>
                  <a:srgbClr val="3333B2"/>
                </a:solidFill>
                <a:latin typeface="Georgia"/>
              </a:rPr>
              <a:t>pre-terminals</a:t>
            </a:r>
            <a:endParaRPr lang="en-IN" sz="1100" b="0" strike="noStrike" spc="-1">
              <a:latin typeface="Arial"/>
            </a:endParaRPr>
          </a:p>
          <a:p>
            <a:pPr marL="63360">
              <a:lnSpc>
                <a:spcPct val="118000"/>
              </a:lnSpc>
              <a:spcBef>
                <a:spcPts val="184"/>
              </a:spcBef>
              <a:tabLst>
                <a:tab pos="617760" algn="l"/>
              </a:tabLst>
            </a:pP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Terminals mainly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correspond 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to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words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in </a:t>
            </a:r>
            <a:r>
              <a:rPr lang="en-IN" sz="950" b="0" strike="noStrike" spc="-21">
                <a:solidFill>
                  <a:srgbClr val="3333B2"/>
                </a:solidFill>
                <a:latin typeface="Trebuchet MS"/>
              </a:rPr>
              <a:t>the </a:t>
            </a:r>
            <a:r>
              <a:rPr lang="en-IN" sz="950" b="0" strike="noStrike" spc="29">
                <a:solidFill>
                  <a:srgbClr val="3333B2"/>
                </a:solidFill>
                <a:latin typeface="Trebuchet MS"/>
              </a:rPr>
              <a:t>language </a:t>
            </a:r>
            <a:r>
              <a:rPr lang="en-IN" sz="950" b="0" strike="noStrike" spc="-15">
                <a:solidFill>
                  <a:srgbClr val="3333B2"/>
                </a:solidFill>
                <a:latin typeface="Trebuchet MS"/>
              </a:rPr>
              <a:t>while</a:t>
            </a:r>
            <a:r>
              <a:rPr lang="en-IN" sz="950" b="0" strike="noStrike" spc="-106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-7">
                <a:solidFill>
                  <a:srgbClr val="3333B2"/>
                </a:solidFill>
                <a:latin typeface="Trebuchet MS"/>
              </a:rPr>
              <a:t>pre-terminals  </a:t>
            </a:r>
            <a:r>
              <a:rPr lang="en-IN" sz="950" b="0" strike="noStrike" spc="-1">
                <a:solidFill>
                  <a:srgbClr val="3333B2"/>
                </a:solidFill>
                <a:latin typeface="Trebuchet MS"/>
              </a:rPr>
              <a:t>mainly </a:t>
            </a:r>
            <a:r>
              <a:rPr lang="en-IN" sz="950" b="0" strike="noStrike" spc="18">
                <a:solidFill>
                  <a:srgbClr val="3333B2"/>
                </a:solidFill>
                <a:latin typeface="Trebuchet MS"/>
              </a:rPr>
              <a:t>correspond </a:t>
            </a:r>
            <a:r>
              <a:rPr lang="en-IN" sz="950" b="0" strike="noStrike" spc="-35">
                <a:solidFill>
                  <a:srgbClr val="3333B2"/>
                </a:solidFill>
                <a:latin typeface="Trebuchet MS"/>
              </a:rPr>
              <a:t>to </a:t>
            </a:r>
            <a:r>
              <a:rPr lang="en-IN" sz="950" b="0" strike="noStrike" spc="143">
                <a:solidFill>
                  <a:srgbClr val="3333B2"/>
                </a:solidFill>
                <a:latin typeface="Trebuchet MS"/>
              </a:rPr>
              <a:t>POS</a:t>
            </a:r>
            <a:r>
              <a:rPr lang="en-IN" sz="950" b="0" strike="noStrike" spc="-52">
                <a:solidFill>
                  <a:srgbClr val="3333B2"/>
                </a:solidFill>
                <a:latin typeface="Trebuchet MS"/>
              </a:rPr>
              <a:t> </a:t>
            </a:r>
            <a:r>
              <a:rPr lang="en-IN" sz="950" b="0" strike="noStrike" spc="9">
                <a:solidFill>
                  <a:srgbClr val="3333B2"/>
                </a:solidFill>
                <a:latin typeface="Trebuchet MS"/>
              </a:rPr>
              <a:t>categories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441" name="object 36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42" name="object 37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443" name="object 38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9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object 2"/>
          <p:cNvSpPr txBox="1"/>
          <p:nvPr/>
        </p:nvSpPr>
        <p:spPr>
          <a:xfrm>
            <a:off x="95400" y="60480"/>
            <a:ext cx="143208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75">
                <a:solidFill>
                  <a:srgbClr val="FFFFFF"/>
                </a:solidFill>
                <a:latin typeface="Georgia"/>
              </a:rPr>
              <a:t>Features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of</a:t>
            </a:r>
            <a:r>
              <a:rPr lang="en-IN" sz="1400" b="0" i="1" strike="noStrike" spc="72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12">
                <a:solidFill>
                  <a:srgbClr val="FFFFFF"/>
                </a:solidFill>
                <a:latin typeface="Georgia"/>
              </a:rPr>
              <a:t>PCFGs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577" name="object 3"/>
          <p:cNvSpPr/>
          <p:nvPr/>
        </p:nvSpPr>
        <p:spPr>
          <a:xfrm>
            <a:off x="281520" y="83916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8" name="object 4"/>
          <p:cNvSpPr/>
          <p:nvPr/>
        </p:nvSpPr>
        <p:spPr>
          <a:xfrm>
            <a:off x="402840" y="746640"/>
            <a:ext cx="4078800" cy="22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12600" algn="just">
              <a:lnSpc>
                <a:spcPct val="118000"/>
              </a:lnSpc>
              <a:spcBef>
                <a:spcPts val="91"/>
              </a:spcBef>
            </a:pPr>
            <a:r>
              <a:rPr lang="en-IN" sz="950" b="0" strike="noStrike" spc="97">
                <a:latin typeface="Trebuchet MS"/>
              </a:rPr>
              <a:t>As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number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of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possible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trees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41">
                <a:latin typeface="Trebuchet MS"/>
              </a:rPr>
              <a:t>for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given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input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grows,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17">
                <a:latin typeface="Trebuchet MS"/>
              </a:rPr>
              <a:t>PCFG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gives  </a:t>
            </a:r>
            <a:r>
              <a:rPr lang="en-IN" sz="950" b="0" strike="noStrike" spc="43">
                <a:latin typeface="Trebuchet MS"/>
              </a:rPr>
              <a:t>some </a:t>
            </a:r>
            <a:r>
              <a:rPr lang="en-IN" sz="950" b="0" strike="noStrike" spc="4">
                <a:latin typeface="Trebuchet MS"/>
              </a:rPr>
              <a:t>idea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plausibility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-15">
                <a:latin typeface="Trebuchet MS"/>
              </a:rPr>
              <a:t>particular</a:t>
            </a:r>
            <a:r>
              <a:rPr lang="en-IN" sz="950" b="0" strike="noStrike" spc="-126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parse</a:t>
            </a:r>
            <a:endParaRPr lang="en-IN" sz="950" b="0" strike="noStrike" spc="-1">
              <a:latin typeface="Arial"/>
            </a:endParaRPr>
          </a:p>
          <a:p>
            <a:pPr marL="12600" algn="just">
              <a:lnSpc>
                <a:spcPct val="118000"/>
              </a:lnSpc>
              <a:spcBef>
                <a:spcPts val="300"/>
              </a:spcBef>
            </a:pPr>
            <a:r>
              <a:rPr lang="en-IN" sz="950" b="0" i="1" strike="noStrike" spc="-55">
                <a:latin typeface="Verdana"/>
              </a:rPr>
              <a:t>But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probability </a:t>
            </a:r>
            <a:r>
              <a:rPr lang="en-IN" sz="950" b="0" strike="noStrike" spc="4">
                <a:latin typeface="Trebuchet MS"/>
              </a:rPr>
              <a:t>estimates </a:t>
            </a:r>
            <a:r>
              <a:rPr lang="en-IN" sz="950" b="0" strike="noStrike" spc="9">
                <a:latin typeface="Trebuchet MS"/>
              </a:rPr>
              <a:t>are </a:t>
            </a:r>
            <a:r>
              <a:rPr lang="en-IN" sz="950" b="0" strike="noStrike" spc="38">
                <a:latin typeface="Trebuchet MS"/>
              </a:rPr>
              <a:t>based </a:t>
            </a:r>
            <a:r>
              <a:rPr lang="en-IN" sz="950" b="0" strike="noStrike" spc="-7">
                <a:latin typeface="Trebuchet MS"/>
              </a:rPr>
              <a:t>purely </a:t>
            </a:r>
            <a:r>
              <a:rPr lang="en-IN" sz="950" b="0" strike="noStrike" spc="29">
                <a:latin typeface="Trebuchet MS"/>
              </a:rPr>
              <a:t>on </a:t>
            </a:r>
            <a:r>
              <a:rPr lang="en-IN" sz="950" b="0" strike="noStrike" spc="-15">
                <a:latin typeface="Trebuchet MS"/>
              </a:rPr>
              <a:t>structural </a:t>
            </a:r>
            <a:r>
              <a:rPr lang="en-IN" sz="950" b="0" strike="noStrike" spc="-21">
                <a:latin typeface="Trebuchet MS"/>
              </a:rPr>
              <a:t>factors, </a:t>
            </a:r>
            <a:r>
              <a:rPr lang="en-IN" sz="950" b="0" strike="noStrike" spc="29">
                <a:latin typeface="Trebuchet MS"/>
              </a:rPr>
              <a:t>and  </a:t>
            </a:r>
            <a:r>
              <a:rPr lang="en-IN" sz="950" b="0" strike="noStrike" spc="24">
                <a:latin typeface="Trebuchet MS"/>
              </a:rPr>
              <a:t>do </a:t>
            </a:r>
            <a:r>
              <a:rPr lang="en-IN" sz="950" b="0" strike="noStrike" spc="-15">
                <a:latin typeface="Trebuchet MS"/>
              </a:rPr>
              <a:t>not </a:t>
            </a:r>
            <a:r>
              <a:rPr lang="en-IN" sz="950" b="0" strike="noStrike" spc="-32">
                <a:latin typeface="Trebuchet MS"/>
              </a:rPr>
              <a:t>factor </a:t>
            </a:r>
            <a:r>
              <a:rPr lang="en-IN" sz="950" b="0" strike="noStrike" spc="-15">
                <a:latin typeface="Trebuchet MS"/>
              </a:rPr>
              <a:t>in lexical </a:t>
            </a:r>
            <a:r>
              <a:rPr lang="en-IN" sz="950" b="0" strike="noStrike" spc="-1">
                <a:latin typeface="Trebuchet MS"/>
              </a:rPr>
              <a:t>co-occurrence. </a:t>
            </a:r>
            <a:r>
              <a:rPr lang="en-IN" sz="950" b="0" strike="noStrike" spc="18">
                <a:latin typeface="Trebuchet MS"/>
              </a:rPr>
              <a:t>Thus, </a:t>
            </a:r>
            <a:r>
              <a:rPr lang="en-IN" sz="950" b="0" strike="noStrike" spc="117">
                <a:latin typeface="Trebuchet MS"/>
              </a:rPr>
              <a:t>PCFG </a:t>
            </a:r>
            <a:r>
              <a:rPr lang="en-IN" sz="950" b="0" strike="noStrike" spc="43">
                <a:latin typeface="Trebuchet MS"/>
              </a:rPr>
              <a:t>does </a:t>
            </a:r>
            <a:r>
              <a:rPr lang="en-IN" sz="950" b="0" strike="noStrike" spc="-15">
                <a:latin typeface="Trebuchet MS"/>
              </a:rPr>
              <a:t>not </a:t>
            </a:r>
            <a:r>
              <a:rPr lang="en-IN" sz="950" b="0" strike="noStrike" spc="9">
                <a:latin typeface="Trebuchet MS"/>
              </a:rPr>
              <a:t>give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82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very  </a:t>
            </a:r>
            <a:r>
              <a:rPr lang="en-IN" sz="950" b="0" strike="noStrike" spc="32">
                <a:latin typeface="Trebuchet MS"/>
              </a:rPr>
              <a:t>good </a:t>
            </a:r>
            <a:r>
              <a:rPr lang="en-IN" sz="950" b="0" strike="noStrike" spc="4">
                <a:latin typeface="Trebuchet MS"/>
              </a:rPr>
              <a:t>idea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plausibility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21">
                <a:latin typeface="Trebuchet MS"/>
              </a:rPr>
              <a:t>the</a:t>
            </a:r>
            <a:r>
              <a:rPr lang="en-IN" sz="950" b="0" strike="noStrike" spc="-60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sentence.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38">
                <a:latin typeface="Trebuchet MS"/>
              </a:rPr>
              <a:t>Real </a:t>
            </a:r>
            <a:r>
              <a:rPr lang="en-IN" sz="950" b="0" strike="noStrike" spc="-52">
                <a:latin typeface="Trebuchet MS"/>
              </a:rPr>
              <a:t>text </a:t>
            </a:r>
            <a:r>
              <a:rPr lang="en-IN" sz="950" b="0" strike="noStrike" spc="9">
                <a:latin typeface="Trebuchet MS"/>
              </a:rPr>
              <a:t>tends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18">
                <a:latin typeface="Trebuchet MS"/>
              </a:rPr>
              <a:t>have </a:t>
            </a:r>
            <a:r>
              <a:rPr lang="en-IN" sz="950" b="0" strike="noStrike" spc="-1">
                <a:latin typeface="Trebuchet MS"/>
              </a:rPr>
              <a:t>grammatical </a:t>
            </a:r>
            <a:r>
              <a:rPr lang="en-IN" sz="950" b="0" strike="noStrike" spc="4">
                <a:latin typeface="Trebuchet MS"/>
              </a:rPr>
              <a:t>mistakes. </a:t>
            </a:r>
            <a:r>
              <a:rPr lang="en-IN" sz="950" b="0" strike="noStrike" spc="117">
                <a:latin typeface="Trebuchet MS"/>
              </a:rPr>
              <a:t>PCFG </a:t>
            </a:r>
            <a:r>
              <a:rPr lang="en-IN" sz="950" b="0" strike="noStrike" spc="18">
                <a:latin typeface="Trebuchet MS"/>
              </a:rPr>
              <a:t>avoids </a:t>
            </a:r>
            <a:r>
              <a:rPr lang="en-IN" sz="950" b="0" strike="noStrike" spc="-12">
                <a:latin typeface="Trebuchet MS"/>
              </a:rPr>
              <a:t>this </a:t>
            </a:r>
            <a:r>
              <a:rPr lang="en-IN" sz="950" b="0" strike="noStrike" spc="-1">
                <a:latin typeface="Trebuchet MS"/>
              </a:rPr>
              <a:t>problem  </a:t>
            </a:r>
            <a:r>
              <a:rPr lang="en-IN" sz="950" b="0" strike="noStrike" spc="4">
                <a:latin typeface="Trebuchet MS"/>
              </a:rPr>
              <a:t>by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ruling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out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-12">
                <a:latin typeface="Trebuchet MS"/>
              </a:rPr>
              <a:t>nothing,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32">
                <a:latin typeface="Trebuchet MS"/>
              </a:rPr>
              <a:t>but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by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9">
                <a:latin typeface="Trebuchet MS"/>
              </a:rPr>
              <a:t>giving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-1">
                <a:latin typeface="Trebuchet MS"/>
              </a:rPr>
              <a:t>implausible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sentences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low</a:t>
            </a:r>
            <a:r>
              <a:rPr lang="en-IN" sz="950" b="0" strike="noStrike" spc="-26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probability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295"/>
              </a:spcBef>
            </a:pPr>
            <a:r>
              <a:rPr lang="en-IN" sz="950" b="0" strike="noStrike" spc="12">
                <a:latin typeface="Trebuchet MS"/>
              </a:rPr>
              <a:t>In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21">
                <a:latin typeface="Trebuchet MS"/>
              </a:rPr>
              <a:t>practice,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117">
                <a:latin typeface="Trebuchet MS"/>
              </a:rPr>
              <a:t>PCFG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is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8">
                <a:latin typeface="Trebuchet MS"/>
              </a:rPr>
              <a:t>worse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language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model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41">
                <a:latin typeface="Trebuchet MS"/>
              </a:rPr>
              <a:t>for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32">
                <a:latin typeface="Trebuchet MS"/>
              </a:rPr>
              <a:t>English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than</a:t>
            </a:r>
            <a:r>
              <a:rPr lang="en-IN" sz="950" b="0" strike="noStrike" spc="-12">
                <a:latin typeface="Trebuchet MS"/>
              </a:rPr>
              <a:t> </a:t>
            </a:r>
            <a:r>
              <a:rPr lang="en-IN" sz="950" b="0" strike="noStrike" spc="32">
                <a:latin typeface="Trebuchet MS"/>
              </a:rPr>
              <a:t>an  </a:t>
            </a:r>
            <a:r>
              <a:rPr lang="en-IN" sz="950" b="0" strike="noStrike" spc="9">
                <a:latin typeface="Trebuchet MS"/>
              </a:rPr>
              <a:t>n-gram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4">
                <a:latin typeface="Trebuchet MS"/>
              </a:rPr>
              <a:t>model</a:t>
            </a:r>
            <a:endParaRPr lang="en-IN" sz="950" b="0" strike="noStrike" spc="-1">
              <a:latin typeface="Arial"/>
            </a:endParaRPr>
          </a:p>
          <a:p>
            <a:pPr marL="1260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-12">
                <a:latin typeface="Trebuchet MS"/>
              </a:rPr>
              <a:t>All </a:t>
            </a:r>
            <a:r>
              <a:rPr lang="en-IN" sz="950" b="0" strike="noStrike" spc="18">
                <a:latin typeface="Trebuchet MS"/>
              </a:rPr>
              <a:t>else </a:t>
            </a:r>
            <a:r>
              <a:rPr lang="en-IN" sz="950" b="0" strike="noStrike" spc="12">
                <a:latin typeface="Trebuchet MS"/>
              </a:rPr>
              <a:t>being </a:t>
            </a:r>
            <a:r>
              <a:rPr lang="en-IN" sz="950" b="0" strike="noStrike" spc="-7">
                <a:latin typeface="Trebuchet MS"/>
              </a:rPr>
              <a:t>equal,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5">
                <a:latin typeface="Trebuchet MS"/>
              </a:rPr>
              <a:t>probability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43">
                <a:latin typeface="Trebuchet MS"/>
              </a:rPr>
              <a:t>a </a:t>
            </a:r>
            <a:r>
              <a:rPr lang="en-IN" sz="950" b="0" strike="noStrike" spc="4">
                <a:latin typeface="Trebuchet MS"/>
              </a:rPr>
              <a:t>smaller </a:t>
            </a:r>
            <a:r>
              <a:rPr lang="en-IN" sz="950" b="0" strike="noStrike" spc="-26">
                <a:latin typeface="Trebuchet MS"/>
              </a:rPr>
              <a:t>tree </a:t>
            </a:r>
            <a:r>
              <a:rPr lang="en-IN" sz="950" b="0" strike="noStrike" spc="24">
                <a:latin typeface="Trebuchet MS"/>
              </a:rPr>
              <a:t>is </a:t>
            </a:r>
            <a:r>
              <a:rPr lang="en-IN" sz="950" b="0" strike="noStrike" spc="-7">
                <a:latin typeface="Trebuchet MS"/>
              </a:rPr>
              <a:t>greater than</a:t>
            </a:r>
            <a:r>
              <a:rPr lang="en-IN" sz="950" b="0" strike="noStrike" spc="-18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  </a:t>
            </a:r>
            <a:r>
              <a:rPr lang="en-IN" sz="950" b="0" strike="noStrike" spc="-7">
                <a:latin typeface="Trebuchet MS"/>
              </a:rPr>
              <a:t>larger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26">
                <a:latin typeface="Trebuchet MS"/>
              </a:rPr>
              <a:t>tree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579" name="object 5"/>
          <p:cNvSpPr/>
          <p:nvPr/>
        </p:nvSpPr>
        <p:spPr>
          <a:xfrm>
            <a:off x="281520" y="122112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0" name="object 6"/>
          <p:cNvSpPr/>
          <p:nvPr/>
        </p:nvSpPr>
        <p:spPr>
          <a:xfrm>
            <a:off x="281520" y="177552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1" name="object 7"/>
          <p:cNvSpPr/>
          <p:nvPr/>
        </p:nvSpPr>
        <p:spPr>
          <a:xfrm>
            <a:off x="281520" y="2157480"/>
            <a:ext cx="64440" cy="6444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2" name="object 8"/>
          <p:cNvSpPr/>
          <p:nvPr/>
        </p:nvSpPr>
        <p:spPr>
          <a:xfrm>
            <a:off x="281520" y="253980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9" name="object 15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590" name="object 16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591" name="object 17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object 2"/>
          <p:cNvSpPr txBox="1"/>
          <p:nvPr/>
        </p:nvSpPr>
        <p:spPr>
          <a:xfrm>
            <a:off x="95400" y="60480"/>
            <a:ext cx="161964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Important</a:t>
            </a: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41">
                <a:solidFill>
                  <a:srgbClr val="FFFFFF"/>
                </a:solidFill>
                <a:latin typeface="Georgia"/>
              </a:rPr>
              <a:t>Questions?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629" name="object 3"/>
          <p:cNvSpPr/>
          <p:nvPr/>
        </p:nvSpPr>
        <p:spPr>
          <a:xfrm>
            <a:off x="281520" y="101772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0" name="object 4"/>
          <p:cNvSpPr/>
          <p:nvPr/>
        </p:nvSpPr>
        <p:spPr>
          <a:xfrm>
            <a:off x="281520" y="185040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object 5"/>
          <p:cNvSpPr/>
          <p:nvPr/>
        </p:nvSpPr>
        <p:spPr>
          <a:xfrm>
            <a:off x="281520" y="268308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object 6"/>
          <p:cNvSpPr/>
          <p:nvPr/>
        </p:nvSpPr>
        <p:spPr>
          <a:xfrm>
            <a:off x="49680" y="659880"/>
            <a:ext cx="3319560" cy="22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spAutoFit/>
          </a:bodyPr>
          <a:lstStyle/>
          <a:p>
            <a:pPr marL="365760" indent="-277200">
              <a:lnSpc>
                <a:spcPct val="136000"/>
              </a:lnSpc>
              <a:spcBef>
                <a:spcPts val="111"/>
              </a:spcBef>
              <a:tabLst>
                <a:tab pos="0" algn="l"/>
              </a:tabLst>
            </a:pPr>
            <a:r>
              <a:rPr lang="en-IN" sz="950" b="0" strike="noStrike" spc="-7" dirty="0">
                <a:latin typeface="Trebuchet MS"/>
              </a:rPr>
              <a:t>Let </a:t>
            </a:r>
            <a:r>
              <a:rPr lang="en-IN" sz="1100" b="0" i="1" strike="noStrike" spc="-100" dirty="0">
                <a:latin typeface="Georgia"/>
              </a:rPr>
              <a:t>W</a:t>
            </a:r>
            <a:r>
              <a:rPr lang="en-IN" sz="1200" b="0" strike="noStrike" spc="-151" baseline="-10000" dirty="0">
                <a:latin typeface="Times New Roman"/>
              </a:rPr>
              <a:t>1</a:t>
            </a:r>
            <a:r>
              <a:rPr lang="en-IN" sz="1200" b="0" i="1" strike="noStrike" spc="-151" baseline="-10000" dirty="0">
                <a:latin typeface="Georgia"/>
              </a:rPr>
              <a:t>m </a:t>
            </a:r>
            <a:r>
              <a:rPr lang="en-IN" sz="950" b="0" strike="noStrike" spc="18" dirty="0">
                <a:latin typeface="Trebuchet MS"/>
              </a:rPr>
              <a:t>be </a:t>
            </a:r>
            <a:r>
              <a:rPr lang="en-IN" sz="950" b="0" strike="noStrike" spc="43" dirty="0">
                <a:latin typeface="Trebuchet MS"/>
              </a:rPr>
              <a:t>a </a:t>
            </a:r>
            <a:r>
              <a:rPr lang="en-IN" sz="950" b="0" strike="noStrike" spc="4" dirty="0">
                <a:latin typeface="Trebuchet MS"/>
              </a:rPr>
              <a:t>sentence, </a:t>
            </a:r>
            <a:r>
              <a:rPr lang="en-IN" sz="1100" b="0" i="1" strike="noStrike" spc="-12" dirty="0">
                <a:latin typeface="Georgia"/>
              </a:rPr>
              <a:t>G </a:t>
            </a:r>
            <a:r>
              <a:rPr lang="en-IN" sz="950" b="0" strike="noStrike" spc="43" dirty="0">
                <a:latin typeface="Trebuchet MS"/>
              </a:rPr>
              <a:t>a </a:t>
            </a:r>
            <a:r>
              <a:rPr lang="en-IN" sz="950" b="0" strike="noStrike" spc="-7" dirty="0">
                <a:latin typeface="Trebuchet MS"/>
              </a:rPr>
              <a:t>grammar, </a:t>
            </a:r>
            <a:r>
              <a:rPr lang="en-IN" sz="1100" b="0" i="1" strike="noStrike" spc="-80" dirty="0">
                <a:latin typeface="Georgia"/>
              </a:rPr>
              <a:t>t </a:t>
            </a:r>
            <a:r>
              <a:rPr lang="en-IN" sz="950" b="0" strike="noStrike" spc="43" dirty="0">
                <a:latin typeface="Trebuchet MS"/>
              </a:rPr>
              <a:t>a </a:t>
            </a:r>
            <a:r>
              <a:rPr lang="en-IN" sz="950" b="0" strike="noStrike" spc="29" dirty="0">
                <a:latin typeface="Trebuchet MS"/>
              </a:rPr>
              <a:t>parse</a:t>
            </a:r>
            <a:r>
              <a:rPr lang="en-IN" sz="950" b="0" strike="noStrike" spc="-120" dirty="0">
                <a:latin typeface="Trebuchet MS"/>
              </a:rPr>
              <a:t> </a:t>
            </a:r>
            <a:r>
              <a:rPr lang="en-IN" sz="950" b="0" strike="noStrike" spc="-26" dirty="0">
                <a:latin typeface="Trebuchet MS"/>
              </a:rPr>
              <a:t>tree  </a:t>
            </a:r>
            <a:r>
              <a:rPr lang="en-IN" sz="950" b="0" strike="noStrike" spc="18" dirty="0">
                <a:latin typeface="Trebuchet MS"/>
              </a:rPr>
              <a:t>What </a:t>
            </a:r>
            <a:r>
              <a:rPr lang="en-IN" sz="950" b="0" strike="noStrike" spc="24" dirty="0">
                <a:latin typeface="Trebuchet MS"/>
              </a:rPr>
              <a:t>is </a:t>
            </a:r>
            <a:r>
              <a:rPr lang="en-IN" sz="950" b="0" strike="noStrike" spc="-21" dirty="0">
                <a:latin typeface="Trebuchet MS"/>
              </a:rPr>
              <a:t>the </a:t>
            </a:r>
            <a:r>
              <a:rPr lang="en-IN" sz="950" b="0" strike="noStrike" spc="12" dirty="0">
                <a:latin typeface="Trebuchet MS"/>
              </a:rPr>
              <a:t>most </a:t>
            </a:r>
            <a:r>
              <a:rPr lang="en-IN" sz="950" b="0" strike="noStrike" spc="-26" dirty="0">
                <a:latin typeface="Trebuchet MS"/>
              </a:rPr>
              <a:t>likely </a:t>
            </a:r>
            <a:r>
              <a:rPr lang="en-IN" sz="950" b="0" strike="noStrike" spc="29" dirty="0">
                <a:latin typeface="Trebuchet MS"/>
              </a:rPr>
              <a:t>parse </a:t>
            </a:r>
            <a:r>
              <a:rPr lang="en-IN" sz="950" b="0" strike="noStrike" spc="-26" dirty="0">
                <a:latin typeface="Trebuchet MS"/>
              </a:rPr>
              <a:t>of</a:t>
            </a:r>
            <a:r>
              <a:rPr lang="en-IN" sz="950" b="0" strike="noStrike" spc="-157" dirty="0">
                <a:latin typeface="Trebuchet MS"/>
              </a:rPr>
              <a:t> </a:t>
            </a:r>
            <a:r>
              <a:rPr lang="en-IN" sz="950" b="0" strike="noStrike" spc="32" dirty="0">
                <a:latin typeface="Trebuchet MS"/>
              </a:rPr>
              <a:t>sentence?</a:t>
            </a:r>
            <a:endParaRPr lang="en-IN" sz="950" b="0" strike="noStrike" spc="-1" dirty="0">
              <a:latin typeface="Arial"/>
            </a:endParaRPr>
          </a:p>
          <a:p>
            <a:pPr marL="365760" indent="-277200">
              <a:lnSpc>
                <a:spcPct val="100000"/>
              </a:lnSpc>
              <a:tabLst>
                <a:tab pos="0" algn="l"/>
              </a:tabLst>
            </a:pPr>
            <a:endParaRPr lang="en-IN" sz="950" b="0" strike="noStrike" spc="-1" dirty="0">
              <a:latin typeface="Arial"/>
            </a:endParaRPr>
          </a:p>
          <a:p>
            <a:pPr marL="1466280" indent="-277200" algn="ctr">
              <a:lnSpc>
                <a:spcPct val="100000"/>
              </a:lnSpc>
              <a:tabLst>
                <a:tab pos="0" algn="l"/>
              </a:tabLst>
            </a:pPr>
            <a:r>
              <a:rPr lang="en-IN" sz="1100" b="0" i="1" strike="noStrike" spc="-75" dirty="0" err="1">
                <a:latin typeface="Georgia"/>
              </a:rPr>
              <a:t>argmax</a:t>
            </a:r>
            <a:r>
              <a:rPr lang="en-IN" sz="1200" b="0" i="1" strike="noStrike" spc="-114" baseline="-10000" dirty="0" err="1">
                <a:latin typeface="Georgia"/>
              </a:rPr>
              <a:t>t</a:t>
            </a:r>
            <a:r>
              <a:rPr lang="en-IN" sz="1100" b="0" i="1" strike="noStrike" spc="-75" dirty="0" err="1">
                <a:latin typeface="Georgia"/>
              </a:rPr>
              <a:t>P</a:t>
            </a:r>
            <a:r>
              <a:rPr lang="en-IN" sz="1100" b="0" strike="noStrike" spc="-75" dirty="0">
                <a:latin typeface="Arial Black"/>
              </a:rPr>
              <a:t>(</a:t>
            </a:r>
            <a:r>
              <a:rPr lang="en-IN" sz="1100" b="0" i="1" strike="noStrike" spc="-75" dirty="0">
                <a:latin typeface="Georgia"/>
              </a:rPr>
              <a:t>t</a:t>
            </a:r>
            <a:r>
              <a:rPr lang="en-IN" sz="1100" b="0" strike="noStrike" spc="-75" dirty="0">
                <a:latin typeface="DejaVu Sans"/>
              </a:rPr>
              <a:t>|</a:t>
            </a:r>
            <a:r>
              <a:rPr lang="en-IN" sz="1100" b="0" i="1" strike="noStrike" spc="-75" dirty="0">
                <a:latin typeface="Georgia"/>
              </a:rPr>
              <a:t>w</a:t>
            </a:r>
            <a:r>
              <a:rPr lang="en-IN" sz="1200" b="0" strike="noStrike" spc="-114" baseline="-10000" dirty="0">
                <a:latin typeface="Times New Roman"/>
              </a:rPr>
              <a:t>1</a:t>
            </a:r>
            <a:r>
              <a:rPr lang="en-IN" sz="1200" b="0" i="1" strike="noStrike" spc="-114" baseline="-10000" dirty="0">
                <a:latin typeface="Georgia"/>
              </a:rPr>
              <a:t>m</a:t>
            </a:r>
            <a:r>
              <a:rPr lang="en-IN" sz="1100" b="0" strike="noStrike" spc="-75" dirty="0">
                <a:latin typeface="Times New Roman"/>
              </a:rPr>
              <a:t>,</a:t>
            </a:r>
            <a:r>
              <a:rPr lang="en-IN" sz="1100" b="0" strike="noStrike" spc="-160" dirty="0">
                <a:latin typeface="Times New Roman"/>
              </a:rPr>
              <a:t> </a:t>
            </a:r>
            <a:r>
              <a:rPr lang="en-IN" sz="1100" b="0" i="1" strike="noStrike" spc="-12" dirty="0">
                <a:latin typeface="Georgia"/>
              </a:rPr>
              <a:t>G</a:t>
            </a:r>
            <a:r>
              <a:rPr lang="en-IN" sz="1100" b="0" strike="noStrike" spc="-12" dirty="0">
                <a:latin typeface="Arial Black"/>
              </a:rPr>
              <a:t>)</a:t>
            </a:r>
            <a:endParaRPr lang="en-IN" sz="1100" b="0" strike="noStrike" spc="-1" dirty="0">
              <a:latin typeface="Arial"/>
            </a:endParaRPr>
          </a:p>
          <a:p>
            <a:pPr marL="1466280" indent="-277200">
              <a:lnSpc>
                <a:spcPct val="100000"/>
              </a:lnSpc>
              <a:spcBef>
                <a:spcPts val="40"/>
              </a:spcBef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 marL="365760" indent="-277200">
              <a:lnSpc>
                <a:spcPct val="100000"/>
              </a:lnSpc>
              <a:spcBef>
                <a:spcPts val="6"/>
              </a:spcBef>
              <a:tabLst>
                <a:tab pos="0" algn="l"/>
              </a:tabLst>
            </a:pPr>
            <a:r>
              <a:rPr lang="en-IN" sz="950" b="0" strike="noStrike" spc="18" dirty="0">
                <a:latin typeface="Trebuchet MS"/>
              </a:rPr>
              <a:t>What </a:t>
            </a:r>
            <a:r>
              <a:rPr lang="en-IN" sz="950" b="0" strike="noStrike" spc="24" dirty="0">
                <a:latin typeface="Trebuchet MS"/>
              </a:rPr>
              <a:t>is </a:t>
            </a:r>
            <a:r>
              <a:rPr lang="en-IN" sz="950" b="0" strike="noStrike" spc="-21" dirty="0">
                <a:latin typeface="Trebuchet MS"/>
              </a:rPr>
              <a:t>the </a:t>
            </a:r>
            <a:r>
              <a:rPr lang="en-IN" sz="950" b="0" strike="noStrike" spc="-15" dirty="0">
                <a:latin typeface="Trebuchet MS"/>
              </a:rPr>
              <a:t>probability </a:t>
            </a:r>
            <a:r>
              <a:rPr lang="en-IN" sz="950" b="0" strike="noStrike" spc="-26" dirty="0">
                <a:latin typeface="Trebuchet MS"/>
              </a:rPr>
              <a:t>of </a:t>
            </a:r>
            <a:r>
              <a:rPr lang="en-IN" sz="950" b="0" strike="noStrike" spc="43" dirty="0">
                <a:latin typeface="Trebuchet MS"/>
              </a:rPr>
              <a:t>a</a:t>
            </a:r>
            <a:r>
              <a:rPr lang="en-IN" sz="950" b="0" strike="noStrike" spc="-80" dirty="0">
                <a:latin typeface="Trebuchet MS"/>
              </a:rPr>
              <a:t> </a:t>
            </a:r>
            <a:r>
              <a:rPr lang="en-IN" sz="950" b="0" strike="noStrike" spc="32" dirty="0">
                <a:latin typeface="Trebuchet MS"/>
              </a:rPr>
              <a:t>sentence?</a:t>
            </a:r>
            <a:endParaRPr lang="en-IN" sz="950" b="0" strike="noStrike" spc="-1" dirty="0">
              <a:latin typeface="Arial"/>
            </a:endParaRPr>
          </a:p>
          <a:p>
            <a:pPr marL="365760" indent="-277200">
              <a:lnSpc>
                <a:spcPct val="100000"/>
              </a:lnSpc>
              <a:spcBef>
                <a:spcPts val="54"/>
              </a:spcBef>
              <a:tabLst>
                <a:tab pos="0" algn="l"/>
              </a:tabLst>
            </a:pPr>
            <a:endParaRPr lang="en-IN" sz="950" b="0" strike="noStrike" spc="-1" dirty="0">
              <a:latin typeface="Arial"/>
            </a:endParaRPr>
          </a:p>
          <a:p>
            <a:pPr marL="1466280" indent="-277200" algn="ctr">
              <a:lnSpc>
                <a:spcPct val="100000"/>
              </a:lnSpc>
              <a:tabLst>
                <a:tab pos="0" algn="l"/>
              </a:tabLst>
            </a:pPr>
            <a:r>
              <a:rPr lang="en-IN" sz="1100" b="0" i="1" strike="noStrike" spc="-55" dirty="0">
                <a:latin typeface="Georgia"/>
              </a:rPr>
              <a:t>P</a:t>
            </a:r>
            <a:r>
              <a:rPr lang="en-IN" sz="1100" b="0" strike="noStrike" spc="-55" dirty="0">
                <a:latin typeface="Arial Black"/>
              </a:rPr>
              <a:t>(</a:t>
            </a:r>
            <a:r>
              <a:rPr lang="en-IN" sz="1100" b="0" i="1" strike="noStrike" spc="-55" dirty="0">
                <a:latin typeface="Georgia"/>
              </a:rPr>
              <a:t>w</a:t>
            </a:r>
            <a:r>
              <a:rPr lang="en-IN" sz="1200" b="0" strike="noStrike" spc="-83" baseline="-10000" dirty="0">
                <a:latin typeface="Times New Roman"/>
              </a:rPr>
              <a:t>1</a:t>
            </a:r>
            <a:r>
              <a:rPr lang="en-IN" sz="1200" b="0" i="1" strike="noStrike" spc="-83" baseline="-10000" dirty="0">
                <a:latin typeface="Georgia"/>
              </a:rPr>
              <a:t>m</a:t>
            </a:r>
            <a:r>
              <a:rPr lang="en-IN" sz="1100" b="0" strike="noStrike" spc="-55" dirty="0">
                <a:latin typeface="DejaVu Sans"/>
              </a:rPr>
              <a:t>|</a:t>
            </a:r>
            <a:r>
              <a:rPr lang="en-IN" sz="1100" b="0" i="1" strike="noStrike" spc="-55" dirty="0">
                <a:latin typeface="Georgia"/>
              </a:rPr>
              <a:t>G</a:t>
            </a:r>
            <a:r>
              <a:rPr lang="en-IN" sz="1100" b="0" strike="noStrike" spc="-55" dirty="0">
                <a:latin typeface="Arial Black"/>
              </a:rPr>
              <a:t>)</a:t>
            </a:r>
            <a:endParaRPr lang="en-IN" sz="1100" b="0" strike="noStrike" spc="-1" dirty="0">
              <a:latin typeface="Arial"/>
            </a:endParaRPr>
          </a:p>
          <a:p>
            <a:pPr marL="1466280" indent="-277200">
              <a:lnSpc>
                <a:spcPct val="100000"/>
              </a:lnSpc>
              <a:spcBef>
                <a:spcPts val="34"/>
              </a:spcBef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  <a:p>
            <a:pPr marL="365760" indent="-277200">
              <a:lnSpc>
                <a:spcPct val="100000"/>
              </a:lnSpc>
              <a:tabLst>
                <a:tab pos="0" algn="l"/>
              </a:tabLst>
            </a:pPr>
            <a:r>
              <a:rPr lang="en-IN" sz="950" b="0" strike="noStrike" spc="32" dirty="0">
                <a:latin typeface="Trebuchet MS"/>
              </a:rPr>
              <a:t>How </a:t>
            </a:r>
            <a:r>
              <a:rPr lang="en-IN" sz="950" b="0" strike="noStrike" spc="-35" dirty="0">
                <a:latin typeface="Trebuchet MS"/>
              </a:rPr>
              <a:t>to </a:t>
            </a:r>
            <a:r>
              <a:rPr lang="en-IN" sz="950" b="0" strike="noStrike" spc="-1" dirty="0">
                <a:latin typeface="Trebuchet MS"/>
              </a:rPr>
              <a:t>learn </a:t>
            </a:r>
            <a:r>
              <a:rPr lang="en-IN" sz="950" b="0" strike="noStrike" spc="-21" dirty="0">
                <a:latin typeface="Trebuchet MS"/>
              </a:rPr>
              <a:t>the </a:t>
            </a:r>
            <a:r>
              <a:rPr lang="en-IN" sz="950" b="0" strike="noStrike" spc="-12" dirty="0">
                <a:latin typeface="Trebuchet MS"/>
              </a:rPr>
              <a:t>rule probabilities </a:t>
            </a:r>
            <a:r>
              <a:rPr lang="en-IN" sz="950" b="0" strike="noStrike" spc="-15" dirty="0">
                <a:latin typeface="Trebuchet MS"/>
              </a:rPr>
              <a:t>in </a:t>
            </a:r>
            <a:r>
              <a:rPr lang="en-IN" sz="950" b="0" strike="noStrike" spc="-21" dirty="0">
                <a:latin typeface="Trebuchet MS"/>
              </a:rPr>
              <a:t>the </a:t>
            </a:r>
            <a:r>
              <a:rPr lang="en-IN" sz="950" b="0" strike="noStrike" spc="12" dirty="0">
                <a:latin typeface="Trebuchet MS"/>
              </a:rPr>
              <a:t>grammar</a:t>
            </a:r>
            <a:r>
              <a:rPr lang="en-IN" sz="950" b="0" strike="noStrike" spc="-66" dirty="0">
                <a:latin typeface="Trebuchet MS"/>
              </a:rPr>
              <a:t> </a:t>
            </a:r>
            <a:r>
              <a:rPr lang="en-IN" sz="1100" b="0" i="1" strike="noStrike" spc="89" dirty="0">
                <a:latin typeface="Georgia"/>
              </a:rPr>
              <a:t>G</a:t>
            </a:r>
            <a:r>
              <a:rPr lang="en-IN" sz="950" b="0" strike="noStrike" spc="89" dirty="0">
                <a:latin typeface="Trebuchet MS"/>
              </a:rPr>
              <a:t>?</a:t>
            </a:r>
            <a:endParaRPr lang="en-IN" sz="950" b="0" strike="noStrike" spc="-1" dirty="0">
              <a:latin typeface="Arial"/>
            </a:endParaRPr>
          </a:p>
        </p:txBody>
      </p:sp>
      <p:sp>
        <p:nvSpPr>
          <p:cNvPr id="1639" name="object 13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640" name="object 14"/>
          <p:cNvSpPr/>
          <p:nvPr/>
        </p:nvSpPr>
        <p:spPr>
          <a:xfrm>
            <a:off x="35974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641" name="object 15"/>
          <p:cNvSpPr/>
          <p:nvPr/>
        </p:nvSpPr>
        <p:spPr>
          <a:xfrm>
            <a:off x="4317480" y="3339720"/>
            <a:ext cx="236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object 2"/>
          <p:cNvSpPr/>
          <p:nvPr/>
        </p:nvSpPr>
        <p:spPr>
          <a:xfrm>
            <a:off x="3095280" y="326232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w="505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3" name="object 3"/>
          <p:cNvSpPr/>
          <p:nvPr/>
        </p:nvSpPr>
        <p:spPr>
          <a:xfrm>
            <a:off x="301572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object 4"/>
          <p:cNvSpPr/>
          <p:nvPr/>
        </p:nvSpPr>
        <p:spPr>
          <a:xfrm>
            <a:off x="3193560" y="3258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45" name="object 5"/>
          <p:cNvGrpSpPr/>
          <p:nvPr/>
        </p:nvGrpSpPr>
        <p:grpSpPr>
          <a:xfrm>
            <a:off x="3281400" y="3252240"/>
            <a:ext cx="202680" cy="50400"/>
            <a:chOff x="3281400" y="3252240"/>
            <a:chExt cx="202680" cy="50400"/>
          </a:xfrm>
        </p:grpSpPr>
        <p:sp>
          <p:nvSpPr>
            <p:cNvPr id="1646" name="object 6"/>
            <p:cNvSpPr/>
            <p:nvPr/>
          </p:nvSpPr>
          <p:spPr>
            <a:xfrm>
              <a:off x="3344760" y="3252240"/>
              <a:ext cx="63720" cy="504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object 7"/>
            <p:cNvSpPr/>
            <p:nvPr/>
          </p:nvSpPr>
          <p:spPr>
            <a:xfrm>
              <a:off x="328140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48" name="object 8"/>
          <p:cNvGrpSpPr/>
          <p:nvPr/>
        </p:nvGrpSpPr>
        <p:grpSpPr>
          <a:xfrm>
            <a:off x="3547080" y="3252240"/>
            <a:ext cx="202680" cy="50400"/>
            <a:chOff x="3547080" y="3252240"/>
            <a:chExt cx="202680" cy="50400"/>
          </a:xfrm>
        </p:grpSpPr>
        <p:sp>
          <p:nvSpPr>
            <p:cNvPr id="1649" name="object 9"/>
            <p:cNvSpPr/>
            <p:nvPr/>
          </p:nvSpPr>
          <p:spPr>
            <a:xfrm>
              <a:off x="3636000" y="3264840"/>
              <a:ext cx="37800" cy="36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0" name="object 10"/>
            <p:cNvSpPr/>
            <p:nvPr/>
          </p:nvSpPr>
          <p:spPr>
            <a:xfrm>
              <a:off x="354708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1" name="object 11"/>
            <p:cNvSpPr/>
            <p:nvPr/>
          </p:nvSpPr>
          <p:spPr>
            <a:xfrm>
              <a:off x="3623400" y="3252240"/>
              <a:ext cx="50400" cy="504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  <a:moveTo>
                    <a:pt x="12700" y="25400"/>
                  </a:moveTo>
                  <a:lnTo>
                    <a:pt x="50800" y="25400"/>
                  </a:lnTo>
                  <a:moveTo>
                    <a:pt x="0" y="38100"/>
                  </a:moveTo>
                  <a:lnTo>
                    <a:pt x="38100" y="38100"/>
                  </a:lnTo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52" name="object 12"/>
          <p:cNvGrpSpPr/>
          <p:nvPr/>
        </p:nvGrpSpPr>
        <p:grpSpPr>
          <a:xfrm>
            <a:off x="3812760" y="3252240"/>
            <a:ext cx="202680" cy="50040"/>
            <a:chOff x="3812760" y="3252240"/>
            <a:chExt cx="202680" cy="50040"/>
          </a:xfrm>
        </p:grpSpPr>
        <p:sp>
          <p:nvSpPr>
            <p:cNvPr id="1653" name="object 13"/>
            <p:cNvSpPr/>
            <p:nvPr/>
          </p:nvSpPr>
          <p:spPr>
            <a:xfrm>
              <a:off x="3889080" y="3252240"/>
              <a:ext cx="50400" cy="252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  <a:moveTo>
                    <a:pt x="12700" y="12700"/>
                  </a:moveTo>
                  <a:lnTo>
                    <a:pt x="50800" y="12700"/>
                  </a:lnTo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object 14"/>
            <p:cNvSpPr/>
            <p:nvPr/>
          </p:nvSpPr>
          <p:spPr>
            <a:xfrm>
              <a:off x="3812760" y="3258360"/>
              <a:ext cx="202680" cy="378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object 15"/>
            <p:cNvSpPr/>
            <p:nvPr/>
          </p:nvSpPr>
          <p:spPr>
            <a:xfrm>
              <a:off x="3889080" y="3290040"/>
              <a:ext cx="50400" cy="1224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7594">
              <a:solidFill>
                <a:srgbClr val="D6D6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6" name="object 16"/>
          <p:cNvSpPr/>
          <p:nvPr/>
        </p:nvSpPr>
        <p:spPr>
          <a:xfrm>
            <a:off x="4154760" y="325224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  <a:moveTo>
                  <a:pt x="12700" y="12700"/>
                </a:moveTo>
                <a:lnTo>
                  <a:pt x="50800" y="12700"/>
                </a:lnTo>
                <a:moveTo>
                  <a:pt x="12700" y="25400"/>
                </a:moveTo>
                <a:lnTo>
                  <a:pt x="50800" y="25400"/>
                </a:lnTo>
                <a:moveTo>
                  <a:pt x="0" y="38100"/>
                </a:moveTo>
                <a:lnTo>
                  <a:pt x="38100" y="38100"/>
                </a:lnTo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4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57" name="object 17"/>
          <p:cNvGrpSpPr/>
          <p:nvPr/>
        </p:nvGrpSpPr>
        <p:grpSpPr>
          <a:xfrm>
            <a:off x="4329000" y="3252240"/>
            <a:ext cx="233280" cy="50400"/>
            <a:chOff x="4329000" y="3252240"/>
            <a:chExt cx="233280" cy="50400"/>
          </a:xfrm>
        </p:grpSpPr>
        <p:sp>
          <p:nvSpPr>
            <p:cNvPr id="1658" name="object 18"/>
            <p:cNvSpPr/>
            <p:nvPr/>
          </p:nvSpPr>
          <p:spPr>
            <a:xfrm>
              <a:off x="4451040" y="328248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noFill/>
            <a:ln w="759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object 19"/>
            <p:cNvSpPr/>
            <p:nvPr/>
          </p:nvSpPr>
          <p:spPr>
            <a:xfrm>
              <a:off x="4424040" y="3256200"/>
              <a:ext cx="30240" cy="3024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0" name="object 20"/>
            <p:cNvSpPr/>
            <p:nvPr/>
          </p:nvSpPr>
          <p:spPr>
            <a:xfrm>
              <a:off x="4329000" y="3252240"/>
              <a:ext cx="233280" cy="504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noFill/>
            <a:ln w="5054">
              <a:solidFill>
                <a:srgbClr val="ADADE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1" name="object 21"/>
          <p:cNvSpPr/>
          <p:nvPr/>
        </p:nvSpPr>
        <p:spPr>
          <a:xfrm>
            <a:off x="87840" y="900360"/>
            <a:ext cx="4432680" cy="8208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62" name="object 22"/>
          <p:cNvGrpSpPr/>
          <p:nvPr/>
        </p:nvGrpSpPr>
        <p:grpSpPr>
          <a:xfrm>
            <a:off x="87840" y="945000"/>
            <a:ext cx="4482720" cy="381960"/>
            <a:chOff x="87840" y="945000"/>
            <a:chExt cx="4482720" cy="381960"/>
          </a:xfrm>
        </p:grpSpPr>
        <p:sp>
          <p:nvSpPr>
            <p:cNvPr id="1663" name="object 23"/>
            <p:cNvSpPr/>
            <p:nvPr/>
          </p:nvSpPr>
          <p:spPr>
            <a:xfrm>
              <a:off x="138600" y="1225440"/>
              <a:ext cx="101160" cy="101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object 24"/>
            <p:cNvSpPr/>
            <p:nvPr/>
          </p:nvSpPr>
          <p:spPr>
            <a:xfrm>
              <a:off x="189360" y="1212840"/>
              <a:ext cx="4381200" cy="114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object 25"/>
            <p:cNvSpPr/>
            <p:nvPr/>
          </p:nvSpPr>
          <p:spPr>
            <a:xfrm>
              <a:off x="4520160" y="951120"/>
              <a:ext cx="50400" cy="2739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object 26"/>
            <p:cNvSpPr/>
            <p:nvPr/>
          </p:nvSpPr>
          <p:spPr>
            <a:xfrm>
              <a:off x="87840" y="945000"/>
              <a:ext cx="4432680" cy="33120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7" name="object 27"/>
            <p:cNvSpPr/>
            <p:nvPr/>
          </p:nvSpPr>
          <p:spPr>
            <a:xfrm>
              <a:off x="4520160" y="988920"/>
              <a:ext cx="360" cy="255600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8" name="object 28"/>
            <p:cNvSpPr/>
            <p:nvPr/>
          </p:nvSpPr>
          <p:spPr>
            <a:xfrm>
              <a:off x="4520160" y="9763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AFAFA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9" name="object 29"/>
            <p:cNvSpPr/>
            <p:nvPr/>
          </p:nvSpPr>
          <p:spPr>
            <a:xfrm>
              <a:off x="4520160" y="9637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CECEC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0" name="object 30"/>
            <p:cNvSpPr/>
            <p:nvPr/>
          </p:nvSpPr>
          <p:spPr>
            <a:xfrm>
              <a:off x="4520160" y="951120"/>
              <a:ext cx="360" cy="1224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1" name="object 31"/>
          <p:cNvSpPr/>
          <p:nvPr/>
        </p:nvSpPr>
        <p:spPr>
          <a:xfrm>
            <a:off x="941760" y="949320"/>
            <a:ext cx="272520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12">
                <a:solidFill>
                  <a:srgbClr val="FFFFFF"/>
                </a:solidFill>
                <a:latin typeface="Georgia"/>
              </a:rPr>
              <a:t>PCFGs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- </a:t>
            </a: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Inside-outside</a:t>
            </a:r>
            <a:r>
              <a:rPr lang="en-IN" sz="1400" b="0" i="1" strike="noStrike" spc="9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9" name="object 39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680" name="object 40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681" name="object 41"/>
          <p:cNvSpPr/>
          <p:nvPr/>
        </p:nvSpPr>
        <p:spPr>
          <a:xfrm>
            <a:off x="4330080" y="3339720"/>
            <a:ext cx="22392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38">
                <a:solidFill>
                  <a:srgbClr val="FFFFFF"/>
                </a:solidFill>
                <a:latin typeface="Georgia"/>
              </a:rPr>
              <a:t>1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1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object 2"/>
          <p:cNvSpPr/>
          <p:nvPr/>
        </p:nvSpPr>
        <p:spPr>
          <a:xfrm>
            <a:off x="95400" y="60480"/>
            <a:ext cx="37526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14">
                <a:solidFill>
                  <a:srgbClr val="FFFFFF"/>
                </a:solidFill>
                <a:latin typeface="Georgia"/>
              </a:rPr>
              <a:t>How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to </a:t>
            </a:r>
            <a:r>
              <a:rPr lang="en-IN" sz="1400" b="0" i="1" strike="noStrike" spc="-92">
                <a:solidFill>
                  <a:srgbClr val="FFFFFF"/>
                </a:solidFill>
                <a:latin typeface="Georgia"/>
              </a:rPr>
              <a:t>find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the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most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likely parse?: </a:t>
            </a: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CKY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</a:t>
            </a:r>
            <a:r>
              <a:rPr lang="en-IN" sz="1400" b="0" i="1" strike="noStrike" spc="-14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29">
                <a:solidFill>
                  <a:srgbClr val="FFFFFF"/>
                </a:solidFill>
                <a:latin typeface="Georgia"/>
              </a:rPr>
              <a:t>PCFG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94" name="object 4"/>
          <p:cNvSpPr/>
          <p:nvPr/>
        </p:nvSpPr>
        <p:spPr>
          <a:xfrm>
            <a:off x="138600" y="395280"/>
            <a:ext cx="4469040" cy="29134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01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02" name="object 12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1">
                <a:solidFill>
                  <a:srgbClr val="FFFFFF"/>
                </a:solidFill>
                <a:latin typeface="Georgia"/>
              </a:rPr>
              <a:t>2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object 2"/>
          <p:cNvSpPr/>
          <p:nvPr/>
        </p:nvSpPr>
        <p:spPr>
          <a:xfrm>
            <a:off x="95400" y="60480"/>
            <a:ext cx="114912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12">
                <a:solidFill>
                  <a:srgbClr val="FFFFFF"/>
                </a:solidFill>
                <a:latin typeface="Georgia"/>
              </a:rPr>
              <a:t>CKY </a:t>
            </a:r>
            <a:r>
              <a:rPr lang="en-IN" sz="1400" b="0" i="1" strike="noStrike" spc="-66">
                <a:solidFill>
                  <a:srgbClr val="FFFFFF"/>
                </a:solidFill>
                <a:latin typeface="Georgia"/>
              </a:rPr>
              <a:t>for</a:t>
            </a:r>
            <a:r>
              <a:rPr lang="en-IN" sz="1400" b="0" i="1" strike="noStrike" spc="-7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29">
                <a:solidFill>
                  <a:srgbClr val="FFFFFF"/>
                </a:solidFill>
                <a:latin typeface="Georgia"/>
              </a:rPr>
              <a:t>PCFG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04" name="object 3"/>
          <p:cNvSpPr/>
          <p:nvPr/>
        </p:nvSpPr>
        <p:spPr>
          <a:xfrm>
            <a:off x="138600" y="401760"/>
            <a:ext cx="4469040" cy="28850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1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12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13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3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object 2"/>
          <p:cNvSpPr txBox="1"/>
          <p:nvPr/>
        </p:nvSpPr>
        <p:spPr>
          <a:xfrm>
            <a:off x="95400" y="60480"/>
            <a:ext cx="16621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Probability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of 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a</a:t>
            </a:r>
            <a:r>
              <a:rPr lang="en-IN" sz="1400" b="0" i="1" strike="noStrike" spc="128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80">
                <a:solidFill>
                  <a:srgbClr val="FFFFFF"/>
                </a:solidFill>
                <a:latin typeface="Georgia"/>
              </a:rPr>
              <a:t>String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726" name="object 3"/>
          <p:cNvSpPr/>
          <p:nvPr/>
        </p:nvSpPr>
        <p:spPr>
          <a:xfrm>
            <a:off x="377640" y="1170360"/>
            <a:ext cx="4070520" cy="120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lang="en-IN" sz="1100" b="0" i="1" strike="noStrike" spc="-75">
                <a:latin typeface="Georgia"/>
              </a:rPr>
              <a:t>P</a:t>
            </a:r>
            <a:r>
              <a:rPr lang="en-IN" sz="1100" b="0" strike="noStrike" spc="-75">
                <a:latin typeface="Verdana"/>
              </a:rPr>
              <a:t>(</a:t>
            </a:r>
            <a:r>
              <a:rPr lang="en-IN" sz="1100" b="0" i="1" strike="noStrike" spc="-75">
                <a:latin typeface="Georgia"/>
              </a:rPr>
              <a:t>w</a:t>
            </a:r>
            <a:r>
              <a:rPr lang="en-IN" sz="1200" b="0" strike="noStrike" spc="-114" baseline="-10000">
                <a:latin typeface="Trebuchet MS"/>
              </a:rPr>
              <a:t>1</a:t>
            </a:r>
            <a:r>
              <a:rPr lang="en-IN" sz="1200" b="0" i="1" strike="noStrike" spc="-114" baseline="-10000">
                <a:latin typeface="Georgia"/>
              </a:rPr>
              <a:t>m</a:t>
            </a:r>
            <a:r>
              <a:rPr lang="en-IN" sz="1100" b="0" strike="noStrike" spc="-75">
                <a:latin typeface="DejaVu Sans"/>
              </a:rPr>
              <a:t>|</a:t>
            </a:r>
            <a:r>
              <a:rPr lang="en-IN" sz="1100" b="0" i="1" strike="noStrike" spc="-75">
                <a:latin typeface="Georgia"/>
              </a:rPr>
              <a:t>G</a:t>
            </a:r>
            <a:r>
              <a:rPr lang="en-IN" sz="1100" b="0" strike="noStrike" spc="-75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100" b="0" strike="noStrike" spc="-1">
              <a:latin typeface="Arial"/>
            </a:endParaRPr>
          </a:p>
          <a:p>
            <a:pPr marL="38160">
              <a:lnSpc>
                <a:spcPct val="118000"/>
              </a:lnSpc>
            </a:pPr>
            <a:r>
              <a:rPr lang="en-IN" sz="950" b="0" strike="noStrike" spc="12">
                <a:latin typeface="Trebuchet MS"/>
              </a:rPr>
              <a:t>In </a:t>
            </a:r>
            <a:r>
              <a:rPr lang="en-IN" sz="950" b="0" strike="noStrike" spc="-1">
                <a:latin typeface="Trebuchet MS"/>
              </a:rPr>
              <a:t>general, </a:t>
            </a:r>
            <a:r>
              <a:rPr lang="en-IN" sz="950" b="0" strike="noStrike" spc="4">
                <a:latin typeface="Trebuchet MS"/>
              </a:rPr>
              <a:t>simply </a:t>
            </a:r>
            <a:r>
              <a:rPr lang="en-IN" sz="950" b="0" strike="noStrike" spc="29">
                <a:latin typeface="Trebuchet MS"/>
              </a:rPr>
              <a:t>summing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2">
                <a:latin typeface="Trebuchet MS"/>
              </a:rPr>
              <a:t>probabilities </a:t>
            </a:r>
            <a:r>
              <a:rPr lang="en-IN" sz="950" b="0" strike="noStrike" spc="-26">
                <a:latin typeface="Trebuchet MS"/>
              </a:rPr>
              <a:t>of </a:t>
            </a:r>
            <a:r>
              <a:rPr lang="en-IN" sz="950" b="0" strike="noStrike" spc="-32">
                <a:latin typeface="Trebuchet MS"/>
              </a:rPr>
              <a:t>all </a:t>
            </a:r>
            <a:r>
              <a:rPr lang="en-IN" sz="950" b="0" strike="noStrike" spc="18">
                <a:latin typeface="Trebuchet MS"/>
              </a:rPr>
              <a:t>possible </a:t>
            </a:r>
            <a:r>
              <a:rPr lang="en-IN" sz="950" b="0" strike="noStrike" spc="29">
                <a:latin typeface="Trebuchet MS"/>
              </a:rPr>
              <a:t>parse </a:t>
            </a:r>
            <a:r>
              <a:rPr lang="en-IN" sz="950" b="0" strike="noStrike" spc="-1">
                <a:latin typeface="Trebuchet MS"/>
              </a:rPr>
              <a:t>trees</a:t>
            </a:r>
            <a:r>
              <a:rPr lang="en-IN" sz="950" b="0" strike="noStrike" spc="-114">
                <a:latin typeface="Trebuchet MS"/>
              </a:rPr>
              <a:t> </a:t>
            </a:r>
            <a:r>
              <a:rPr lang="en-IN" sz="950" b="0" strike="noStrike" spc="24">
                <a:latin typeface="Trebuchet MS"/>
              </a:rPr>
              <a:t>is  </a:t>
            </a:r>
            <a:r>
              <a:rPr lang="en-IN" sz="950" b="0" strike="noStrike" spc="-15">
                <a:latin typeface="Trebuchet MS"/>
              </a:rPr>
              <a:t>not </a:t>
            </a:r>
            <a:r>
              <a:rPr lang="en-IN" sz="950" b="0" strike="noStrike" spc="32">
                <a:latin typeface="Trebuchet MS"/>
              </a:rPr>
              <a:t>an </a:t>
            </a:r>
            <a:r>
              <a:rPr lang="en-IN" sz="950" b="0" strike="noStrike" spc="-32">
                <a:latin typeface="Trebuchet MS"/>
              </a:rPr>
              <a:t>efficient </a:t>
            </a:r>
            <a:r>
              <a:rPr lang="en-IN" sz="950" b="0" strike="noStrike" spc="4">
                <a:latin typeface="Trebuchet MS"/>
              </a:rPr>
              <a:t>way </a:t>
            </a:r>
            <a:r>
              <a:rPr lang="en-IN" sz="950" b="0" strike="noStrike" spc="-35">
                <a:latin typeface="Trebuchet MS"/>
              </a:rPr>
              <a:t>to </a:t>
            </a:r>
            <a:r>
              <a:rPr lang="en-IN" sz="950" b="0" strike="noStrike" spc="-7">
                <a:latin typeface="Trebuchet MS"/>
              </a:rPr>
              <a:t>calculate </a:t>
            </a:r>
            <a:r>
              <a:rPr lang="en-IN" sz="950" b="0" strike="noStrike" spc="-21">
                <a:latin typeface="Trebuchet MS"/>
              </a:rPr>
              <a:t>the </a:t>
            </a:r>
            <a:r>
              <a:rPr lang="en-IN" sz="950" b="0" strike="noStrike" spc="-1">
                <a:latin typeface="Trebuchet MS"/>
              </a:rPr>
              <a:t>string</a:t>
            </a:r>
            <a:r>
              <a:rPr lang="en-IN" sz="950" b="0" strike="noStrike" spc="-66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probability</a:t>
            </a:r>
            <a:endParaRPr lang="en-IN" sz="950" b="0" strike="noStrike" spc="-1">
              <a:latin typeface="Arial"/>
            </a:endParaRPr>
          </a:p>
          <a:p>
            <a:pPr marL="38160">
              <a:lnSpc>
                <a:spcPct val="118000"/>
              </a:lnSpc>
              <a:spcBef>
                <a:spcPts val="300"/>
              </a:spcBef>
            </a:pPr>
            <a:r>
              <a:rPr lang="en-IN" sz="950" b="0" strike="noStrike" spc="52">
                <a:latin typeface="Trebuchet MS"/>
              </a:rPr>
              <a:t>We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49">
                <a:latin typeface="Trebuchet MS"/>
              </a:rPr>
              <a:t>use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i="1" strike="noStrike" spc="-41">
                <a:latin typeface="Verdana"/>
              </a:rPr>
              <a:t>inside</a:t>
            </a:r>
            <a:r>
              <a:rPr lang="en-IN" sz="950" b="0" i="1" strike="noStrike" spc="-72">
                <a:latin typeface="Verdana"/>
              </a:rPr>
              <a:t> </a:t>
            </a:r>
            <a:r>
              <a:rPr lang="en-IN" sz="950" b="0" i="1" strike="noStrike" spc="-60">
                <a:latin typeface="Verdana"/>
              </a:rPr>
              <a:t>algorithm</a:t>
            </a:r>
            <a:r>
              <a:rPr lang="en-IN" sz="950" b="0" strike="noStrike" spc="-60">
                <a:latin typeface="Trebuchet MS"/>
              </a:rPr>
              <a:t>,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43">
                <a:latin typeface="Trebuchet MS"/>
              </a:rPr>
              <a:t>a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dynamic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12">
                <a:latin typeface="Trebuchet MS"/>
              </a:rPr>
              <a:t>programming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7">
                <a:latin typeface="Trebuchet MS"/>
              </a:rPr>
              <a:t>algorithm</a:t>
            </a:r>
            <a:r>
              <a:rPr lang="en-IN" sz="950" b="0" strike="noStrike" spc="-15">
                <a:latin typeface="Trebuchet MS"/>
              </a:rPr>
              <a:t> </a:t>
            </a:r>
            <a:r>
              <a:rPr lang="en-IN" sz="950" b="0" strike="noStrike" spc="38">
                <a:latin typeface="Trebuchet MS"/>
              </a:rPr>
              <a:t>based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29">
                <a:latin typeface="Trebuchet MS"/>
              </a:rPr>
              <a:t>on  </a:t>
            </a:r>
            <a:r>
              <a:rPr lang="en-IN" sz="950" b="0" strike="noStrike" spc="9">
                <a:latin typeface="Trebuchet MS"/>
              </a:rPr>
              <a:t>inside</a:t>
            </a:r>
            <a:r>
              <a:rPr lang="en-IN" sz="950" b="0" strike="noStrike" spc="-21">
                <a:latin typeface="Trebuchet MS"/>
              </a:rPr>
              <a:t> </a:t>
            </a:r>
            <a:r>
              <a:rPr lang="en-IN" sz="950" b="0" strike="noStrike" spc="-15">
                <a:latin typeface="Trebuchet MS"/>
              </a:rPr>
              <a:t>probabilities.</a:t>
            </a:r>
            <a:endParaRPr lang="en-IN" sz="950" b="0" strike="noStrike" spc="-1">
              <a:latin typeface="Arial"/>
            </a:endParaRPr>
          </a:p>
        </p:txBody>
      </p:sp>
      <p:sp>
        <p:nvSpPr>
          <p:cNvPr id="1727" name="object 4"/>
          <p:cNvSpPr/>
          <p:nvPr/>
        </p:nvSpPr>
        <p:spPr>
          <a:xfrm>
            <a:off x="281520" y="1718640"/>
            <a:ext cx="64440" cy="6444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8" name="object 5"/>
          <p:cNvSpPr/>
          <p:nvPr/>
        </p:nvSpPr>
        <p:spPr>
          <a:xfrm>
            <a:off x="281520" y="2100600"/>
            <a:ext cx="64440" cy="6444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object 12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36" name="object 13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37" name="object 14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object 2"/>
          <p:cNvSpPr/>
          <p:nvPr/>
        </p:nvSpPr>
        <p:spPr>
          <a:xfrm>
            <a:off x="95400" y="60480"/>
            <a:ext cx="239112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and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Outside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39" name="object 3"/>
          <p:cNvSpPr/>
          <p:nvPr/>
        </p:nvSpPr>
        <p:spPr>
          <a:xfrm>
            <a:off x="871920" y="850320"/>
            <a:ext cx="2790360" cy="16347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6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47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48" name="object 12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object 2"/>
          <p:cNvSpPr txBox="1"/>
          <p:nvPr/>
        </p:nvSpPr>
        <p:spPr>
          <a:xfrm>
            <a:off x="95400" y="60480"/>
            <a:ext cx="239112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 </a:t>
            </a:r>
            <a:r>
              <a:rPr lang="en-IN" sz="1400" b="0" i="1" strike="noStrike" spc="-97">
                <a:solidFill>
                  <a:srgbClr val="FFFFFF"/>
                </a:solidFill>
                <a:latin typeface="Georgia"/>
              </a:rPr>
              <a:t>and </a:t>
            </a:r>
            <a:r>
              <a:rPr lang="en-IN" sz="1400" b="0" i="1" strike="noStrike" spc="-52">
                <a:solidFill>
                  <a:srgbClr val="FFFFFF"/>
                </a:solidFill>
                <a:latin typeface="Georgia"/>
              </a:rPr>
              <a:t>Outside</a:t>
            </a:r>
            <a:r>
              <a:rPr lang="en-IN" sz="1400" b="0" i="1" strike="noStrike" spc="-86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46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1750" name="object 3"/>
          <p:cNvSpPr/>
          <p:nvPr/>
        </p:nvSpPr>
        <p:spPr>
          <a:xfrm>
            <a:off x="871920" y="850320"/>
            <a:ext cx="2790360" cy="16347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1" name="object 4"/>
          <p:cNvSpPr/>
          <p:nvPr/>
        </p:nvSpPr>
        <p:spPr>
          <a:xfrm>
            <a:off x="87840" y="2705760"/>
            <a:ext cx="2692800" cy="55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spAutoFit/>
          </a:bodyPr>
          <a:lstStyle/>
          <a:p>
            <a:pPr marL="50760">
              <a:lnSpc>
                <a:spcPct val="100000"/>
              </a:lnSpc>
              <a:spcBef>
                <a:spcPts val="91"/>
              </a:spcBef>
            </a:pPr>
            <a:r>
              <a:rPr lang="en-IN" sz="950" b="0" strike="noStrike" spc="4">
                <a:latin typeface="Trebuchet MS"/>
              </a:rPr>
              <a:t>Outside:</a:t>
            </a:r>
            <a:r>
              <a:rPr lang="en-IN" sz="950" b="0" strike="noStrike" spc="49">
                <a:latin typeface="Trebuchet MS"/>
              </a:rPr>
              <a:t> </a:t>
            </a:r>
            <a:r>
              <a:rPr lang="en-IN" sz="1100" b="0" strike="noStrike" spc="-15">
                <a:latin typeface="Times New Roman"/>
              </a:rPr>
              <a:t>α</a:t>
            </a:r>
            <a:r>
              <a:rPr lang="en-IN" sz="1200" b="0" i="1" strike="noStrike" spc="-24" baseline="-10000">
                <a:latin typeface="Georgia"/>
              </a:rPr>
              <a:t>j</a:t>
            </a:r>
            <a:r>
              <a:rPr lang="en-IN" sz="1100" b="0" strike="noStrike" spc="-15">
                <a:latin typeface="Verdana"/>
              </a:rPr>
              <a:t>(</a:t>
            </a:r>
            <a:r>
              <a:rPr lang="en-IN" sz="1100" b="0" i="1" strike="noStrike" spc="-15">
                <a:latin typeface="Georgia"/>
              </a:rPr>
              <a:t>p</a:t>
            </a:r>
            <a:r>
              <a:rPr lang="en-IN" sz="1100" b="0" strike="noStrike" spc="-15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75">
                <a:latin typeface="Georgia"/>
              </a:rPr>
              <a:t>q</a:t>
            </a:r>
            <a:r>
              <a:rPr lang="en-IN" sz="1100" b="0" strike="noStrike" spc="-75">
                <a:latin typeface="Verdana"/>
              </a:rPr>
              <a:t>)</a:t>
            </a:r>
            <a:r>
              <a:rPr lang="en-IN" sz="1100" b="0" strike="noStrike" spc="-140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i="1" strike="noStrike" spc="-52">
                <a:latin typeface="Georgia"/>
              </a:rPr>
              <a:t>P</a:t>
            </a:r>
            <a:r>
              <a:rPr lang="en-IN" sz="1100" b="0" strike="noStrike" spc="-52">
                <a:latin typeface="Verdana"/>
              </a:rPr>
              <a:t>(</a:t>
            </a:r>
            <a:r>
              <a:rPr lang="en-IN" sz="1100" b="0" i="1" strike="noStrike" spc="-52">
                <a:latin typeface="Georgia"/>
              </a:rPr>
              <a:t>w</a:t>
            </a:r>
            <a:r>
              <a:rPr lang="en-IN" sz="1200" b="0" strike="noStrike" spc="-75" baseline="-13000">
                <a:latin typeface="Trebuchet MS"/>
              </a:rPr>
              <a:t>1</a:t>
            </a:r>
            <a:r>
              <a:rPr lang="en-IN" sz="1200" b="0" strike="noStrike" spc="-75" baseline="-13000">
                <a:latin typeface="LM Roman 8"/>
              </a:rPr>
              <a:t>(</a:t>
            </a:r>
            <a:r>
              <a:rPr lang="en-IN" sz="1200" b="0" i="1" strike="noStrike" spc="-75" baseline="-13000">
                <a:latin typeface="Georgia"/>
              </a:rPr>
              <a:t>p</a:t>
            </a:r>
            <a:r>
              <a:rPr lang="en-IN" sz="1200" b="0" strike="noStrike" spc="-75" baseline="-13000">
                <a:latin typeface="DejaVu Sans"/>
              </a:rPr>
              <a:t>−</a:t>
            </a:r>
            <a:r>
              <a:rPr lang="en-IN" sz="1200" b="0" strike="noStrike" spc="-75" baseline="-13000">
                <a:latin typeface="Trebuchet MS"/>
              </a:rPr>
              <a:t>1</a:t>
            </a:r>
            <a:r>
              <a:rPr lang="en-IN" sz="1200" b="0" strike="noStrike" spc="-75" baseline="-13000">
                <a:latin typeface="LM Roman 8"/>
              </a:rPr>
              <a:t>)</a:t>
            </a:r>
            <a:r>
              <a:rPr lang="en-IN" sz="1100" b="0" strike="noStrike" spc="-52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21">
                <a:latin typeface="Georgia"/>
              </a:rPr>
              <a:t>N</a:t>
            </a:r>
            <a:r>
              <a:rPr lang="en-IN" sz="1200" b="0" i="1" strike="noStrike" spc="-32" baseline="27000">
                <a:latin typeface="Georgia"/>
              </a:rPr>
              <a:t>j</a:t>
            </a:r>
            <a:r>
              <a:rPr lang="en-IN" sz="1200" b="0" i="1" strike="noStrike" spc="-32" baseline="-10000">
                <a:latin typeface="Georgia"/>
              </a:rPr>
              <a:t>pq</a:t>
            </a:r>
            <a:r>
              <a:rPr lang="en-IN" sz="1100" b="0" strike="noStrike" spc="-21">
                <a:latin typeface="Times New Roman"/>
              </a:rPr>
              <a:t>,</a:t>
            </a:r>
            <a:r>
              <a:rPr lang="en-IN" sz="1100" b="0" strike="noStrike" spc="-151">
                <a:latin typeface="Times New Roman"/>
              </a:rPr>
              <a:t> </a:t>
            </a:r>
            <a:r>
              <a:rPr lang="en-IN" sz="1100" b="0" i="1" strike="noStrike" spc="-60">
                <a:latin typeface="Georgia"/>
              </a:rPr>
              <a:t>w</a:t>
            </a:r>
            <a:r>
              <a:rPr lang="en-IN" sz="1200" b="0" strike="noStrike" spc="-89" baseline="-13000">
                <a:latin typeface="LM Roman 8"/>
              </a:rPr>
              <a:t>(</a:t>
            </a:r>
            <a:r>
              <a:rPr lang="en-IN" sz="1200" b="0" i="1" strike="noStrike" spc="-89" baseline="-13000">
                <a:latin typeface="Georgia"/>
              </a:rPr>
              <a:t>q</a:t>
            </a:r>
            <a:r>
              <a:rPr lang="en-IN" sz="1200" b="0" strike="noStrike" spc="-89" baseline="-13000">
                <a:latin typeface="LM Roman 8"/>
              </a:rPr>
              <a:t>+</a:t>
            </a:r>
            <a:r>
              <a:rPr lang="en-IN" sz="1200" b="0" strike="noStrike" spc="-89" baseline="-13000">
                <a:latin typeface="Trebuchet MS"/>
              </a:rPr>
              <a:t>1</a:t>
            </a:r>
            <a:r>
              <a:rPr lang="en-IN" sz="1200" b="0" strike="noStrike" spc="-89" baseline="-13000">
                <a:latin typeface="LM Roman 8"/>
              </a:rPr>
              <a:t>)</a:t>
            </a:r>
            <a:r>
              <a:rPr lang="en-IN" sz="1200" b="0" i="1" strike="noStrike" spc="-89" baseline="-13000">
                <a:latin typeface="Georgia"/>
              </a:rPr>
              <a:t>m</a:t>
            </a:r>
            <a:r>
              <a:rPr lang="en-IN" sz="1100" b="0" strike="noStrike" spc="-60">
                <a:latin typeface="DejaVu Sans"/>
              </a:rPr>
              <a:t>|</a:t>
            </a:r>
            <a:r>
              <a:rPr lang="en-IN" sz="1100" b="0" i="1" strike="noStrike" spc="-60">
                <a:latin typeface="Georgia"/>
              </a:rPr>
              <a:t>G</a:t>
            </a:r>
            <a:r>
              <a:rPr lang="en-IN" sz="1100" b="0" strike="noStrike" spc="-60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4"/>
              </a:spcBef>
            </a:pPr>
            <a:r>
              <a:rPr lang="en-IN" sz="950" b="0" strike="noStrike" spc="4">
                <a:latin typeface="Trebuchet MS"/>
              </a:rPr>
              <a:t>Inside:</a:t>
            </a:r>
            <a:r>
              <a:rPr lang="en-IN" sz="950" b="0" strike="noStrike" spc="43">
                <a:latin typeface="Trebuchet MS"/>
              </a:rPr>
              <a:t> </a:t>
            </a:r>
            <a:r>
              <a:rPr lang="en-IN" sz="1100" b="0" strike="noStrike" spc="-32">
                <a:latin typeface="Times New Roman"/>
              </a:rPr>
              <a:t>β</a:t>
            </a:r>
            <a:r>
              <a:rPr lang="en-IN" sz="1200" b="0" i="1" strike="noStrike" spc="-46" baseline="-10000">
                <a:latin typeface="Georgia"/>
              </a:rPr>
              <a:t>j</a:t>
            </a:r>
            <a:r>
              <a:rPr lang="en-IN" sz="1100" b="0" strike="noStrike" spc="-32">
                <a:latin typeface="Verdana"/>
              </a:rPr>
              <a:t>(</a:t>
            </a:r>
            <a:r>
              <a:rPr lang="en-IN" sz="1100" b="0" i="1" strike="noStrike" spc="-32">
                <a:latin typeface="Georgia"/>
              </a:rPr>
              <a:t>p</a:t>
            </a:r>
            <a:r>
              <a:rPr lang="en-IN" sz="1100" b="0" strike="noStrike" spc="-32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75">
                <a:latin typeface="Georgia"/>
              </a:rPr>
              <a:t>q</a:t>
            </a:r>
            <a:r>
              <a:rPr lang="en-IN" sz="1100" b="0" strike="noStrike" spc="-75">
                <a:latin typeface="Verdana"/>
              </a:rPr>
              <a:t>)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strike="noStrike" spc="-55">
                <a:latin typeface="Verdana"/>
              </a:rPr>
              <a:t>=</a:t>
            </a:r>
            <a:r>
              <a:rPr lang="en-IN" sz="1100" b="0" strike="noStrike" spc="-145">
                <a:latin typeface="Verdana"/>
              </a:rPr>
              <a:t> </a:t>
            </a:r>
            <a:r>
              <a:rPr lang="en-IN" sz="1100" b="0" i="1" strike="noStrike" spc="-55">
                <a:latin typeface="Georgia"/>
              </a:rPr>
              <a:t>P</a:t>
            </a:r>
            <a:r>
              <a:rPr lang="en-IN" sz="1100" b="0" strike="noStrike" spc="-55">
                <a:latin typeface="Verdana"/>
              </a:rPr>
              <a:t>(</a:t>
            </a:r>
            <a:r>
              <a:rPr lang="en-IN" sz="1100" b="0" i="1" strike="noStrike" spc="-55">
                <a:latin typeface="Georgia"/>
              </a:rPr>
              <a:t>w</a:t>
            </a:r>
            <a:r>
              <a:rPr lang="en-IN" sz="1200" b="0" i="1" strike="noStrike" spc="-83" baseline="-10000">
                <a:latin typeface="Georgia"/>
              </a:rPr>
              <a:t>pq</a:t>
            </a:r>
            <a:r>
              <a:rPr lang="en-IN" sz="1100" b="0" strike="noStrike" spc="-55">
                <a:latin typeface="DejaVu Sans"/>
              </a:rPr>
              <a:t>|</a:t>
            </a:r>
            <a:r>
              <a:rPr lang="en-IN" sz="1100" b="0" i="1" strike="noStrike" spc="-55">
                <a:latin typeface="Georgia"/>
              </a:rPr>
              <a:t>N</a:t>
            </a:r>
            <a:r>
              <a:rPr lang="en-IN" sz="1200" b="0" i="1" strike="noStrike" spc="-83" baseline="27000">
                <a:latin typeface="Georgia"/>
              </a:rPr>
              <a:t>j</a:t>
            </a:r>
            <a:r>
              <a:rPr lang="en-IN" sz="1200" b="0" i="1" strike="noStrike" spc="-83" baseline="-10000">
                <a:latin typeface="Georgia"/>
              </a:rPr>
              <a:t>pq</a:t>
            </a:r>
            <a:r>
              <a:rPr lang="en-IN" sz="1100" b="0" strike="noStrike" spc="-55">
                <a:latin typeface="Times New Roman"/>
              </a:rPr>
              <a:t>,</a:t>
            </a:r>
            <a:r>
              <a:rPr lang="en-IN" sz="1100" b="0" strike="noStrike" spc="-157">
                <a:latin typeface="Times New Roman"/>
              </a:rPr>
              <a:t> </a:t>
            </a:r>
            <a:r>
              <a:rPr lang="en-IN" sz="1100" b="0" i="1" strike="noStrike" spc="-46">
                <a:latin typeface="Georgia"/>
              </a:rPr>
              <a:t>G</a:t>
            </a:r>
            <a:r>
              <a:rPr lang="en-IN" sz="1100" b="0" strike="noStrike" spc="-46">
                <a:latin typeface="Verdana"/>
              </a:rPr>
              <a:t>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58" name="object 11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59" name="object 12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60" name="object 13"/>
          <p:cNvSpPr/>
          <p:nvPr/>
        </p:nvSpPr>
        <p:spPr>
          <a:xfrm>
            <a:off x="4355280" y="3339720"/>
            <a:ext cx="19836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5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</a:t>
            </a:r>
            <a:r>
              <a:rPr lang="en-IN" sz="600" b="0" i="1" strike="noStrike" spc="-100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object 2"/>
          <p:cNvSpPr/>
          <p:nvPr/>
        </p:nvSpPr>
        <p:spPr>
          <a:xfrm>
            <a:off x="95400" y="60480"/>
            <a:ext cx="20264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Inside-outside</a:t>
            </a:r>
            <a:r>
              <a:rPr lang="en-IN" sz="1400" b="0" i="1" strike="noStrike" spc="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2" name="object 3"/>
          <p:cNvSpPr/>
          <p:nvPr/>
        </p:nvSpPr>
        <p:spPr>
          <a:xfrm>
            <a:off x="555120" y="827280"/>
            <a:ext cx="3501000" cy="19962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9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70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71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6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object 2"/>
          <p:cNvSpPr/>
          <p:nvPr/>
        </p:nvSpPr>
        <p:spPr>
          <a:xfrm>
            <a:off x="95400" y="60480"/>
            <a:ext cx="2026440" cy="2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IN" sz="1400" b="0" i="1" strike="noStrike" spc="-60">
                <a:solidFill>
                  <a:srgbClr val="FFFFFF"/>
                </a:solidFill>
                <a:latin typeface="Georgia"/>
              </a:rPr>
              <a:t>Inside-outside</a:t>
            </a:r>
            <a:r>
              <a:rPr lang="en-IN" sz="1400" b="0" i="1" strike="noStrike" spc="4">
                <a:solidFill>
                  <a:srgbClr val="FFFFFF"/>
                </a:solidFill>
                <a:latin typeface="Georgia"/>
              </a:rPr>
              <a:t> </a:t>
            </a:r>
            <a:r>
              <a:rPr lang="en-IN" sz="1400" b="0" i="1" strike="noStrike" spc="-55">
                <a:solidFill>
                  <a:srgbClr val="FFFFFF"/>
                </a:solidFill>
                <a:latin typeface="Georgia"/>
              </a:rPr>
              <a:t>probabilities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3" name="object 3"/>
          <p:cNvSpPr/>
          <p:nvPr/>
        </p:nvSpPr>
        <p:spPr>
          <a:xfrm>
            <a:off x="816120" y="789840"/>
            <a:ext cx="2860920" cy="19465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object 10"/>
          <p:cNvSpPr/>
          <p:nvPr/>
        </p:nvSpPr>
        <p:spPr>
          <a:xfrm>
            <a:off x="2190240" y="3339720"/>
            <a:ext cx="2275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52">
                <a:solidFill>
                  <a:srgbClr val="FFFFFF"/>
                </a:solidFill>
                <a:latin typeface="Georgia"/>
              </a:rPr>
              <a:t>Syntax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81" name="object 11"/>
          <p:cNvSpPr/>
          <p:nvPr/>
        </p:nvSpPr>
        <p:spPr>
          <a:xfrm>
            <a:off x="3635280" y="3339720"/>
            <a:ext cx="57420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60">
                <a:solidFill>
                  <a:srgbClr val="FFFFFF"/>
                </a:solidFill>
                <a:latin typeface="Georgia"/>
              </a:rPr>
              <a:t>Week </a:t>
            </a:r>
            <a:r>
              <a:rPr lang="en-IN" sz="600" b="0" i="1" strike="noStrike" spc="-26">
                <a:solidFill>
                  <a:srgbClr val="FFFFFF"/>
                </a:solidFill>
                <a:latin typeface="Georgia"/>
              </a:rPr>
              <a:t>5: </a:t>
            </a:r>
            <a:r>
              <a:rPr lang="en-IN" sz="600" b="0" i="1" strike="noStrike" spc="-35">
                <a:solidFill>
                  <a:srgbClr val="FFFFFF"/>
                </a:solidFill>
                <a:latin typeface="Georgia"/>
              </a:rPr>
              <a:t>Lecture</a:t>
            </a:r>
            <a:r>
              <a:rPr lang="en-IN" sz="600" b="0" i="1" strike="noStrike" spc="-21">
                <a:solidFill>
                  <a:srgbClr val="FFFFFF"/>
                </a:solidFill>
                <a:latin typeface="Georgia"/>
              </a:rPr>
              <a:t> </a:t>
            </a: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4</a:t>
            </a:r>
            <a:endParaRPr lang="en-IN" sz="600" b="0" strike="noStrike" spc="-1">
              <a:latin typeface="Arial"/>
            </a:endParaRPr>
          </a:p>
        </p:txBody>
      </p:sp>
      <p:sp>
        <p:nvSpPr>
          <p:cNvPr id="1782" name="object 12"/>
          <p:cNvSpPr/>
          <p:nvPr/>
        </p:nvSpPr>
        <p:spPr>
          <a:xfrm>
            <a:off x="4330080" y="3339720"/>
            <a:ext cx="223920" cy="9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1"/>
              </a:spcBef>
            </a:pPr>
            <a:r>
              <a:rPr lang="en-IN" sz="600" b="0" i="1" strike="noStrike" spc="-46">
                <a:solidFill>
                  <a:srgbClr val="FFFFFF"/>
                </a:solidFill>
                <a:latin typeface="Georgia"/>
              </a:rPr>
              <a:t>7 </a:t>
            </a:r>
            <a:r>
              <a:rPr lang="en-IN" sz="600" b="0" i="1" strike="noStrike" spc="-120">
                <a:solidFill>
                  <a:srgbClr val="FFFFFF"/>
                </a:solidFill>
                <a:latin typeface="Georgia"/>
              </a:rPr>
              <a:t>/ </a:t>
            </a:r>
            <a:r>
              <a:rPr lang="en-IN" sz="600" b="0" i="1" strike="noStrike" spc="-1">
                <a:solidFill>
                  <a:srgbClr val="FFFFFF"/>
                </a:solidFill>
                <a:latin typeface="Georgia"/>
              </a:rPr>
              <a:t>14</a:t>
            </a:r>
            <a:endParaRPr lang="en-IN" sz="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7228</Words>
  <Application>Microsoft Office PowerPoint</Application>
  <PresentationFormat>Custom</PresentationFormat>
  <Paragraphs>1232</Paragraphs>
  <Slides>180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180</vt:i4>
      </vt:variant>
    </vt:vector>
  </HeadingPairs>
  <TitlesOfParts>
    <vt:vector size="183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Structure</vt:lpstr>
      <vt:lpstr>Criteria for Heads and Dependents</vt:lpstr>
      <vt:lpstr>PowerPoint Presentation</vt:lpstr>
      <vt:lpstr>Comparison</vt:lpstr>
      <vt:lpstr>Dependency Graphs</vt:lpstr>
      <vt:lpstr>Formal conditions on Dependency Graphs</vt:lpstr>
      <vt:lpstr>Formal conditions on Dependency Graphs</vt:lpstr>
      <vt:lpstr>Formal Conditions: Basic Intuitions</vt:lpstr>
      <vt:lpstr>Dependency Parsing</vt:lpstr>
      <vt:lpstr>PowerPoint Presentation</vt:lpstr>
      <vt:lpstr>Deterministic Parsing</vt:lpstr>
      <vt:lpstr>Transition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Classifier-Based Parsing</vt:lpstr>
      <vt:lpstr>Feature Models</vt:lpstr>
      <vt:lpstr>Deterministic Parsing</vt:lpstr>
      <vt:lpstr>Training data</vt:lpstr>
      <vt:lpstr>Standard Oracle for Arc-Eager Parsing</vt:lpstr>
      <vt:lpstr>Online Learning with an Oracle</vt:lpstr>
      <vt:lpstr>Example</vt:lpstr>
      <vt:lpstr>PowerPoint Presentation</vt:lpstr>
      <vt:lpstr>PowerPoint Presentation</vt:lpstr>
      <vt:lpstr>PowerPoint Presentation</vt:lpstr>
      <vt:lpstr>PowerPoint Presentation</vt:lpstr>
      <vt:lpstr>Directed Spanning Trees</vt:lpstr>
      <vt:lpstr>Weighted Directed Spanning Trees</vt:lpstr>
      <vt:lpstr>PowerPoint Presentation</vt:lpstr>
      <vt:lpstr>Maximum Spanning Trees (MST)</vt:lpstr>
      <vt:lpstr>Finding MST</vt:lpstr>
      <vt:lpstr>Chu-Liu-Edmonds Algorithm</vt:lpstr>
      <vt:lpstr>PowerPoint Presentation</vt:lpstr>
      <vt:lpstr>PowerPoint Presentation</vt:lpstr>
      <vt:lpstr>Chu-Liu-Edmonds Algorithm</vt:lpstr>
      <vt:lpstr>Chu-Liu-Edmonds Algorithm</vt:lpstr>
      <vt:lpstr>Chu-Liu-Edmonds Algorithm</vt:lpstr>
      <vt:lpstr>PowerPoint Presentation</vt:lpstr>
      <vt:lpstr>Chu-Liu-Edmonds Algorithm</vt:lpstr>
      <vt:lpstr>PowerPoint Presentation</vt:lpstr>
      <vt:lpstr>Arc weights as linear classifiers</vt:lpstr>
      <vt:lpstr>Arc Features f (i, j, k)</vt:lpstr>
      <vt:lpstr>Arc Features f (i, j, k)</vt:lpstr>
      <vt:lpstr>Arc Features f (i, j, k)</vt:lpstr>
      <vt:lpstr>Arc Features f (i, j, k)</vt:lpstr>
      <vt:lpstr>Arc Features f (i, j, k)</vt:lpstr>
      <vt:lpstr>Learning the parameters</vt:lpstr>
      <vt:lpstr>Inference-based Learning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Sujit</cp:lastModifiedBy>
  <cp:revision>44</cp:revision>
  <dcterms:created xsi:type="dcterms:W3CDTF">2023-09-24T02:30:35Z</dcterms:created>
  <dcterms:modified xsi:type="dcterms:W3CDTF">2023-12-07T14:47:10Z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2017-02-24T00:00:00Z</vt:filetime>
  </property>
  <property fmtid="{D5CDD505-2E9C-101B-9397-08002B2CF9AE}" pid="3" name="Creator">
    <vt:lpwstr>PDFMerge! (http://www.pdfmerge.com)</vt:lpwstr>
  </property>
  <property fmtid="{D5CDD505-2E9C-101B-9397-08002B2CF9AE}" pid="4" name="LastSaved">
    <vt:filetime>2023-09-24T00:00:00Z</vt:filetime>
  </property>
  <property fmtid="{D5CDD505-2E9C-101B-9397-08002B2CF9AE}" pid="5" name="PresentationFormat">
    <vt:lpwstr>On-screen Show (4:3)</vt:lpwstr>
  </property>
</Properties>
</file>