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DM Sans" pitchFamily="2" charset="0"/>
      <p:regular r:id="rId12"/>
    </p:embeddedFont>
    <p:embeddedFont>
      <p:font typeface="DM Sans Bold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30.jpe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12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9.sv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805354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019658" y="2695733"/>
            <a:ext cx="10910396" cy="2899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25"/>
              </a:lnSpc>
            </a:pPr>
            <a:r>
              <a:rPr lang="en-US" sz="78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Science in Healthcare: Case Studies and Insights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442586" y="6163725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Sujit Kumar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301842" y="7962110"/>
            <a:ext cx="4195405" cy="583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  <a:spcBef>
                <a:spcPct val="0"/>
              </a:spcBef>
            </a:pPr>
            <a:r>
              <a:rPr lang="en-US" sz="4381" spc="-87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Date:30/8/24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8967847" y="2781193"/>
            <a:ext cx="9320153" cy="5236741"/>
          </a:xfrm>
          <a:custGeom>
            <a:avLst/>
            <a:gdLst/>
            <a:ahLst/>
            <a:cxnLst/>
            <a:rect l="l" t="t" r="r" b="b"/>
            <a:pathLst>
              <a:path w="9320153" h="5236741">
                <a:moveTo>
                  <a:pt x="0" y="0"/>
                </a:moveTo>
                <a:lnTo>
                  <a:pt x="9320153" y="0"/>
                </a:lnTo>
                <a:lnTo>
                  <a:pt x="9320153" y="5236741"/>
                </a:lnTo>
                <a:lnTo>
                  <a:pt x="0" y="523674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75818" y="1680986"/>
            <a:ext cx="7848753" cy="2333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4"/>
              </a:lnSpc>
            </a:pPr>
            <a:r>
              <a:rPr lang="en-US" sz="6200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Introduction to     Data Science in  Healthcare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4950" y="4798032"/>
            <a:ext cx="7707571" cy="414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9"/>
              </a:lnSpc>
              <a:spcBef>
                <a:spcPct val="0"/>
              </a:spcBef>
            </a:pPr>
            <a:r>
              <a:rPr lang="en-US" sz="2599" spc="15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2599" u="sng" spc="15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Data Science’s Role in Healthcare</a:t>
            </a:r>
            <a:r>
              <a:rPr lang="en-US" sz="2599" spc="15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marL="518157" lvl="1" indent="-259078" algn="l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u="none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Revolutionizing patient care and treatment.</a:t>
            </a:r>
          </a:p>
          <a:p>
            <a:pPr marL="518157" lvl="1" indent="-259078" algn="l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u="none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Improving operational efficiency and reducing costs.</a:t>
            </a:r>
          </a:p>
          <a:p>
            <a:pPr algn="l">
              <a:lnSpc>
                <a:spcPts val="3239"/>
              </a:lnSpc>
              <a:spcBef>
                <a:spcPct val="0"/>
              </a:spcBef>
            </a:pPr>
            <a:endParaRPr lang="en-US" sz="2399" u="none" spc="14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509"/>
              </a:lnSpc>
              <a:spcBef>
                <a:spcPct val="0"/>
              </a:spcBef>
            </a:pPr>
            <a:r>
              <a:rPr lang="en-US" sz="2599" u="none" spc="15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lang="en-US" sz="2599" u="sng" spc="15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Contributions:</a:t>
            </a:r>
          </a:p>
          <a:p>
            <a:pPr marL="518157" lvl="1" indent="-259078" algn="l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u="none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Predictive analytics.</a:t>
            </a:r>
          </a:p>
          <a:p>
            <a:pPr marL="518157" lvl="1" indent="-259078" algn="l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u="none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Personalized medicine.</a:t>
            </a:r>
          </a:p>
          <a:p>
            <a:pPr marL="518157" lvl="1" indent="-259078" algn="l">
              <a:lnSpc>
                <a:spcPts val="3239"/>
              </a:lnSpc>
              <a:spcBef>
                <a:spcPct val="0"/>
              </a:spcBef>
              <a:buFont typeface="Arial"/>
              <a:buChar char="•"/>
            </a:pPr>
            <a:r>
              <a:rPr lang="en-US" sz="2399" u="none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Streamlining hospital operations.</a:t>
            </a:r>
          </a:p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endParaRPr lang="en-US" sz="2399" u="none" spc="14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04950" y="2447793"/>
            <a:ext cx="7025086" cy="2823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29"/>
              </a:lnSpc>
            </a:pPr>
            <a:r>
              <a:rPr lang="en-US" sz="57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Key Areas Where Data Science is Impacting Healthcare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04950" y="5714106"/>
            <a:ext cx="7025086" cy="2449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239"/>
              </a:lnSpc>
              <a:spcBef>
                <a:spcPct val="0"/>
              </a:spcBef>
            </a:pPr>
            <a:r>
              <a:rPr lang="en-US" sz="2399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science plays an important role in improving healthcare services and technology. It has widespread applications in the medical field, benefiting patients, practitioners, researchers and those working in administrative positions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9975489" y="1170261"/>
            <a:ext cx="6998061" cy="2561528"/>
            <a:chOff x="0" y="0"/>
            <a:chExt cx="2342659" cy="85749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491672" y="2024301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9975489" y="3862348"/>
            <a:ext cx="6998061" cy="2561528"/>
            <a:chOff x="0" y="0"/>
            <a:chExt cx="2342659" cy="857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75489" y="6557226"/>
            <a:ext cx="6998061" cy="2561528"/>
            <a:chOff x="0" y="0"/>
            <a:chExt cx="2342659" cy="857492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0491672" y="4717783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491672" y="7411266"/>
            <a:ext cx="1578952" cy="1034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18908" y="1711885"/>
            <a:ext cx="4132127" cy="2286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510"/>
              </a:lnSpc>
              <a:spcBef>
                <a:spcPct val="0"/>
              </a:spcBef>
            </a:pPr>
            <a:r>
              <a:rPr lang="en-US" sz="2600" u="sng" spc="4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Disease Prediction &amp; Diagnosis:-</a:t>
            </a:r>
          </a:p>
          <a:p>
            <a:pPr algn="just">
              <a:lnSpc>
                <a:spcPts val="2700"/>
              </a:lnSpc>
              <a:spcBef>
                <a:spcPct val="0"/>
              </a:spcBef>
            </a:pPr>
            <a:r>
              <a:rPr lang="en-US" sz="2000" spc="32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 models for early identification of at-risk patients.</a:t>
            </a:r>
          </a:p>
          <a:p>
            <a:pPr marL="0" lvl="0" indent="0" algn="just">
              <a:lnSpc>
                <a:spcPts val="3105"/>
              </a:lnSpc>
              <a:spcBef>
                <a:spcPct val="0"/>
              </a:spcBef>
            </a:pPr>
            <a:endParaRPr lang="en-US" sz="2000" spc="32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218908" y="4405367"/>
            <a:ext cx="4132127" cy="233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10"/>
              </a:lnSpc>
            </a:pPr>
            <a:r>
              <a:rPr lang="en-US" sz="2600" u="sng" spc="4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Drug Discovery &amp; Development:</a:t>
            </a:r>
            <a:r>
              <a:rPr lang="en-US" sz="2600" spc="4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-</a:t>
            </a:r>
          </a:p>
          <a:p>
            <a:pPr algn="just">
              <a:lnSpc>
                <a:spcPts val="2700"/>
              </a:lnSpc>
            </a:pPr>
            <a:r>
              <a:rPr lang="en-US" sz="2000" spc="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Accelerating research and development through predictive models.</a:t>
            </a:r>
          </a:p>
          <a:p>
            <a:pPr marL="0" lvl="0" indent="0" algn="just">
              <a:lnSpc>
                <a:spcPts val="3510"/>
              </a:lnSpc>
              <a:spcBef>
                <a:spcPct val="0"/>
              </a:spcBef>
            </a:pPr>
            <a:endParaRPr lang="en-US" sz="2000" spc="3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218908" y="7098849"/>
            <a:ext cx="4132127" cy="1988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10"/>
              </a:lnSpc>
              <a:spcBef>
                <a:spcPct val="0"/>
              </a:spcBef>
            </a:pPr>
            <a:r>
              <a:rPr lang="en-US" sz="2600" u="sng" spc="4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Personalized Treatment:-</a:t>
            </a:r>
          </a:p>
          <a:p>
            <a:pPr algn="just">
              <a:lnSpc>
                <a:spcPts val="2700"/>
              </a:lnSpc>
              <a:spcBef>
                <a:spcPct val="0"/>
              </a:spcBef>
            </a:pPr>
            <a:r>
              <a:rPr lang="en-US" sz="2000" u="none" spc="3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Tailoring therapies using patient data for better outcomes.</a:t>
            </a:r>
          </a:p>
          <a:p>
            <a:pPr algn="just">
              <a:lnSpc>
                <a:spcPts val="3510"/>
              </a:lnSpc>
              <a:spcBef>
                <a:spcPct val="0"/>
              </a:spcBef>
            </a:pPr>
            <a:endParaRPr lang="en-US" sz="2000" u="none" spc="3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>
              <a:lnSpc>
                <a:spcPts val="3510"/>
              </a:lnSpc>
              <a:spcBef>
                <a:spcPct val="0"/>
              </a:spcBef>
            </a:pPr>
            <a:endParaRPr lang="en-US" sz="2000" u="none" spc="3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55035" y="1965021"/>
            <a:ext cx="6356958" cy="6356958"/>
          </a:xfrm>
          <a:custGeom>
            <a:avLst/>
            <a:gdLst/>
            <a:ahLst/>
            <a:cxnLst/>
            <a:rect l="l" t="t" r="r" b="b"/>
            <a:pathLst>
              <a:path w="6356958" h="6356958">
                <a:moveTo>
                  <a:pt x="0" y="0"/>
                </a:moveTo>
                <a:lnTo>
                  <a:pt x="6356959" y="0"/>
                </a:lnTo>
                <a:lnTo>
                  <a:pt x="63569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04950" y="2404894"/>
            <a:ext cx="8092094" cy="209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5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Case Study 1: Predictive Analytics for Disease Prevention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4950" y="4798032"/>
            <a:ext cx="7707571" cy="36909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  <a:spcBef>
                <a:spcPct val="0"/>
              </a:spcBef>
            </a:pPr>
            <a:r>
              <a:rPr lang="en-US" sz="2399" spc="1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  <a:r>
              <a:rPr lang="en-US" sz="2399" u="sng" spc="1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</a:t>
            </a:r>
            <a:r>
              <a:rPr lang="en-US" sz="2399" u="sng" spc="1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marL="453388" lvl="1" indent="-226694" algn="l">
              <a:lnSpc>
                <a:spcPts val="2834"/>
              </a:lnSpc>
              <a:spcBef>
                <a:spcPct val="0"/>
              </a:spcBef>
              <a:buFont typeface="Arial"/>
              <a:buChar char="•"/>
            </a:pPr>
            <a:r>
              <a:rPr lang="en-US" sz="2099" u="none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 incidence of chronic diseases like heart disease and diabetes.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2400" u="sng" spc="14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</a:t>
            </a: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marL="453388" lvl="1" indent="-226694" algn="l">
              <a:lnSpc>
                <a:spcPts val="2834"/>
              </a:lnSpc>
              <a:spcBef>
                <a:spcPct val="0"/>
              </a:spcBef>
              <a:buFont typeface="Arial"/>
              <a:buChar char="•"/>
            </a:pPr>
            <a:r>
              <a:rPr lang="en-US" sz="2099" u="none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Predictive models analyzing risk factors (age, lifestyle, family history).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2400" u="sng" spc="14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Outcome:</a:t>
            </a:r>
          </a:p>
          <a:p>
            <a:pPr marL="453388" lvl="1" indent="-226694" algn="l">
              <a:lnSpc>
                <a:spcPts val="2834"/>
              </a:lnSpc>
              <a:spcBef>
                <a:spcPct val="0"/>
              </a:spcBef>
              <a:buFont typeface="Arial"/>
              <a:buChar char="•"/>
            </a:pPr>
            <a:r>
              <a:rPr lang="en-US" sz="2099" u="none" spc="1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Early intervention, reduced hospitalization, and better health outcomes.</a:t>
            </a:r>
          </a:p>
          <a:p>
            <a:pPr marL="0" lvl="0" indent="0" algn="l">
              <a:lnSpc>
                <a:spcPts val="2834"/>
              </a:lnSpc>
              <a:spcBef>
                <a:spcPct val="0"/>
              </a:spcBef>
            </a:pPr>
            <a:endParaRPr lang="en-US" sz="2099" u="none" spc="12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38379" y="2602308"/>
            <a:ext cx="6543729" cy="5982865"/>
          </a:xfrm>
          <a:custGeom>
            <a:avLst/>
            <a:gdLst/>
            <a:ahLst/>
            <a:cxnLst/>
            <a:rect l="l" t="t" r="r" b="b"/>
            <a:pathLst>
              <a:path w="6543729" h="5982865">
                <a:moveTo>
                  <a:pt x="0" y="0"/>
                </a:moveTo>
                <a:lnTo>
                  <a:pt x="6543729" y="0"/>
                </a:lnTo>
                <a:lnTo>
                  <a:pt x="6543729" y="5982864"/>
                </a:lnTo>
                <a:lnTo>
                  <a:pt x="0" y="5982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687" b="-468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04950" y="2311866"/>
            <a:ext cx="8092094" cy="2283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7"/>
              </a:lnSpc>
            </a:pPr>
            <a:r>
              <a:rPr lang="en-US" sz="61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Case Study 2: Personalized Medicine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4950" y="4798032"/>
            <a:ext cx="7707571" cy="3787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 spc="14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400" u="sng" spc="14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Problem:</a:t>
            </a:r>
          </a:p>
          <a:p>
            <a:pPr marL="474979" lvl="1" indent="-237490" algn="l">
              <a:lnSpc>
                <a:spcPts val="296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One-size-fits-all treatments are often ineffective.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2400" u="sng" spc="14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Solution:</a:t>
            </a:r>
          </a:p>
          <a:p>
            <a:pPr marL="474979" lvl="1" indent="-237490" algn="l">
              <a:lnSpc>
                <a:spcPts val="296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Leveraging genomic data and AI for customized treatment plans.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2400" u="sng" spc="14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Outcome:</a:t>
            </a:r>
          </a:p>
          <a:p>
            <a:pPr marL="474979" lvl="1" indent="-237490" algn="l">
              <a:lnSpc>
                <a:spcPts val="296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Increased efficacy, fewer side effects, and improved patient satisfaction.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2199" u="none" spc="13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597044" y="3391563"/>
            <a:ext cx="8486308" cy="4603924"/>
          </a:xfrm>
          <a:custGeom>
            <a:avLst/>
            <a:gdLst/>
            <a:ahLst/>
            <a:cxnLst/>
            <a:rect l="l" t="t" r="r" b="b"/>
            <a:pathLst>
              <a:path w="8486308" h="4603924">
                <a:moveTo>
                  <a:pt x="0" y="0"/>
                </a:moveTo>
                <a:lnTo>
                  <a:pt x="8486308" y="0"/>
                </a:lnTo>
                <a:lnTo>
                  <a:pt x="8486308" y="4603924"/>
                </a:lnTo>
                <a:lnTo>
                  <a:pt x="0" y="46039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851" r="-9068" b="-222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04950" y="2404894"/>
            <a:ext cx="8092094" cy="2097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56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Case Study 3: Operational Efficiency in Hospitals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04950" y="4798032"/>
            <a:ext cx="7707571" cy="3823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 u="sng" spc="14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400" spc="14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400" u="sng" spc="14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Problem:</a:t>
            </a:r>
          </a:p>
          <a:p>
            <a:pPr marL="474979" lvl="1" indent="-237490" algn="l">
              <a:lnSpc>
                <a:spcPts val="296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Inefficient resource allocation and poor patient flow.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2400" u="sng" spc="14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Solution:</a:t>
            </a:r>
          </a:p>
          <a:p>
            <a:pPr marL="474979" lvl="1" indent="-237490" algn="l">
              <a:lnSpc>
                <a:spcPts val="296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Data-driven decision-making to optimize staffing, scheduling, and resource use.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2400" u="sng" spc="14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Outcome:</a:t>
            </a:r>
          </a:p>
          <a:p>
            <a:pPr marL="474979" lvl="1" indent="-237490" algn="l">
              <a:lnSpc>
                <a:spcPts val="296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u="none" spc="13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Cost savings, reduced wait times, and better overall care delivery.</a:t>
            </a:r>
          </a:p>
          <a:p>
            <a:pPr marL="0" lvl="0" indent="0" algn="l">
              <a:lnSpc>
                <a:spcPts val="2969"/>
              </a:lnSpc>
              <a:spcBef>
                <a:spcPct val="0"/>
              </a:spcBef>
            </a:pPr>
            <a:endParaRPr lang="en-US" sz="2199" u="none" spc="131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 rot="-5282649">
            <a:off x="540516" y="3852356"/>
            <a:ext cx="7567145" cy="2582288"/>
          </a:xfrm>
          <a:custGeom>
            <a:avLst/>
            <a:gdLst/>
            <a:ahLst/>
            <a:cxnLst/>
            <a:rect l="l" t="t" r="r" b="b"/>
            <a:pathLst>
              <a:path w="7567145" h="2582288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436519" y="2693069"/>
            <a:ext cx="7364683" cy="4900862"/>
          </a:xfrm>
          <a:custGeom>
            <a:avLst/>
            <a:gdLst/>
            <a:ahLst/>
            <a:cxnLst/>
            <a:rect l="l" t="t" r="r" b="b"/>
            <a:pathLst>
              <a:path w="7364683" h="4900862">
                <a:moveTo>
                  <a:pt x="0" y="0"/>
                </a:moveTo>
                <a:lnTo>
                  <a:pt x="7364683" y="0"/>
                </a:lnTo>
                <a:lnTo>
                  <a:pt x="7364683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8659015" y="1786794"/>
            <a:ext cx="7848753" cy="2592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93"/>
              </a:lnSpc>
            </a:pPr>
            <a:r>
              <a:rPr lang="en-US" sz="69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Challenges and Ethical Considerations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659015" y="4798032"/>
            <a:ext cx="7707571" cy="414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0"/>
              </a:lnSpc>
              <a:spcBef>
                <a:spcPct val="0"/>
              </a:spcBef>
            </a:pPr>
            <a:r>
              <a:rPr lang="en-US" sz="2600" spc="1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  <a:r>
              <a:rPr lang="en-US" sz="2600" u="sng" spc="1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 Privacy:</a:t>
            </a:r>
          </a:p>
          <a:p>
            <a:pPr marL="518160" lvl="1" indent="-259080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Ensuring the security and confidentiality of patient data.</a:t>
            </a:r>
          </a:p>
          <a:p>
            <a:pPr algn="l">
              <a:lnSpc>
                <a:spcPts val="3510"/>
              </a:lnSpc>
              <a:spcBef>
                <a:spcPct val="0"/>
              </a:spcBef>
            </a:pPr>
            <a:r>
              <a:rPr lang="en-US" sz="2600" u="none" spc="1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2600" u="sng" spc="1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Bias in Models:</a:t>
            </a:r>
          </a:p>
          <a:p>
            <a:pPr marL="518160" lvl="1" indent="-259080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Potential for AI algorithms to reflect societal biases, leading to unequal care.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2400" u="sng" spc="14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Ethical Concerns:</a:t>
            </a:r>
          </a:p>
          <a:p>
            <a:pPr marL="518160" lvl="1" indent="-259080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Accountability in AI-driven healthcare decisions.</a:t>
            </a:r>
          </a:p>
          <a:p>
            <a:pPr marL="0" lvl="0" indent="0" algn="l">
              <a:lnSpc>
                <a:spcPts val="3240"/>
              </a:lnSpc>
              <a:spcBef>
                <a:spcPct val="0"/>
              </a:spcBef>
            </a:pPr>
            <a:endParaRPr lang="en-US" sz="2400" u="none" spc="144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15779" y="3346152"/>
            <a:ext cx="8749495" cy="5314237"/>
          </a:xfrm>
          <a:custGeom>
            <a:avLst/>
            <a:gdLst/>
            <a:ahLst/>
            <a:cxnLst/>
            <a:rect l="l" t="t" r="r" b="b"/>
            <a:pathLst>
              <a:path w="8749495" h="5314237">
                <a:moveTo>
                  <a:pt x="0" y="0"/>
                </a:moveTo>
                <a:lnTo>
                  <a:pt x="8749495" y="0"/>
                </a:lnTo>
                <a:lnTo>
                  <a:pt x="8749495" y="5314237"/>
                </a:lnTo>
                <a:lnTo>
                  <a:pt x="0" y="53142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96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86411" y="779209"/>
            <a:ext cx="8751165" cy="3387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Trends    in Healthcare Data Science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08208" y="4536055"/>
            <a:ext cx="7707571" cy="4509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0"/>
              </a:lnSpc>
              <a:spcBef>
                <a:spcPct val="0"/>
              </a:spcBef>
            </a:pPr>
            <a:r>
              <a:rPr lang="en-US" sz="2600" spc="1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</a:t>
            </a:r>
            <a:r>
              <a:rPr lang="en-US" sz="2600" u="sng" spc="1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AI Integration:</a:t>
            </a:r>
          </a:p>
          <a:p>
            <a:pPr marL="1036320" lvl="2" indent="-345440" algn="l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Seamless AI incorporation in Electronic Health Records (EHRs) for real-time insights.</a:t>
            </a:r>
          </a:p>
          <a:p>
            <a:pPr algn="l">
              <a:lnSpc>
                <a:spcPts val="3510"/>
              </a:lnSpc>
              <a:spcBef>
                <a:spcPct val="0"/>
              </a:spcBef>
            </a:pPr>
            <a:r>
              <a:rPr lang="en-US" sz="2600" u="none" spc="1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lang="en-US" sz="2600" u="sng" spc="1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Wearable Technology:</a:t>
            </a:r>
          </a:p>
          <a:p>
            <a:pPr marL="1036320" lvl="2" indent="-345440" algn="l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Continuous monitoring of health metrics and personalized recommendations.</a:t>
            </a:r>
          </a:p>
          <a:p>
            <a:pPr algn="l">
              <a:lnSpc>
                <a:spcPts val="3510"/>
              </a:lnSpc>
              <a:spcBef>
                <a:spcPct val="0"/>
              </a:spcBef>
            </a:pPr>
            <a:r>
              <a:rPr lang="en-US" sz="2600" u="none" spc="1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</a:t>
            </a:r>
            <a:r>
              <a:rPr lang="en-US" sz="2600" u="sng" spc="1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Blockchain:</a:t>
            </a:r>
          </a:p>
          <a:p>
            <a:pPr marL="1036320" lvl="2" indent="-345440" algn="l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Enhancing data security, privacy, and patient trust.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2400" u="none" spc="144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48274" y="3322943"/>
            <a:ext cx="7973839" cy="5447942"/>
          </a:xfrm>
          <a:custGeom>
            <a:avLst/>
            <a:gdLst/>
            <a:ahLst/>
            <a:cxnLst/>
            <a:rect l="l" t="t" r="r" b="b"/>
            <a:pathLst>
              <a:path w="7973839" h="5447942">
                <a:moveTo>
                  <a:pt x="0" y="0"/>
                </a:moveTo>
                <a:lnTo>
                  <a:pt x="7973839" y="0"/>
                </a:lnTo>
                <a:lnTo>
                  <a:pt x="7973839" y="5447942"/>
                </a:lnTo>
                <a:lnTo>
                  <a:pt x="0" y="5447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8" b="-952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97109" y="2145653"/>
            <a:ext cx="8751165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97109" y="4261750"/>
            <a:ext cx="7707571" cy="4509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10"/>
              </a:lnSpc>
              <a:spcBef>
                <a:spcPct val="0"/>
              </a:spcBef>
            </a:pPr>
            <a:r>
              <a:rPr lang="en-US" sz="2600" spc="1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</a:t>
            </a:r>
            <a:r>
              <a:rPr lang="en-US" sz="2600" u="sng" spc="1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Recap:</a:t>
            </a:r>
          </a:p>
          <a:p>
            <a:pPr marL="518160" lvl="1" indent="-259080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science is transforming healthcare through predictive analytics, personalized medicine, and operational improvements.</a:t>
            </a:r>
          </a:p>
          <a:p>
            <a:pPr algn="l">
              <a:lnSpc>
                <a:spcPts val="3510"/>
              </a:lnSpc>
              <a:spcBef>
                <a:spcPct val="0"/>
              </a:spcBef>
            </a:pPr>
            <a:r>
              <a:rPr lang="en-US" sz="2600" u="none" spc="1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2600" u="sng" spc="1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Impact:</a:t>
            </a:r>
          </a:p>
          <a:p>
            <a:pPr marL="518160" lvl="1" indent="-259080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Improved patient outcomes, cost savings, and innovation in healthcare delivery.</a:t>
            </a:r>
          </a:p>
          <a:p>
            <a:pPr algn="l">
              <a:lnSpc>
                <a:spcPts val="3510"/>
              </a:lnSpc>
              <a:spcBef>
                <a:spcPct val="0"/>
              </a:spcBef>
            </a:pPr>
            <a:r>
              <a:rPr lang="en-US" sz="2600" u="none" spc="1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</a:t>
            </a:r>
            <a:r>
              <a:rPr lang="en-US" sz="2600" u="sng" spc="15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Future Outlook</a:t>
            </a:r>
            <a:r>
              <a:rPr lang="en-US" sz="2600" u="none" spc="1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:</a:t>
            </a:r>
          </a:p>
          <a:p>
            <a:pPr marL="518160" lvl="1" indent="-259080" algn="l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u="none" spc="14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Continuous advancements in data science will lead to better healthcare solutions.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2400" u="none" spc="144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442</Words>
  <Application>Microsoft Office PowerPoint</Application>
  <PresentationFormat>Custom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DM Sans Bold</vt:lpstr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 Healthcare: Case Studies and Insights</dc:title>
  <cp:lastModifiedBy>Sujit Kumar</cp:lastModifiedBy>
  <cp:revision>5</cp:revision>
  <dcterms:created xsi:type="dcterms:W3CDTF">2006-08-16T00:00:00Z</dcterms:created>
  <dcterms:modified xsi:type="dcterms:W3CDTF">2024-08-24T13:12:50Z</dcterms:modified>
  <dc:identifier>DAGOrfAFuEA</dc:identifier>
</cp:coreProperties>
</file>