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15B0AA-67B5-4753-A50B-67D4548B9685}"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367701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B0AA-67B5-4753-A50B-67D4548B9685}"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9060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B0AA-67B5-4753-A50B-67D4548B9685}"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331039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5B0AA-67B5-4753-A50B-67D4548B9685}"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2149457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15B0AA-67B5-4753-A50B-67D4548B9685}" type="datetimeFigureOut">
              <a:rPr lang="en-US" smtClean="0"/>
              <a:t>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222466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15B0AA-67B5-4753-A50B-67D4548B9685}"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47853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5B0AA-67B5-4753-A50B-67D4548B9685}" type="datetimeFigureOut">
              <a:rPr lang="en-US" smtClean="0"/>
              <a:t>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208569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15B0AA-67B5-4753-A50B-67D4548B9685}" type="datetimeFigureOut">
              <a:rPr lang="en-US" smtClean="0"/>
              <a:t>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272927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5B0AA-67B5-4753-A50B-67D4548B9685}" type="datetimeFigureOut">
              <a:rPr lang="en-US" smtClean="0"/>
              <a:t>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5932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5B0AA-67B5-4753-A50B-67D4548B9685}"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207804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5B0AA-67B5-4753-A50B-67D4548B9685}" type="datetimeFigureOut">
              <a:rPr lang="en-US" smtClean="0"/>
              <a:t>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5698AB-D211-41FD-8446-8705EA43F1D6}" type="slidenum">
              <a:rPr lang="en-US" smtClean="0"/>
              <a:t>‹#›</a:t>
            </a:fld>
            <a:endParaRPr lang="en-US"/>
          </a:p>
        </p:txBody>
      </p:sp>
    </p:spTree>
    <p:extLst>
      <p:ext uri="{BB962C8B-B14F-4D97-AF65-F5344CB8AC3E}">
        <p14:creationId xmlns:p14="http://schemas.microsoft.com/office/powerpoint/2010/main" val="49008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5B0AA-67B5-4753-A50B-67D4548B9685}" type="datetimeFigureOut">
              <a:rPr lang="en-US" smtClean="0"/>
              <a:t>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698AB-D211-41FD-8446-8705EA43F1D6}" type="slidenum">
              <a:rPr lang="en-US" smtClean="0"/>
              <a:t>‹#›</a:t>
            </a:fld>
            <a:endParaRPr lang="en-US"/>
          </a:p>
        </p:txBody>
      </p:sp>
    </p:spTree>
    <p:extLst>
      <p:ext uri="{BB962C8B-B14F-4D97-AF65-F5344CB8AC3E}">
        <p14:creationId xmlns:p14="http://schemas.microsoft.com/office/powerpoint/2010/main" val="211804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bm.box.com/shared/static/svflyugsr9zbqy5bmowgswqemfpm1x7f.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bm.box.com/shared/static/f9gjvj1gjmxxzycdhplzt01qtz0s7ew7.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CHICAGO SCHOOL SAFETY ANALYSIS, CLUSTERING AND PREDICTION</a:t>
            </a:r>
          </a:p>
        </p:txBody>
      </p:sp>
      <p:sp>
        <p:nvSpPr>
          <p:cNvPr id="3" name="Subtitle 2"/>
          <p:cNvSpPr>
            <a:spLocks noGrp="1"/>
          </p:cNvSpPr>
          <p:nvPr>
            <p:ph type="subTitle" idx="1"/>
          </p:nvPr>
        </p:nvSpPr>
        <p:spPr/>
        <p:txBody>
          <a:bodyPr>
            <a:normAutofit lnSpcReduction="10000"/>
          </a:bodyPr>
          <a:lstStyle/>
          <a:p>
            <a:r>
              <a:rPr lang="en-US" dirty="0" smtClean="0"/>
              <a:t>Jan 2020</a:t>
            </a:r>
          </a:p>
          <a:p>
            <a:endParaRPr lang="en-US" dirty="0"/>
          </a:p>
          <a:p>
            <a:endParaRPr lang="en-US" dirty="0" smtClean="0"/>
          </a:p>
          <a:p>
            <a:r>
              <a:rPr lang="en-US" dirty="0" smtClean="0"/>
              <a:t>Author: </a:t>
            </a:r>
            <a:r>
              <a:rPr lang="en-US" dirty="0" err="1" smtClean="0"/>
              <a:t>Sujita</a:t>
            </a:r>
            <a:r>
              <a:rPr lang="en-US" dirty="0" smtClean="0"/>
              <a:t> Chatterjee</a:t>
            </a:r>
          </a:p>
          <a:p>
            <a:endParaRPr lang="en-US" dirty="0"/>
          </a:p>
        </p:txBody>
      </p:sp>
    </p:spTree>
    <p:extLst>
      <p:ext uri="{BB962C8B-B14F-4D97-AF65-F5344CB8AC3E}">
        <p14:creationId xmlns:p14="http://schemas.microsoft.com/office/powerpoint/2010/main" val="215121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Results:</a:t>
            </a:r>
            <a:br>
              <a:rPr lang="en-US" dirty="0"/>
            </a:br>
            <a:endParaRPr lang="en-US" dirty="0"/>
          </a:p>
        </p:txBody>
      </p:sp>
      <p:sp>
        <p:nvSpPr>
          <p:cNvPr id="3" name="Content Placeholder 2"/>
          <p:cNvSpPr>
            <a:spLocks noGrp="1"/>
          </p:cNvSpPr>
          <p:nvPr>
            <p:ph idx="1"/>
          </p:nvPr>
        </p:nvSpPr>
        <p:spPr/>
        <p:txBody>
          <a:bodyPr/>
          <a:lstStyle/>
          <a:p>
            <a:r>
              <a:rPr lang="en-US" dirty="0"/>
              <a:t>The model developed using Linear Regression predicts the crime count for an area for a future year very accurately as seen by the R2 score. </a:t>
            </a:r>
          </a:p>
          <a:p>
            <a:r>
              <a:rPr lang="en-US" dirty="0"/>
              <a:t>The results of the </a:t>
            </a:r>
            <a:r>
              <a:rPr lang="en-US" dirty="0" err="1"/>
              <a:t>FourSquare</a:t>
            </a:r>
            <a:r>
              <a:rPr lang="en-US" dirty="0"/>
              <a:t> API query provide the police stations within a certain radius of a school.</a:t>
            </a:r>
          </a:p>
          <a:p>
            <a:r>
              <a:rPr lang="en-US" dirty="0"/>
              <a:t>The cluster maps and data analysis show that some clusters are spread across many areas while some are in one or two areas. </a:t>
            </a:r>
          </a:p>
          <a:p>
            <a:endParaRPr lang="en-US" dirty="0"/>
          </a:p>
        </p:txBody>
      </p:sp>
    </p:spTree>
    <p:extLst>
      <p:ext uri="{BB962C8B-B14F-4D97-AF65-F5344CB8AC3E}">
        <p14:creationId xmlns:p14="http://schemas.microsoft.com/office/powerpoint/2010/main" val="70046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Discussion:</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Machine learning models using Linear Regression are very effective tools for prediction and should be used to develop the model for predicting the crime count in an area for a future time. </a:t>
            </a:r>
          </a:p>
          <a:p>
            <a:r>
              <a:rPr lang="en-US" dirty="0" err="1"/>
              <a:t>FourSquare</a:t>
            </a:r>
            <a:r>
              <a:rPr lang="en-US" dirty="0"/>
              <a:t> API also provides accurate information about existing venues. This is very helpful with locating the existing security as well as any other </a:t>
            </a:r>
            <a:r>
              <a:rPr lang="en-US" dirty="0" smtClean="0"/>
              <a:t>venues </a:t>
            </a:r>
            <a:r>
              <a:rPr lang="en-US" dirty="0"/>
              <a:t>of interest.</a:t>
            </a:r>
          </a:p>
          <a:p>
            <a:r>
              <a:rPr lang="en-US" dirty="0"/>
              <a:t>Both the crime count and available security in an area is very helpful for officials to determine if additional security is required for existing schools or if the areas are safe for new schools.</a:t>
            </a:r>
          </a:p>
          <a:p>
            <a:r>
              <a:rPr lang="en-US" dirty="0"/>
              <a:t>Visualizing the school and crime data in clusters in a map also helps to understand the areas with similar crime counts and which areas need further attention.</a:t>
            </a:r>
          </a:p>
          <a:p>
            <a:endParaRPr lang="en-US" dirty="0"/>
          </a:p>
        </p:txBody>
      </p:sp>
    </p:spTree>
    <p:extLst>
      <p:ext uri="{BB962C8B-B14F-4D97-AF65-F5344CB8AC3E}">
        <p14:creationId xmlns:p14="http://schemas.microsoft.com/office/powerpoint/2010/main" val="292459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Conclusion: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sample of Chicago schools used for clustering into four clusters based on crime counts produced one cluster across many areas, one with few areas, one with two areas and another in only one area. The Folium map helps in visualizing the clusters. </a:t>
            </a:r>
          </a:p>
          <a:p>
            <a:r>
              <a:rPr lang="en-US" dirty="0"/>
              <a:t>The model using Linear Regression for crime counts predicts the crime count for an area for a future time accurately.</a:t>
            </a:r>
          </a:p>
          <a:p>
            <a:r>
              <a:rPr lang="en-US" dirty="0" err="1"/>
              <a:t>FourSquare</a:t>
            </a:r>
            <a:r>
              <a:rPr lang="en-US" dirty="0"/>
              <a:t> API helps provide the different venues for any location and can be used effectively to find the available security (police stations) in a schools vicinity.</a:t>
            </a:r>
          </a:p>
          <a:p>
            <a:r>
              <a:rPr lang="en-US" dirty="0"/>
              <a:t>As seen in the clusters map, more schools are in areas with less crime count. And the areas with high crime count have fewer schools</a:t>
            </a:r>
            <a:r>
              <a:rPr lang="en-US" dirty="0" smtClean="0"/>
              <a:t>.</a:t>
            </a:r>
          </a:p>
          <a:p>
            <a:r>
              <a:rPr lang="en-US" dirty="0" smtClean="0"/>
              <a:t> </a:t>
            </a:r>
            <a:r>
              <a:rPr lang="en-US" dirty="0"/>
              <a:t>Further effort should be taken to add additional security in the areas with high crime count if their existing security is determined to be not adequate.</a:t>
            </a:r>
          </a:p>
          <a:p>
            <a:endParaRPr lang="en-US" dirty="0"/>
          </a:p>
        </p:txBody>
      </p:sp>
    </p:spTree>
    <p:extLst>
      <p:ext uri="{BB962C8B-B14F-4D97-AF65-F5344CB8AC3E}">
        <p14:creationId xmlns:p14="http://schemas.microsoft.com/office/powerpoint/2010/main" val="65354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Safety </a:t>
            </a:r>
            <a:r>
              <a:rPr lang="en-US" dirty="0"/>
              <a:t>in schools is a very </a:t>
            </a:r>
            <a:r>
              <a:rPr lang="en-US" dirty="0" smtClean="0"/>
              <a:t>important. </a:t>
            </a:r>
          </a:p>
          <a:p>
            <a:r>
              <a:rPr lang="en-US" dirty="0" smtClean="0"/>
              <a:t>The </a:t>
            </a:r>
            <a:r>
              <a:rPr lang="en-US" dirty="0"/>
              <a:t>neighborhood of the school has a big influence on the school safety. </a:t>
            </a:r>
            <a:endParaRPr lang="en-US" dirty="0" smtClean="0"/>
          </a:p>
          <a:p>
            <a:r>
              <a:rPr lang="en-US" dirty="0" smtClean="0"/>
              <a:t>Chicago </a:t>
            </a:r>
            <a:r>
              <a:rPr lang="en-US" dirty="0"/>
              <a:t>school and crime data </a:t>
            </a:r>
            <a:r>
              <a:rPr lang="en-US" dirty="0" smtClean="0"/>
              <a:t>is retrieved, cleaned and explored for analysis. </a:t>
            </a:r>
          </a:p>
          <a:p>
            <a:r>
              <a:rPr lang="en-US" dirty="0" smtClean="0"/>
              <a:t>School </a:t>
            </a:r>
            <a:r>
              <a:rPr lang="en-US" dirty="0"/>
              <a:t>data </a:t>
            </a:r>
            <a:r>
              <a:rPr lang="en-US" dirty="0" smtClean="0"/>
              <a:t>is used </a:t>
            </a:r>
            <a:r>
              <a:rPr lang="en-US" dirty="0"/>
              <a:t>with Four Square API to find the available security ( number of Police stations). </a:t>
            </a:r>
            <a:endParaRPr lang="en-US" dirty="0" smtClean="0"/>
          </a:p>
          <a:p>
            <a:r>
              <a:rPr lang="en-US" dirty="0" smtClean="0"/>
              <a:t>Depending </a:t>
            </a:r>
            <a:r>
              <a:rPr lang="en-US" dirty="0"/>
              <a:t>on the crime counts in the neighborhood of existing schools, it can be decided if more police stations are required. </a:t>
            </a:r>
            <a:endParaRPr lang="en-US" dirty="0" smtClean="0"/>
          </a:p>
          <a:p>
            <a:r>
              <a:rPr lang="en-US" dirty="0" smtClean="0"/>
              <a:t>For </a:t>
            </a:r>
            <a:r>
              <a:rPr lang="en-US" dirty="0"/>
              <a:t>new schools, </a:t>
            </a:r>
            <a:r>
              <a:rPr lang="en-US" dirty="0" smtClean="0"/>
              <a:t>a </a:t>
            </a:r>
            <a:r>
              <a:rPr lang="en-US" dirty="0"/>
              <a:t>model </a:t>
            </a:r>
            <a:r>
              <a:rPr lang="en-US" dirty="0" smtClean="0"/>
              <a:t>developed using </a:t>
            </a:r>
            <a:r>
              <a:rPr lang="en-US" dirty="0"/>
              <a:t>machine learning </a:t>
            </a:r>
            <a:r>
              <a:rPr lang="en-US" dirty="0" smtClean="0"/>
              <a:t>Linear Regression with the existing crime data can </a:t>
            </a:r>
            <a:r>
              <a:rPr lang="en-US" dirty="0"/>
              <a:t>help with predicting the crime in the neighborhood </a:t>
            </a:r>
            <a:r>
              <a:rPr lang="en-US" dirty="0" smtClean="0"/>
              <a:t>for </a:t>
            </a:r>
            <a:r>
              <a:rPr lang="en-US" dirty="0"/>
              <a:t>future</a:t>
            </a:r>
            <a:r>
              <a:rPr lang="en-US" dirty="0" smtClean="0"/>
              <a:t>.</a:t>
            </a:r>
          </a:p>
          <a:p>
            <a:r>
              <a:rPr lang="en-US" dirty="0" smtClean="0"/>
              <a:t> </a:t>
            </a:r>
            <a:r>
              <a:rPr lang="en-US" dirty="0"/>
              <a:t>The project can be used by any location with the location, school and crime rates data available. </a:t>
            </a:r>
            <a:endParaRPr lang="en-US" dirty="0" smtClean="0"/>
          </a:p>
          <a:p>
            <a:r>
              <a:rPr lang="en-US" dirty="0" smtClean="0"/>
              <a:t>This </a:t>
            </a:r>
            <a:r>
              <a:rPr lang="en-US" dirty="0"/>
              <a:t>will help the school administration and government bodies to make accurate decisions on which locations are appropriate for new schools as well as which existing schools need more security arrangements.</a:t>
            </a:r>
          </a:p>
          <a:p>
            <a:endParaRPr lang="en-US" dirty="0"/>
          </a:p>
        </p:txBody>
      </p:sp>
    </p:spTree>
    <p:extLst>
      <p:ext uri="{BB962C8B-B14F-4D97-AF65-F5344CB8AC3E}">
        <p14:creationId xmlns:p14="http://schemas.microsoft.com/office/powerpoint/2010/main" val="137324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 Data: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Chicago </a:t>
            </a:r>
            <a:r>
              <a:rPr lang="en-US" dirty="0"/>
              <a:t>school and crime data from the Course 5 of the IBM Data Science Professional </a:t>
            </a:r>
            <a:r>
              <a:rPr lang="en-US" dirty="0" smtClean="0"/>
              <a:t>certification is used. </a:t>
            </a:r>
          </a:p>
          <a:p>
            <a:r>
              <a:rPr lang="en-US" dirty="0" smtClean="0"/>
              <a:t>Only </a:t>
            </a:r>
            <a:r>
              <a:rPr lang="en-US" dirty="0"/>
              <a:t>certain columns of interest are retrieved from the datasets. </a:t>
            </a:r>
            <a:endParaRPr lang="en-US" dirty="0" smtClean="0"/>
          </a:p>
          <a:p>
            <a:r>
              <a:rPr lang="en-US" dirty="0" smtClean="0"/>
              <a:t>The </a:t>
            </a:r>
            <a:r>
              <a:rPr lang="en-US" dirty="0"/>
              <a:t>records with missing data in the datasets are dropped</a:t>
            </a:r>
            <a:r>
              <a:rPr lang="en-US" dirty="0" smtClean="0"/>
              <a:t>.</a:t>
            </a:r>
          </a:p>
          <a:p>
            <a:r>
              <a:rPr lang="en-US" dirty="0" smtClean="0"/>
              <a:t>Crime </a:t>
            </a:r>
            <a:r>
              <a:rPr lang="en-US" dirty="0"/>
              <a:t>data prior to 2013 is used to develop a linear regression model to be used for predicting crime counts for future years</a:t>
            </a:r>
            <a:r>
              <a:rPr lang="en-US" dirty="0" smtClean="0"/>
              <a:t>.</a:t>
            </a:r>
          </a:p>
          <a:p>
            <a:r>
              <a:rPr lang="en-US" dirty="0" smtClean="0"/>
              <a:t>The </a:t>
            </a:r>
            <a:r>
              <a:rPr lang="en-US" dirty="0"/>
              <a:t>location co-ordinates for Chicago is obtained using the </a:t>
            </a:r>
            <a:r>
              <a:rPr lang="en-US" dirty="0" err="1"/>
              <a:t>geopy.geocoders</a:t>
            </a:r>
            <a:r>
              <a:rPr lang="en-US" dirty="0"/>
              <a:t> library </a:t>
            </a:r>
            <a:r>
              <a:rPr lang="en-US" dirty="0" err="1"/>
              <a:t>Nominatim</a:t>
            </a:r>
            <a:r>
              <a:rPr lang="en-US" dirty="0"/>
              <a:t>. </a:t>
            </a:r>
            <a:endParaRPr lang="en-US" dirty="0" smtClean="0"/>
          </a:p>
          <a:p>
            <a:r>
              <a:rPr lang="en-US" dirty="0" smtClean="0"/>
              <a:t>Map </a:t>
            </a:r>
            <a:r>
              <a:rPr lang="en-US" dirty="0"/>
              <a:t>for the Chicago school data is displayed. </a:t>
            </a:r>
            <a:endParaRPr lang="en-US" dirty="0" smtClean="0"/>
          </a:p>
          <a:p>
            <a:r>
              <a:rPr lang="en-US" dirty="0" err="1" smtClean="0"/>
              <a:t>FourSquare</a:t>
            </a:r>
            <a:r>
              <a:rPr lang="en-US" dirty="0" smtClean="0"/>
              <a:t> </a:t>
            </a:r>
            <a:r>
              <a:rPr lang="en-US" dirty="0"/>
              <a:t>API </a:t>
            </a:r>
            <a:r>
              <a:rPr lang="en-US" dirty="0" smtClean="0"/>
              <a:t>is used </a:t>
            </a:r>
            <a:r>
              <a:rPr lang="en-US" dirty="0"/>
              <a:t>to find the police stations near schools to determine the available security and if additional security is required based on the current crime counts. </a:t>
            </a:r>
            <a:endParaRPr lang="en-US" dirty="0" smtClean="0"/>
          </a:p>
          <a:p>
            <a:r>
              <a:rPr lang="en-US" dirty="0" err="1" smtClean="0"/>
              <a:t>Kmeans</a:t>
            </a:r>
            <a:r>
              <a:rPr lang="en-US" dirty="0" smtClean="0"/>
              <a:t> </a:t>
            </a:r>
            <a:r>
              <a:rPr lang="en-US" dirty="0"/>
              <a:t>clustering is used to cluster the schools into clusters for further analysis.</a:t>
            </a:r>
          </a:p>
          <a:p>
            <a:endParaRPr lang="en-US" dirty="0"/>
          </a:p>
        </p:txBody>
      </p:sp>
    </p:spTree>
    <p:extLst>
      <p:ext uri="{BB962C8B-B14F-4D97-AF65-F5344CB8AC3E}">
        <p14:creationId xmlns:p14="http://schemas.microsoft.com/office/powerpoint/2010/main" val="2199433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3.0 Methodology:</a:t>
            </a:r>
            <a:br>
              <a:rPr lang="en-US" dirty="0"/>
            </a:br>
            <a:endParaRPr lang="en-US" dirty="0"/>
          </a:p>
        </p:txBody>
      </p:sp>
      <p:sp>
        <p:nvSpPr>
          <p:cNvPr id="3" name="Content Placeholder 2"/>
          <p:cNvSpPr>
            <a:spLocks noGrp="1"/>
          </p:cNvSpPr>
          <p:nvPr>
            <p:ph idx="1"/>
          </p:nvPr>
        </p:nvSpPr>
        <p:spPr>
          <a:xfrm>
            <a:off x="838200" y="1210614"/>
            <a:ext cx="10515600" cy="4966349"/>
          </a:xfrm>
        </p:spPr>
        <p:txBody>
          <a:bodyPr>
            <a:normAutofit fontScale="55000" lnSpcReduction="20000"/>
          </a:bodyPr>
          <a:lstStyle/>
          <a:p>
            <a:r>
              <a:rPr lang="en-US" dirty="0"/>
              <a:t>First the python and machine learning packages and libraries to be used for the project are imported and installed.</a:t>
            </a:r>
          </a:p>
          <a:p>
            <a:r>
              <a:rPr lang="en-US" dirty="0"/>
              <a:t>Below is a list of the packages and libraries:</a:t>
            </a:r>
          </a:p>
          <a:p>
            <a:r>
              <a:rPr lang="en-US" dirty="0" err="1"/>
              <a:t>Lxml</a:t>
            </a:r>
            <a:r>
              <a:rPr lang="en-US" dirty="0"/>
              <a:t> # Processing XML and HTML</a:t>
            </a:r>
          </a:p>
          <a:p>
            <a:r>
              <a:rPr lang="en-US" dirty="0" err="1"/>
              <a:t>Geopy</a:t>
            </a:r>
            <a:r>
              <a:rPr lang="en-US" dirty="0"/>
              <a:t> # to locate the coordinates of addresses, cities, countries, and landmarks across the globe using third-party geocoders</a:t>
            </a:r>
          </a:p>
          <a:p>
            <a:r>
              <a:rPr lang="en-US" dirty="0" err="1"/>
              <a:t>ProgressBar</a:t>
            </a:r>
            <a:r>
              <a:rPr lang="en-US" dirty="0"/>
              <a:t> # to provide visual (yet text based) progress to long running operations</a:t>
            </a:r>
          </a:p>
          <a:p>
            <a:r>
              <a:rPr lang="en-US" dirty="0" err="1"/>
              <a:t>BeautifulSoup</a:t>
            </a:r>
            <a:r>
              <a:rPr lang="en-US" dirty="0"/>
              <a:t> # library for web scraping</a:t>
            </a:r>
          </a:p>
          <a:p>
            <a:r>
              <a:rPr lang="en-US" dirty="0" err="1"/>
              <a:t>numpy</a:t>
            </a:r>
            <a:r>
              <a:rPr lang="en-US" dirty="0"/>
              <a:t> # library to handle data in a </a:t>
            </a:r>
            <a:r>
              <a:rPr lang="en-US" dirty="0" err="1"/>
              <a:t>vectorized</a:t>
            </a:r>
            <a:r>
              <a:rPr lang="en-US" dirty="0"/>
              <a:t> manner</a:t>
            </a:r>
          </a:p>
          <a:p>
            <a:r>
              <a:rPr lang="en-US" dirty="0"/>
              <a:t>pandas # library for data analysis</a:t>
            </a:r>
          </a:p>
          <a:p>
            <a:r>
              <a:rPr lang="en-US" dirty="0" err="1"/>
              <a:t>json_normalize</a:t>
            </a:r>
            <a:r>
              <a:rPr lang="en-US" dirty="0"/>
              <a:t> # for flattening semi-structured JSON objects</a:t>
            </a:r>
          </a:p>
          <a:p>
            <a:r>
              <a:rPr lang="en-US" dirty="0"/>
              <a:t>matplotlib.cm # </a:t>
            </a:r>
            <a:r>
              <a:rPr lang="en-US" i="1" dirty="0" err="1"/>
              <a:t>Colormap</a:t>
            </a:r>
            <a:r>
              <a:rPr lang="en-US" dirty="0"/>
              <a:t> reference for a list of built in </a:t>
            </a:r>
            <a:r>
              <a:rPr lang="en-US" dirty="0" err="1"/>
              <a:t>colormaps</a:t>
            </a:r>
            <a:endParaRPr lang="en-US" dirty="0"/>
          </a:p>
          <a:p>
            <a:r>
              <a:rPr lang="en-US" dirty="0" err="1"/>
              <a:t>matplotlib.colors</a:t>
            </a:r>
            <a:r>
              <a:rPr lang="en-US" dirty="0"/>
              <a:t> # list of the named colors supported in </a:t>
            </a:r>
            <a:r>
              <a:rPr lang="en-US" dirty="0" err="1"/>
              <a:t>matplotlib</a:t>
            </a:r>
            <a:endParaRPr lang="en-US" dirty="0"/>
          </a:p>
          <a:p>
            <a:r>
              <a:rPr lang="en-US" dirty="0"/>
              <a:t>requests # library to handle requests</a:t>
            </a:r>
          </a:p>
          <a:p>
            <a:r>
              <a:rPr lang="en-US" dirty="0" err="1"/>
              <a:t>geopy.geocoders</a:t>
            </a:r>
            <a:r>
              <a:rPr lang="en-US" dirty="0"/>
              <a:t> </a:t>
            </a:r>
            <a:r>
              <a:rPr lang="en-US" dirty="0" err="1"/>
              <a:t>Nominatim</a:t>
            </a:r>
            <a:r>
              <a:rPr lang="en-US" dirty="0"/>
              <a:t> # convert an address into latitude and longitude values</a:t>
            </a:r>
          </a:p>
          <a:p>
            <a:r>
              <a:rPr lang="en-US" dirty="0" err="1"/>
              <a:t>matplotlib</a:t>
            </a:r>
            <a:r>
              <a:rPr lang="en-US" dirty="0"/>
              <a:t> # library for visualization</a:t>
            </a:r>
          </a:p>
          <a:p>
            <a:r>
              <a:rPr lang="en-US" dirty="0" err="1"/>
              <a:t>sklearn.cluster</a:t>
            </a:r>
            <a:r>
              <a:rPr lang="en-US" dirty="0"/>
              <a:t>  </a:t>
            </a:r>
            <a:r>
              <a:rPr lang="en-US" dirty="0" err="1"/>
              <a:t>KMeans</a:t>
            </a:r>
            <a:r>
              <a:rPr lang="en-US" dirty="0"/>
              <a:t> # import k-means from clustering stage</a:t>
            </a:r>
          </a:p>
          <a:p>
            <a:r>
              <a:rPr lang="en-US" dirty="0"/>
              <a:t>folium # map rendering library</a:t>
            </a:r>
          </a:p>
          <a:p>
            <a:r>
              <a:rPr lang="en-US" dirty="0"/>
              <a:t>re # specifies a set of strings that matches it</a:t>
            </a:r>
          </a:p>
          <a:p>
            <a:endParaRPr lang="en-US" dirty="0"/>
          </a:p>
        </p:txBody>
      </p:sp>
    </p:spTree>
    <p:extLst>
      <p:ext uri="{BB962C8B-B14F-4D97-AF65-F5344CB8AC3E}">
        <p14:creationId xmlns:p14="http://schemas.microsoft.com/office/powerpoint/2010/main" val="2573848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701" y="218941"/>
            <a:ext cx="10684099" cy="5958022"/>
          </a:xfrm>
        </p:spPr>
        <p:txBody>
          <a:bodyPr/>
          <a:lstStyle/>
          <a:p>
            <a:r>
              <a:rPr lang="en-US" dirty="0" smtClean="0"/>
              <a:t>The </a:t>
            </a:r>
            <a:r>
              <a:rPr lang="en-US" dirty="0"/>
              <a:t>Chicago crime data set is retrieved and cleaned. </a:t>
            </a:r>
          </a:p>
          <a:p>
            <a:r>
              <a:rPr lang="en-US" dirty="0"/>
              <a:t>Source of crime data:</a:t>
            </a:r>
          </a:p>
          <a:p>
            <a:r>
              <a:rPr lang="en-US" u="sng" dirty="0">
                <a:hlinkClick r:id="rId2"/>
              </a:rPr>
              <a:t>https://ibm.box.com/shared/static/svflyugsr9zbqy5bmowgswqemfpm1x7f.csv</a:t>
            </a:r>
            <a:endParaRPr lang="en-US" dirty="0"/>
          </a:p>
          <a:p>
            <a:r>
              <a:rPr lang="en-US" dirty="0"/>
              <a:t>The data is read into a python </a:t>
            </a:r>
            <a:r>
              <a:rPr lang="en-US" dirty="0" err="1"/>
              <a:t>dataframe</a:t>
            </a:r>
            <a:r>
              <a:rPr lang="en-US" dirty="0"/>
              <a:t> from the csv file. </a:t>
            </a:r>
            <a:endParaRPr lang="en-US" dirty="0" smtClean="0"/>
          </a:p>
          <a:p>
            <a:r>
              <a:rPr lang="en-US" dirty="0" smtClean="0"/>
              <a:t>Columns </a:t>
            </a:r>
            <a:r>
              <a:rPr lang="en-US" dirty="0"/>
              <a:t>of interest are saved and other columns are dropped. </a:t>
            </a:r>
            <a:endParaRPr lang="en-US" dirty="0" smtClean="0"/>
          </a:p>
          <a:p>
            <a:r>
              <a:rPr lang="en-US" dirty="0" smtClean="0"/>
              <a:t>The </a:t>
            </a:r>
            <a:r>
              <a:rPr lang="en-US" dirty="0"/>
              <a:t>records with missing data are also dropped. </a:t>
            </a:r>
            <a:endParaRPr lang="en-US" dirty="0" smtClean="0"/>
          </a:p>
          <a:p>
            <a:r>
              <a:rPr lang="en-US" dirty="0" smtClean="0"/>
              <a:t>Data </a:t>
            </a:r>
            <a:r>
              <a:rPr lang="en-US" dirty="0"/>
              <a:t>prior to the year 2013 is saved and is used to develop a Linear Regression model to predict the crime count for a </a:t>
            </a:r>
            <a:r>
              <a:rPr lang="en-US" dirty="0" smtClean="0"/>
              <a:t>specific year </a:t>
            </a:r>
            <a:r>
              <a:rPr lang="en-US" dirty="0"/>
              <a:t>for a certain location.</a:t>
            </a:r>
          </a:p>
          <a:p>
            <a:endParaRPr lang="en-US" dirty="0"/>
          </a:p>
        </p:txBody>
      </p:sp>
    </p:spTree>
    <p:extLst>
      <p:ext uri="{BB962C8B-B14F-4D97-AF65-F5344CB8AC3E}">
        <p14:creationId xmlns:p14="http://schemas.microsoft.com/office/powerpoint/2010/main" val="14499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428" y="566670"/>
            <a:ext cx="10761372" cy="5610293"/>
          </a:xfrm>
        </p:spPr>
        <p:txBody>
          <a:bodyPr>
            <a:normAutofit fontScale="92500"/>
          </a:bodyPr>
          <a:lstStyle/>
          <a:p>
            <a:r>
              <a:rPr lang="en-US" dirty="0"/>
              <a:t>Next, the Chicago school data set is retrieved and cleaned.</a:t>
            </a:r>
          </a:p>
          <a:p>
            <a:r>
              <a:rPr lang="en-US" dirty="0"/>
              <a:t>Source of school data:</a:t>
            </a:r>
          </a:p>
          <a:p>
            <a:r>
              <a:rPr lang="en-US" u="sng" dirty="0">
                <a:hlinkClick r:id="rId2"/>
              </a:rPr>
              <a:t>https://ibm.box.com/shared/static/f9gjvj1gjmxxzycdhplzt01qtz0s7ew7.csv</a:t>
            </a:r>
            <a:endParaRPr lang="en-US" dirty="0"/>
          </a:p>
          <a:p>
            <a:r>
              <a:rPr lang="en-US" dirty="0"/>
              <a:t>The data is read into a python </a:t>
            </a:r>
            <a:r>
              <a:rPr lang="en-US" dirty="0" err="1"/>
              <a:t>dataframe</a:t>
            </a:r>
            <a:r>
              <a:rPr lang="en-US" dirty="0"/>
              <a:t> from the csv file. </a:t>
            </a:r>
            <a:endParaRPr lang="en-US" dirty="0" smtClean="0"/>
          </a:p>
          <a:p>
            <a:r>
              <a:rPr lang="en-US" dirty="0" smtClean="0"/>
              <a:t>Columns </a:t>
            </a:r>
            <a:r>
              <a:rPr lang="en-US" dirty="0"/>
              <a:t>of interest are saved and other columns are dropped</a:t>
            </a:r>
            <a:r>
              <a:rPr lang="en-US" dirty="0" smtClean="0"/>
              <a:t>.</a:t>
            </a:r>
          </a:p>
          <a:p>
            <a:r>
              <a:rPr lang="en-US" dirty="0" smtClean="0"/>
              <a:t> </a:t>
            </a:r>
            <a:r>
              <a:rPr lang="en-US" dirty="0"/>
              <a:t>The records with missing data are also dropped.</a:t>
            </a:r>
          </a:p>
          <a:p>
            <a:r>
              <a:rPr lang="en-US" dirty="0"/>
              <a:t>The location co-ordinates for Chicago is obtained using the </a:t>
            </a:r>
            <a:r>
              <a:rPr lang="en-US" dirty="0" err="1"/>
              <a:t>Nominatim</a:t>
            </a:r>
            <a:r>
              <a:rPr lang="en-US" dirty="0"/>
              <a:t> geocode and used to develop a Folium map to visualize the Chicago schools.</a:t>
            </a:r>
          </a:p>
          <a:p>
            <a:r>
              <a:rPr lang="en-US" dirty="0"/>
              <a:t>Foursquare API is used to find the police stations within 2000 meters of schools. </a:t>
            </a:r>
            <a:endParaRPr lang="en-US" dirty="0" smtClean="0"/>
          </a:p>
          <a:p>
            <a:r>
              <a:rPr lang="en-US" dirty="0" smtClean="0"/>
              <a:t>A </a:t>
            </a:r>
            <a:r>
              <a:rPr lang="en-US" dirty="0"/>
              <a:t>map is developed using Folium to visualize a sample school along with the police stations in its neighborhood.</a:t>
            </a:r>
          </a:p>
          <a:p>
            <a:endParaRPr lang="en-US" dirty="0"/>
          </a:p>
        </p:txBody>
      </p:sp>
    </p:spTree>
    <p:extLst>
      <p:ext uri="{BB962C8B-B14F-4D97-AF65-F5344CB8AC3E}">
        <p14:creationId xmlns:p14="http://schemas.microsoft.com/office/powerpoint/2010/main" val="60188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86" y="360608"/>
            <a:ext cx="10735614" cy="5816355"/>
          </a:xfrm>
        </p:spPr>
        <p:txBody>
          <a:bodyPr/>
          <a:lstStyle/>
          <a:p>
            <a:r>
              <a:rPr lang="en-US" dirty="0"/>
              <a:t>Map of Eugene Field Elementary School along with the police stations in its vicinity:</a:t>
            </a:r>
          </a:p>
          <a:p>
            <a:endParaRPr lang="en-US" dirty="0"/>
          </a:p>
        </p:txBody>
      </p:sp>
      <p:pic>
        <p:nvPicPr>
          <p:cNvPr id="4" name="Picture 3"/>
          <p:cNvPicPr/>
          <p:nvPr/>
        </p:nvPicPr>
        <p:blipFill>
          <a:blip r:embed="rId2"/>
          <a:stretch>
            <a:fillRect/>
          </a:stretch>
        </p:blipFill>
        <p:spPr>
          <a:xfrm>
            <a:off x="3124200" y="1776730"/>
            <a:ext cx="5943600" cy="3304540"/>
          </a:xfrm>
          <a:prstGeom prst="rect">
            <a:avLst/>
          </a:prstGeom>
        </p:spPr>
      </p:pic>
    </p:spTree>
    <p:extLst>
      <p:ext uri="{BB962C8B-B14F-4D97-AF65-F5344CB8AC3E}">
        <p14:creationId xmlns:p14="http://schemas.microsoft.com/office/powerpoint/2010/main" val="399293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231820"/>
            <a:ext cx="10825766" cy="5945143"/>
          </a:xfrm>
        </p:spPr>
        <p:txBody>
          <a:bodyPr/>
          <a:lstStyle/>
          <a:p>
            <a:r>
              <a:rPr lang="en-US" dirty="0"/>
              <a:t>The crime counts for each area is calculated </a:t>
            </a:r>
            <a:endParaRPr lang="en-US" dirty="0" smtClean="0"/>
          </a:p>
          <a:p>
            <a:r>
              <a:rPr lang="en-US" dirty="0" smtClean="0"/>
              <a:t>The calculated crime counts is joined </a:t>
            </a:r>
            <a:r>
              <a:rPr lang="en-US" dirty="0"/>
              <a:t>with the school data</a:t>
            </a:r>
            <a:r>
              <a:rPr lang="en-US" dirty="0" smtClean="0"/>
              <a:t>.</a:t>
            </a:r>
          </a:p>
          <a:p>
            <a:r>
              <a:rPr lang="en-US" dirty="0" smtClean="0"/>
              <a:t> </a:t>
            </a:r>
            <a:r>
              <a:rPr lang="en-US" dirty="0"/>
              <a:t>The combined school and crime data is used for clustering the schools using </a:t>
            </a:r>
            <a:r>
              <a:rPr lang="en-US" dirty="0" err="1"/>
              <a:t>KMeans</a:t>
            </a:r>
            <a:r>
              <a:rPr lang="en-US" dirty="0"/>
              <a:t> based on the crime count. </a:t>
            </a:r>
            <a:endParaRPr lang="en-US" dirty="0" smtClean="0"/>
          </a:p>
          <a:p>
            <a:r>
              <a:rPr lang="en-US" dirty="0" smtClean="0"/>
              <a:t>The </a:t>
            </a:r>
            <a:r>
              <a:rPr lang="en-US" dirty="0"/>
              <a:t>clusters are displayed in a map using Folium</a:t>
            </a:r>
            <a:r>
              <a:rPr lang="en-US" dirty="0" smtClean="0"/>
              <a:t>.</a:t>
            </a:r>
          </a:p>
          <a:p>
            <a:r>
              <a:rPr lang="en-US" dirty="0" smtClean="0"/>
              <a:t> </a:t>
            </a:r>
            <a:r>
              <a:rPr lang="en-US" dirty="0"/>
              <a:t>The clusters are also analyzed to obtain the average, maximum and minimum crime counts in each cluster. </a:t>
            </a:r>
          </a:p>
          <a:p>
            <a:endParaRPr lang="en-US" dirty="0"/>
          </a:p>
        </p:txBody>
      </p:sp>
    </p:spTree>
    <p:extLst>
      <p:ext uri="{BB962C8B-B14F-4D97-AF65-F5344CB8AC3E}">
        <p14:creationId xmlns:p14="http://schemas.microsoft.com/office/powerpoint/2010/main" val="121974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373487"/>
            <a:ext cx="10774251" cy="5803476"/>
          </a:xfrm>
        </p:spPr>
        <p:txBody>
          <a:bodyPr/>
          <a:lstStyle/>
          <a:p>
            <a:r>
              <a:rPr lang="en-US" dirty="0"/>
              <a:t>Map of </a:t>
            </a:r>
            <a:r>
              <a:rPr lang="en-US" dirty="0" err="1"/>
              <a:t>KMeans</a:t>
            </a:r>
            <a:r>
              <a:rPr lang="en-US" dirty="0"/>
              <a:t> clusters based on school and crime data:</a:t>
            </a:r>
          </a:p>
          <a:p>
            <a:endParaRPr lang="en-US" dirty="0"/>
          </a:p>
        </p:txBody>
      </p:sp>
      <p:pic>
        <p:nvPicPr>
          <p:cNvPr id="4" name="Picture 3"/>
          <p:cNvPicPr/>
          <p:nvPr/>
        </p:nvPicPr>
        <p:blipFill>
          <a:blip r:embed="rId2"/>
          <a:stretch>
            <a:fillRect/>
          </a:stretch>
        </p:blipFill>
        <p:spPr>
          <a:xfrm>
            <a:off x="3124200" y="1735137"/>
            <a:ext cx="5943600" cy="3387725"/>
          </a:xfrm>
          <a:prstGeom prst="rect">
            <a:avLst/>
          </a:prstGeom>
        </p:spPr>
      </p:pic>
    </p:spTree>
    <p:extLst>
      <p:ext uri="{BB962C8B-B14F-4D97-AF65-F5344CB8AC3E}">
        <p14:creationId xmlns:p14="http://schemas.microsoft.com/office/powerpoint/2010/main" val="156188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1128</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CHICAGO SCHOOL SAFETY ANALYSIS, CLUSTERING AND PREDICTION</vt:lpstr>
      <vt:lpstr>1.0 INTRODUCTION</vt:lpstr>
      <vt:lpstr>2.0 Data:  </vt:lpstr>
      <vt:lpstr>3.0 Methodology: </vt:lpstr>
      <vt:lpstr>PowerPoint Presentation</vt:lpstr>
      <vt:lpstr>PowerPoint Presentation</vt:lpstr>
      <vt:lpstr>PowerPoint Presentation</vt:lpstr>
      <vt:lpstr>PowerPoint Presentation</vt:lpstr>
      <vt:lpstr>PowerPoint Presentation</vt:lpstr>
      <vt:lpstr>4. Results: </vt:lpstr>
      <vt:lpstr>5. Discussion: </vt:lpstr>
      <vt:lpstr>6.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CHICAGO SCHOOL SAFETY ANALYSIS, CLUSTERING AND PREDICTION</dc:title>
  <dc:creator>sc</dc:creator>
  <cp:lastModifiedBy>sc</cp:lastModifiedBy>
  <cp:revision>19</cp:revision>
  <dcterms:created xsi:type="dcterms:W3CDTF">2020-01-03T00:26:17Z</dcterms:created>
  <dcterms:modified xsi:type="dcterms:W3CDTF">2020-01-03T01:04:19Z</dcterms:modified>
</cp:coreProperties>
</file>