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1" r:id="rId19"/>
    <p:sldId id="272" r:id="rId20"/>
    <p:sldId id="273"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86" autoAdjust="0"/>
  </p:normalViewPr>
  <p:slideViewPr>
    <p:cSldViewPr snapToGrid="0">
      <p:cViewPr varScale="1">
        <p:scale>
          <a:sx n="117" d="100"/>
          <a:sy n="117" d="100"/>
        </p:scale>
        <p:origin x="-10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30E46-494F-424F-9058-C60352DCF206}" type="datetimeFigureOut">
              <a:rPr lang="en-US" smtClean="0"/>
              <a:t>7/31/13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550C-75DE-4918-BC79-3D04C31FC672}" type="slidenum">
              <a:rPr lang="en-US" smtClean="0"/>
              <a:t>‹#›</a:t>
            </a:fld>
            <a:endParaRPr lang="en-US"/>
          </a:p>
        </p:txBody>
      </p:sp>
    </p:spTree>
    <p:extLst>
      <p:ext uri="{BB962C8B-B14F-4D97-AF65-F5344CB8AC3E}">
        <p14:creationId xmlns:p14="http://schemas.microsoft.com/office/powerpoint/2010/main" val="290857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Collocating real-time processing with batch processing offers a number of advantages over segregated clusters.</a:t>
            </a:r>
          </a:p>
          <a:p>
            <a:r>
              <a:rPr lang="en-US" sz="1200" b="0" i="0" kern="1200" dirty="0" smtClean="0">
                <a:solidFill>
                  <a:schemeClr val="tx1"/>
                </a:solidFill>
                <a:effectLst/>
                <a:latin typeface="+mn-lt"/>
                <a:ea typeface="+mn-ea"/>
                <a:cs typeface="+mn-cs"/>
              </a:rPr>
              <a:t>It provides a huge potential for elasticity. Real-time processing will rarely produce a constant and predictable load. As such, Storm needs more resources to keep up with spikes in demand. Collocating Storm with batch processing allows Storm to steal resources from batch jobs when needed and give them back when demand subsides. The Storm-YARN effort lays the groundwork to make this possible.</a:t>
            </a:r>
          </a:p>
          <a:p>
            <a:r>
              <a:rPr lang="en-US" sz="1200" b="0" i="0" kern="1200" dirty="0" smtClean="0">
                <a:solidFill>
                  <a:schemeClr val="tx1"/>
                </a:solidFill>
                <a:effectLst/>
                <a:latin typeface="+mn-lt"/>
                <a:ea typeface="+mn-ea"/>
                <a:cs typeface="+mn-cs"/>
              </a:rPr>
              <a:t>Many applications use Storm for low-latency processing and Map/Reduce for batch processing while sharing data between Storm and Map/Reduce. By placing Storm physically closer to the data source and/or other components in the same pipeline we can reduce network transfers and in turn the total cost of acquiring the data.</a:t>
            </a:r>
          </a:p>
          <a:p>
            <a:endParaRPr lang="en-US" dirty="0"/>
          </a:p>
        </p:txBody>
      </p:sp>
      <p:sp>
        <p:nvSpPr>
          <p:cNvPr id="4" name="Slide Number Placeholder 3"/>
          <p:cNvSpPr>
            <a:spLocks noGrp="1"/>
          </p:cNvSpPr>
          <p:nvPr>
            <p:ph type="sldNum" sz="quarter" idx="10"/>
          </p:nvPr>
        </p:nvSpPr>
        <p:spPr/>
        <p:txBody>
          <a:bodyPr/>
          <a:lstStyle/>
          <a:p>
            <a:fld id="{B0E4550C-75DE-4918-BC79-3D04C31FC672}" type="slidenum">
              <a:rPr lang="en-US" smtClean="0"/>
              <a:t>10</a:t>
            </a:fld>
            <a:endParaRPr lang="en-US"/>
          </a:p>
        </p:txBody>
      </p:sp>
    </p:spTree>
    <p:extLst>
      <p:ext uri="{BB962C8B-B14F-4D97-AF65-F5344CB8AC3E}">
        <p14:creationId xmlns:p14="http://schemas.microsoft.com/office/powerpoint/2010/main" val="225298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compute user interest, Yahoo process billions of events from our over 700 million users, and analyze 2.2 billion content every day. Since users' change interest over time, we need to update user profiles to reflect their current interests.</a:t>
            </a:r>
            <a:endParaRPr lang="en-US" dirty="0"/>
          </a:p>
        </p:txBody>
      </p:sp>
      <p:sp>
        <p:nvSpPr>
          <p:cNvPr id="4" name="Slide Number Placeholder 3"/>
          <p:cNvSpPr>
            <a:spLocks noGrp="1"/>
          </p:cNvSpPr>
          <p:nvPr>
            <p:ph type="sldNum" sz="quarter" idx="10"/>
          </p:nvPr>
        </p:nvSpPr>
        <p:spPr/>
        <p:txBody>
          <a:bodyPr/>
          <a:lstStyle/>
          <a:p>
            <a:fld id="{B0E4550C-75DE-4918-BC79-3D04C31FC672}" type="slidenum">
              <a:rPr lang="en-US" smtClean="0"/>
              <a:t>11</a:t>
            </a:fld>
            <a:endParaRPr lang="en-US"/>
          </a:p>
        </p:txBody>
      </p:sp>
    </p:spTree>
    <p:extLst>
      <p:ext uri="{BB962C8B-B14F-4D97-AF65-F5344CB8AC3E}">
        <p14:creationId xmlns:p14="http://schemas.microsoft.com/office/powerpoint/2010/main" val="38650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Yahoo enhanced Storm to support </a:t>
            </a:r>
            <a:r>
              <a:rPr lang="en-US" dirty="0" err="1" smtClean="0"/>
              <a:t>Hadoop</a:t>
            </a:r>
            <a:r>
              <a:rPr lang="en-US" dirty="0" smtClean="0"/>
              <a:t> style security mechanisms (including Kerberos authentication), and thus enable Storm applications to access </a:t>
            </a:r>
            <a:r>
              <a:rPr lang="en-US" dirty="0" err="1" smtClean="0"/>
              <a:t>Hadoop</a:t>
            </a:r>
            <a:r>
              <a:rPr lang="en-US" dirty="0" smtClean="0"/>
              <a:t> datasets stored in our secure HDFS and </a:t>
            </a:r>
            <a:r>
              <a:rPr lang="en-US" dirty="0" err="1" smtClean="0"/>
              <a:t>Hbase</a:t>
            </a:r>
            <a:r>
              <a:rPr lang="en-US" dirty="0" smtClean="0"/>
              <a:t> clusters.</a:t>
            </a:r>
          </a:p>
          <a:p>
            <a:r>
              <a:rPr lang="en-US" dirty="0" smtClean="0"/>
              <a:t>Storm is being integrated into </a:t>
            </a:r>
            <a:r>
              <a:rPr lang="en-US" dirty="0" err="1" smtClean="0"/>
              <a:t>Hadoop</a:t>
            </a:r>
            <a:r>
              <a:rPr lang="en-US" dirty="0" smtClean="0"/>
              <a:t> YARN for resource management. Storm-on-YARN enables Storm applications to utilize the computational resources in our tens of thousands of </a:t>
            </a:r>
            <a:r>
              <a:rPr lang="en-US" dirty="0" err="1" smtClean="0"/>
              <a:t>Hadoop</a:t>
            </a:r>
            <a:r>
              <a:rPr lang="en-US" dirty="0" smtClean="0"/>
              <a:t> computation nodes. YARN is used to launch the Storm</a:t>
            </a:r>
            <a:r>
              <a:rPr lang="en-US" baseline="0" dirty="0" smtClean="0"/>
              <a:t> </a:t>
            </a:r>
            <a:r>
              <a:rPr lang="en-US" dirty="0" smtClean="0"/>
              <a:t>application master (Nimbus) on demand, and enables Nimbus to request resources for Storm application slaves (Supervisors).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0E4550C-75DE-4918-BC79-3D04C31FC672}" type="slidenum">
              <a:rPr lang="en-US" smtClean="0"/>
              <a:t>12</a:t>
            </a:fld>
            <a:endParaRPr lang="en-US"/>
          </a:p>
        </p:txBody>
      </p:sp>
    </p:spTree>
    <p:extLst>
      <p:ext uri="{BB962C8B-B14F-4D97-AF65-F5344CB8AC3E}">
        <p14:creationId xmlns:p14="http://schemas.microsoft.com/office/powerpoint/2010/main" val="176676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8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980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12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F79F24-248C-4B59-A584-075929D262F4}"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C9CD-2534-492D-AA59-B45B31D3A2A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77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79F24-248C-4B59-A584-075929D262F4}"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202185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79F24-248C-4B59-A584-075929D262F4}"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C9CD-2534-492D-AA59-B45B31D3A2A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68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F79F24-248C-4B59-A584-075929D262F4}" type="datetimeFigureOut">
              <a:rPr lang="en-US" smtClean="0"/>
              <a:t>7/31/13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222620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F79F24-248C-4B59-A584-075929D262F4}" type="datetimeFigureOut">
              <a:rPr lang="en-US" smtClean="0"/>
              <a:t>7/31/13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374771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F79F24-248C-4B59-A584-075929D262F4}" type="datetimeFigureOut">
              <a:rPr lang="en-US" smtClean="0"/>
              <a:t>7/31/13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84401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F79F24-248C-4B59-A584-075929D262F4}" type="datetimeFigureOut">
              <a:rPr lang="en-US" smtClean="0"/>
              <a:t>7/31/13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164993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F79F24-248C-4B59-A584-075929D262F4}" type="datetimeFigureOut">
              <a:rPr lang="en-US" smtClean="0"/>
              <a:t>7/31/13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20C9CD-2534-492D-AA59-B45B31D3A2A6}" type="slidenum">
              <a:rPr lang="en-US" smtClean="0"/>
              <a:t>‹#›</a:t>
            </a:fld>
            <a:endParaRPr lang="en-US"/>
          </a:p>
        </p:txBody>
      </p:sp>
    </p:spTree>
    <p:extLst>
      <p:ext uri="{BB962C8B-B14F-4D97-AF65-F5344CB8AC3E}">
        <p14:creationId xmlns:p14="http://schemas.microsoft.com/office/powerpoint/2010/main" val="386160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5981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79F24-248C-4B59-A584-075929D262F4}" type="datetimeFigureOut">
              <a:rPr lang="en-US" smtClean="0"/>
              <a:t>7/31/13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2936386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79F24-248C-4B59-A584-075929D262F4}"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3729462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79F24-248C-4B59-A584-075929D262F4}"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C9CD-2534-492D-AA59-B45B31D3A2A6}" type="slidenum">
              <a:rPr lang="en-US" smtClean="0"/>
              <a:t>‹#›</a:t>
            </a:fld>
            <a:endParaRPr lang="en-US"/>
          </a:p>
        </p:txBody>
      </p:sp>
    </p:spTree>
    <p:extLst>
      <p:ext uri="{BB962C8B-B14F-4D97-AF65-F5344CB8AC3E}">
        <p14:creationId xmlns:p14="http://schemas.microsoft.com/office/powerpoint/2010/main" val="306929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51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425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637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741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341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82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22F23-C2CD-BA43-8B86-5231FD6FB8B4}" type="datetimeFigureOut">
              <a:rPr lang="en-US" smtClean="0">
                <a:solidFill>
                  <a:prstClr val="black">
                    <a:tint val="75000"/>
                  </a:prstClr>
                </a:solidFill>
              </a:rPr>
              <a:pPr/>
              <a:t>7/31/13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BB276A-27AF-574D-A9C3-BF10EA81B47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9539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F79F24-248C-4B59-A584-075929D262F4}" type="datetimeFigureOut">
              <a:rPr lang="en-US" smtClean="0"/>
              <a:t>7/31/13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20C9CD-2534-492D-AA59-B45B31D3A2A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294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F79F24-248C-4B59-A584-075929D262F4}" type="datetimeFigureOut">
              <a:rPr lang="en-US" smtClean="0"/>
              <a:t>7/31/13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20C9CD-2534-492D-AA59-B45B31D3A2A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7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awjd@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2.0 and YARN</a:t>
            </a:r>
            <a:endParaRPr lang="en-US" dirty="0"/>
          </a:p>
        </p:txBody>
      </p:sp>
      <p:sp>
        <p:nvSpPr>
          <p:cNvPr id="3" name="Subtitle 2"/>
          <p:cNvSpPr>
            <a:spLocks noGrp="1"/>
          </p:cNvSpPr>
          <p:nvPr>
            <p:ph type="subTitle" idx="1"/>
          </p:nvPr>
        </p:nvSpPr>
        <p:spPr/>
        <p:txBody>
          <a:bodyPr/>
          <a:lstStyle/>
          <a:p>
            <a:r>
              <a:rPr lang="en-US" dirty="0" err="1" smtClean="0"/>
              <a:t>Subash</a:t>
            </a:r>
            <a:r>
              <a:rPr lang="en-US" dirty="0" smtClean="0"/>
              <a:t> D’Souza</a:t>
            </a:r>
            <a:endParaRPr lang="en-US" dirty="0"/>
          </a:p>
        </p:txBody>
      </p:sp>
    </p:spTree>
    <p:extLst>
      <p:ext uri="{BB962C8B-B14F-4D97-AF65-F5344CB8AC3E}">
        <p14:creationId xmlns:p14="http://schemas.microsoft.com/office/powerpoint/2010/main" val="355718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on YARN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600" dirty="0" smtClean="0"/>
              <a:t>Motivations</a:t>
            </a:r>
          </a:p>
          <a:p>
            <a:pPr lvl="1">
              <a:buFont typeface="Wingdings" panose="05000000000000000000" pitchFamily="2" charset="2"/>
              <a:buChar char="v"/>
            </a:pPr>
            <a:r>
              <a:rPr lang="en-US" sz="3400" dirty="0" smtClean="0"/>
              <a:t>Collocating </a:t>
            </a:r>
            <a:r>
              <a:rPr lang="en-US" sz="3400" dirty="0"/>
              <a:t>real-time processing with batch </a:t>
            </a:r>
            <a:r>
              <a:rPr lang="en-US" sz="3400" dirty="0" smtClean="0"/>
              <a:t>processing</a:t>
            </a:r>
            <a:endParaRPr lang="en-US" sz="3400" dirty="0"/>
          </a:p>
          <a:p>
            <a:pPr lvl="1">
              <a:buFont typeface="Wingdings" panose="05000000000000000000" pitchFamily="2" charset="2"/>
              <a:buChar char="v"/>
            </a:pPr>
            <a:r>
              <a:rPr lang="en-US" sz="3400" dirty="0"/>
              <a:t>P</a:t>
            </a:r>
            <a:r>
              <a:rPr lang="en-US" sz="3400" dirty="0" smtClean="0"/>
              <a:t>rovides </a:t>
            </a:r>
            <a:r>
              <a:rPr lang="en-US" sz="3400" dirty="0"/>
              <a:t>a huge potential for elasticity. </a:t>
            </a:r>
            <a:endParaRPr lang="en-US" sz="3400" dirty="0" smtClean="0"/>
          </a:p>
          <a:p>
            <a:pPr lvl="1">
              <a:buFont typeface="Wingdings" panose="05000000000000000000" pitchFamily="2" charset="2"/>
              <a:buChar char="v"/>
            </a:pPr>
            <a:r>
              <a:rPr lang="en-US" sz="3400" dirty="0" smtClean="0"/>
              <a:t>Reduces network transfer rates by moving storm closer to </a:t>
            </a:r>
            <a:r>
              <a:rPr lang="en-US" sz="3400" dirty="0" err="1" smtClean="0"/>
              <a:t>Mapreduce</a:t>
            </a:r>
            <a:r>
              <a:rPr lang="en-US" sz="3400" dirty="0" smtClean="0"/>
              <a:t>.</a:t>
            </a:r>
            <a:endParaRPr lang="en-US" sz="3400" dirty="0"/>
          </a:p>
          <a:p>
            <a:endParaRPr lang="en-US" sz="3600" dirty="0"/>
          </a:p>
        </p:txBody>
      </p:sp>
    </p:spTree>
    <p:extLst>
      <p:ext uri="{BB962C8B-B14F-4D97-AF65-F5344CB8AC3E}">
        <p14:creationId xmlns:p14="http://schemas.microsoft.com/office/powerpoint/2010/main" val="150745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on YARN @Yahoo</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8663" y="1851025"/>
            <a:ext cx="5715000" cy="4013200"/>
          </a:xfrm>
        </p:spPr>
      </p:pic>
    </p:spTree>
    <p:extLst>
      <p:ext uri="{BB962C8B-B14F-4D97-AF65-F5344CB8AC3E}">
        <p14:creationId xmlns:p14="http://schemas.microsoft.com/office/powerpoint/2010/main" val="58230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on YARN @Yahoo</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sz="3000" dirty="0" smtClean="0"/>
              <a:t>Yahoo enhanced </a:t>
            </a:r>
            <a:r>
              <a:rPr lang="en-US" sz="3000" dirty="0"/>
              <a:t>Storm to support </a:t>
            </a:r>
            <a:r>
              <a:rPr lang="en-US" sz="3000" dirty="0" err="1"/>
              <a:t>Hadoop</a:t>
            </a:r>
            <a:r>
              <a:rPr lang="en-US" sz="3000" dirty="0"/>
              <a:t> style security mechanisms </a:t>
            </a:r>
            <a:endParaRPr lang="en-US" sz="3000" dirty="0" smtClean="0"/>
          </a:p>
          <a:p>
            <a:pPr>
              <a:buFont typeface="Wingdings" panose="05000000000000000000" pitchFamily="2" charset="2"/>
              <a:buChar char="v"/>
            </a:pPr>
            <a:r>
              <a:rPr lang="en-US" sz="3000" dirty="0" smtClean="0"/>
              <a:t>Storm </a:t>
            </a:r>
            <a:r>
              <a:rPr lang="en-US" sz="3000" dirty="0"/>
              <a:t>is being integrated into </a:t>
            </a:r>
            <a:r>
              <a:rPr lang="en-US" sz="3000" dirty="0" err="1"/>
              <a:t>Hadoop</a:t>
            </a:r>
            <a:r>
              <a:rPr lang="en-US" sz="3000" dirty="0"/>
              <a:t> YARN for resource management. </a:t>
            </a:r>
            <a:endParaRPr lang="en-US" sz="3000" dirty="0" smtClean="0"/>
          </a:p>
          <a:p>
            <a:pPr>
              <a:buFont typeface="Wingdings" panose="05000000000000000000" pitchFamily="2" charset="2"/>
              <a:buChar char="v"/>
            </a:pPr>
            <a:r>
              <a:rPr lang="en-US" sz="3000" dirty="0" smtClean="0"/>
              <a:t>Storm-on-YARN </a:t>
            </a:r>
            <a:r>
              <a:rPr lang="en-US" sz="3000" dirty="0"/>
              <a:t>enables Storm applications to utilize the computational resources in our tens of thousands of </a:t>
            </a:r>
            <a:r>
              <a:rPr lang="en-US" sz="3000" dirty="0" err="1"/>
              <a:t>Hadoop</a:t>
            </a:r>
            <a:r>
              <a:rPr lang="en-US" sz="3000" dirty="0"/>
              <a:t> computation nodes. </a:t>
            </a:r>
            <a:endParaRPr lang="en-US" sz="3000" dirty="0" smtClean="0"/>
          </a:p>
          <a:p>
            <a:pPr>
              <a:buFont typeface="Wingdings" panose="05000000000000000000" pitchFamily="2" charset="2"/>
              <a:buChar char="v"/>
            </a:pPr>
            <a:r>
              <a:rPr lang="en-US" sz="3000" dirty="0" smtClean="0"/>
              <a:t>YARN </a:t>
            </a:r>
            <a:r>
              <a:rPr lang="en-US" sz="3000" dirty="0"/>
              <a:t>is used to launch the Storm</a:t>
            </a:r>
            <a:br>
              <a:rPr lang="en-US" sz="3000" dirty="0"/>
            </a:br>
            <a:r>
              <a:rPr lang="en-US" sz="3000" dirty="0"/>
              <a:t>application master (Nimbus) on demand, and enables Nimbus to request resources for Storm application slaves (Supervisors).</a:t>
            </a:r>
          </a:p>
          <a:p>
            <a:endParaRPr lang="en-US" dirty="0"/>
          </a:p>
        </p:txBody>
      </p:sp>
    </p:spTree>
    <p:extLst>
      <p:ext uri="{BB962C8B-B14F-4D97-AF65-F5344CB8AC3E}">
        <p14:creationId xmlns:p14="http://schemas.microsoft.com/office/powerpoint/2010/main" val="316042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600" dirty="0" smtClean="0"/>
              <a:t>Hindi for speed</a:t>
            </a:r>
          </a:p>
          <a:p>
            <a:pPr>
              <a:buFont typeface="Wingdings" panose="05000000000000000000" pitchFamily="2" charset="2"/>
              <a:buChar char="v"/>
            </a:pPr>
            <a:r>
              <a:rPr lang="en-US" sz="2600" dirty="0" smtClean="0"/>
              <a:t>Currently in development</a:t>
            </a:r>
          </a:p>
          <a:p>
            <a:pPr>
              <a:buFont typeface="Wingdings" panose="05000000000000000000" pitchFamily="2" charset="2"/>
              <a:buChar char="v"/>
            </a:pPr>
            <a:r>
              <a:rPr lang="en-US" sz="2600" dirty="0"/>
              <a:t>P</a:t>
            </a:r>
            <a:r>
              <a:rPr lang="en-US" sz="2600" dirty="0" smtClean="0"/>
              <a:t>rovides </a:t>
            </a:r>
            <a:r>
              <a:rPr lang="en-US" sz="2600" dirty="0"/>
              <a:t>a general-purpose, highly customizable framework that creates simplifies data-processing tasks across both small scale (low-latency) and large-scale (high throughput) workloads in </a:t>
            </a:r>
            <a:r>
              <a:rPr lang="en-US" sz="2600" dirty="0" err="1"/>
              <a:t>Hadoop</a:t>
            </a:r>
            <a:r>
              <a:rPr lang="en-US" sz="2600" dirty="0" smtClean="0"/>
              <a:t>.</a:t>
            </a:r>
          </a:p>
          <a:p>
            <a:pPr>
              <a:buFont typeface="Wingdings" panose="05000000000000000000" pitchFamily="2" charset="2"/>
              <a:buChar char="v"/>
            </a:pPr>
            <a:r>
              <a:rPr lang="en-US" sz="2600" dirty="0"/>
              <a:t>G</a:t>
            </a:r>
            <a:r>
              <a:rPr lang="en-US" sz="2600" dirty="0" smtClean="0"/>
              <a:t>eneralizes </a:t>
            </a:r>
            <a:r>
              <a:rPr lang="en-US" sz="2600" dirty="0"/>
              <a:t>the </a:t>
            </a:r>
            <a:r>
              <a:rPr lang="en-US" sz="2600" dirty="0" err="1" smtClean="0"/>
              <a:t>MapReduce</a:t>
            </a:r>
            <a:r>
              <a:rPr lang="en-US" sz="2600" dirty="0" smtClean="0"/>
              <a:t> paradigm</a:t>
            </a:r>
            <a:r>
              <a:rPr lang="en-US" sz="2600" dirty="0"/>
              <a:t> to a more powerful framework by providing the ability to execute a complex DAG </a:t>
            </a:r>
            <a:endParaRPr lang="en-US" sz="2600" dirty="0" smtClean="0"/>
          </a:p>
          <a:p>
            <a:pPr>
              <a:buFont typeface="Wingdings" panose="05000000000000000000" pitchFamily="2" charset="2"/>
              <a:buChar char="v"/>
            </a:pPr>
            <a:r>
              <a:rPr lang="en-US" sz="2600" dirty="0" smtClean="0"/>
              <a:t>Enables </a:t>
            </a:r>
            <a:r>
              <a:rPr lang="en-US" sz="2600" dirty="0"/>
              <a:t> Apache Hive, Apache Pig and Cascading can meet requirements for human-interactive response times and extreme throughput at petabyte scale</a:t>
            </a:r>
          </a:p>
        </p:txBody>
      </p:sp>
    </p:spTree>
    <p:extLst>
      <p:ext uri="{BB962C8B-B14F-4D97-AF65-F5344CB8AC3E}">
        <p14:creationId xmlns:p14="http://schemas.microsoft.com/office/powerpoint/2010/main" val="92452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200" y="1846263"/>
            <a:ext cx="7765925" cy="4022725"/>
          </a:xfrm>
        </p:spPr>
      </p:pic>
    </p:spTree>
    <p:extLst>
      <p:ext uri="{BB962C8B-B14F-4D97-AF65-F5344CB8AC3E}">
        <p14:creationId xmlns:p14="http://schemas.microsoft.com/office/powerpoint/2010/main" val="178716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3200" dirty="0" smtClean="0"/>
              <a:t>Performance gains over </a:t>
            </a:r>
            <a:r>
              <a:rPr lang="en-US" sz="3200" dirty="0" err="1" smtClean="0"/>
              <a:t>Mapreduce</a:t>
            </a:r>
            <a:endParaRPr lang="en-US" sz="3200" dirty="0" smtClean="0"/>
          </a:p>
          <a:p>
            <a:pPr lvl="1">
              <a:buFont typeface="Wingdings" panose="05000000000000000000" pitchFamily="2" charset="2"/>
              <a:buChar char="v"/>
            </a:pPr>
            <a:r>
              <a:rPr lang="en-US" sz="3200" dirty="0" smtClean="0"/>
              <a:t>Eliminates replicated write barrier between successive computations</a:t>
            </a:r>
          </a:p>
          <a:p>
            <a:pPr lvl="1">
              <a:buFont typeface="Wingdings" panose="05000000000000000000" pitchFamily="2" charset="2"/>
              <a:buChar char="v"/>
            </a:pPr>
            <a:r>
              <a:rPr lang="en-US" sz="3200" dirty="0" smtClean="0"/>
              <a:t>Eliminates job launch overhead of workflow jobs</a:t>
            </a:r>
          </a:p>
          <a:p>
            <a:pPr lvl="1">
              <a:buFont typeface="Wingdings" panose="05000000000000000000" pitchFamily="2" charset="2"/>
              <a:buChar char="v"/>
            </a:pPr>
            <a:r>
              <a:rPr lang="en-US" sz="3200" dirty="0" smtClean="0"/>
              <a:t>Eliminates extra stage of map reads in every workflow job</a:t>
            </a:r>
          </a:p>
          <a:p>
            <a:pPr lvl="1">
              <a:buFont typeface="Wingdings" panose="05000000000000000000" pitchFamily="2" charset="2"/>
              <a:buChar char="v"/>
            </a:pPr>
            <a:r>
              <a:rPr lang="en-US" sz="3200" dirty="0" smtClean="0"/>
              <a:t>Eliminates queue and resource contention suffered by workflow jobs that are started after a predecessor job completes</a:t>
            </a:r>
          </a:p>
          <a:p>
            <a:endParaRPr lang="en-US" dirty="0"/>
          </a:p>
        </p:txBody>
      </p:sp>
    </p:spTree>
    <p:extLst>
      <p:ext uri="{BB962C8B-B14F-4D97-AF65-F5344CB8AC3E}">
        <p14:creationId xmlns:p14="http://schemas.microsoft.com/office/powerpoint/2010/main" val="11217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600" dirty="0" smtClean="0"/>
              <a:t>Is part of the Stinger Initiative</a:t>
            </a:r>
          </a:p>
          <a:p>
            <a:pPr>
              <a:buFont typeface="Wingdings" panose="05000000000000000000" pitchFamily="2" charset="2"/>
              <a:buChar char="v"/>
            </a:pPr>
            <a:r>
              <a:rPr lang="en-US" sz="3600" dirty="0" smtClean="0"/>
              <a:t>Should be deployed as part of Phase 2</a:t>
            </a:r>
            <a:endParaRPr lang="en-US" sz="3600" dirty="0"/>
          </a:p>
        </p:txBody>
      </p:sp>
    </p:spTree>
    <p:extLst>
      <p:ext uri="{BB962C8B-B14F-4D97-AF65-F5344CB8AC3E}">
        <p14:creationId xmlns:p14="http://schemas.microsoft.com/office/powerpoint/2010/main" val="4192061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on YARN(HOYA)</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r>
              <a:rPr lang="en-US" sz="2800" dirty="0" smtClean="0"/>
              <a:t>Currently in prototype</a:t>
            </a:r>
          </a:p>
          <a:p>
            <a:pPr fontAlgn="base">
              <a:buFont typeface="Wingdings" panose="05000000000000000000" pitchFamily="2" charset="2"/>
              <a:buChar char="v"/>
            </a:pPr>
            <a:r>
              <a:rPr lang="en-US" sz="2800" dirty="0"/>
              <a:t>Be able to create on-demand </a:t>
            </a:r>
            <a:r>
              <a:rPr lang="en-US" sz="2800" dirty="0" err="1"/>
              <a:t>HBase</a:t>
            </a:r>
            <a:r>
              <a:rPr lang="en-US" sz="2800" dirty="0"/>
              <a:t> clusters easily -by and or in apps</a:t>
            </a:r>
          </a:p>
          <a:p>
            <a:pPr lvl="1" fontAlgn="base">
              <a:buFont typeface="Wingdings" panose="05000000000000000000" pitchFamily="2" charset="2"/>
              <a:buChar char="v"/>
            </a:pPr>
            <a:r>
              <a:rPr lang="en-US" sz="2800" dirty="0"/>
              <a:t>With different versions of </a:t>
            </a:r>
            <a:r>
              <a:rPr lang="en-US" sz="2800" dirty="0" err="1"/>
              <a:t>HBase</a:t>
            </a:r>
            <a:r>
              <a:rPr lang="en-US" sz="2800" dirty="0"/>
              <a:t> potentially (for testing etc.)</a:t>
            </a:r>
          </a:p>
          <a:p>
            <a:pPr fontAlgn="base">
              <a:buFont typeface="Wingdings" panose="05000000000000000000" pitchFamily="2" charset="2"/>
              <a:buChar char="v"/>
            </a:pPr>
            <a:r>
              <a:rPr lang="en-US" sz="2800" dirty="0"/>
              <a:t>Be able to configure different </a:t>
            </a:r>
            <a:r>
              <a:rPr lang="en-US" sz="2800" dirty="0" err="1" smtClean="0"/>
              <a:t>HBase</a:t>
            </a:r>
            <a:r>
              <a:rPr lang="en-US" sz="2800" dirty="0" smtClean="0"/>
              <a:t> </a:t>
            </a:r>
            <a:r>
              <a:rPr lang="en-US" sz="2800" dirty="0"/>
              <a:t>instances differently</a:t>
            </a:r>
          </a:p>
          <a:p>
            <a:pPr lvl="1" fontAlgn="base">
              <a:buFont typeface="Wingdings" panose="05000000000000000000" pitchFamily="2" charset="2"/>
              <a:buChar char="v"/>
            </a:pPr>
            <a:r>
              <a:rPr lang="en-US" sz="2800" dirty="0"/>
              <a:t>For example, different </a:t>
            </a:r>
            <a:r>
              <a:rPr lang="en-US" sz="2800" dirty="0" err="1"/>
              <a:t>configs</a:t>
            </a:r>
            <a:r>
              <a:rPr lang="en-US" sz="2800" dirty="0"/>
              <a:t> for read/write workload instances</a:t>
            </a:r>
          </a:p>
          <a:p>
            <a:pPr fontAlgn="base">
              <a:buFont typeface="Wingdings" panose="05000000000000000000" pitchFamily="2" charset="2"/>
              <a:buChar char="v"/>
            </a:pPr>
            <a:r>
              <a:rPr lang="en-US" sz="2800" dirty="0"/>
              <a:t>Better isolation</a:t>
            </a:r>
          </a:p>
          <a:p>
            <a:pPr lvl="1" fontAlgn="base">
              <a:buFont typeface="Wingdings" panose="05000000000000000000" pitchFamily="2" charset="2"/>
              <a:buChar char="v"/>
            </a:pPr>
            <a:r>
              <a:rPr lang="en-US" sz="2800" dirty="0"/>
              <a:t>Run arbitrary co-processors in user’s private cluster</a:t>
            </a:r>
          </a:p>
          <a:p>
            <a:pPr lvl="1" fontAlgn="base">
              <a:buFont typeface="Wingdings" panose="05000000000000000000" pitchFamily="2" charset="2"/>
              <a:buChar char="v"/>
            </a:pPr>
            <a:r>
              <a:rPr lang="en-US" sz="2800" dirty="0"/>
              <a:t>User will own the data that the </a:t>
            </a:r>
            <a:r>
              <a:rPr lang="en-US" sz="2800" dirty="0" err="1"/>
              <a:t>hbase</a:t>
            </a:r>
            <a:r>
              <a:rPr lang="en-US" sz="2800" dirty="0"/>
              <a:t> daemons create</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47415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on YARN(HOYA)</a:t>
            </a:r>
            <a:endParaRPr lang="en-US" dirty="0"/>
          </a:p>
        </p:txBody>
      </p:sp>
      <p:sp>
        <p:nvSpPr>
          <p:cNvPr id="3" name="Content Placeholder 2"/>
          <p:cNvSpPr>
            <a:spLocks noGrp="1"/>
          </p:cNvSpPr>
          <p:nvPr>
            <p:ph idx="1"/>
          </p:nvPr>
        </p:nvSpPr>
        <p:spPr/>
        <p:txBody>
          <a:bodyPr/>
          <a:lstStyle/>
          <a:p>
            <a:pPr fontAlgn="base">
              <a:buFont typeface="Wingdings" panose="05000000000000000000" pitchFamily="2" charset="2"/>
              <a:buChar char="v"/>
            </a:pPr>
            <a:r>
              <a:rPr lang="en-US" sz="2800" dirty="0"/>
              <a:t>MR jobs should find it simple to create (transient) </a:t>
            </a:r>
            <a:r>
              <a:rPr lang="en-US" sz="2800" dirty="0" err="1"/>
              <a:t>HBase</a:t>
            </a:r>
            <a:r>
              <a:rPr lang="en-US" sz="2800" dirty="0"/>
              <a:t> clusters</a:t>
            </a:r>
          </a:p>
          <a:p>
            <a:pPr lvl="1" fontAlgn="base">
              <a:buFont typeface="Wingdings" panose="05000000000000000000" pitchFamily="2" charset="2"/>
              <a:buChar char="v"/>
            </a:pPr>
            <a:r>
              <a:rPr lang="en-US" sz="2800" dirty="0"/>
              <a:t>For Map-side joins where table data is all in </a:t>
            </a:r>
            <a:r>
              <a:rPr lang="en-US" sz="2800" dirty="0" err="1"/>
              <a:t>HBase</a:t>
            </a:r>
            <a:r>
              <a:rPr lang="en-US" sz="2800" dirty="0"/>
              <a:t>, for example</a:t>
            </a:r>
          </a:p>
          <a:p>
            <a:pPr fontAlgn="base">
              <a:buFont typeface="Wingdings" panose="05000000000000000000" pitchFamily="2" charset="2"/>
              <a:buChar char="v"/>
            </a:pPr>
            <a:r>
              <a:rPr lang="en-US" sz="2800" dirty="0"/>
              <a:t>Elasticity of clusters for analytic / batch workload processing</a:t>
            </a:r>
          </a:p>
          <a:p>
            <a:pPr lvl="1" fontAlgn="base">
              <a:buFont typeface="Wingdings" panose="05000000000000000000" pitchFamily="2" charset="2"/>
              <a:buChar char="v"/>
            </a:pPr>
            <a:r>
              <a:rPr lang="en-US" sz="2800" dirty="0"/>
              <a:t>Stop / Suspend / Resume clusters as needed</a:t>
            </a:r>
          </a:p>
          <a:p>
            <a:pPr lvl="1" fontAlgn="base">
              <a:buFont typeface="Wingdings" panose="05000000000000000000" pitchFamily="2" charset="2"/>
              <a:buChar char="v"/>
            </a:pPr>
            <a:r>
              <a:rPr lang="en-US" sz="2800" dirty="0"/>
              <a:t>Expand / shrink clusters as needed</a:t>
            </a:r>
          </a:p>
          <a:p>
            <a:pPr fontAlgn="base">
              <a:buFont typeface="Wingdings" panose="05000000000000000000" pitchFamily="2" charset="2"/>
              <a:buChar char="v"/>
            </a:pPr>
            <a:r>
              <a:rPr lang="en-US" sz="2800" dirty="0"/>
              <a:t>Be able to utilize cluster resources better</a:t>
            </a:r>
          </a:p>
          <a:p>
            <a:pPr lvl="1" fontAlgn="base">
              <a:buFont typeface="Wingdings" panose="05000000000000000000" pitchFamily="2" charset="2"/>
              <a:buChar char="v"/>
            </a:pPr>
            <a:r>
              <a:rPr lang="en-US" sz="2800" dirty="0"/>
              <a:t>Run MR jobs while maintaining </a:t>
            </a:r>
            <a:r>
              <a:rPr lang="en-US" sz="2800" dirty="0" err="1"/>
              <a:t>HBase’s</a:t>
            </a:r>
            <a:r>
              <a:rPr lang="en-US" sz="2800" dirty="0"/>
              <a:t> low latency SLAs</a:t>
            </a:r>
          </a:p>
          <a:p>
            <a:endParaRPr lang="en-US" dirty="0"/>
          </a:p>
        </p:txBody>
      </p:sp>
    </p:spTree>
    <p:extLst>
      <p:ext uri="{BB962C8B-B14F-4D97-AF65-F5344CB8AC3E}">
        <p14:creationId xmlns:p14="http://schemas.microsoft.com/office/powerpoint/2010/main" val="3817646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EMR/EHR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Electronic medical records (EMRs) are a digital version of the paper charts in the clinician’s </a:t>
            </a:r>
            <a:r>
              <a:rPr lang="en-US" dirty="0" smtClean="0"/>
              <a:t>office. It allows Healthcare professionals</a:t>
            </a:r>
          </a:p>
          <a:p>
            <a:pPr lvl="1">
              <a:buFont typeface="Wingdings" panose="05000000000000000000" pitchFamily="2" charset="2"/>
              <a:buChar char="v"/>
            </a:pPr>
            <a:r>
              <a:rPr lang="en-US" dirty="0"/>
              <a:t>Track data over time</a:t>
            </a:r>
          </a:p>
          <a:p>
            <a:pPr lvl="1">
              <a:buFont typeface="Wingdings" panose="05000000000000000000" pitchFamily="2" charset="2"/>
              <a:buChar char="v"/>
            </a:pPr>
            <a:r>
              <a:rPr lang="en-US" dirty="0"/>
              <a:t>Easily identify which patients are due for preventive screenings or checkups</a:t>
            </a:r>
          </a:p>
          <a:p>
            <a:pPr lvl="1">
              <a:buFont typeface="Wingdings" panose="05000000000000000000" pitchFamily="2" charset="2"/>
              <a:buChar char="v"/>
            </a:pPr>
            <a:r>
              <a:rPr lang="en-US" dirty="0"/>
              <a:t>Check how their patients are doing on certain parameters—such as blood pressure readings or vaccinations</a:t>
            </a:r>
          </a:p>
          <a:p>
            <a:pPr lvl="1">
              <a:buFont typeface="Wingdings" panose="05000000000000000000" pitchFamily="2" charset="2"/>
              <a:buChar char="v"/>
            </a:pPr>
            <a:r>
              <a:rPr lang="en-US" dirty="0"/>
              <a:t>Monitor and improve overall quality of care within the practice</a:t>
            </a:r>
          </a:p>
          <a:p>
            <a:pPr>
              <a:buFont typeface="Wingdings" panose="05000000000000000000" pitchFamily="2" charset="2"/>
              <a:buChar char="v"/>
            </a:pPr>
            <a:r>
              <a:rPr lang="en-US" dirty="0"/>
              <a:t>Electronic health records (EHRs) do all those things—and more. EHRs focus on the total health of the patient—going beyond standard clinical data collected in the provider’s office and inclusive of a broader view on a patient’s care. EHRs are designed to reach out </a:t>
            </a:r>
            <a:r>
              <a:rPr lang="en-US" i="1" dirty="0"/>
              <a:t>beyond</a:t>
            </a:r>
            <a:r>
              <a:rPr lang="en-US" dirty="0"/>
              <a:t> the health organization that originally collects and compiles the information. </a:t>
            </a:r>
          </a:p>
        </p:txBody>
      </p:sp>
    </p:spTree>
    <p:extLst>
      <p:ext uri="{BB962C8B-B14F-4D97-AF65-F5344CB8AC3E}">
        <p14:creationId xmlns:p14="http://schemas.microsoft.com/office/powerpoint/2010/main" val="166171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3600" dirty="0" smtClean="0"/>
              <a:t>Senior Specialist Engineer at </a:t>
            </a:r>
            <a:r>
              <a:rPr lang="en-US" sz="3600" dirty="0" err="1" smtClean="0"/>
              <a:t>Shopzilla</a:t>
            </a:r>
            <a:endParaRPr lang="en-US" sz="3600" dirty="0" smtClean="0"/>
          </a:p>
          <a:p>
            <a:pPr>
              <a:buFont typeface="Wingdings" panose="05000000000000000000" pitchFamily="2" charset="2"/>
              <a:buChar char="v"/>
            </a:pPr>
            <a:r>
              <a:rPr lang="en-US" sz="3600" dirty="0" smtClean="0"/>
              <a:t>Co-Organizer for the Los Angeles </a:t>
            </a:r>
            <a:r>
              <a:rPr lang="en-US" sz="3600" dirty="0" err="1" smtClean="0"/>
              <a:t>Hadoop</a:t>
            </a:r>
            <a:r>
              <a:rPr lang="en-US" sz="3600" dirty="0" smtClean="0"/>
              <a:t> User group</a:t>
            </a:r>
          </a:p>
          <a:p>
            <a:pPr>
              <a:buFont typeface="Wingdings" panose="05000000000000000000" pitchFamily="2" charset="2"/>
              <a:buChar char="v"/>
            </a:pPr>
            <a:r>
              <a:rPr lang="en-US" sz="3600" dirty="0" smtClean="0"/>
              <a:t>Organizer for Los Angeles </a:t>
            </a:r>
            <a:r>
              <a:rPr lang="en-US" sz="3600" dirty="0" err="1" smtClean="0"/>
              <a:t>HBase</a:t>
            </a:r>
            <a:r>
              <a:rPr lang="en-US" sz="3600" dirty="0" smtClean="0"/>
              <a:t> User Group</a:t>
            </a:r>
          </a:p>
          <a:p>
            <a:pPr>
              <a:buFont typeface="Wingdings" panose="05000000000000000000" pitchFamily="2" charset="2"/>
              <a:buChar char="v"/>
            </a:pPr>
            <a:r>
              <a:rPr lang="en-US" sz="3600" dirty="0" smtClean="0"/>
              <a:t>Reviewer on Apache Flume: Distributed Log Processing, </a:t>
            </a:r>
            <a:r>
              <a:rPr lang="en-US" sz="3600" dirty="0" err="1" smtClean="0"/>
              <a:t>Packt</a:t>
            </a:r>
            <a:r>
              <a:rPr lang="en-US" sz="3600" dirty="0" smtClean="0"/>
              <a:t> Publishing</a:t>
            </a:r>
          </a:p>
          <a:p>
            <a:pPr>
              <a:buFont typeface="Wingdings" panose="05000000000000000000" pitchFamily="2" charset="2"/>
              <a:buChar char="v"/>
            </a:pPr>
            <a:r>
              <a:rPr lang="en-US" sz="3600" dirty="0" smtClean="0"/>
              <a:t>3+ years working on Big Data</a:t>
            </a:r>
            <a:endParaRPr lang="en-US" sz="3600" dirty="0"/>
          </a:p>
        </p:txBody>
      </p:sp>
    </p:spTree>
    <p:extLst>
      <p:ext uri="{BB962C8B-B14F-4D97-AF65-F5344CB8AC3E}">
        <p14:creationId xmlns:p14="http://schemas.microsoft.com/office/powerpoint/2010/main" val="47969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Expertise in healthcare</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r>
              <a:rPr lang="en-US" sz="2400" dirty="0" smtClean="0"/>
              <a:t>None</a:t>
            </a:r>
          </a:p>
          <a:p>
            <a:pPr>
              <a:buFont typeface="Wingdings" panose="05000000000000000000" pitchFamily="2" charset="2"/>
              <a:buChar char="v"/>
            </a:pPr>
            <a:r>
              <a:rPr lang="en-US" sz="2400" dirty="0" smtClean="0"/>
              <a:t>Spouse works as RN so that the closest I have gotten to understanding healthcare</a:t>
            </a:r>
          </a:p>
          <a:p>
            <a:pPr>
              <a:buFont typeface="Wingdings" panose="05000000000000000000" pitchFamily="2" charset="2"/>
              <a:buChar char="v"/>
            </a:pPr>
            <a:r>
              <a:rPr lang="en-US" sz="2400" dirty="0" smtClean="0"/>
              <a:t>Using </a:t>
            </a:r>
            <a:r>
              <a:rPr lang="en-US" sz="2400" dirty="0" err="1" smtClean="0"/>
              <a:t>Hadoop</a:t>
            </a:r>
            <a:r>
              <a:rPr lang="en-US" sz="2400" dirty="0" smtClean="0"/>
              <a:t> to gain insight into your data means being able to predict or at least analyze at a more minute level certain aspects of people’s health's across communities or other physical traits</a:t>
            </a:r>
          </a:p>
          <a:p>
            <a:pPr>
              <a:buFont typeface="Wingdings" panose="05000000000000000000" pitchFamily="2" charset="2"/>
              <a:buChar char="v"/>
            </a:pPr>
            <a:r>
              <a:rPr lang="en-US" sz="2400" dirty="0" smtClean="0"/>
              <a:t>Of course keeping HIPAA in compliance</a:t>
            </a:r>
          </a:p>
          <a:p>
            <a:pPr>
              <a:buFont typeface="Wingdings" panose="05000000000000000000" pitchFamily="2" charset="2"/>
              <a:buChar char="v"/>
            </a:pPr>
            <a:r>
              <a:rPr lang="en-US" sz="2400" dirty="0" err="1" smtClean="0"/>
              <a:t>Obamacare</a:t>
            </a:r>
            <a:r>
              <a:rPr lang="en-US" sz="2400" dirty="0" smtClean="0"/>
              <a:t> requiring all hospitals to be compliant by 2015 to be able to accept Medicare patients</a:t>
            </a:r>
          </a:p>
          <a:p>
            <a:pPr>
              <a:buFont typeface="Wingdings" panose="05000000000000000000" pitchFamily="2" charset="2"/>
              <a:buChar char="v"/>
            </a:pPr>
            <a:r>
              <a:rPr lang="en-US" sz="2400" dirty="0" smtClean="0"/>
              <a:t>But how many of these healthcare institutions will actually be making use of the data other than just being compliant?</a:t>
            </a:r>
            <a:endParaRPr lang="en-US" sz="2400" dirty="0"/>
          </a:p>
        </p:txBody>
      </p:sp>
    </p:spTree>
    <p:extLst>
      <p:ext uri="{BB962C8B-B14F-4D97-AF65-F5344CB8AC3E}">
        <p14:creationId xmlns:p14="http://schemas.microsoft.com/office/powerpoint/2010/main" val="285059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a:t>
            </a:r>
            <a:r>
              <a:rPr lang="en-US" dirty="0" err="1" smtClean="0"/>
              <a:t>Mapreduce</a:t>
            </a:r>
            <a:r>
              <a:rPr lang="en-US" dirty="0" smtClean="0"/>
              <a:t> or YARN for Healthcare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YARN is still under development(in beta now)</a:t>
            </a:r>
          </a:p>
          <a:p>
            <a:pPr>
              <a:buFont typeface="Wingdings" panose="05000000000000000000" pitchFamily="2" charset="2"/>
              <a:buChar char="v"/>
            </a:pPr>
            <a:r>
              <a:rPr lang="en-US" sz="2400" dirty="0" smtClean="0"/>
              <a:t>Still has a ways to go before it matures</a:t>
            </a:r>
          </a:p>
          <a:p>
            <a:pPr>
              <a:buFont typeface="Wingdings" panose="05000000000000000000" pitchFamily="2" charset="2"/>
              <a:buChar char="v"/>
            </a:pPr>
            <a:r>
              <a:rPr lang="en-US" sz="2400" dirty="0" smtClean="0"/>
              <a:t>Will GA end of 2013/beginning of 2014</a:t>
            </a:r>
          </a:p>
          <a:p>
            <a:pPr>
              <a:buFont typeface="Wingdings" panose="05000000000000000000" pitchFamily="2" charset="2"/>
              <a:buChar char="v"/>
            </a:pPr>
            <a:r>
              <a:rPr lang="en-US" sz="2400" dirty="0" smtClean="0"/>
              <a:t>Other organizations other than Yahoo will have to share their experience(Currently </a:t>
            </a:r>
            <a:r>
              <a:rPr lang="en-US" sz="2400" dirty="0" err="1" smtClean="0"/>
              <a:t>Ebay</a:t>
            </a:r>
            <a:r>
              <a:rPr lang="en-US" sz="2400" dirty="0" smtClean="0"/>
              <a:t> and </a:t>
            </a:r>
            <a:r>
              <a:rPr lang="en-US" sz="2400" dirty="0" err="1" smtClean="0"/>
              <a:t>Linkedin</a:t>
            </a:r>
            <a:r>
              <a:rPr lang="en-US" sz="2400" dirty="0" smtClean="0"/>
              <a:t> are trying/implementing YARN in production)</a:t>
            </a:r>
          </a:p>
          <a:p>
            <a:pPr>
              <a:buFont typeface="Wingdings" panose="05000000000000000000" pitchFamily="2" charset="2"/>
              <a:buChar char="v"/>
            </a:pPr>
            <a:r>
              <a:rPr lang="en-US" sz="2400" dirty="0" smtClean="0"/>
              <a:t>Not recommended to be deployed in production currently</a:t>
            </a:r>
          </a:p>
          <a:p>
            <a:pPr>
              <a:buFont typeface="Wingdings" panose="05000000000000000000" pitchFamily="2" charset="2"/>
              <a:buChar char="v"/>
            </a:pPr>
            <a:r>
              <a:rPr lang="en-US" sz="2400" dirty="0" smtClean="0"/>
              <a:t>Currently stick with Classic </a:t>
            </a:r>
            <a:r>
              <a:rPr lang="en-US" sz="2400" dirty="0" err="1" smtClean="0"/>
              <a:t>Mapreduce</a:t>
            </a:r>
            <a:endParaRPr lang="en-US" sz="2400" dirty="0"/>
          </a:p>
        </p:txBody>
      </p:sp>
    </p:spTree>
    <p:extLst>
      <p:ext uri="{BB962C8B-B14F-4D97-AF65-F5344CB8AC3E}">
        <p14:creationId xmlns:p14="http://schemas.microsoft.com/office/powerpoint/2010/main" val="2131834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a:t>
            </a:r>
            <a:r>
              <a:rPr lang="en-US" dirty="0" err="1" smtClean="0"/>
              <a:t>MapReduce</a:t>
            </a:r>
            <a:r>
              <a:rPr lang="en-US" dirty="0" smtClean="0"/>
              <a:t> vs. YARN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3200" dirty="0" smtClean="0"/>
              <a:t>Biggest advantage(</a:t>
            </a:r>
            <a:r>
              <a:rPr lang="en-US" sz="3200" dirty="0" err="1" smtClean="0"/>
              <a:t>atleast</a:t>
            </a:r>
            <a:r>
              <a:rPr lang="en-US" sz="3200" dirty="0" smtClean="0"/>
              <a:t> IMHO) is multi-tenancy, being able to run multiple paradigms simultaneously is a big plus.</a:t>
            </a:r>
          </a:p>
          <a:p>
            <a:pPr>
              <a:buFont typeface="Wingdings" panose="05000000000000000000" pitchFamily="2" charset="2"/>
              <a:buChar char="v"/>
            </a:pPr>
            <a:r>
              <a:rPr lang="en-US" sz="3200" dirty="0" smtClean="0"/>
              <a:t>Wait until it goes GA and then start testing it.</a:t>
            </a:r>
          </a:p>
          <a:p>
            <a:pPr>
              <a:buFont typeface="Wingdings" panose="05000000000000000000" pitchFamily="2" charset="2"/>
              <a:buChar char="v"/>
            </a:pPr>
            <a:r>
              <a:rPr lang="en-US" sz="3200" dirty="0" smtClean="0"/>
              <a:t>You can still implement HA without implementing YARN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55838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2.0</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200" dirty="0" smtClean="0"/>
              <a:t>So </a:t>
            </a:r>
            <a:r>
              <a:rPr lang="en-US" sz="3200" dirty="0" err="1" smtClean="0"/>
              <a:t>Hadoop</a:t>
            </a:r>
            <a:r>
              <a:rPr lang="en-US" sz="3200" dirty="0" smtClean="0"/>
              <a:t> 2.0 includes YARN, High Availability and Federation</a:t>
            </a:r>
          </a:p>
          <a:p>
            <a:pPr>
              <a:buFont typeface="Wingdings" panose="05000000000000000000" pitchFamily="2" charset="2"/>
              <a:buChar char="v"/>
            </a:pPr>
            <a:r>
              <a:rPr lang="en-US" sz="3200" dirty="0" smtClean="0"/>
              <a:t>High Availability takes away the Single Point of failure from </a:t>
            </a:r>
            <a:r>
              <a:rPr lang="en-US" sz="3200" dirty="0" err="1" smtClean="0"/>
              <a:t>namenode</a:t>
            </a:r>
            <a:r>
              <a:rPr lang="en-US" sz="3200" dirty="0" smtClean="0"/>
              <a:t> and introduces the concept of the </a:t>
            </a:r>
            <a:r>
              <a:rPr lang="en-US" sz="3200" dirty="0" err="1" smtClean="0"/>
              <a:t>QuorumJournalNodes</a:t>
            </a:r>
            <a:r>
              <a:rPr lang="en-US" sz="3200" dirty="0" smtClean="0"/>
              <a:t> to sync edit logs between </a:t>
            </a:r>
            <a:r>
              <a:rPr lang="en-US" sz="3200" dirty="0" smtClean="0"/>
              <a:t>active </a:t>
            </a:r>
            <a:r>
              <a:rPr lang="en-US" sz="3200" dirty="0" smtClean="0"/>
              <a:t>and standby </a:t>
            </a:r>
            <a:r>
              <a:rPr lang="en-US" sz="3200" dirty="0" err="1" smtClean="0"/>
              <a:t>namenodes</a:t>
            </a:r>
            <a:endParaRPr lang="en-US" sz="3200" dirty="0" smtClean="0"/>
          </a:p>
          <a:p>
            <a:pPr>
              <a:buFont typeface="Wingdings" panose="05000000000000000000" pitchFamily="2" charset="2"/>
              <a:buChar char="v"/>
            </a:pPr>
            <a:r>
              <a:rPr lang="en-US" sz="3200" dirty="0" smtClean="0"/>
              <a:t>Federation allows multiple independent namespaces(private namespaces, or </a:t>
            </a:r>
            <a:r>
              <a:rPr lang="en-US" sz="3200" dirty="0" err="1" smtClean="0"/>
              <a:t>hadoop</a:t>
            </a:r>
            <a:r>
              <a:rPr lang="en-US" sz="3200" dirty="0" smtClean="0"/>
              <a:t> as a service)</a:t>
            </a:r>
            <a:endParaRPr lang="en-US" sz="3200" dirty="0"/>
          </a:p>
        </p:txBody>
      </p:sp>
    </p:spTree>
    <p:extLst>
      <p:ext uri="{BB962C8B-B14F-4D97-AF65-F5344CB8AC3E}">
        <p14:creationId xmlns:p14="http://schemas.microsoft.com/office/powerpoint/2010/main" val="1566905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4000" dirty="0" err="1" smtClean="0"/>
              <a:t>Hortonworks</a:t>
            </a:r>
            <a:r>
              <a:rPr lang="en-US" sz="4000" dirty="0" smtClean="0"/>
              <a:t>, </a:t>
            </a:r>
            <a:r>
              <a:rPr lang="en-US" sz="4000" dirty="0" err="1" smtClean="0"/>
              <a:t>Cloudera</a:t>
            </a:r>
            <a:r>
              <a:rPr lang="en-US" sz="4000" dirty="0" smtClean="0"/>
              <a:t>, Yahoo</a:t>
            </a:r>
          </a:p>
          <a:p>
            <a:pPr>
              <a:buFont typeface="Wingdings" panose="05000000000000000000" pitchFamily="2" charset="2"/>
              <a:buChar char="v"/>
            </a:pPr>
            <a:r>
              <a:rPr lang="en-US" sz="4000" dirty="0" smtClean="0"/>
              <a:t>Email: </a:t>
            </a:r>
            <a:r>
              <a:rPr lang="en-US" sz="4000" dirty="0" smtClean="0">
                <a:hlinkClick r:id="rId2"/>
              </a:rPr>
              <a:t>sawjd@yahoo.com</a:t>
            </a:r>
            <a:endParaRPr lang="en-US" sz="4000" dirty="0" smtClean="0"/>
          </a:p>
          <a:p>
            <a:pPr>
              <a:buFont typeface="Wingdings" panose="05000000000000000000" pitchFamily="2" charset="2"/>
              <a:buChar char="v"/>
            </a:pPr>
            <a:r>
              <a:rPr lang="en-US" sz="4000" dirty="0" smtClean="0"/>
              <a:t>Twitter: @sawjd22</a:t>
            </a:r>
          </a:p>
          <a:p>
            <a:pPr>
              <a:buFont typeface="Wingdings" panose="05000000000000000000" pitchFamily="2" charset="2"/>
              <a:buChar char="v"/>
            </a:pPr>
            <a:r>
              <a:rPr lang="en-US" sz="4000" dirty="0" smtClean="0"/>
              <a:t>Big Data Camp LA – November 16</a:t>
            </a:r>
            <a:r>
              <a:rPr lang="en-US" sz="4000" baseline="30000" dirty="0" smtClean="0"/>
              <a:t>th</a:t>
            </a:r>
            <a:endParaRPr lang="en-US" sz="4000" dirty="0" smtClean="0"/>
          </a:p>
          <a:p>
            <a:pPr>
              <a:buFont typeface="Wingdings" panose="05000000000000000000" pitchFamily="2" charset="2"/>
              <a:buChar char="v"/>
            </a:pPr>
            <a:r>
              <a:rPr lang="en-US" sz="4000" dirty="0" smtClean="0"/>
              <a:t>Free </a:t>
            </a:r>
            <a:r>
              <a:rPr lang="en-US" sz="4000" dirty="0" err="1" smtClean="0"/>
              <a:t>Hadoop</a:t>
            </a:r>
            <a:r>
              <a:rPr lang="en-US" sz="4000" dirty="0" smtClean="0"/>
              <a:t> Training Classes</a:t>
            </a:r>
          </a:p>
          <a:p>
            <a:pPr>
              <a:buFont typeface="Wingdings" panose="05000000000000000000" pitchFamily="2" charset="2"/>
              <a:buChar char="v"/>
            </a:pPr>
            <a:r>
              <a:rPr lang="en-US" sz="4000" smtClean="0"/>
              <a:t>Questions?</a:t>
            </a:r>
            <a:endParaRPr lang="en-US" sz="4000"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9515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sz="4000" dirty="0" smtClean="0"/>
              <a:t>Yet Another Resource Negotiator</a:t>
            </a:r>
          </a:p>
          <a:p>
            <a:pPr>
              <a:buFont typeface="Wingdings" panose="05000000000000000000" pitchFamily="2" charset="2"/>
              <a:buChar char="v"/>
            </a:pPr>
            <a:r>
              <a:rPr lang="en-US" sz="4000" dirty="0" smtClean="0"/>
              <a:t>YARN Application Resource Negotiator(Recursive Acronym)</a:t>
            </a:r>
          </a:p>
          <a:p>
            <a:pPr>
              <a:buFont typeface="Wingdings" panose="05000000000000000000" pitchFamily="2" charset="2"/>
              <a:buChar char="v"/>
            </a:pPr>
            <a:r>
              <a:rPr lang="en-US" sz="4000" dirty="0"/>
              <a:t>Remedies the scalability shortcomings of “classic” </a:t>
            </a:r>
            <a:r>
              <a:rPr lang="en-US" sz="4000" dirty="0" err="1" smtClean="0"/>
              <a:t>MapReduce</a:t>
            </a:r>
            <a:endParaRPr lang="en-US" sz="4000" dirty="0" smtClean="0"/>
          </a:p>
          <a:p>
            <a:pPr>
              <a:buFont typeface="Wingdings" panose="05000000000000000000" pitchFamily="2" charset="2"/>
              <a:buChar char="v"/>
            </a:pPr>
            <a:r>
              <a:rPr lang="en-US" sz="4000" dirty="0"/>
              <a:t>Is more of a general purpose framework of which classic </a:t>
            </a:r>
            <a:r>
              <a:rPr lang="en-US" sz="4000" dirty="0" err="1"/>
              <a:t>mapreduce</a:t>
            </a:r>
            <a:r>
              <a:rPr lang="en-US" sz="4000" dirty="0"/>
              <a:t> is one application.</a:t>
            </a:r>
          </a:p>
          <a:p>
            <a:pPr>
              <a:buFont typeface="Wingdings" panose="05000000000000000000" pitchFamily="2" charset="2"/>
              <a:buChar char="v"/>
            </a:pPr>
            <a:endParaRPr lang="en-US" sz="3200" dirty="0"/>
          </a:p>
        </p:txBody>
      </p:sp>
    </p:spTree>
    <p:extLst>
      <p:ext uri="{BB962C8B-B14F-4D97-AF65-F5344CB8AC3E}">
        <p14:creationId xmlns:p14="http://schemas.microsoft.com/office/powerpoint/2010/main" val="25010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265" y="0"/>
            <a:ext cx="8262551" cy="6301736"/>
          </a:xfrm>
        </p:spPr>
      </p:pic>
    </p:spTree>
    <p:extLst>
      <p:ext uri="{BB962C8B-B14F-4D97-AF65-F5344CB8AC3E}">
        <p14:creationId xmlns:p14="http://schemas.microsoft.com/office/powerpoint/2010/main" val="14144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err="1" smtClean="0"/>
              <a:t>MapReduce</a:t>
            </a:r>
            <a:r>
              <a:rPr lang="en-US" dirty="0" smtClean="0"/>
              <a:t> Limitations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Scalability</a:t>
            </a:r>
          </a:p>
          <a:p>
            <a:pPr lvl="1">
              <a:buFont typeface="Wingdings" panose="05000000000000000000" pitchFamily="2" charset="2"/>
              <a:buChar char="v"/>
            </a:pPr>
            <a:r>
              <a:rPr lang="en-US" dirty="0" smtClean="0"/>
              <a:t>Maximum Cluster Size – 4000 Nodes</a:t>
            </a:r>
          </a:p>
          <a:p>
            <a:pPr lvl="1">
              <a:buFont typeface="Wingdings" panose="05000000000000000000" pitchFamily="2" charset="2"/>
              <a:buChar char="v"/>
            </a:pPr>
            <a:r>
              <a:rPr lang="en-US" dirty="0" smtClean="0"/>
              <a:t>Maximum Concurrent Tasks – 40000</a:t>
            </a:r>
          </a:p>
          <a:p>
            <a:pPr lvl="1">
              <a:buFont typeface="Wingdings" panose="05000000000000000000" pitchFamily="2" charset="2"/>
              <a:buChar char="v"/>
            </a:pPr>
            <a:r>
              <a:rPr lang="en-US" dirty="0" smtClean="0"/>
              <a:t>Coarse synchronization in Job Tracker</a:t>
            </a:r>
          </a:p>
          <a:p>
            <a:pPr>
              <a:buFont typeface="Wingdings" panose="05000000000000000000" pitchFamily="2" charset="2"/>
              <a:buChar char="v"/>
            </a:pPr>
            <a:r>
              <a:rPr lang="en-US" dirty="0" smtClean="0"/>
              <a:t>Single point of failure</a:t>
            </a:r>
          </a:p>
          <a:p>
            <a:pPr lvl="1">
              <a:buFont typeface="Wingdings" panose="05000000000000000000" pitchFamily="2" charset="2"/>
              <a:buChar char="v"/>
            </a:pPr>
            <a:r>
              <a:rPr lang="en-US" dirty="0" smtClean="0"/>
              <a:t>Failure kills all queued and running jobs</a:t>
            </a:r>
          </a:p>
          <a:p>
            <a:pPr lvl="1">
              <a:buFont typeface="Wingdings" panose="05000000000000000000" pitchFamily="2" charset="2"/>
              <a:buChar char="v"/>
            </a:pPr>
            <a:r>
              <a:rPr lang="en-US" dirty="0" smtClean="0"/>
              <a:t>Jobs need to be resubmitted by users</a:t>
            </a:r>
          </a:p>
          <a:p>
            <a:pPr>
              <a:buFont typeface="Wingdings" panose="05000000000000000000" pitchFamily="2" charset="2"/>
              <a:buChar char="v"/>
            </a:pPr>
            <a:r>
              <a:rPr lang="en-US" dirty="0" smtClean="0"/>
              <a:t>Restart is very tricky due to complex state</a:t>
            </a:r>
            <a:endParaRPr lang="en-US" dirty="0"/>
          </a:p>
        </p:txBody>
      </p:sp>
    </p:spTree>
    <p:extLst>
      <p:ext uri="{BB962C8B-B14F-4D97-AF65-F5344CB8AC3E}">
        <p14:creationId xmlns:p14="http://schemas.microsoft.com/office/powerpoint/2010/main" val="9090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2400" dirty="0"/>
              <a:t>Splits up the two major functions of </a:t>
            </a:r>
            <a:r>
              <a:rPr lang="en-US" sz="2400" dirty="0" err="1"/>
              <a:t>JobTracker</a:t>
            </a:r>
            <a:endParaRPr lang="en-US" sz="2400" dirty="0"/>
          </a:p>
          <a:p>
            <a:pPr lvl="1">
              <a:buFont typeface="Wingdings" panose="05000000000000000000" pitchFamily="2" charset="2"/>
              <a:buChar char="v"/>
            </a:pPr>
            <a:r>
              <a:rPr lang="en-US" sz="2400" dirty="0" smtClean="0"/>
              <a:t>Global </a:t>
            </a:r>
            <a:r>
              <a:rPr lang="en-US" sz="2400" dirty="0"/>
              <a:t>Resource Manager - Cluster resource management</a:t>
            </a:r>
          </a:p>
          <a:p>
            <a:pPr lvl="1">
              <a:buFont typeface="Wingdings" panose="05000000000000000000" pitchFamily="2" charset="2"/>
              <a:buChar char="v"/>
            </a:pPr>
            <a:r>
              <a:rPr lang="en-US" sz="2400" dirty="0" smtClean="0"/>
              <a:t>Application </a:t>
            </a:r>
            <a:r>
              <a:rPr lang="en-US" sz="2400" dirty="0"/>
              <a:t>Master - Job scheduling and monitoring (one </a:t>
            </a:r>
            <a:r>
              <a:rPr lang="en-US" sz="2400" dirty="0" smtClean="0"/>
              <a:t>per application</a:t>
            </a:r>
            <a:r>
              <a:rPr lang="en-US" sz="2400" dirty="0"/>
              <a:t>). The Application Master negotiates </a:t>
            </a:r>
            <a:r>
              <a:rPr lang="en-US" sz="2400" dirty="0" smtClean="0"/>
              <a:t>resource containers </a:t>
            </a:r>
            <a:r>
              <a:rPr lang="en-US" sz="2400" dirty="0"/>
              <a:t>from the Scheduler, tracking their status </a:t>
            </a:r>
            <a:r>
              <a:rPr lang="en-US" sz="2400" dirty="0" smtClean="0"/>
              <a:t>and monitoring </a:t>
            </a:r>
            <a:r>
              <a:rPr lang="en-US" sz="2400" dirty="0"/>
              <a:t>for progress. Application Master itself runs as </a:t>
            </a:r>
            <a:r>
              <a:rPr lang="en-US" sz="2400" dirty="0" smtClean="0"/>
              <a:t>a normal </a:t>
            </a:r>
            <a:r>
              <a:rPr lang="en-US" sz="2400" i="1" dirty="0"/>
              <a:t>container</a:t>
            </a:r>
            <a:r>
              <a:rPr lang="en-US" sz="2400" dirty="0" smtClean="0"/>
              <a:t>.</a:t>
            </a:r>
          </a:p>
          <a:p>
            <a:pPr>
              <a:buFont typeface="Wingdings" panose="05000000000000000000" pitchFamily="2" charset="2"/>
              <a:buChar char="v"/>
            </a:pPr>
            <a:r>
              <a:rPr lang="en-US" sz="2400" dirty="0" err="1" smtClean="0"/>
              <a:t>Tasktracker</a:t>
            </a:r>
            <a:endParaRPr lang="en-US" sz="2400" dirty="0"/>
          </a:p>
          <a:p>
            <a:pPr lvl="1">
              <a:buFont typeface="Wingdings" panose="05000000000000000000" pitchFamily="2" charset="2"/>
              <a:buChar char="v"/>
            </a:pPr>
            <a:r>
              <a:rPr lang="en-US" sz="2400" dirty="0" err="1" smtClean="0"/>
              <a:t>NodeManager</a:t>
            </a:r>
            <a:r>
              <a:rPr lang="en-US" sz="2400" dirty="0" smtClean="0"/>
              <a:t> </a:t>
            </a:r>
            <a:r>
              <a:rPr lang="en-US" sz="2400" dirty="0"/>
              <a:t>(NM) - A new per-node slave is responsible </a:t>
            </a:r>
            <a:r>
              <a:rPr lang="en-US" sz="2400" dirty="0" smtClean="0"/>
              <a:t>for launching </a:t>
            </a:r>
            <a:r>
              <a:rPr lang="en-US" sz="2400" dirty="0"/>
              <a:t>the applications’ containers, monitoring their </a:t>
            </a:r>
            <a:r>
              <a:rPr lang="en-US" sz="2400" dirty="0" smtClean="0"/>
              <a:t>resource usage </a:t>
            </a:r>
            <a:r>
              <a:rPr lang="en-US" sz="2400" dirty="0"/>
              <a:t>(</a:t>
            </a:r>
            <a:r>
              <a:rPr lang="en-US" sz="2400" dirty="0" err="1"/>
              <a:t>cpu</a:t>
            </a:r>
            <a:r>
              <a:rPr lang="en-US" sz="2400" dirty="0"/>
              <a:t>, memory, disk, network) and reporting to </a:t>
            </a:r>
            <a:r>
              <a:rPr lang="en-US" sz="2400" dirty="0" smtClean="0"/>
              <a:t>the Resource </a:t>
            </a:r>
            <a:r>
              <a:rPr lang="en-US" sz="2400" dirty="0"/>
              <a:t>Manager.</a:t>
            </a:r>
          </a:p>
          <a:p>
            <a:pPr>
              <a:buFont typeface="Wingdings" panose="05000000000000000000" pitchFamily="2" charset="2"/>
              <a:buChar char="v"/>
            </a:pPr>
            <a:r>
              <a:rPr lang="en-US" sz="2400" dirty="0" smtClean="0"/>
              <a:t>YARN </a:t>
            </a:r>
            <a:r>
              <a:rPr lang="en-US" sz="2400" dirty="0"/>
              <a:t>maintains compatibility with existing </a:t>
            </a:r>
            <a:r>
              <a:rPr lang="en-US" sz="2400" dirty="0" err="1"/>
              <a:t>MapReduce</a:t>
            </a:r>
            <a:r>
              <a:rPr lang="en-US" sz="2400" dirty="0"/>
              <a:t> </a:t>
            </a:r>
            <a:r>
              <a:rPr lang="en-US" sz="2400" dirty="0" smtClean="0"/>
              <a:t>applications and </a:t>
            </a:r>
            <a:r>
              <a:rPr lang="en-US" sz="2400" dirty="0"/>
              <a:t>users.</a:t>
            </a:r>
          </a:p>
        </p:txBody>
      </p:sp>
    </p:spTree>
    <p:extLst>
      <p:ext uri="{BB962C8B-B14F-4D97-AF65-F5344CB8AC3E}">
        <p14:creationId xmlns:p14="http://schemas.microsoft.com/office/powerpoint/2010/main" val="117814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855" y="224789"/>
            <a:ext cx="9028670" cy="5767768"/>
          </a:xfrm>
        </p:spPr>
      </p:pic>
    </p:spTree>
    <p:extLst>
      <p:ext uri="{BB962C8B-B14F-4D97-AF65-F5344CB8AC3E}">
        <p14:creationId xmlns:p14="http://schemas.microsoft.com/office/powerpoint/2010/main" val="146728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a:t>
            </a:r>
            <a:r>
              <a:rPr lang="en-US" dirty="0" err="1" smtClean="0"/>
              <a:t>MapReduce</a:t>
            </a:r>
            <a:r>
              <a:rPr lang="en-US" dirty="0" smtClean="0"/>
              <a:t> vs. YARN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Fault Tolerance and Availability</a:t>
            </a:r>
          </a:p>
          <a:p>
            <a:pPr lvl="1">
              <a:buFont typeface="Wingdings" panose="05000000000000000000" pitchFamily="2" charset="2"/>
              <a:buChar char="v"/>
            </a:pPr>
            <a:r>
              <a:rPr lang="en-US" dirty="0" smtClean="0"/>
              <a:t>Resource </a:t>
            </a:r>
            <a:r>
              <a:rPr lang="en-US" dirty="0"/>
              <a:t>Manager</a:t>
            </a:r>
          </a:p>
          <a:p>
            <a:pPr lvl="2">
              <a:buFont typeface="Wingdings" panose="05000000000000000000" pitchFamily="2" charset="2"/>
              <a:buChar char="v"/>
            </a:pPr>
            <a:r>
              <a:rPr lang="en-US" dirty="0" smtClean="0"/>
              <a:t> </a:t>
            </a:r>
            <a:r>
              <a:rPr lang="en-US" dirty="0"/>
              <a:t>No single point of failure – state saved in </a:t>
            </a:r>
            <a:r>
              <a:rPr lang="en-US" dirty="0" err="1"/>
              <a:t>ZooKeeper</a:t>
            </a:r>
            <a:r>
              <a:rPr lang="en-US" dirty="0"/>
              <a:t> </a:t>
            </a:r>
            <a:endParaRPr lang="en-US" dirty="0" smtClean="0"/>
          </a:p>
          <a:p>
            <a:pPr lvl="2">
              <a:buFont typeface="Wingdings" panose="05000000000000000000" pitchFamily="2" charset="2"/>
              <a:buChar char="v"/>
            </a:pPr>
            <a:r>
              <a:rPr lang="en-US" dirty="0" smtClean="0"/>
              <a:t> </a:t>
            </a:r>
            <a:r>
              <a:rPr lang="en-US" dirty="0"/>
              <a:t>Application Masters are restarted automatically on RM restart</a:t>
            </a:r>
          </a:p>
          <a:p>
            <a:pPr lvl="1">
              <a:buFont typeface="Wingdings" panose="05000000000000000000" pitchFamily="2" charset="2"/>
              <a:buChar char="v"/>
            </a:pPr>
            <a:r>
              <a:rPr lang="en-US" dirty="0" smtClean="0"/>
              <a:t>Application </a:t>
            </a:r>
            <a:r>
              <a:rPr lang="en-US" dirty="0"/>
              <a:t>Master</a:t>
            </a:r>
          </a:p>
          <a:p>
            <a:pPr lvl="2">
              <a:buFont typeface="Wingdings" panose="05000000000000000000" pitchFamily="2" charset="2"/>
              <a:buChar char="v"/>
            </a:pPr>
            <a:r>
              <a:rPr lang="en-US" dirty="0" smtClean="0"/>
              <a:t>Optional </a:t>
            </a:r>
            <a:r>
              <a:rPr lang="en-US" dirty="0"/>
              <a:t>failover via application-specific checkpoint</a:t>
            </a:r>
          </a:p>
          <a:p>
            <a:pPr lvl="2">
              <a:buFont typeface="Wingdings" panose="05000000000000000000" pitchFamily="2" charset="2"/>
              <a:buChar char="v"/>
            </a:pPr>
            <a:r>
              <a:rPr lang="en-US" dirty="0" err="1" smtClean="0"/>
              <a:t>MapReduce</a:t>
            </a:r>
            <a:r>
              <a:rPr lang="en-US" dirty="0" smtClean="0"/>
              <a:t> </a:t>
            </a:r>
            <a:r>
              <a:rPr lang="en-US" dirty="0"/>
              <a:t>applications pick up where they left off via state </a:t>
            </a:r>
            <a:r>
              <a:rPr lang="en-US" dirty="0" smtClean="0"/>
              <a:t>saved in </a:t>
            </a:r>
            <a:r>
              <a:rPr lang="en-US" dirty="0"/>
              <a:t>HDFS</a:t>
            </a:r>
          </a:p>
          <a:p>
            <a:pPr>
              <a:buFont typeface="Wingdings" panose="05000000000000000000" pitchFamily="2" charset="2"/>
              <a:buChar char="v"/>
            </a:pPr>
            <a:r>
              <a:rPr lang="en-US" dirty="0" smtClean="0"/>
              <a:t>Wire </a:t>
            </a:r>
            <a:r>
              <a:rPr lang="en-US" dirty="0"/>
              <a:t>Compatibility</a:t>
            </a:r>
          </a:p>
          <a:p>
            <a:pPr lvl="1">
              <a:buFont typeface="Wingdings" panose="05000000000000000000" pitchFamily="2" charset="2"/>
              <a:buChar char="v"/>
            </a:pPr>
            <a:r>
              <a:rPr lang="en-US" dirty="0" smtClean="0"/>
              <a:t>Protocols </a:t>
            </a:r>
            <a:r>
              <a:rPr lang="en-US" dirty="0"/>
              <a:t>are wire-compatible</a:t>
            </a:r>
          </a:p>
          <a:p>
            <a:pPr lvl="1">
              <a:buFont typeface="Wingdings" panose="05000000000000000000" pitchFamily="2" charset="2"/>
              <a:buChar char="v"/>
            </a:pPr>
            <a:r>
              <a:rPr lang="en-US" dirty="0" smtClean="0"/>
              <a:t>Old </a:t>
            </a:r>
            <a:r>
              <a:rPr lang="en-US" dirty="0"/>
              <a:t>clients can talk to new servers</a:t>
            </a:r>
          </a:p>
          <a:p>
            <a:pPr lvl="1">
              <a:buFont typeface="Wingdings" panose="05000000000000000000" pitchFamily="2" charset="2"/>
              <a:buChar char="v"/>
            </a:pPr>
            <a:r>
              <a:rPr lang="en-US" dirty="0" smtClean="0"/>
              <a:t>Rolling </a:t>
            </a:r>
            <a:r>
              <a:rPr lang="en-US" dirty="0"/>
              <a:t>upgrades</a:t>
            </a:r>
          </a:p>
        </p:txBody>
      </p:sp>
    </p:spTree>
    <p:extLst>
      <p:ext uri="{BB962C8B-B14F-4D97-AF65-F5344CB8AC3E}">
        <p14:creationId xmlns:p14="http://schemas.microsoft.com/office/powerpoint/2010/main" val="221143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t>
            </a:r>
            <a:r>
              <a:rPr lang="en-US" dirty="0" err="1"/>
              <a:t>MapReduce</a:t>
            </a:r>
            <a:r>
              <a:rPr lang="en-US" dirty="0"/>
              <a:t> vs. YARN</a:t>
            </a:r>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800" dirty="0"/>
              <a:t>Support for programming paradigms other </a:t>
            </a:r>
            <a:r>
              <a:rPr lang="en-US" sz="2800" dirty="0" smtClean="0"/>
              <a:t>than </a:t>
            </a:r>
            <a:r>
              <a:rPr lang="en-US" sz="2800" dirty="0" err="1" smtClean="0"/>
              <a:t>MapReduce</a:t>
            </a:r>
            <a:r>
              <a:rPr lang="en-US" sz="2800" dirty="0" smtClean="0"/>
              <a:t> (Multi tenancy)</a:t>
            </a:r>
            <a:endParaRPr lang="en-US" sz="2800" dirty="0"/>
          </a:p>
          <a:p>
            <a:pPr lvl="1">
              <a:buFont typeface="Wingdings" panose="05000000000000000000" pitchFamily="2" charset="2"/>
              <a:buChar char="v"/>
            </a:pPr>
            <a:r>
              <a:rPr lang="en-US" sz="2800" dirty="0" err="1" smtClean="0"/>
              <a:t>Tez</a:t>
            </a:r>
            <a:r>
              <a:rPr lang="en-US" sz="2800" dirty="0" smtClean="0"/>
              <a:t> </a:t>
            </a:r>
            <a:r>
              <a:rPr lang="en-US" sz="2800" dirty="0"/>
              <a:t>– Generic framework to run a complex DAG</a:t>
            </a:r>
          </a:p>
          <a:p>
            <a:pPr lvl="1">
              <a:buFont typeface="Wingdings" panose="05000000000000000000" pitchFamily="2" charset="2"/>
              <a:buChar char="v"/>
            </a:pPr>
            <a:r>
              <a:rPr lang="en-US" sz="2800" dirty="0" err="1" smtClean="0"/>
              <a:t>HBase</a:t>
            </a:r>
            <a:r>
              <a:rPr lang="en-US" sz="2800" dirty="0" smtClean="0"/>
              <a:t> on YARN(HOYA)</a:t>
            </a:r>
            <a:endParaRPr lang="en-US" sz="2800" dirty="0"/>
          </a:p>
          <a:p>
            <a:pPr lvl="1">
              <a:buFont typeface="Wingdings" panose="05000000000000000000" pitchFamily="2" charset="2"/>
              <a:buChar char="v"/>
            </a:pPr>
            <a:r>
              <a:rPr lang="en-US" sz="2800" dirty="0" smtClean="0"/>
              <a:t>Machine </a:t>
            </a:r>
            <a:r>
              <a:rPr lang="en-US" sz="2800" dirty="0"/>
              <a:t>Learning: Spark</a:t>
            </a:r>
          </a:p>
          <a:p>
            <a:pPr lvl="1">
              <a:buFont typeface="Wingdings" panose="05000000000000000000" pitchFamily="2" charset="2"/>
              <a:buChar char="v"/>
            </a:pPr>
            <a:r>
              <a:rPr lang="en-US" sz="2800" dirty="0" smtClean="0"/>
              <a:t>Graph </a:t>
            </a:r>
            <a:r>
              <a:rPr lang="en-US" sz="2800" dirty="0"/>
              <a:t>processing: </a:t>
            </a:r>
            <a:r>
              <a:rPr lang="en-US" sz="2800" dirty="0" err="1" smtClean="0"/>
              <a:t>Giraph</a:t>
            </a:r>
            <a:endParaRPr lang="en-US" sz="2800" dirty="0" smtClean="0"/>
          </a:p>
          <a:p>
            <a:pPr lvl="1">
              <a:buFont typeface="Wingdings" panose="05000000000000000000" pitchFamily="2" charset="2"/>
              <a:buChar char="v"/>
            </a:pPr>
            <a:r>
              <a:rPr lang="en-US" sz="2800" dirty="0" smtClean="0"/>
              <a:t>Real-time processing: Storm</a:t>
            </a:r>
            <a:endParaRPr lang="en-US" sz="2800" dirty="0"/>
          </a:p>
          <a:p>
            <a:pPr lvl="1">
              <a:buFont typeface="Wingdings" panose="05000000000000000000" pitchFamily="2" charset="2"/>
              <a:buChar char="v"/>
            </a:pPr>
            <a:r>
              <a:rPr lang="en-US" sz="2800" dirty="0" smtClean="0"/>
              <a:t>Enabled </a:t>
            </a:r>
            <a:r>
              <a:rPr lang="en-US" sz="2800" dirty="0"/>
              <a:t>by allowing the use of paradigm-specific </a:t>
            </a:r>
            <a:r>
              <a:rPr lang="en-US" sz="2800" dirty="0" smtClean="0"/>
              <a:t>application master</a:t>
            </a:r>
            <a:endParaRPr lang="en-US" sz="2800" dirty="0"/>
          </a:p>
          <a:p>
            <a:pPr lvl="1">
              <a:buFont typeface="Wingdings" panose="05000000000000000000" pitchFamily="2" charset="2"/>
              <a:buChar char="v"/>
            </a:pPr>
            <a:r>
              <a:rPr lang="en-US" sz="2800" i="1" dirty="0" smtClean="0"/>
              <a:t>Run </a:t>
            </a:r>
            <a:r>
              <a:rPr lang="en-US" sz="2800" i="1" dirty="0"/>
              <a:t>all on the same </a:t>
            </a:r>
            <a:r>
              <a:rPr lang="en-US" sz="2800" i="1" dirty="0" err="1"/>
              <a:t>Hadoop</a:t>
            </a:r>
            <a:r>
              <a:rPr lang="en-US" sz="2800" i="1" dirty="0"/>
              <a:t> cluster!</a:t>
            </a:r>
            <a:endParaRPr lang="en-US" sz="2800" dirty="0"/>
          </a:p>
        </p:txBody>
      </p:sp>
    </p:spTree>
    <p:extLst>
      <p:ext uri="{BB962C8B-B14F-4D97-AF65-F5344CB8AC3E}">
        <p14:creationId xmlns:p14="http://schemas.microsoft.com/office/powerpoint/2010/main" val="39299230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1447</Words>
  <Application>Microsoft Macintosh PowerPoint</Application>
  <PresentationFormat>Custom</PresentationFormat>
  <Paragraphs>139</Paragraphs>
  <Slides>24</Slides>
  <Notes>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Retrospect</vt:lpstr>
      <vt:lpstr>1_Retrospect</vt:lpstr>
      <vt:lpstr>Hadoop 2.0 and YARN</vt:lpstr>
      <vt:lpstr>Who am I?</vt:lpstr>
      <vt:lpstr>YARN</vt:lpstr>
      <vt:lpstr>PowerPoint Presentation</vt:lpstr>
      <vt:lpstr>Current MapReduce Limitations</vt:lpstr>
      <vt:lpstr>YARN</vt:lpstr>
      <vt:lpstr>PowerPoint Presentation</vt:lpstr>
      <vt:lpstr>Classic MapReduce vs. YARN</vt:lpstr>
      <vt:lpstr>Classic MapReduce vs. YARN</vt:lpstr>
      <vt:lpstr>Storm on YARN</vt:lpstr>
      <vt:lpstr>Storm on YARN @Yahoo</vt:lpstr>
      <vt:lpstr>Storm on YARN @Yahoo</vt:lpstr>
      <vt:lpstr>Tez on YARN</vt:lpstr>
      <vt:lpstr>Tez on YARN</vt:lpstr>
      <vt:lpstr>Tez on YARN</vt:lpstr>
      <vt:lpstr>Tez on YARN</vt:lpstr>
      <vt:lpstr>HBase on YARN(HOYA)</vt:lpstr>
      <vt:lpstr>HBase on YARN(HOYA)</vt:lpstr>
      <vt:lpstr>EMR/EHR</vt:lpstr>
      <vt:lpstr>Expertise in healthcare</vt:lpstr>
      <vt:lpstr>Classic Mapreduce or YARN for Healthcare</vt:lpstr>
      <vt:lpstr>Classic MapReduce vs. YARN</vt:lpstr>
      <vt:lpstr>Hadoop 2.0</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2.0 and YARN</dc:title>
  <dc:creator>SUBASH D'SOUZA</dc:creator>
  <cp:lastModifiedBy>Subash DSouza</cp:lastModifiedBy>
  <cp:revision>31</cp:revision>
  <dcterms:created xsi:type="dcterms:W3CDTF">2013-07-31T02:43:52Z</dcterms:created>
  <dcterms:modified xsi:type="dcterms:W3CDTF">2013-08-01T01:03:11Z</dcterms:modified>
</cp:coreProperties>
</file>