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e053ff4b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e053ff4b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9e053ff4b_2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9e053ff4b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9e053ff4b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9e053ff4b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9e053ff4b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9e053ff4b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9e053ff4b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9e053ff4b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9e053ff4b_2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9e053ff4b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9e053ff4b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9e053ff4b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9e053ff4b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9e053ff4b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9e053ff4b_2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9e053ff4b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4a9c59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4a9c59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4a9c597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54a9c597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54a9c59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54a9c59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54a9c59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54a9c59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54a9c597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54a9c59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54a9c59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54a9c59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54a9c59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54a9c59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9e053ff4b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9e053ff4b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9e053ff4b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9e053ff4b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9e053ff4b_2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9e053ff4b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9e053ff4b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9e053ff4b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9e053ff4b_2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9e053ff4b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9e053ff4b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9e053ff4b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9e053ff4b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9e053ff4b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9e053ff4b_2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9e053ff4b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9e053ff4b_2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c9e053ff4b_2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54a9c59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54a9c59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9e053ff4b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9e053ff4b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a0492cb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a0492cb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54a9c597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54a9c597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9e053ff4b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9e053ff4b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9e053ff4b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9e053ff4b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9e053ff4b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9e053ff4b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9e053ff4b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9e053ff4b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9e053ff4b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9e053ff4b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9e053ff4b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9e053ff4b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rontiersin.org/journals/genetics/articles/10.3389/fgene.2020.00490/ful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nature.com/articles/s41467-023-38333-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rive.google.com/file/d/14ltC_O4Q6of_iBx3Tca0Pq521ZikzMzM/view" TargetMode="External"/><Relationship Id="rId4" Type="http://schemas.openxmlformats.org/officeDocument/2006/relationships/image" Target="../media/image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CFOIIr6K8w4jP6n2vfFXKpMsSC4IiTHw/view" TargetMode="External"/><Relationship Id="rId4" Type="http://schemas.openxmlformats.org/officeDocument/2006/relationships/image" Target="../media/image1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humancellatlas.org" TargetMode="External"/><Relationship Id="rId4" Type="http://schemas.openxmlformats.org/officeDocument/2006/relationships/hyperlink" Target="http://humancellatlas.org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://10xgenomics.com" TargetMode="External"/><Relationship Id="rId6" Type="http://schemas.openxmlformats.org/officeDocument/2006/relationships/hyperlink" Target="http://ncbi.nlm.nih.gov/geo/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cbi.nlm.nih.gov/geo/query/acc.cgi?acc=GSE244589" TargetMode="External"/><Relationship Id="rId4" Type="http://schemas.openxmlformats.org/officeDocument/2006/relationships/hyperlink" Target="https://www.ncbi.nlm.nih.gov/geo/query/acc.cgi?acc=GSE244515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24679"/>
            <a:ext cx="82221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Large-scale Differential Gene Expression Analysis in scRNA-seq Data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036648"/>
            <a:ext cx="8222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Sujit Debnath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Farzam Taghipour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877725"/>
            <a:ext cx="2528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FAU Erlangen-Nuremberg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WS 2023/24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at a glance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Quantity control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Normalize and high variable genes (HVGs) calculated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Dimensionality Reduction (PCA)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Fixed to 50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Neighbourhood graph construction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With fixed parameters as our </a:t>
            </a:r>
            <a:r>
              <a:rPr lang="en" sz="1800">
                <a:solidFill>
                  <a:schemeClr val="dk1"/>
                </a:solidFill>
              </a:rPr>
              <a:t>colleagues</a:t>
            </a:r>
            <a:r>
              <a:rPr lang="en" sz="1800">
                <a:solidFill>
                  <a:schemeClr val="dk1"/>
                </a:solidFill>
              </a:rPr>
              <a:t> works on it 😉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Clusters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Leiden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90250" y="526350"/>
            <a:ext cx="591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Cell-types Annotation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SCSA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Based on a score annotation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Integrates DEGs and confidence levels of cell markers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two databases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cellmarker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panglaodb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Able to assign cells to correct types with high precision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Original paper: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https://www.frontiersin.org/journals/genetics/articles/10.3389/fgene.2020.00490/full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MetaTiME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Leverages pre-trained MeC models and functional annotations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Cells are projected into MeC space for annotation based on MeC scores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Provides two types of cell annotation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Major: provides broad cell-type annotation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Minor: offers detailed cell state information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Original paper: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https://www.nature.com/articles/s41467-023-38333-8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Gene Expression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Gene Expression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Refers 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Differences in the expression levels</a:t>
            </a:r>
            <a:r>
              <a:rPr lang="en">
                <a:solidFill>
                  <a:schemeClr val="dk1"/>
                </a:solidFill>
              </a:rPr>
              <a:t> of genes between different conditions, treatments, or cell types.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DGE analysis identifies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Genes that are significantly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upregulated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downregulated</a:t>
            </a:r>
            <a:r>
              <a:rPr lang="en">
                <a:solidFill>
                  <a:schemeClr val="dk1"/>
                </a:solidFill>
              </a:rPr>
              <a:t> between conditions, providing insights into the molecular mechanisms underlying biological processes, diseases, or experimental treatments.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learning Methods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upport Vector Machines (SVM)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Random forests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Neural networks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Statistical Methods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T-Test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Anova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Wilcoxon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Summary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SCSA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9975"/>
            <a:ext cx="4166800" cy="23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275" y="1669975"/>
            <a:ext cx="4166800" cy="24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311700" y="1113025"/>
            <a:ext cx="63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 SCSA annotation results of MPN Disease and Dataset1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MetaTiME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311700" y="1113025"/>
            <a:ext cx="66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 MetaTiME annotation results of MPN Disease and Dataset1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7125"/>
            <a:ext cx="3119000" cy="245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50" y="1727125"/>
            <a:ext cx="5165050" cy="2132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Project Goal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Collection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Automatic Cell-types Annotation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Differential Gene Expression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 &amp; Summary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Visualization &amp; Web Application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Cell Types (SCSA - cellmarker)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50" y="1271500"/>
            <a:ext cx="8520601" cy="325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Cell Types (SCSA - panglaodb)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50" y="1271500"/>
            <a:ext cx="8520601" cy="325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Cell Types (MetaTiME)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50" y="1271500"/>
            <a:ext cx="8520601" cy="325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Cell Type Co-occurrence (one e.g.)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490" y="1163425"/>
            <a:ext cx="5860659" cy="39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Results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5200"/>
            <a:ext cx="3956825" cy="25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5" y="1285200"/>
            <a:ext cx="3956825" cy="2573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Results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1563600"/>
            <a:ext cx="3853582" cy="24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26" y="1563607"/>
            <a:ext cx="3853575" cy="2482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Results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50" y="1568058"/>
            <a:ext cx="4026451" cy="304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8050"/>
            <a:ext cx="4026451" cy="304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Results</a:t>
            </a:r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9625"/>
            <a:ext cx="3754350" cy="26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650" y="1439625"/>
            <a:ext cx="3754350" cy="26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Results</a:t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229875"/>
            <a:ext cx="4242976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229975"/>
            <a:ext cx="42603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2" title="Screencast from 07.04.2024 13:40:06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Approach (Shiny)	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Python-based Shiny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Multi-d</a:t>
            </a:r>
            <a:r>
              <a:rPr lang="en" sz="1800">
                <a:solidFill>
                  <a:schemeClr val="dk1"/>
                </a:solidFill>
              </a:rPr>
              <a:t>isease selection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Comparing plots functionality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0" name="Google Shape;280;p4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325" y="1229975"/>
            <a:ext cx="4660976" cy="35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Approach (Shiny)	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Comparing plots functionality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Table filtering and comparison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Was hosted on Heroku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100" y="1212013"/>
            <a:ext cx="4496449" cy="27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 title="streamlit dashboar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24" y="17512"/>
            <a:ext cx="8173553" cy="510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Approach (Streamlit)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1229975"/>
            <a:ext cx="350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Python-based Streamlit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Home page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Individual results showcase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Comparison functionality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Interactive summary results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0" name="Google Shape;300;p46"/>
          <p:cNvPicPr preferRelativeResize="0"/>
          <p:nvPr/>
        </p:nvPicPr>
        <p:blipFill rotWithShape="1">
          <a:blip r:embed="rId3">
            <a:alphaModFix/>
          </a:blip>
          <a:srcRect b="0" l="0" r="0" t="8800"/>
          <a:stretch/>
        </p:blipFill>
        <p:spPr>
          <a:xfrm>
            <a:off x="3968100" y="1229975"/>
            <a:ext cx="3315052" cy="188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1" name="Google Shape;301;p46"/>
          <p:cNvPicPr preferRelativeResize="0"/>
          <p:nvPr/>
        </p:nvPicPr>
        <p:blipFill rotWithShape="1">
          <a:blip r:embed="rId4">
            <a:alphaModFix/>
          </a:blip>
          <a:srcRect b="0" l="0" r="0" t="8533"/>
          <a:stretch/>
        </p:blipFill>
        <p:spPr>
          <a:xfrm>
            <a:off x="4494750" y="1862675"/>
            <a:ext cx="3007273" cy="1719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2" name="Google Shape;302;p46"/>
          <p:cNvPicPr preferRelativeResize="0"/>
          <p:nvPr/>
        </p:nvPicPr>
        <p:blipFill rotWithShape="1">
          <a:blip r:embed="rId5">
            <a:alphaModFix/>
          </a:blip>
          <a:srcRect b="0" l="0" r="0" t="8533"/>
          <a:stretch/>
        </p:blipFill>
        <p:spPr>
          <a:xfrm>
            <a:off x="4933750" y="2571750"/>
            <a:ext cx="3239148" cy="1851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3" name="Google Shape;303;p46"/>
          <p:cNvPicPr preferRelativeResize="0"/>
          <p:nvPr/>
        </p:nvPicPr>
        <p:blipFill rotWithShape="1">
          <a:blip r:embed="rId6">
            <a:alphaModFix/>
          </a:blip>
          <a:srcRect b="0" l="0" r="0" t="7663"/>
          <a:stretch/>
        </p:blipFill>
        <p:spPr>
          <a:xfrm>
            <a:off x="5487500" y="3268575"/>
            <a:ext cx="3110477" cy="1795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it for Git repo</a:t>
            </a:r>
            <a:endParaRPr/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837" y="1233312"/>
            <a:ext cx="3332326" cy="333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991400"/>
            <a:ext cx="2700300" cy="1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like our project,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 us a ⭐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for Listening!</a:t>
            </a:r>
            <a:endParaRPr sz="4800"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Retrieve scRNA-seq data from case-control studies for one fixed disease.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and Run pipelines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Clustering and cell type annotation → Sujit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DEGs, comparing cells from the same cell type between case and control → Farzam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Make a web-app to interactively visualize the results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Extend to &gt; 1 diseases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umancellatlas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10x Genomics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 Expression Omnibus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1463" y="1431291"/>
            <a:ext cx="1685924" cy="69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1463" y="2131100"/>
            <a:ext cx="1685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1450" y="2797850"/>
            <a:ext cx="16859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PBMC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Peripheral Blood Mononuclear Cells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White Blood Cell (WBC)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Include various immune cell types such 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lymphocytes (T cells, B cells, and NK cells)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Monocytes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Dendritic cells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play crucial roles in the immune response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Effect Problem</a:t>
            </a:r>
            <a:endParaRPr/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4119525" y="1229875"/>
            <a:ext cx="4875900" cy="298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rises due to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in experimental conditions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factors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sample processing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Sequencing runs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Batch-specific artifacts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isolation techniques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preparation protocols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Sequencing platforms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conditions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0"/>
          <p:cNvGrpSpPr/>
          <p:nvPr/>
        </p:nvGrpSpPr>
        <p:grpSpPr>
          <a:xfrm>
            <a:off x="311700" y="1557188"/>
            <a:ext cx="3643037" cy="2653775"/>
            <a:chOff x="668575" y="1572588"/>
            <a:chExt cx="3643037" cy="2653775"/>
          </a:xfrm>
        </p:grpSpPr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9036" y="1572588"/>
              <a:ext cx="3302575" cy="2653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20"/>
            <p:cNvCxnSpPr/>
            <p:nvPr/>
          </p:nvCxnSpPr>
          <p:spPr>
            <a:xfrm>
              <a:off x="1343900" y="1843650"/>
              <a:ext cx="558300" cy="592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20"/>
            <p:cNvCxnSpPr/>
            <p:nvPr/>
          </p:nvCxnSpPr>
          <p:spPr>
            <a:xfrm flipH="1" rot="10800000">
              <a:off x="668575" y="2994425"/>
              <a:ext cx="783900" cy="24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</a:t>
            </a:r>
            <a:r>
              <a:rPr lang="en"/>
              <a:t> Sources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Multiomic Profiling Reveals Metabolic Alterations Mediating Aberrant Platelet Activity and Inflammation in Myeloproliferative Neoplasms [scRNA-Seq]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Uncovering systemic immunological modification by type 2 diabetes mellitus in periodontitis patients via single-cell RNA analysis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2362889"/>
            <a:ext cx="3999899" cy="2206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520" y="2362900"/>
            <a:ext cx="3999855" cy="22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