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95640" y="-31536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>
                <a:solidFill>
                  <a:srgbClr val="000000"/>
                </a:solidFill>
                <a:latin typeface="Calibri"/>
              </a:rPr>
              <a:t>Data Modelling Concepts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0" y="692640"/>
            <a:ext cx="9142560" cy="626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software requirements include the need to create, extend, or interface with a database or if complex data structures must be constructed and manipulated, the software team may choose to 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create a </a:t>
            </a:r>
            <a:r>
              <a:rPr b="1" i="1" lang="en-IN" sz="3200">
                <a:solidFill>
                  <a:srgbClr val="000000"/>
                </a:solidFill>
                <a:latin typeface="Calibri"/>
              </a:rPr>
              <a:t>data model.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A software engineer or analyst defines all data objects, the relationships between the data objects, and other information that is related to the relationships.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 </a:t>
            </a:r>
            <a:r>
              <a:rPr b="1" i="1" lang="en-IN" sz="3200">
                <a:solidFill>
                  <a:srgbClr val="000000"/>
                </a:solidFill>
                <a:latin typeface="Calibri"/>
              </a:rPr>
              <a:t>entity-relationship diagram </a:t>
            </a:r>
            <a:r>
              <a:rPr b="1" lang="en-IN" sz="3200">
                <a:solidFill>
                  <a:srgbClr val="000000"/>
                </a:solidFill>
                <a:latin typeface="Calibri"/>
              </a:rPr>
              <a:t>(ERD) 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addresses these issues and represents all data objects that are entered, stored, transformed, and produced within an application.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Data object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Data Attribute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Relationship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39280" y="647280"/>
            <a:ext cx="6620760" cy="81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Helvetica"/>
              <a:buChar char="•"/>
            </a:pPr>
            <a:r>
              <a:rPr b="1" lang="en-IN" sz="2800">
                <a:latin typeface="Arial"/>
              </a:rPr>
              <a:t>Statechart Diagram Notation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539280" y="1653840"/>
            <a:ext cx="8060760" cy="449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  <a:buSzPct val="85000"/>
              <a:buFont typeface="Helvetica CE"/>
              <a:buChar char="&gt;"/>
            </a:pPr>
            <a:r>
              <a:rPr lang="en-IN" sz="2000">
                <a:latin typeface="Arial"/>
              </a:rPr>
              <a:t>A </a:t>
            </a:r>
            <a:r>
              <a:rPr lang="en-IN" sz="2000" u="sng">
                <a:latin typeface="Arial"/>
              </a:rPr>
              <a:t>Statechart Diagram</a:t>
            </a:r>
            <a:r>
              <a:rPr lang="en-IN" sz="2000">
                <a:latin typeface="Arial"/>
              </a:rPr>
              <a:t> describes the </a:t>
            </a:r>
            <a:r>
              <a:rPr i="1" lang="en-IN" sz="2000">
                <a:solidFill>
                  <a:srgbClr val="7f0101"/>
                </a:solidFill>
                <a:latin typeface="Arial"/>
              </a:rPr>
              <a:t>temporal evolution</a:t>
            </a:r>
            <a:r>
              <a:rPr lang="en-IN" sz="2000">
                <a:solidFill>
                  <a:srgbClr val="7f0101"/>
                </a:solidFill>
                <a:latin typeface="Arial"/>
              </a:rPr>
              <a:t> of an object of a given class in response to </a:t>
            </a:r>
            <a:r>
              <a:rPr i="1" lang="en-IN" sz="2000">
                <a:solidFill>
                  <a:srgbClr val="7f0101"/>
                </a:solidFill>
                <a:latin typeface="Arial"/>
              </a:rPr>
              <a:t>interactions</a:t>
            </a:r>
            <a:r>
              <a:rPr lang="en-IN" sz="2000">
                <a:solidFill>
                  <a:srgbClr val="7f0101"/>
                </a:solidFill>
                <a:latin typeface="Arial"/>
              </a:rPr>
              <a:t> with other objects inside or outside the system.</a:t>
            </a:r>
            <a:endParaRPr/>
          </a:p>
          <a:p>
            <a:pPr>
              <a:lnSpc>
                <a:spcPct val="90000"/>
              </a:lnSpc>
              <a:buSzPct val="85000"/>
              <a:buFont typeface="Helvetica CE"/>
              <a:buChar char="&gt;"/>
            </a:pPr>
            <a:r>
              <a:rPr lang="en-IN" sz="2000">
                <a:solidFill>
                  <a:srgbClr val="7f0101"/>
                </a:solidFill>
                <a:latin typeface="Arial"/>
              </a:rPr>
              <a:t>An </a:t>
            </a:r>
            <a:r>
              <a:rPr lang="en-IN" sz="2000" u="sng">
                <a:solidFill>
                  <a:srgbClr val="7f0101"/>
                </a:solidFill>
                <a:latin typeface="Arial"/>
              </a:rPr>
              <a:t>event</a:t>
            </a:r>
            <a:r>
              <a:rPr lang="en-IN" sz="2000">
                <a:solidFill>
                  <a:srgbClr val="7f0101"/>
                </a:solidFill>
                <a:latin typeface="Arial"/>
              </a:rPr>
              <a:t> is a one-way (asynchronous) communication from one object to another:</a:t>
            </a:r>
            <a:endParaRPr/>
          </a:p>
          <a:p>
            <a:pPr lvl="1">
              <a:lnSpc>
                <a:spcPct val="90000"/>
              </a:lnSpc>
              <a:buFont typeface="Helvetica CE"/>
              <a:buChar char="—"/>
            </a:pPr>
            <a:r>
              <a:rPr i="1" lang="en-IN" sz="2000">
                <a:solidFill>
                  <a:srgbClr val="7f0101"/>
                </a:solidFill>
                <a:latin typeface="Arial"/>
              </a:rPr>
              <a:t>atomic</a:t>
            </a:r>
            <a:r>
              <a:rPr lang="en-IN" sz="2000">
                <a:solidFill>
                  <a:srgbClr val="7f0101"/>
                </a:solidFill>
                <a:latin typeface="Arial"/>
              </a:rPr>
              <a:t> (non-interruptible)</a:t>
            </a:r>
            <a:endParaRPr/>
          </a:p>
          <a:p>
            <a:pPr lvl="1">
              <a:lnSpc>
                <a:spcPct val="90000"/>
              </a:lnSpc>
              <a:buFont typeface="Helvetica CE"/>
              <a:buChar char="—"/>
            </a:pPr>
            <a:r>
              <a:rPr lang="en-IN" sz="2000">
                <a:solidFill>
                  <a:srgbClr val="7f0101"/>
                </a:solidFill>
                <a:latin typeface="Arial"/>
              </a:rPr>
              <a:t>includes events from </a:t>
            </a:r>
            <a:r>
              <a:rPr i="1" lang="en-IN" sz="2000">
                <a:solidFill>
                  <a:srgbClr val="7f0101"/>
                </a:solidFill>
                <a:latin typeface="Arial"/>
              </a:rPr>
              <a:t>hardware</a:t>
            </a:r>
            <a:r>
              <a:rPr lang="en-IN" sz="2000">
                <a:solidFill>
                  <a:srgbClr val="7f0101"/>
                </a:solidFill>
                <a:latin typeface="Arial"/>
              </a:rPr>
              <a:t> and real-world objects e.g., message receipt, input event, elapsed time, ...</a:t>
            </a:r>
            <a:endParaRPr/>
          </a:p>
          <a:p>
            <a:pPr lvl="1">
              <a:lnSpc>
                <a:spcPct val="90000"/>
              </a:lnSpc>
              <a:buFont typeface="Helvetica CE"/>
              <a:buChar char="—"/>
            </a:pPr>
            <a:r>
              <a:rPr lang="en-IN" sz="2000">
                <a:solidFill>
                  <a:srgbClr val="7f0101"/>
                </a:solidFill>
                <a:latin typeface="Arial"/>
              </a:rPr>
              <a:t>notation: </a:t>
            </a:r>
            <a:r>
              <a:rPr b="1" i="1" lang="en-IN" sz="1600">
                <a:solidFill>
                  <a:srgbClr val="7f0101"/>
                </a:solidFill>
                <a:latin typeface="Arial"/>
              </a:rPr>
              <a:t>eventName(parameter: type, ...)</a:t>
            </a:r>
            <a:endParaRPr/>
          </a:p>
          <a:p>
            <a:pPr lvl="1">
              <a:lnSpc>
                <a:spcPct val="90000"/>
              </a:lnSpc>
              <a:buFont typeface="Helvetica CE"/>
              <a:buChar char="—"/>
            </a:pPr>
            <a:r>
              <a:rPr lang="en-IN" sz="1600">
                <a:solidFill>
                  <a:srgbClr val="7f0101"/>
                </a:solidFill>
                <a:latin typeface="Arial"/>
              </a:rPr>
              <a:t>may cause object to make a </a:t>
            </a:r>
            <a:r>
              <a:rPr i="1" lang="en-IN" sz="1600">
                <a:solidFill>
                  <a:srgbClr val="7f0101"/>
                </a:solidFill>
                <a:latin typeface="Arial"/>
              </a:rPr>
              <a:t>transition</a:t>
            </a:r>
            <a:r>
              <a:rPr lang="en-IN" sz="1600">
                <a:solidFill>
                  <a:srgbClr val="7f0101"/>
                </a:solidFill>
                <a:latin typeface="Arial"/>
              </a:rPr>
              <a:t> between states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39280" y="647280"/>
            <a:ext cx="6620760" cy="81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Helvetica"/>
              <a:buChar char="•"/>
            </a:pPr>
            <a:r>
              <a:rPr b="1" lang="en-IN" sz="2800">
                <a:latin typeface="Arial"/>
              </a:rPr>
              <a:t>Statechart Diagram Notation ...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539280" y="1653840"/>
            <a:ext cx="8060760" cy="449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85000"/>
              <a:buFont typeface="Helvetica CE"/>
              <a:buChar char="&gt;"/>
            </a:pPr>
            <a:r>
              <a:rPr lang="en-IN" sz="2400">
                <a:latin typeface="Arial"/>
              </a:rPr>
              <a:t>A </a:t>
            </a:r>
            <a:r>
              <a:rPr lang="en-IN" sz="2400" u="sng">
                <a:latin typeface="Arial"/>
              </a:rPr>
              <a:t>state</a:t>
            </a:r>
            <a:r>
              <a:rPr lang="en-IN" sz="2400">
                <a:latin typeface="Arial"/>
              </a:rPr>
              <a:t> is a period of time during which an object is </a:t>
            </a:r>
            <a:r>
              <a:rPr i="1" lang="en-IN" sz="2400">
                <a:solidFill>
                  <a:srgbClr val="7f0101"/>
                </a:solidFill>
                <a:latin typeface="Arial"/>
              </a:rPr>
              <a:t>waiting</a:t>
            </a:r>
            <a:r>
              <a:rPr lang="en-IN" sz="2400">
                <a:solidFill>
                  <a:srgbClr val="7f0101"/>
                </a:solidFill>
                <a:latin typeface="Arial"/>
              </a:rPr>
              <a:t> for an event to occur:</a:t>
            </a:r>
            <a:endParaRPr/>
          </a:p>
          <a:p>
            <a:pPr lvl="1">
              <a:lnSpc>
                <a:spcPct val="100000"/>
              </a:lnSpc>
              <a:buFont typeface="Helvetica CE"/>
              <a:buChar char="—"/>
            </a:pPr>
            <a:r>
              <a:rPr lang="en-IN" sz="2000">
                <a:solidFill>
                  <a:srgbClr val="7f0101"/>
                </a:solidFill>
                <a:latin typeface="Arial"/>
              </a:rPr>
              <a:t>depicted as </a:t>
            </a:r>
            <a:r>
              <a:rPr i="1" lang="en-IN" sz="2000">
                <a:solidFill>
                  <a:srgbClr val="7f0101"/>
                </a:solidFill>
                <a:latin typeface="Arial"/>
              </a:rPr>
              <a:t>rounded box</a:t>
            </a:r>
            <a:r>
              <a:rPr lang="en-IN" sz="2000">
                <a:solidFill>
                  <a:srgbClr val="7f0101"/>
                </a:solidFill>
                <a:latin typeface="Arial"/>
              </a:rPr>
              <a:t> with (up to) three sections:</a:t>
            </a:r>
            <a:endParaRPr/>
          </a:p>
          <a:p>
            <a:pPr lvl="2">
              <a:lnSpc>
                <a:spcPct val="100000"/>
              </a:lnSpc>
              <a:buSzPct val="85000"/>
              <a:buFont typeface="Helvetica CE"/>
              <a:buChar char="–"/>
            </a:pPr>
            <a:r>
              <a:rPr lang="en-IN" sz="2000">
                <a:solidFill>
                  <a:srgbClr val="7f0101"/>
                </a:solidFill>
                <a:latin typeface="Arial"/>
              </a:rPr>
              <a:t>name</a:t>
            </a:r>
            <a:r>
              <a:rPr i="1" lang="en-IN" sz="2000">
                <a:solidFill>
                  <a:srgbClr val="7f0101"/>
                </a:solidFill>
                <a:latin typeface="Arial"/>
              </a:rPr>
              <a:t> — optional</a:t>
            </a:r>
            <a:endParaRPr/>
          </a:p>
          <a:p>
            <a:pPr lvl="2">
              <a:lnSpc>
                <a:spcPct val="100000"/>
              </a:lnSpc>
              <a:buSzPct val="85000"/>
              <a:buFont typeface="Helvetica CE"/>
              <a:buChar char="–"/>
            </a:pPr>
            <a:r>
              <a:rPr lang="en-IN" sz="2000">
                <a:solidFill>
                  <a:srgbClr val="7f0101"/>
                </a:solidFill>
                <a:latin typeface="Arial"/>
              </a:rPr>
              <a:t>state</a:t>
            </a:r>
            <a:r>
              <a:rPr i="1" lang="en-IN" sz="2000">
                <a:solidFill>
                  <a:srgbClr val="7f0101"/>
                </a:solidFill>
                <a:latin typeface="Arial"/>
              </a:rPr>
              <a:t> variables — name: type = value (valid only for that state)</a:t>
            </a:r>
            <a:endParaRPr/>
          </a:p>
          <a:p>
            <a:pPr lvl="2">
              <a:lnSpc>
                <a:spcPct val="100000"/>
              </a:lnSpc>
              <a:buSzPct val="85000"/>
              <a:buFont typeface="Helvetica CE"/>
              <a:buChar char="–"/>
            </a:pPr>
            <a:r>
              <a:rPr lang="en-IN" sz="2000">
                <a:solidFill>
                  <a:srgbClr val="7f0101"/>
                </a:solidFill>
                <a:latin typeface="Arial"/>
              </a:rPr>
              <a:t>triggered operations</a:t>
            </a:r>
            <a:r>
              <a:rPr i="1" lang="en-IN" sz="2000">
                <a:solidFill>
                  <a:srgbClr val="7f0101"/>
                </a:solidFill>
                <a:latin typeface="Arial"/>
              </a:rPr>
              <a:t> — internal transitions and ongoing operations</a:t>
            </a:r>
            <a:endParaRPr/>
          </a:p>
          <a:p>
            <a:pPr lvl="1">
              <a:lnSpc>
                <a:spcPct val="100000"/>
              </a:lnSpc>
              <a:buFont typeface="Helvetica CE"/>
              <a:buChar char="—"/>
            </a:pPr>
            <a:r>
              <a:rPr lang="en-IN" sz="2000">
                <a:solidFill>
                  <a:srgbClr val="7f0101"/>
                </a:solidFill>
                <a:latin typeface="Arial"/>
              </a:rPr>
              <a:t>may be </a:t>
            </a:r>
            <a:r>
              <a:rPr i="1" lang="en-IN" sz="2000">
                <a:solidFill>
                  <a:srgbClr val="7f0101"/>
                </a:solidFill>
                <a:latin typeface="Arial"/>
              </a:rPr>
              <a:t>nested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39280" y="647280"/>
            <a:ext cx="6620760" cy="81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Helvetica"/>
              <a:buChar char="•"/>
            </a:pPr>
            <a:r>
              <a:rPr b="1" lang="en-IN" sz="2800">
                <a:latin typeface="Arial"/>
              </a:rPr>
              <a:t>State Box with Regions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539640" y="1653840"/>
            <a:ext cx="7902000" cy="130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85000"/>
              <a:buFont typeface="Helvetica CE"/>
              <a:buChar char="&gt;"/>
            </a:pPr>
            <a:r>
              <a:rPr lang="en-IN">
                <a:latin typeface="Arial"/>
              </a:rPr>
              <a:t>The </a:t>
            </a:r>
            <a:r>
              <a:rPr i="1" lang="en-IN">
                <a:solidFill>
                  <a:srgbClr val="7f0101"/>
                </a:solidFill>
                <a:latin typeface="Arial"/>
              </a:rPr>
              <a:t>entry event</a:t>
            </a:r>
            <a:r>
              <a:rPr lang="en-IN">
                <a:solidFill>
                  <a:srgbClr val="7f0101"/>
                </a:solidFill>
                <a:latin typeface="Arial"/>
              </a:rPr>
              <a:t> occurs whenever a transition is made into this state, and the </a:t>
            </a:r>
            <a:r>
              <a:rPr i="1" lang="en-IN">
                <a:solidFill>
                  <a:srgbClr val="7f0101"/>
                </a:solidFill>
                <a:latin typeface="Arial"/>
              </a:rPr>
              <a:t>exit operation</a:t>
            </a:r>
            <a:r>
              <a:rPr lang="en-IN">
                <a:solidFill>
                  <a:srgbClr val="7f0101"/>
                </a:solidFill>
                <a:latin typeface="Arial"/>
              </a:rPr>
              <a:t> is triggered when a transition is made out of this state.</a:t>
            </a:r>
            <a:endParaRPr/>
          </a:p>
          <a:p>
            <a:pPr>
              <a:lnSpc>
                <a:spcPct val="100000"/>
              </a:lnSpc>
              <a:buSzPct val="85000"/>
              <a:buFont typeface="Helvetica CE"/>
              <a:buChar char="&gt;"/>
            </a:pPr>
            <a:r>
              <a:rPr lang="en-IN">
                <a:solidFill>
                  <a:srgbClr val="7f0101"/>
                </a:solidFill>
                <a:latin typeface="Arial"/>
              </a:rPr>
              <a:t>The </a:t>
            </a:r>
            <a:r>
              <a:rPr i="1" lang="en-IN">
                <a:solidFill>
                  <a:srgbClr val="7f0101"/>
                </a:solidFill>
                <a:latin typeface="Arial"/>
              </a:rPr>
              <a:t>help</a:t>
            </a:r>
            <a:r>
              <a:rPr lang="en-IN">
                <a:solidFill>
                  <a:srgbClr val="7f0101"/>
                </a:solidFill>
                <a:latin typeface="Arial"/>
              </a:rPr>
              <a:t> and </a:t>
            </a:r>
            <a:r>
              <a:rPr i="1" lang="en-IN">
                <a:solidFill>
                  <a:srgbClr val="7f0101"/>
                </a:solidFill>
                <a:latin typeface="Arial"/>
              </a:rPr>
              <a:t>character</a:t>
            </a:r>
            <a:r>
              <a:rPr lang="en-IN">
                <a:solidFill>
                  <a:srgbClr val="7f0101"/>
                </a:solidFill>
                <a:latin typeface="Arial"/>
              </a:rPr>
              <a:t> events cause internal transitions with no change of state, so the entry and exit operations are not performed.</a:t>
            </a:r>
            <a:endParaRPr/>
          </a:p>
        </p:txBody>
      </p:sp>
      <p:pic>
        <p:nvPicPr>
          <p:cNvPr id="1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3276720"/>
            <a:ext cx="7479720" cy="286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39280" y="647280"/>
            <a:ext cx="6620760" cy="81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Helvetica"/>
              <a:buChar char="•"/>
            </a:pPr>
            <a:r>
              <a:rPr b="1" lang="en-IN" sz="2800">
                <a:latin typeface="Arial"/>
              </a:rPr>
              <a:t>Transitions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539280" y="1653840"/>
            <a:ext cx="8060760" cy="449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85000"/>
              <a:buFont typeface="Helvetica CE"/>
              <a:buChar char="&gt;"/>
            </a:pPr>
            <a:r>
              <a:rPr lang="en-IN" sz="2400">
                <a:latin typeface="Arial"/>
              </a:rPr>
              <a:t>A </a:t>
            </a:r>
            <a:r>
              <a:rPr lang="en-IN" sz="2400" u="sng">
                <a:latin typeface="Arial"/>
              </a:rPr>
              <a:t>transition</a:t>
            </a:r>
            <a:r>
              <a:rPr lang="en-IN" sz="2400">
                <a:latin typeface="Arial"/>
              </a:rPr>
              <a:t> is an </a:t>
            </a:r>
            <a:r>
              <a:rPr i="1" lang="en-IN" sz="2400">
                <a:solidFill>
                  <a:srgbClr val="7f0101"/>
                </a:solidFill>
                <a:latin typeface="Arial"/>
              </a:rPr>
              <a:t>response to an external event</a:t>
            </a:r>
            <a:r>
              <a:rPr lang="en-IN" sz="2400">
                <a:solidFill>
                  <a:srgbClr val="7f0101"/>
                </a:solidFill>
                <a:latin typeface="Arial"/>
              </a:rPr>
              <a:t> received by an object in a </a:t>
            </a:r>
            <a:r>
              <a:rPr i="1" lang="en-IN" sz="2400">
                <a:solidFill>
                  <a:srgbClr val="7f0101"/>
                </a:solidFill>
                <a:latin typeface="Arial"/>
              </a:rPr>
              <a:t>given state</a:t>
            </a:r>
            <a:endParaRPr/>
          </a:p>
          <a:p>
            <a:pPr lvl="1">
              <a:lnSpc>
                <a:spcPct val="100000"/>
              </a:lnSpc>
              <a:buFont typeface="Helvetica CE"/>
              <a:buChar char="—"/>
            </a:pPr>
            <a:r>
              <a:rPr lang="en-IN" sz="2400">
                <a:solidFill>
                  <a:srgbClr val="7f0101"/>
                </a:solidFill>
                <a:latin typeface="Arial"/>
              </a:rPr>
              <a:t>May </a:t>
            </a:r>
            <a:r>
              <a:rPr i="1" lang="en-IN" sz="2400">
                <a:solidFill>
                  <a:srgbClr val="7f0101"/>
                </a:solidFill>
                <a:latin typeface="Arial"/>
              </a:rPr>
              <a:t>invoke</a:t>
            </a:r>
            <a:r>
              <a:rPr lang="en-IN" sz="2400">
                <a:solidFill>
                  <a:srgbClr val="7f0101"/>
                </a:solidFill>
                <a:latin typeface="Arial"/>
              </a:rPr>
              <a:t> an operation, and cause the object to change state</a:t>
            </a:r>
            <a:endParaRPr/>
          </a:p>
          <a:p>
            <a:pPr lvl="1">
              <a:lnSpc>
                <a:spcPct val="100000"/>
              </a:lnSpc>
              <a:buFont typeface="Helvetica CE"/>
              <a:buChar char="—"/>
            </a:pPr>
            <a:r>
              <a:rPr lang="en-IN" sz="2400">
                <a:solidFill>
                  <a:srgbClr val="7f0101"/>
                </a:solidFill>
                <a:latin typeface="Arial"/>
              </a:rPr>
              <a:t>May </a:t>
            </a:r>
            <a:r>
              <a:rPr i="1" lang="en-IN" sz="2400">
                <a:solidFill>
                  <a:srgbClr val="7f0101"/>
                </a:solidFill>
                <a:latin typeface="Arial"/>
              </a:rPr>
              <a:t>send</a:t>
            </a:r>
            <a:r>
              <a:rPr lang="en-IN" sz="2400">
                <a:solidFill>
                  <a:srgbClr val="7f0101"/>
                </a:solidFill>
                <a:latin typeface="Arial"/>
              </a:rPr>
              <a:t> an event to an external object</a:t>
            </a:r>
            <a:endParaRPr/>
          </a:p>
          <a:p>
            <a:pPr lvl="1">
              <a:lnSpc>
                <a:spcPct val="100000"/>
              </a:lnSpc>
              <a:buFont typeface="Helvetica CE"/>
              <a:buChar char="—"/>
            </a:pPr>
            <a:r>
              <a:rPr lang="en-IN" sz="2400">
                <a:solidFill>
                  <a:srgbClr val="7f0101"/>
                </a:solidFill>
                <a:latin typeface="Arial"/>
              </a:rPr>
              <a:t>Transition syntax (each part is optional):</a:t>
            </a:r>
            <a:endParaRPr/>
          </a:p>
          <a:p>
            <a:pPr lvl="1">
              <a:lnSpc>
                <a:spcPct val="100000"/>
              </a:lnSpc>
              <a:buFont typeface="Helvetica CE"/>
              <a:buChar char="—"/>
            </a:pPr>
            <a:r>
              <a:rPr lang="en-IN" sz="2400">
                <a:solidFill>
                  <a:srgbClr val="7f0101"/>
                </a:solidFill>
                <a:latin typeface="Arial"/>
              </a:rPr>
              <a:t>	</a:t>
            </a:r>
            <a:r>
              <a:rPr b="1" i="1" lang="en-IN" sz="1600">
                <a:solidFill>
                  <a:srgbClr val="7f0101"/>
                </a:solidFill>
                <a:latin typeface="Arial"/>
              </a:rPr>
              <a:t>event(arguments) [condition]</a:t>
            </a:r>
            <a:endParaRPr/>
          </a:p>
          <a:p>
            <a:pPr lvl="1">
              <a:lnSpc>
                <a:spcPct val="100000"/>
              </a:lnSpc>
              <a:buFont typeface="Helvetica CE"/>
              <a:buChar char="—"/>
            </a:pPr>
            <a:r>
              <a:rPr b="1" i="1" lang="en-IN" sz="1600">
                <a:solidFill>
                  <a:srgbClr val="7f0101"/>
                </a:solidFill>
                <a:latin typeface="Arial"/>
              </a:rPr>
              <a:t>	</a:t>
            </a:r>
            <a:r>
              <a:rPr b="1" i="1" lang="en-IN" sz="1600">
                <a:solidFill>
                  <a:srgbClr val="7f0101"/>
                </a:solidFill>
                <a:latin typeface="Arial"/>
              </a:rPr>
              <a:t>/ ^target.sendEvent operation(arguments)</a:t>
            </a:r>
            <a:endParaRPr/>
          </a:p>
          <a:p>
            <a:pPr lvl="1">
              <a:lnSpc>
                <a:spcPct val="100000"/>
              </a:lnSpc>
              <a:buFont typeface="Helvetica CE"/>
              <a:buChar char="—"/>
            </a:pPr>
            <a:r>
              <a:rPr i="1" lang="en-IN" sz="1600">
                <a:solidFill>
                  <a:srgbClr val="7f0101"/>
                </a:solidFill>
                <a:latin typeface="Arial"/>
              </a:rPr>
              <a:t>External transitions</a:t>
            </a:r>
            <a:r>
              <a:rPr lang="en-IN" sz="1600">
                <a:solidFill>
                  <a:srgbClr val="7f0101"/>
                </a:solidFill>
                <a:latin typeface="Arial"/>
              </a:rPr>
              <a:t> label arcs between states</a:t>
            </a:r>
            <a:endParaRPr/>
          </a:p>
          <a:p>
            <a:pPr lvl="1">
              <a:lnSpc>
                <a:spcPct val="100000"/>
              </a:lnSpc>
              <a:buFont typeface="Helvetica CE"/>
              <a:buChar char="—"/>
            </a:pPr>
            <a:r>
              <a:rPr i="1" lang="en-IN" sz="1600">
                <a:solidFill>
                  <a:srgbClr val="7f0101"/>
                </a:solidFill>
                <a:latin typeface="Arial"/>
              </a:rPr>
              <a:t>Internal transitions</a:t>
            </a:r>
            <a:r>
              <a:rPr lang="en-IN" sz="1600">
                <a:solidFill>
                  <a:srgbClr val="7f0101"/>
                </a:solidFill>
                <a:latin typeface="Arial"/>
              </a:rPr>
              <a:t> are part of the triggered operations of a state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28600" y="6477120"/>
            <a:ext cx="2208960" cy="30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1" name="CustomShape 2"/>
          <p:cNvSpPr/>
          <p:nvPr/>
        </p:nvSpPr>
        <p:spPr>
          <a:xfrm>
            <a:off x="539280" y="647280"/>
            <a:ext cx="6620760" cy="81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Helvetica"/>
              <a:buChar char="•"/>
            </a:pPr>
            <a:r>
              <a:rPr b="1" lang="en-IN" sz="2800">
                <a:latin typeface="Arial"/>
              </a:rPr>
              <a:t>Nested Statecharts</a:t>
            </a:r>
            <a:endParaRPr/>
          </a:p>
        </p:txBody>
      </p:sp>
      <p:pic>
        <p:nvPicPr>
          <p:cNvPr id="1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601640"/>
            <a:ext cx="6595200" cy="510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39280" y="647280"/>
            <a:ext cx="6620760" cy="81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Helvetica"/>
              <a:buChar char="•"/>
            </a:pPr>
            <a:r>
              <a:rPr b="1" lang="en-IN" sz="2800">
                <a:latin typeface="Arial"/>
              </a:rPr>
              <a:t>Composite States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539280" y="1653840"/>
            <a:ext cx="3239640" cy="428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85000"/>
              <a:buFont typeface="Helvetica CE"/>
              <a:buChar char="&gt;"/>
            </a:pPr>
            <a:r>
              <a:rPr lang="en-IN" sz="2000" u="sng">
                <a:latin typeface="Arial"/>
              </a:rPr>
              <a:t>Composite states</a:t>
            </a:r>
            <a:r>
              <a:rPr lang="en-IN" sz="2000">
                <a:latin typeface="Arial"/>
              </a:rPr>
              <a:t> may depicted either as high-level or low-level views.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Helvetica CE"/>
              <a:buChar char="&gt;"/>
            </a:pPr>
            <a:r>
              <a:rPr i="1" lang="en-IN" sz="2000">
                <a:solidFill>
                  <a:srgbClr val="7f0101"/>
                </a:solidFill>
                <a:latin typeface="Arial"/>
              </a:rPr>
              <a:t>“</a:t>
            </a:r>
            <a:r>
              <a:rPr i="1" lang="en-IN" sz="2000">
                <a:solidFill>
                  <a:srgbClr val="7f0101"/>
                </a:solidFill>
                <a:latin typeface="Arial"/>
              </a:rPr>
              <a:t>Stubbed transitions”</a:t>
            </a:r>
            <a:r>
              <a:rPr lang="en-IN" sz="2000">
                <a:solidFill>
                  <a:srgbClr val="7f0101"/>
                </a:solidFill>
                <a:latin typeface="Arial"/>
              </a:rPr>
              <a:t> indicate the presence of internal states: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Helvetica CE"/>
              <a:buChar char="&gt;"/>
            </a:pPr>
            <a:r>
              <a:rPr i="1" lang="en-IN" sz="2000">
                <a:solidFill>
                  <a:srgbClr val="7f0101"/>
                </a:solidFill>
                <a:latin typeface="Arial"/>
              </a:rPr>
              <a:t>Initial and terminal substates</a:t>
            </a:r>
            <a:r>
              <a:rPr lang="en-IN" sz="2000">
                <a:solidFill>
                  <a:srgbClr val="7f0101"/>
                </a:solidFill>
                <a:latin typeface="Arial"/>
              </a:rPr>
              <a:t> are shown as black spots and “bulls-eyes”</a:t>
            </a:r>
            <a:endParaRPr/>
          </a:p>
        </p:txBody>
      </p:sp>
      <p:pic>
        <p:nvPicPr>
          <p:cNvPr id="1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86200" y="1766880"/>
            <a:ext cx="4799880" cy="425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3244680"/>
            <a:ext cx="914400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3600">
                <a:latin typeface="Arial"/>
              </a:rPr>
              <a:t>Creating Data Flow Diagrams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0"/>
            <a:ext cx="914400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3600">
                <a:latin typeface="Arial"/>
              </a:rPr>
              <a:t>Data Flow Diagrams Symbols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985680" y="1523880"/>
            <a:ext cx="1143000" cy="11430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solidFill>
                  <a:srgbClr val="b2b2b2"/>
                </a:solidFill>
                <a:latin typeface="Arial Narrow"/>
              </a:rPr>
              <a:t>Source/ Sink</a:t>
            </a:r>
            <a:endParaRPr/>
          </a:p>
        </p:txBody>
      </p:sp>
      <p:sp>
        <p:nvSpPr>
          <p:cNvPr id="179" name="CustomShape 3"/>
          <p:cNvSpPr/>
          <p:nvPr/>
        </p:nvSpPr>
        <p:spPr>
          <a:xfrm>
            <a:off x="985680" y="3048120"/>
            <a:ext cx="1143000" cy="11430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 sz="1600" u="sng">
                <a:solidFill>
                  <a:srgbClr val="b2b2b2"/>
                </a:solidFill>
                <a:latin typeface="Arial Narrow"/>
              </a:rPr>
              <a:t>0.0</a:t>
            </a:r>
            <a:endParaRPr/>
          </a:p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 sz="1600">
                <a:solidFill>
                  <a:srgbClr val="b2b2b2"/>
                </a:solidFill>
                <a:latin typeface="Arial Narrow"/>
              </a:rPr>
              <a:t>Process</a:t>
            </a:r>
            <a:endParaRPr/>
          </a:p>
        </p:txBody>
      </p:sp>
      <p:sp>
        <p:nvSpPr>
          <p:cNvPr id="180" name="CustomShape 4"/>
          <p:cNvSpPr/>
          <p:nvPr/>
        </p:nvSpPr>
        <p:spPr>
          <a:xfrm>
            <a:off x="838080" y="4572000"/>
            <a:ext cx="1371600" cy="490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>
                <a:solidFill>
                  <a:srgbClr val="b2b2b2"/>
                </a:solidFill>
                <a:latin typeface="Arial Narrow"/>
              </a:rPr>
              <a:t>DATA STORE</a:t>
            </a:r>
            <a:endParaRPr/>
          </a:p>
        </p:txBody>
      </p:sp>
      <p:cxnSp>
        <p:nvCxnSpPr>
          <p:cNvPr id="181" name="Line 5"/>
          <p:cNvCxnSpPr/>
          <p:nvPr/>
        </p:nvCxnSpPr>
        <p:spPr>
          <a:xfrm>
            <a:off x="928800" y="5409720"/>
            <a:ext cx="1257840" cy="108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lg" type="stealth" w="lg"/>
          </a:ln>
        </p:spPr>
      </p:cxnSp>
      <p:cxnSp>
        <p:nvCxnSpPr>
          <p:cNvPr id="182" name="Line 6"/>
          <p:cNvCxnSpPr/>
          <p:nvPr/>
        </p:nvCxnSpPr>
        <p:spPr>
          <a:xfrm flipV="1">
            <a:off x="1042920" y="5866920"/>
            <a:ext cx="1029600" cy="153360"/>
          </a:xfrm>
          <a:prstGeom prst="curvedConnector3">
            <a:avLst/>
          </a:prstGeom>
          <a:ln w="15840">
            <a:solidFill>
              <a:srgbClr val="000000"/>
            </a:solidFill>
            <a:miter/>
            <a:tailEnd len="lg" type="stealth" w="lg"/>
          </a:ln>
        </p:spPr>
      </p:cxnSp>
      <p:sp>
        <p:nvSpPr>
          <p:cNvPr id="183" name="CustomShape 7"/>
          <p:cNvSpPr/>
          <p:nvPr/>
        </p:nvSpPr>
        <p:spPr>
          <a:xfrm>
            <a:off x="762120" y="5553000"/>
            <a:ext cx="159048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solidFill>
                  <a:srgbClr val="b2b2b2"/>
                </a:solidFill>
                <a:latin typeface="Arial Narrow"/>
              </a:rPr>
              <a:t>Data Flow Lines</a:t>
            </a:r>
            <a:endParaRPr/>
          </a:p>
        </p:txBody>
      </p:sp>
      <p:sp>
        <p:nvSpPr>
          <p:cNvPr id="184" name="CustomShape 8"/>
          <p:cNvSpPr/>
          <p:nvPr/>
        </p:nvSpPr>
        <p:spPr>
          <a:xfrm>
            <a:off x="228600" y="762120"/>
            <a:ext cx="32004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2b2b2"/>
                </a:solidFill>
                <a:latin typeface="Arial"/>
              </a:rPr>
              <a:t>DeMarco &amp; Yourdon</a:t>
            </a:r>
            <a:endParaRPr/>
          </a:p>
        </p:txBody>
      </p:sp>
      <p:sp>
        <p:nvSpPr>
          <p:cNvPr id="185" name="Line 9"/>
          <p:cNvSpPr/>
          <p:nvPr/>
        </p:nvSpPr>
        <p:spPr>
          <a:xfrm flipV="1">
            <a:off x="3352680" y="1219320"/>
            <a:ext cx="0" cy="5410080"/>
          </a:xfrm>
          <a:prstGeom prst="line">
            <a:avLst/>
          </a:prstGeom>
          <a:ln w="9360">
            <a:solidFill>
              <a:srgbClr val="b2b2b2"/>
            </a:solidFill>
            <a:custDash>
              <a:ds d="105000" sp="79000"/>
            </a:custDash>
            <a:miter/>
          </a:ln>
        </p:spPr>
      </p:sp>
      <p:sp>
        <p:nvSpPr>
          <p:cNvPr id="186" name="CustomShape 10"/>
          <p:cNvSpPr/>
          <p:nvPr/>
        </p:nvSpPr>
        <p:spPr>
          <a:xfrm>
            <a:off x="3505320" y="5365800"/>
            <a:ext cx="5333760" cy="100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IN" sz="2000">
                <a:latin typeface="Arial"/>
              </a:rPr>
              <a:t>Logical</a:t>
            </a:r>
            <a:r>
              <a:rPr lang="en-IN" sz="2000">
                <a:latin typeface="Arial"/>
              </a:rPr>
              <a:t> Data Flow Diagrams – show the data flow, structure, and requirements of a new system</a:t>
            </a:r>
            <a:endParaRPr/>
          </a:p>
        </p:txBody>
      </p:sp>
      <p:sp>
        <p:nvSpPr>
          <p:cNvPr id="187" name="CustomShape 11"/>
          <p:cNvSpPr/>
          <p:nvPr/>
        </p:nvSpPr>
        <p:spPr>
          <a:xfrm>
            <a:off x="3505320" y="4451400"/>
            <a:ext cx="5333760" cy="70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IN" sz="2000">
                <a:latin typeface="Arial"/>
              </a:rPr>
              <a:t>Physical</a:t>
            </a:r>
            <a:r>
              <a:rPr lang="en-IN" sz="2000">
                <a:latin typeface="Arial"/>
              </a:rPr>
              <a:t> Data Flow Diagrams – show how the current system flows</a:t>
            </a:r>
            <a:endParaRPr/>
          </a:p>
        </p:txBody>
      </p:sp>
      <p:sp>
        <p:nvSpPr>
          <p:cNvPr id="188" name="CustomShape 12"/>
          <p:cNvSpPr/>
          <p:nvPr/>
        </p:nvSpPr>
        <p:spPr>
          <a:xfrm>
            <a:off x="3505320" y="762120"/>
            <a:ext cx="533376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400">
                <a:latin typeface="Arial"/>
              </a:rPr>
              <a:t>System Analysis and Design</a:t>
            </a:r>
            <a:endParaRPr/>
          </a:p>
        </p:txBody>
      </p:sp>
      <p:sp>
        <p:nvSpPr>
          <p:cNvPr id="189" name="CustomShape 13"/>
          <p:cNvSpPr/>
          <p:nvPr/>
        </p:nvSpPr>
        <p:spPr>
          <a:xfrm>
            <a:off x="3505320" y="1371600"/>
            <a:ext cx="5333760" cy="131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000">
                <a:latin typeface="Arial"/>
              </a:rPr>
              <a:t>System</a:t>
            </a:r>
            <a:r>
              <a:rPr lang="en-IN" sz="2000">
                <a:latin typeface="Arial"/>
              </a:rPr>
              <a:t> – a group of interrelated procedures used for a business function, with an identifiable boundary, working together for some purpose.</a:t>
            </a:r>
            <a:endParaRPr/>
          </a:p>
        </p:txBody>
      </p:sp>
      <p:sp>
        <p:nvSpPr>
          <p:cNvPr id="190" name="CustomShape 14"/>
          <p:cNvSpPr/>
          <p:nvPr/>
        </p:nvSpPr>
        <p:spPr>
          <a:xfrm>
            <a:off x="3505320" y="2727360"/>
            <a:ext cx="5333760" cy="70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000">
                <a:latin typeface="Arial"/>
              </a:rPr>
              <a:t>Analysis</a:t>
            </a:r>
            <a:r>
              <a:rPr lang="en-IN" sz="2000">
                <a:latin typeface="Arial"/>
              </a:rPr>
              <a:t> – separation of a whole into its component parts</a:t>
            </a:r>
            <a:endParaRPr/>
          </a:p>
        </p:txBody>
      </p:sp>
      <p:sp>
        <p:nvSpPr>
          <p:cNvPr id="191" name="CustomShape 15"/>
          <p:cNvSpPr/>
          <p:nvPr/>
        </p:nvSpPr>
        <p:spPr>
          <a:xfrm>
            <a:off x="3505320" y="3489480"/>
            <a:ext cx="5333760" cy="70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000">
                <a:latin typeface="Arial"/>
              </a:rPr>
              <a:t>Design </a:t>
            </a:r>
            <a:r>
              <a:rPr lang="en-IN" sz="2000">
                <a:latin typeface="Arial"/>
              </a:rPr>
              <a:t>– to create, fashion, execute, or construct according to plan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0"/>
            <a:ext cx="914400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3600">
                <a:latin typeface="Arial"/>
              </a:rPr>
              <a:t>Data Flow Diagrams Symbols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985680" y="1523880"/>
            <a:ext cx="1143000" cy="114300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latin typeface="Arial Narrow"/>
              </a:rPr>
              <a:t>Source/ Sink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985680" y="3048120"/>
            <a:ext cx="1143000" cy="11430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 sz="1600" u="sng">
                <a:solidFill>
                  <a:srgbClr val="b2b2b2"/>
                </a:solidFill>
                <a:latin typeface="Arial Narrow"/>
              </a:rPr>
              <a:t>0.0</a:t>
            </a:r>
            <a:endParaRPr/>
          </a:p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 sz="1600">
                <a:solidFill>
                  <a:srgbClr val="b2b2b2"/>
                </a:solidFill>
                <a:latin typeface="Arial Narrow"/>
              </a:rPr>
              <a:t>Process</a:t>
            </a:r>
            <a:endParaRPr/>
          </a:p>
        </p:txBody>
      </p:sp>
      <p:sp>
        <p:nvSpPr>
          <p:cNvPr id="195" name="CustomShape 4"/>
          <p:cNvSpPr/>
          <p:nvPr/>
        </p:nvSpPr>
        <p:spPr>
          <a:xfrm>
            <a:off x="838080" y="4572000"/>
            <a:ext cx="1371600" cy="490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>
                <a:solidFill>
                  <a:srgbClr val="b2b2b2"/>
                </a:solidFill>
                <a:latin typeface="Arial Narrow"/>
              </a:rPr>
              <a:t>DATA STORE</a:t>
            </a:r>
            <a:endParaRPr/>
          </a:p>
        </p:txBody>
      </p:sp>
      <p:cxnSp>
        <p:nvCxnSpPr>
          <p:cNvPr id="196" name="Line 5"/>
          <p:cNvCxnSpPr/>
          <p:nvPr/>
        </p:nvCxnSpPr>
        <p:spPr>
          <a:xfrm>
            <a:off x="928800" y="5409720"/>
            <a:ext cx="1257840" cy="108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lg" type="stealth" w="lg"/>
          </a:ln>
        </p:spPr>
      </p:cxnSp>
      <p:cxnSp>
        <p:nvCxnSpPr>
          <p:cNvPr id="197" name="Line 6"/>
          <p:cNvCxnSpPr/>
          <p:nvPr/>
        </p:nvCxnSpPr>
        <p:spPr>
          <a:xfrm flipV="1">
            <a:off x="1042920" y="5866920"/>
            <a:ext cx="1029600" cy="153360"/>
          </a:xfrm>
          <a:prstGeom prst="curvedConnector3">
            <a:avLst/>
          </a:prstGeom>
          <a:ln w="15840">
            <a:solidFill>
              <a:srgbClr val="000000"/>
            </a:solidFill>
            <a:miter/>
            <a:tailEnd len="lg" type="stealth" w="lg"/>
          </a:ln>
        </p:spPr>
      </p:cxnSp>
      <p:sp>
        <p:nvSpPr>
          <p:cNvPr id="198" name="CustomShape 7"/>
          <p:cNvSpPr/>
          <p:nvPr/>
        </p:nvSpPr>
        <p:spPr>
          <a:xfrm>
            <a:off x="762120" y="5553000"/>
            <a:ext cx="159048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solidFill>
                  <a:srgbClr val="b2b2b2"/>
                </a:solidFill>
                <a:latin typeface="Arial Narrow"/>
              </a:rPr>
              <a:t>Data Flow Lines</a:t>
            </a:r>
            <a:endParaRPr/>
          </a:p>
        </p:txBody>
      </p:sp>
      <p:sp>
        <p:nvSpPr>
          <p:cNvPr id="199" name="CustomShape 8"/>
          <p:cNvSpPr/>
          <p:nvPr/>
        </p:nvSpPr>
        <p:spPr>
          <a:xfrm>
            <a:off x="228600" y="762120"/>
            <a:ext cx="32004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latin typeface="Arial"/>
              </a:rPr>
              <a:t>DeMarco &amp; Yourdon</a:t>
            </a:r>
            <a:endParaRPr/>
          </a:p>
        </p:txBody>
      </p:sp>
      <p:sp>
        <p:nvSpPr>
          <p:cNvPr id="200" name="Line 9"/>
          <p:cNvSpPr/>
          <p:nvPr/>
        </p:nvSpPr>
        <p:spPr>
          <a:xfrm flipV="1">
            <a:off x="3352680" y="1219320"/>
            <a:ext cx="0" cy="5410080"/>
          </a:xfrm>
          <a:prstGeom prst="line">
            <a:avLst/>
          </a:prstGeom>
          <a:ln w="9360">
            <a:solidFill>
              <a:srgbClr val="b2b2b2"/>
            </a:solidFill>
            <a:custDash>
              <a:ds d="105000" sp="79000"/>
            </a:custDash>
            <a:miter/>
          </a:ln>
        </p:spPr>
      </p:sp>
      <p:sp>
        <p:nvSpPr>
          <p:cNvPr id="201" name="CustomShape 10"/>
          <p:cNvSpPr/>
          <p:nvPr/>
        </p:nvSpPr>
        <p:spPr>
          <a:xfrm>
            <a:off x="3505320" y="1371600"/>
            <a:ext cx="5333760" cy="29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000">
                <a:latin typeface="Arial"/>
              </a:rPr>
              <a:t>Source/Sink</a:t>
            </a:r>
            <a:r>
              <a:rPr lang="en-IN" sz="2000">
                <a:latin typeface="Arial"/>
              </a:rPr>
              <a:t> – help to establish the boundaries of the system.  A source identifies the origin of data inflow to the system.  A sink identifies the outflow of a system, many times as information.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latin typeface="Arial"/>
              </a:rPr>
              <a:t>Sometimes referred to an entity, a source may be a customer, vendor, employee, or even another system.  A single entity can be both a source and a sink.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914400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3600">
                <a:latin typeface="Arial"/>
              </a:rPr>
              <a:t>Data Flow Diagrams Symbols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985680" y="1523880"/>
            <a:ext cx="1143000" cy="1143000"/>
          </a:xfrm>
          <a:prstGeom prst="rect">
            <a:avLst/>
          </a:prstGeom>
          <a:noFill/>
          <a:ln w="12600">
            <a:solidFill>
              <a:srgbClr val="b2b2b2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solidFill>
                  <a:srgbClr val="b2b2b2"/>
                </a:solidFill>
                <a:latin typeface="Arial Narrow"/>
              </a:rPr>
              <a:t>Source/ Sink</a:t>
            </a: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985680" y="3048120"/>
            <a:ext cx="1143000" cy="1143000"/>
          </a:xfrm>
          <a:prstGeom prst="ellipse">
            <a:avLst/>
          </a:prstGeom>
          <a:noFill/>
          <a:ln w="2844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 sz="1600" u="sng">
                <a:latin typeface="Arial Narrow"/>
              </a:rPr>
              <a:t>0.0</a:t>
            </a:r>
            <a:endParaRPr/>
          </a:p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 sz="1600">
                <a:latin typeface="Arial Narrow"/>
              </a:rPr>
              <a:t>Process</a:t>
            </a:r>
            <a:endParaRPr/>
          </a:p>
        </p:txBody>
      </p:sp>
      <p:sp>
        <p:nvSpPr>
          <p:cNvPr id="205" name="CustomShape 4"/>
          <p:cNvSpPr/>
          <p:nvPr/>
        </p:nvSpPr>
        <p:spPr>
          <a:xfrm>
            <a:off x="838080" y="4572000"/>
            <a:ext cx="1371600" cy="490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>
                <a:solidFill>
                  <a:srgbClr val="b2b2b2"/>
                </a:solidFill>
                <a:latin typeface="Arial Narrow"/>
              </a:rPr>
              <a:t>DATA STORE</a:t>
            </a:r>
            <a:endParaRPr/>
          </a:p>
        </p:txBody>
      </p:sp>
      <p:cxnSp>
        <p:nvCxnSpPr>
          <p:cNvPr id="206" name="Line 5"/>
          <p:cNvCxnSpPr/>
          <p:nvPr/>
        </p:nvCxnSpPr>
        <p:spPr>
          <a:xfrm>
            <a:off x="928800" y="5409720"/>
            <a:ext cx="1257840" cy="108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lg" type="stealth" w="lg"/>
          </a:ln>
        </p:spPr>
      </p:cxnSp>
      <p:cxnSp>
        <p:nvCxnSpPr>
          <p:cNvPr id="207" name="Line 6"/>
          <p:cNvCxnSpPr/>
          <p:nvPr/>
        </p:nvCxnSpPr>
        <p:spPr>
          <a:xfrm flipV="1">
            <a:off x="1042920" y="5866920"/>
            <a:ext cx="1029600" cy="153360"/>
          </a:xfrm>
          <a:prstGeom prst="curvedConnector3">
            <a:avLst/>
          </a:prstGeom>
          <a:ln w="15840">
            <a:solidFill>
              <a:srgbClr val="000000"/>
            </a:solidFill>
            <a:miter/>
            <a:tailEnd len="lg" type="stealth" w="lg"/>
          </a:ln>
        </p:spPr>
      </p:cxnSp>
      <p:sp>
        <p:nvSpPr>
          <p:cNvPr id="208" name="CustomShape 7"/>
          <p:cNvSpPr/>
          <p:nvPr/>
        </p:nvSpPr>
        <p:spPr>
          <a:xfrm>
            <a:off x="762120" y="5553000"/>
            <a:ext cx="159048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solidFill>
                  <a:srgbClr val="b2b2b2"/>
                </a:solidFill>
                <a:latin typeface="Arial Narrow"/>
              </a:rPr>
              <a:t>Data Flow Lines</a:t>
            </a:r>
            <a:endParaRPr/>
          </a:p>
        </p:txBody>
      </p:sp>
      <p:sp>
        <p:nvSpPr>
          <p:cNvPr id="209" name="CustomShape 8"/>
          <p:cNvSpPr/>
          <p:nvPr/>
        </p:nvSpPr>
        <p:spPr>
          <a:xfrm>
            <a:off x="228600" y="762120"/>
            <a:ext cx="32004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latin typeface="Arial"/>
              </a:rPr>
              <a:t>DeMarco &amp; Yourdon</a:t>
            </a:r>
            <a:endParaRPr/>
          </a:p>
        </p:txBody>
      </p:sp>
      <p:sp>
        <p:nvSpPr>
          <p:cNvPr id="210" name="Line 9"/>
          <p:cNvSpPr/>
          <p:nvPr/>
        </p:nvSpPr>
        <p:spPr>
          <a:xfrm flipV="1">
            <a:off x="3352680" y="1219320"/>
            <a:ext cx="0" cy="5410080"/>
          </a:xfrm>
          <a:prstGeom prst="line">
            <a:avLst/>
          </a:prstGeom>
          <a:ln w="9360">
            <a:solidFill>
              <a:srgbClr val="b2b2b2"/>
            </a:solidFill>
            <a:custDash>
              <a:ds d="105000" sp="79000"/>
            </a:custDash>
            <a:miter/>
          </a:ln>
        </p:spPr>
      </p:sp>
      <p:sp>
        <p:nvSpPr>
          <p:cNvPr id="211" name="CustomShape 10"/>
          <p:cNvSpPr/>
          <p:nvPr/>
        </p:nvSpPr>
        <p:spPr>
          <a:xfrm>
            <a:off x="3505320" y="1371600"/>
            <a:ext cx="5333760" cy="437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000">
                <a:latin typeface="Arial"/>
              </a:rPr>
              <a:t>Processes</a:t>
            </a:r>
            <a:r>
              <a:rPr lang="en-IN" sz="2000">
                <a:latin typeface="Arial"/>
              </a:rPr>
              <a:t> – are the activities (manual and automated) that transform the inputs, transport data from process to process, stores the data, and produce the outputs of a system.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latin typeface="Arial"/>
              </a:rPr>
              <a:t>Processes are used on every DFD starting with an over all process on the context level diagram, the system.  The system is then decomposed until a primitive level is obtained.  The primitive level is the point in which the relevant activities of a process are identified.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116640"/>
            <a:ext cx="9142560" cy="683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Data object: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representation of composite information that must be understood by software.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IN" sz="2800">
                <a:solidFill>
                  <a:srgbClr val="000000"/>
                </a:solidFill>
                <a:latin typeface="Calibri"/>
              </a:rPr>
              <a:t>composite information means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 something that has a number of different properties or attributes.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Ex. Dimension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A data object can be an external entity, a thing (e.g., a report or a display), an occurrence (e.g., a telephone call) or event (e.g., an alarm), a role (e.g., salesperson), an organizational unit (e.g., accounting department), a place (e.g., a warehouse), or a structure (e.g., a file).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n-IN" sz="2800">
                <a:solidFill>
                  <a:srgbClr val="000000"/>
                </a:solidFill>
                <a:latin typeface="Calibri"/>
              </a:rPr>
              <a:t>Ex. Person , car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The description of the data object incorporates the data object and all of its attributes.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A data object encapsulates data only—there is no reference within a data object to operations that act on the data.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914400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3600">
                <a:latin typeface="Arial"/>
              </a:rPr>
              <a:t>Data Flow Diagrams Symbols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985680" y="1523880"/>
            <a:ext cx="1143000" cy="1143000"/>
          </a:xfrm>
          <a:prstGeom prst="rect">
            <a:avLst/>
          </a:prstGeom>
          <a:noFill/>
          <a:ln w="12600">
            <a:solidFill>
              <a:srgbClr val="b2b2b2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solidFill>
                  <a:srgbClr val="b2b2b2"/>
                </a:solidFill>
                <a:latin typeface="Arial Narrow"/>
              </a:rPr>
              <a:t>Source/ Sink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985680" y="3048120"/>
            <a:ext cx="1143000" cy="1143000"/>
          </a:xfrm>
          <a:prstGeom prst="ellipse">
            <a:avLst/>
          </a:prstGeom>
          <a:noFill/>
          <a:ln w="19080">
            <a:solidFill>
              <a:srgbClr val="b2b2b2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 sz="1600" u="sng">
                <a:solidFill>
                  <a:srgbClr val="b2b2b2"/>
                </a:solidFill>
                <a:latin typeface="Arial Narrow"/>
              </a:rPr>
              <a:t>0.0</a:t>
            </a:r>
            <a:endParaRPr/>
          </a:p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 sz="1600">
                <a:solidFill>
                  <a:srgbClr val="b2b2b2"/>
                </a:solidFill>
                <a:latin typeface="Arial Narrow"/>
              </a:rPr>
              <a:t>Process</a:t>
            </a:r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838080" y="4572000"/>
            <a:ext cx="1371600" cy="490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latin typeface="Arial Narrow"/>
              </a:rPr>
              <a:t>DATA STORE</a:t>
            </a:r>
            <a:endParaRPr/>
          </a:p>
        </p:txBody>
      </p:sp>
      <p:cxnSp>
        <p:nvCxnSpPr>
          <p:cNvPr id="216" name="Line 5"/>
          <p:cNvCxnSpPr/>
          <p:nvPr/>
        </p:nvCxnSpPr>
        <p:spPr>
          <a:xfrm>
            <a:off x="928800" y="5409720"/>
            <a:ext cx="1257840" cy="108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lg" type="stealth" w="lg"/>
          </a:ln>
        </p:spPr>
      </p:cxnSp>
      <p:cxnSp>
        <p:nvCxnSpPr>
          <p:cNvPr id="217" name="Line 6"/>
          <p:cNvCxnSpPr/>
          <p:nvPr/>
        </p:nvCxnSpPr>
        <p:spPr>
          <a:xfrm flipV="1">
            <a:off x="1042920" y="5866920"/>
            <a:ext cx="1029600" cy="153360"/>
          </a:xfrm>
          <a:prstGeom prst="curvedConnector3">
            <a:avLst/>
          </a:prstGeom>
          <a:ln w="15840">
            <a:solidFill>
              <a:srgbClr val="000000"/>
            </a:solidFill>
            <a:miter/>
            <a:tailEnd len="lg" type="stealth" w="lg"/>
          </a:ln>
        </p:spPr>
      </p:cxnSp>
      <p:sp>
        <p:nvSpPr>
          <p:cNvPr id="218" name="CustomShape 7"/>
          <p:cNvSpPr/>
          <p:nvPr/>
        </p:nvSpPr>
        <p:spPr>
          <a:xfrm>
            <a:off x="762120" y="5553000"/>
            <a:ext cx="159048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solidFill>
                  <a:srgbClr val="b2b2b2"/>
                </a:solidFill>
                <a:latin typeface="Arial Narrow"/>
              </a:rPr>
              <a:t>Data Flow Lines</a:t>
            </a:r>
            <a:endParaRPr/>
          </a:p>
        </p:txBody>
      </p:sp>
      <p:sp>
        <p:nvSpPr>
          <p:cNvPr id="219" name="CustomShape 8"/>
          <p:cNvSpPr/>
          <p:nvPr/>
        </p:nvSpPr>
        <p:spPr>
          <a:xfrm>
            <a:off x="228600" y="762120"/>
            <a:ext cx="32004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latin typeface="Arial"/>
              </a:rPr>
              <a:t>DeMarco &amp; Yourdon</a:t>
            </a:r>
            <a:endParaRPr/>
          </a:p>
        </p:txBody>
      </p:sp>
      <p:sp>
        <p:nvSpPr>
          <p:cNvPr id="220" name="Line 9"/>
          <p:cNvSpPr/>
          <p:nvPr/>
        </p:nvSpPr>
        <p:spPr>
          <a:xfrm flipV="1">
            <a:off x="3352680" y="1219320"/>
            <a:ext cx="0" cy="5410080"/>
          </a:xfrm>
          <a:prstGeom prst="line">
            <a:avLst/>
          </a:prstGeom>
          <a:ln w="9360">
            <a:solidFill>
              <a:srgbClr val="b2b2b2"/>
            </a:solidFill>
            <a:custDash>
              <a:ds d="105000" sp="79000"/>
            </a:custDash>
            <a:miter/>
          </a:ln>
        </p:spPr>
      </p:sp>
      <p:sp>
        <p:nvSpPr>
          <p:cNvPr id="221" name="CustomShape 10"/>
          <p:cNvSpPr/>
          <p:nvPr/>
        </p:nvSpPr>
        <p:spPr>
          <a:xfrm>
            <a:off x="3505320" y="1371600"/>
            <a:ext cx="5333760" cy="238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000">
                <a:latin typeface="Arial"/>
              </a:rPr>
              <a:t>Data Store</a:t>
            </a:r>
            <a:r>
              <a:rPr lang="en-IN" sz="2000">
                <a:latin typeface="Arial"/>
              </a:rPr>
              <a:t> – is the resting place of the data in a system.  A data store can be in the form of paper, a disk file or any other media.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latin typeface="Arial"/>
              </a:rPr>
              <a:t>Normally the word ‘data’ does </a:t>
            </a:r>
            <a:r>
              <a:rPr b="1" lang="en-IN" sz="2000">
                <a:latin typeface="Arial"/>
              </a:rPr>
              <a:t>not</a:t>
            </a:r>
            <a:r>
              <a:rPr lang="en-IN" sz="2000">
                <a:latin typeface="Arial"/>
              </a:rPr>
              <a:t> appear in the title of a data store. Some examples of data stores are Customer Order, Payment, Invoice, Time Card……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914400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3600">
                <a:latin typeface="Arial"/>
              </a:rPr>
              <a:t>Data Flow Diagrams Symbols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985680" y="1523880"/>
            <a:ext cx="1143000" cy="1143000"/>
          </a:xfrm>
          <a:prstGeom prst="rect">
            <a:avLst/>
          </a:prstGeom>
          <a:noFill/>
          <a:ln w="12600">
            <a:solidFill>
              <a:srgbClr val="b2b2b2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solidFill>
                  <a:srgbClr val="b2b2b2"/>
                </a:solidFill>
                <a:latin typeface="Arial Narrow"/>
              </a:rPr>
              <a:t>Source/ Sink</a:t>
            </a: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985680" y="3048120"/>
            <a:ext cx="1143000" cy="1143000"/>
          </a:xfrm>
          <a:prstGeom prst="ellipse">
            <a:avLst/>
          </a:prstGeom>
          <a:noFill/>
          <a:ln w="19080">
            <a:solidFill>
              <a:srgbClr val="b2b2b2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 sz="1600" u="sng">
                <a:solidFill>
                  <a:srgbClr val="b2b2b2"/>
                </a:solidFill>
                <a:latin typeface="Arial Narrow"/>
              </a:rPr>
              <a:t>0.0</a:t>
            </a:r>
            <a:endParaRPr/>
          </a:p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 sz="1600">
                <a:solidFill>
                  <a:srgbClr val="b2b2b2"/>
                </a:solidFill>
                <a:latin typeface="Arial Narrow"/>
              </a:rPr>
              <a:t>Process</a:t>
            </a:r>
            <a:endParaRPr/>
          </a:p>
        </p:txBody>
      </p:sp>
      <p:sp>
        <p:nvSpPr>
          <p:cNvPr id="225" name="CustomShape 4"/>
          <p:cNvSpPr/>
          <p:nvPr/>
        </p:nvSpPr>
        <p:spPr>
          <a:xfrm>
            <a:off x="838080" y="4572000"/>
            <a:ext cx="1371600" cy="490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solidFill>
                  <a:srgbClr val="b2b2b2"/>
                </a:solidFill>
                <a:latin typeface="Arial Narrow"/>
              </a:rPr>
              <a:t>DATA STORE</a:t>
            </a:r>
            <a:endParaRPr/>
          </a:p>
        </p:txBody>
      </p:sp>
      <p:cxnSp>
        <p:nvCxnSpPr>
          <p:cNvPr id="226" name="Line 5"/>
          <p:cNvCxnSpPr/>
          <p:nvPr/>
        </p:nvCxnSpPr>
        <p:spPr>
          <a:xfrm>
            <a:off x="928800" y="5409720"/>
            <a:ext cx="1257840" cy="1080"/>
          </a:xfrm>
          <a:prstGeom prst="straightConnector1">
            <a:avLst/>
          </a:prstGeom>
          <a:ln w="2844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227" name="Line 6"/>
          <p:cNvCxnSpPr/>
          <p:nvPr/>
        </p:nvCxnSpPr>
        <p:spPr>
          <a:xfrm flipV="1">
            <a:off x="1042920" y="5866920"/>
            <a:ext cx="1029600" cy="153360"/>
          </a:xfrm>
          <a:prstGeom prst="curvedConnector3">
            <a:avLst/>
          </a:prstGeom>
          <a:ln w="28440">
            <a:solidFill>
              <a:srgbClr val="000000"/>
            </a:solidFill>
            <a:miter/>
            <a:tailEnd len="med" type="triangle" w="med"/>
          </a:ln>
        </p:spPr>
      </p:cxnSp>
      <p:sp>
        <p:nvSpPr>
          <p:cNvPr id="228" name="CustomShape 7"/>
          <p:cNvSpPr/>
          <p:nvPr/>
        </p:nvSpPr>
        <p:spPr>
          <a:xfrm>
            <a:off x="762120" y="5553000"/>
            <a:ext cx="159048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latin typeface="Arial Narrow"/>
              </a:rPr>
              <a:t>Data Flow Lines</a:t>
            </a:r>
            <a:endParaRPr/>
          </a:p>
        </p:txBody>
      </p:sp>
      <p:sp>
        <p:nvSpPr>
          <p:cNvPr id="229" name="CustomShape 8"/>
          <p:cNvSpPr/>
          <p:nvPr/>
        </p:nvSpPr>
        <p:spPr>
          <a:xfrm>
            <a:off x="228600" y="762120"/>
            <a:ext cx="32004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latin typeface="Arial"/>
              </a:rPr>
              <a:t>DeMarco &amp; Yourdon</a:t>
            </a:r>
            <a:endParaRPr/>
          </a:p>
        </p:txBody>
      </p:sp>
      <p:sp>
        <p:nvSpPr>
          <p:cNvPr id="230" name="Line 9"/>
          <p:cNvSpPr/>
          <p:nvPr/>
        </p:nvSpPr>
        <p:spPr>
          <a:xfrm flipV="1">
            <a:off x="3352680" y="1219320"/>
            <a:ext cx="0" cy="5410080"/>
          </a:xfrm>
          <a:prstGeom prst="line">
            <a:avLst/>
          </a:prstGeom>
          <a:ln w="9360">
            <a:solidFill>
              <a:srgbClr val="b2b2b2"/>
            </a:solidFill>
            <a:custDash>
              <a:ds d="105000" sp="79000"/>
            </a:custDash>
            <a:miter/>
          </a:ln>
        </p:spPr>
      </p:sp>
      <p:sp>
        <p:nvSpPr>
          <p:cNvPr id="231" name="CustomShape 10"/>
          <p:cNvSpPr/>
          <p:nvPr/>
        </p:nvSpPr>
        <p:spPr>
          <a:xfrm>
            <a:off x="3505320" y="1371600"/>
            <a:ext cx="5333760" cy="269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000">
                <a:latin typeface="Arial"/>
              </a:rPr>
              <a:t>Data Flow</a:t>
            </a:r>
            <a:r>
              <a:rPr lang="en-IN" sz="2000">
                <a:latin typeface="Arial"/>
              </a:rPr>
              <a:t> – is the data in motion. Data can move from the outside (source) into a process. Once the inside of a system data must flow from place to place through a process, the flow lines show this movement.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>
                <a:latin typeface="Arial"/>
              </a:rPr>
              <a:t>The lines are labeled to provide clarity and meaning to the data moving through the system.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0" y="0"/>
            <a:ext cx="914400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3600">
                <a:latin typeface="Arial"/>
              </a:rPr>
              <a:t>Data Flow Diagrams Levels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985680" y="1523880"/>
            <a:ext cx="1143000" cy="11430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latin typeface="Arial Narrow"/>
              </a:rPr>
              <a:t>Source/ Sink</a:t>
            </a:r>
            <a:endParaRPr/>
          </a:p>
        </p:txBody>
      </p:sp>
      <p:sp>
        <p:nvSpPr>
          <p:cNvPr id="234" name="CustomShape 3"/>
          <p:cNvSpPr/>
          <p:nvPr/>
        </p:nvSpPr>
        <p:spPr>
          <a:xfrm>
            <a:off x="985680" y="3048120"/>
            <a:ext cx="1143000" cy="11430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 sz="1600" u="sng">
                <a:latin typeface="Arial Narrow"/>
              </a:rPr>
              <a:t>0.0</a:t>
            </a:r>
            <a:endParaRPr/>
          </a:p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 sz="1600">
                <a:latin typeface="Arial Narrow"/>
              </a:rPr>
              <a:t>Process</a:t>
            </a:r>
            <a:endParaRPr/>
          </a:p>
        </p:txBody>
      </p:sp>
      <p:sp>
        <p:nvSpPr>
          <p:cNvPr id="235" name="CustomShape 4"/>
          <p:cNvSpPr/>
          <p:nvPr/>
        </p:nvSpPr>
        <p:spPr>
          <a:xfrm>
            <a:off x="838080" y="4572000"/>
            <a:ext cx="1371600" cy="490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>
                <a:solidFill>
                  <a:srgbClr val="b2b2b2"/>
                </a:solidFill>
                <a:latin typeface="Arial Narrow"/>
              </a:rPr>
              <a:t>DATA STORE</a:t>
            </a:r>
            <a:endParaRPr/>
          </a:p>
        </p:txBody>
      </p:sp>
      <p:cxnSp>
        <p:nvCxnSpPr>
          <p:cNvPr id="236" name="Line 5"/>
          <p:cNvCxnSpPr/>
          <p:nvPr/>
        </p:nvCxnSpPr>
        <p:spPr>
          <a:xfrm>
            <a:off x="928800" y="5409720"/>
            <a:ext cx="1257840" cy="108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lg" type="stealth" w="lg"/>
          </a:ln>
        </p:spPr>
      </p:cxnSp>
      <p:cxnSp>
        <p:nvCxnSpPr>
          <p:cNvPr id="237" name="Line 6"/>
          <p:cNvCxnSpPr/>
          <p:nvPr/>
        </p:nvCxnSpPr>
        <p:spPr>
          <a:xfrm flipV="1">
            <a:off x="1042920" y="5866920"/>
            <a:ext cx="1029600" cy="153360"/>
          </a:xfrm>
          <a:prstGeom prst="curvedConnector3">
            <a:avLst/>
          </a:prstGeom>
          <a:ln w="15840">
            <a:solidFill>
              <a:srgbClr val="000000"/>
            </a:solidFill>
            <a:miter/>
            <a:tailEnd len="lg" type="stealth" w="lg"/>
          </a:ln>
        </p:spPr>
      </p:cxnSp>
      <p:sp>
        <p:nvSpPr>
          <p:cNvPr id="238" name="CustomShape 7"/>
          <p:cNvSpPr/>
          <p:nvPr/>
        </p:nvSpPr>
        <p:spPr>
          <a:xfrm>
            <a:off x="762120" y="5553000"/>
            <a:ext cx="159048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latin typeface="Arial Narrow"/>
              </a:rPr>
              <a:t>Data Flow Lines</a:t>
            </a:r>
            <a:endParaRPr/>
          </a:p>
        </p:txBody>
      </p:sp>
      <p:sp>
        <p:nvSpPr>
          <p:cNvPr id="239" name="CustomShape 8"/>
          <p:cNvSpPr/>
          <p:nvPr/>
        </p:nvSpPr>
        <p:spPr>
          <a:xfrm>
            <a:off x="228600" y="762120"/>
            <a:ext cx="32004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latin typeface="Arial"/>
              </a:rPr>
              <a:t>DeMarco &amp; Yourdon</a:t>
            </a:r>
            <a:endParaRPr/>
          </a:p>
        </p:txBody>
      </p:sp>
      <p:sp>
        <p:nvSpPr>
          <p:cNvPr id="240" name="Line 9"/>
          <p:cNvSpPr/>
          <p:nvPr/>
        </p:nvSpPr>
        <p:spPr>
          <a:xfrm flipV="1">
            <a:off x="3352680" y="1219320"/>
            <a:ext cx="0" cy="5410080"/>
          </a:xfrm>
          <a:prstGeom prst="line">
            <a:avLst/>
          </a:prstGeom>
          <a:ln w="9360">
            <a:solidFill>
              <a:srgbClr val="b2b2b2"/>
            </a:solidFill>
            <a:custDash>
              <a:ds d="105000" sp="79000"/>
            </a:custDash>
            <a:miter/>
          </a:ln>
        </p:spPr>
      </p:sp>
      <p:sp>
        <p:nvSpPr>
          <p:cNvPr id="241" name="CustomShape 10"/>
          <p:cNvSpPr/>
          <p:nvPr/>
        </p:nvSpPr>
        <p:spPr>
          <a:xfrm>
            <a:off x="5791320" y="1600200"/>
            <a:ext cx="914400" cy="91440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 u="sng">
                <a:latin typeface="Arial Narrow"/>
              </a:rPr>
              <a:t>0.0</a:t>
            </a:r>
            <a:endParaRPr/>
          </a:p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>
                <a:latin typeface="Arial Narrow"/>
              </a:rPr>
              <a:t>Process</a:t>
            </a:r>
            <a:endParaRPr/>
          </a:p>
        </p:txBody>
      </p:sp>
      <p:sp>
        <p:nvSpPr>
          <p:cNvPr id="242" name="CustomShape 11"/>
          <p:cNvSpPr/>
          <p:nvPr/>
        </p:nvSpPr>
        <p:spPr>
          <a:xfrm>
            <a:off x="7924680" y="1600200"/>
            <a:ext cx="914400" cy="91440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>
                <a:latin typeface="Arial Narrow"/>
              </a:rPr>
              <a:t>Source/ Sink</a:t>
            </a:r>
            <a:endParaRPr/>
          </a:p>
        </p:txBody>
      </p:sp>
      <p:sp>
        <p:nvSpPr>
          <p:cNvPr id="243" name="CustomShape 12"/>
          <p:cNvSpPr/>
          <p:nvPr/>
        </p:nvSpPr>
        <p:spPr>
          <a:xfrm>
            <a:off x="3581280" y="1600200"/>
            <a:ext cx="914400" cy="91440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>
                <a:latin typeface="Arial Narrow"/>
              </a:rPr>
              <a:t>Source/ Sink</a:t>
            </a:r>
            <a:endParaRPr/>
          </a:p>
        </p:txBody>
      </p:sp>
      <p:cxnSp>
        <p:nvCxnSpPr>
          <p:cNvPr id="244" name="Line 13"/>
          <p:cNvCxnSpPr>
            <a:stCxn id="241" idx="6"/>
            <a:endCxn id="242" idx="1"/>
          </p:cNvCxnSpPr>
          <p:nvPr/>
        </p:nvCxnSpPr>
        <p:spPr>
          <a:xfrm>
            <a:off x="6705720" y="2057400"/>
            <a:ext cx="1219320" cy="36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sm" type="stealth" w="lg"/>
          </a:ln>
        </p:spPr>
      </p:cxnSp>
      <p:sp>
        <p:nvSpPr>
          <p:cNvPr id="245" name="CustomShape 14"/>
          <p:cNvSpPr/>
          <p:nvPr/>
        </p:nvSpPr>
        <p:spPr>
          <a:xfrm>
            <a:off x="6410160" y="2095560"/>
            <a:ext cx="159084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400">
                <a:latin typeface="Arial Narrow"/>
              </a:rPr>
              <a:t>Data Flow</a:t>
            </a:r>
            <a:endParaRPr/>
          </a:p>
        </p:txBody>
      </p:sp>
      <p:cxnSp>
        <p:nvCxnSpPr>
          <p:cNvPr id="246" name="Line 15"/>
          <p:cNvCxnSpPr/>
          <p:nvPr/>
        </p:nvCxnSpPr>
        <p:spPr>
          <a:xfrm>
            <a:off x="4505040" y="2323800"/>
            <a:ext cx="1276560" cy="108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sm" type="stealth" w="lg"/>
          </a:ln>
        </p:spPr>
      </p:cxnSp>
      <p:sp>
        <p:nvSpPr>
          <p:cNvPr id="247" name="CustomShape 16"/>
          <p:cNvSpPr/>
          <p:nvPr/>
        </p:nvSpPr>
        <p:spPr>
          <a:xfrm>
            <a:off x="4343400" y="2362320"/>
            <a:ext cx="159084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400">
                <a:latin typeface="Arial Narrow"/>
              </a:rPr>
              <a:t>Data Flow</a:t>
            </a:r>
            <a:endParaRPr/>
          </a:p>
        </p:txBody>
      </p:sp>
      <p:cxnSp>
        <p:nvCxnSpPr>
          <p:cNvPr id="248" name="Line 17"/>
          <p:cNvCxnSpPr/>
          <p:nvPr/>
        </p:nvCxnSpPr>
        <p:spPr>
          <a:xfrm>
            <a:off x="4505040" y="1790280"/>
            <a:ext cx="1276560" cy="108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sm" type="stealth" w="lg"/>
          </a:ln>
        </p:spPr>
      </p:cxnSp>
      <p:sp>
        <p:nvSpPr>
          <p:cNvPr id="249" name="CustomShape 18"/>
          <p:cNvSpPr/>
          <p:nvPr/>
        </p:nvSpPr>
        <p:spPr>
          <a:xfrm>
            <a:off x="4343400" y="1828800"/>
            <a:ext cx="159084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400">
                <a:latin typeface="Arial Narrow"/>
              </a:rPr>
              <a:t>Data Flow</a:t>
            </a:r>
            <a:endParaRPr/>
          </a:p>
        </p:txBody>
      </p:sp>
      <p:sp>
        <p:nvSpPr>
          <p:cNvPr id="250" name="CustomShape 19"/>
          <p:cNvSpPr/>
          <p:nvPr/>
        </p:nvSpPr>
        <p:spPr>
          <a:xfrm>
            <a:off x="5715000" y="4533840"/>
            <a:ext cx="914400" cy="91440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 u="sng">
                <a:latin typeface="Arial Narrow"/>
              </a:rPr>
              <a:t>2.0</a:t>
            </a:r>
            <a:endParaRPr/>
          </a:p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>
                <a:latin typeface="Arial Narrow"/>
              </a:rPr>
              <a:t>Process</a:t>
            </a:r>
            <a:endParaRPr/>
          </a:p>
        </p:txBody>
      </p:sp>
      <p:cxnSp>
        <p:nvCxnSpPr>
          <p:cNvPr id="251" name="Line 20"/>
          <p:cNvCxnSpPr>
            <a:endCxn id="250" idx="2"/>
          </p:cNvCxnSpPr>
          <p:nvPr/>
        </p:nvCxnSpPr>
        <p:spPr>
          <a:xfrm>
            <a:off x="4419720" y="4991040"/>
            <a:ext cx="1295640" cy="36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sm" type="stealth" w="lg"/>
          </a:ln>
        </p:spPr>
      </p:cxnSp>
      <p:sp>
        <p:nvSpPr>
          <p:cNvPr id="252" name="CustomShape 21"/>
          <p:cNvSpPr/>
          <p:nvPr/>
        </p:nvSpPr>
        <p:spPr>
          <a:xfrm>
            <a:off x="4267080" y="5029200"/>
            <a:ext cx="159084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400">
                <a:latin typeface="Arial Narrow"/>
              </a:rPr>
              <a:t>Data Flow</a:t>
            </a:r>
            <a:endParaRPr/>
          </a:p>
        </p:txBody>
      </p:sp>
      <p:sp>
        <p:nvSpPr>
          <p:cNvPr id="253" name="CustomShape 22"/>
          <p:cNvSpPr/>
          <p:nvPr/>
        </p:nvSpPr>
        <p:spPr>
          <a:xfrm>
            <a:off x="7848720" y="4533840"/>
            <a:ext cx="914400" cy="91440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>
                <a:latin typeface="Arial Narrow"/>
              </a:rPr>
              <a:t>Source/ Sink</a:t>
            </a:r>
            <a:endParaRPr/>
          </a:p>
        </p:txBody>
      </p:sp>
      <p:sp>
        <p:nvSpPr>
          <p:cNvPr id="254" name="CustomShape 23"/>
          <p:cNvSpPr/>
          <p:nvPr/>
        </p:nvSpPr>
        <p:spPr>
          <a:xfrm>
            <a:off x="3505320" y="4533840"/>
            <a:ext cx="914400" cy="91440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>
                <a:latin typeface="Arial Narrow"/>
              </a:rPr>
              <a:t>Source/ Sink</a:t>
            </a:r>
            <a:endParaRPr/>
          </a:p>
        </p:txBody>
      </p:sp>
      <p:cxnSp>
        <p:nvCxnSpPr>
          <p:cNvPr id="255" name="Line 24"/>
          <p:cNvCxnSpPr>
            <a:stCxn id="250" idx="6"/>
            <a:endCxn id="253" idx="1"/>
          </p:cNvCxnSpPr>
          <p:nvPr/>
        </p:nvCxnSpPr>
        <p:spPr>
          <a:xfrm>
            <a:off x="6629400" y="4991040"/>
            <a:ext cx="1219680" cy="36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sm" type="stealth" w="lg"/>
          </a:ln>
        </p:spPr>
      </p:cxnSp>
      <p:sp>
        <p:nvSpPr>
          <p:cNvPr id="256" name="CustomShape 25"/>
          <p:cNvSpPr/>
          <p:nvPr/>
        </p:nvSpPr>
        <p:spPr>
          <a:xfrm>
            <a:off x="6334200" y="5029200"/>
            <a:ext cx="159048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400">
                <a:latin typeface="Arial Narrow"/>
              </a:rPr>
              <a:t>Data Flow</a:t>
            </a:r>
            <a:endParaRPr/>
          </a:p>
        </p:txBody>
      </p:sp>
      <p:sp>
        <p:nvSpPr>
          <p:cNvPr id="257" name="CustomShape 26"/>
          <p:cNvSpPr/>
          <p:nvPr/>
        </p:nvSpPr>
        <p:spPr>
          <a:xfrm>
            <a:off x="5715000" y="3276720"/>
            <a:ext cx="914400" cy="91440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 u="sng">
                <a:latin typeface="Arial Narrow"/>
              </a:rPr>
              <a:t>1.0</a:t>
            </a:r>
            <a:endParaRPr/>
          </a:p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>
                <a:latin typeface="Arial Narrow"/>
              </a:rPr>
              <a:t>Process</a:t>
            </a:r>
            <a:endParaRPr/>
          </a:p>
        </p:txBody>
      </p:sp>
      <p:sp>
        <p:nvSpPr>
          <p:cNvPr id="258" name="CustomShape 27"/>
          <p:cNvSpPr/>
          <p:nvPr/>
        </p:nvSpPr>
        <p:spPr>
          <a:xfrm>
            <a:off x="5715000" y="5791320"/>
            <a:ext cx="914400" cy="91440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 u="sng">
                <a:latin typeface="Arial Narrow"/>
              </a:rPr>
              <a:t>3.0</a:t>
            </a:r>
            <a:endParaRPr/>
          </a:p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>
                <a:latin typeface="Arial Narrow"/>
              </a:rPr>
              <a:t>Process</a:t>
            </a:r>
            <a:endParaRPr/>
          </a:p>
        </p:txBody>
      </p:sp>
      <p:cxnSp>
        <p:nvCxnSpPr>
          <p:cNvPr id="259" name="Line 28"/>
          <p:cNvCxnSpPr>
            <a:stCxn id="254" idx="3"/>
            <a:endCxn id="257" idx="2"/>
          </p:cNvCxnSpPr>
          <p:nvPr/>
        </p:nvCxnSpPr>
        <p:spPr>
          <a:xfrm flipV="1">
            <a:off x="4419720" y="3733920"/>
            <a:ext cx="1295640" cy="125748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sm" type="stealth" w="lg"/>
          </a:ln>
        </p:spPr>
      </p:cxnSp>
      <p:cxnSp>
        <p:nvCxnSpPr>
          <p:cNvPr id="260" name="Line 29"/>
          <p:cNvCxnSpPr>
            <a:stCxn id="257" idx="6"/>
            <a:endCxn id="253" idx="1"/>
          </p:cNvCxnSpPr>
          <p:nvPr/>
        </p:nvCxnSpPr>
        <p:spPr>
          <a:xfrm>
            <a:off x="6629400" y="3733920"/>
            <a:ext cx="1219680" cy="125748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sm" type="stealth" w="lg"/>
          </a:ln>
        </p:spPr>
      </p:cxnSp>
      <p:cxnSp>
        <p:nvCxnSpPr>
          <p:cNvPr id="261" name="Line 30"/>
          <p:cNvCxnSpPr>
            <a:stCxn id="257" idx="4"/>
            <a:endCxn id="250" idx="0"/>
          </p:cNvCxnSpPr>
          <p:nvPr/>
        </p:nvCxnSpPr>
        <p:spPr>
          <a:xfrm>
            <a:off x="6172200" y="4191120"/>
            <a:ext cx="360" cy="34308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sm" type="stealth" w="lg"/>
          </a:ln>
        </p:spPr>
      </p:cxnSp>
      <p:cxnSp>
        <p:nvCxnSpPr>
          <p:cNvPr id="262" name="Line 31"/>
          <p:cNvCxnSpPr>
            <a:stCxn id="250" idx="4"/>
            <a:endCxn id="258" idx="0"/>
          </p:cNvCxnSpPr>
          <p:nvPr/>
        </p:nvCxnSpPr>
        <p:spPr>
          <a:xfrm>
            <a:off x="6172200" y="5448240"/>
            <a:ext cx="360" cy="34344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sm" type="stealth" w="lg"/>
          </a:ln>
        </p:spPr>
      </p:cxnSp>
      <p:sp>
        <p:nvSpPr>
          <p:cNvPr id="263" name="CustomShape 32"/>
          <p:cNvSpPr/>
          <p:nvPr/>
        </p:nvSpPr>
        <p:spPr>
          <a:xfrm>
            <a:off x="6638760" y="4000680"/>
            <a:ext cx="1590840" cy="26640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400">
                <a:latin typeface="Arial Narrow"/>
              </a:rPr>
              <a:t>Data Flow</a:t>
            </a:r>
            <a:endParaRPr/>
          </a:p>
        </p:txBody>
      </p:sp>
      <p:sp>
        <p:nvSpPr>
          <p:cNvPr id="264" name="CustomShape 33"/>
          <p:cNvSpPr/>
          <p:nvPr/>
        </p:nvSpPr>
        <p:spPr>
          <a:xfrm>
            <a:off x="5381640" y="5448240"/>
            <a:ext cx="159084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400">
                <a:latin typeface="Arial Narrow"/>
              </a:rPr>
              <a:t>Data Flow</a:t>
            </a:r>
            <a:endParaRPr/>
          </a:p>
        </p:txBody>
      </p:sp>
      <p:sp>
        <p:nvSpPr>
          <p:cNvPr id="265" name="CustomShape 34"/>
          <p:cNvSpPr/>
          <p:nvPr/>
        </p:nvSpPr>
        <p:spPr>
          <a:xfrm>
            <a:off x="5391000" y="4157640"/>
            <a:ext cx="159084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400">
                <a:latin typeface="Arial Narrow"/>
              </a:rPr>
              <a:t>Data Flow</a:t>
            </a:r>
            <a:endParaRPr/>
          </a:p>
        </p:txBody>
      </p:sp>
      <p:sp>
        <p:nvSpPr>
          <p:cNvPr id="266" name="CustomShape 35"/>
          <p:cNvSpPr/>
          <p:nvPr/>
        </p:nvSpPr>
        <p:spPr>
          <a:xfrm>
            <a:off x="4114800" y="3924360"/>
            <a:ext cx="159084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400">
                <a:latin typeface="Arial Narrow"/>
              </a:rPr>
              <a:t>Data Flow</a:t>
            </a:r>
            <a:endParaRPr/>
          </a:p>
        </p:txBody>
      </p:sp>
      <p:sp>
        <p:nvSpPr>
          <p:cNvPr id="267" name="CustomShape 36"/>
          <p:cNvSpPr/>
          <p:nvPr/>
        </p:nvSpPr>
        <p:spPr>
          <a:xfrm>
            <a:off x="6638760" y="6134040"/>
            <a:ext cx="159084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400">
                <a:latin typeface="Arial Narrow"/>
              </a:rPr>
              <a:t>Data Flow</a:t>
            </a:r>
            <a:endParaRPr/>
          </a:p>
        </p:txBody>
      </p:sp>
      <p:cxnSp>
        <p:nvCxnSpPr>
          <p:cNvPr id="268" name="Line 37"/>
          <p:cNvCxnSpPr>
            <a:stCxn id="258" idx="6"/>
            <a:endCxn id="253" idx="1"/>
          </p:cNvCxnSpPr>
          <p:nvPr/>
        </p:nvCxnSpPr>
        <p:spPr>
          <a:xfrm flipV="1">
            <a:off x="6629400" y="4991040"/>
            <a:ext cx="1219680" cy="125784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sm" type="stealth" w="lg"/>
          </a:ln>
        </p:spPr>
      </p:cxnSp>
      <p:sp>
        <p:nvSpPr>
          <p:cNvPr id="269" name="CustomShape 38"/>
          <p:cNvSpPr/>
          <p:nvPr/>
        </p:nvSpPr>
        <p:spPr>
          <a:xfrm>
            <a:off x="3276720" y="1143000"/>
            <a:ext cx="586728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3333cc"/>
                </a:solidFill>
                <a:latin typeface="Arial"/>
              </a:rPr>
              <a:t>Context Level DFD</a:t>
            </a:r>
            <a:endParaRPr/>
          </a:p>
        </p:txBody>
      </p:sp>
      <p:sp>
        <p:nvSpPr>
          <p:cNvPr id="270" name="CustomShape 39"/>
          <p:cNvSpPr/>
          <p:nvPr/>
        </p:nvSpPr>
        <p:spPr>
          <a:xfrm>
            <a:off x="3352680" y="2895480"/>
            <a:ext cx="579132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3333cc"/>
                </a:solidFill>
                <a:latin typeface="Arial"/>
              </a:rPr>
              <a:t>Level 0 DFD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914400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3600">
                <a:latin typeface="Arial"/>
              </a:rPr>
              <a:t>Data Flow Diagrams Levels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985680" y="1523880"/>
            <a:ext cx="1143000" cy="1143000"/>
          </a:xfrm>
          <a:prstGeom prst="rect">
            <a:avLst/>
          </a:prstGeom>
          <a:noFill/>
          <a:ln w="12600">
            <a:solidFill>
              <a:srgbClr val="b2b2b2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solidFill>
                  <a:srgbClr val="b2b2b2"/>
                </a:solidFill>
                <a:latin typeface="Arial Narrow"/>
              </a:rPr>
              <a:t>Source/ Sink</a:t>
            </a:r>
            <a:endParaRPr/>
          </a:p>
        </p:txBody>
      </p:sp>
      <p:sp>
        <p:nvSpPr>
          <p:cNvPr id="273" name="CustomShape 3"/>
          <p:cNvSpPr/>
          <p:nvPr/>
        </p:nvSpPr>
        <p:spPr>
          <a:xfrm>
            <a:off x="985680" y="3048120"/>
            <a:ext cx="1143000" cy="114300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 sz="1600" u="sng">
                <a:latin typeface="Arial Narrow"/>
              </a:rPr>
              <a:t>0.0</a:t>
            </a:r>
            <a:endParaRPr/>
          </a:p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 sz="1600">
                <a:latin typeface="Arial Narrow"/>
              </a:rPr>
              <a:t>Process</a:t>
            </a:r>
            <a:endParaRPr/>
          </a:p>
        </p:txBody>
      </p:sp>
      <p:sp>
        <p:nvSpPr>
          <p:cNvPr id="274" name="CustomShape 4"/>
          <p:cNvSpPr/>
          <p:nvPr/>
        </p:nvSpPr>
        <p:spPr>
          <a:xfrm>
            <a:off x="838080" y="4572000"/>
            <a:ext cx="1371600" cy="490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latin typeface="Arial Narrow"/>
              </a:rPr>
              <a:t>DATA STORE</a:t>
            </a:r>
            <a:endParaRPr/>
          </a:p>
        </p:txBody>
      </p:sp>
      <p:cxnSp>
        <p:nvCxnSpPr>
          <p:cNvPr id="275" name="Line 5"/>
          <p:cNvCxnSpPr/>
          <p:nvPr/>
        </p:nvCxnSpPr>
        <p:spPr>
          <a:xfrm>
            <a:off x="928800" y="5409720"/>
            <a:ext cx="1257840" cy="108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lg" type="stealth" w="lg"/>
          </a:ln>
        </p:spPr>
      </p:cxnSp>
      <p:cxnSp>
        <p:nvCxnSpPr>
          <p:cNvPr id="276" name="Line 6"/>
          <p:cNvCxnSpPr/>
          <p:nvPr/>
        </p:nvCxnSpPr>
        <p:spPr>
          <a:xfrm flipV="1">
            <a:off x="1042920" y="5866920"/>
            <a:ext cx="1029600" cy="153360"/>
          </a:xfrm>
          <a:prstGeom prst="curvedConnector3">
            <a:avLst/>
          </a:prstGeom>
          <a:ln w="15840">
            <a:solidFill>
              <a:srgbClr val="000000"/>
            </a:solidFill>
            <a:miter/>
            <a:tailEnd len="lg" type="stealth" w="lg"/>
          </a:ln>
        </p:spPr>
      </p:cxnSp>
      <p:sp>
        <p:nvSpPr>
          <p:cNvPr id="277" name="CustomShape 7"/>
          <p:cNvSpPr/>
          <p:nvPr/>
        </p:nvSpPr>
        <p:spPr>
          <a:xfrm>
            <a:off x="762120" y="5553000"/>
            <a:ext cx="159048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b="1" lang="en-IN">
                <a:latin typeface="Arial Narrow"/>
              </a:rPr>
              <a:t>Data Flow Lines</a:t>
            </a:r>
            <a:endParaRPr/>
          </a:p>
        </p:txBody>
      </p:sp>
      <p:sp>
        <p:nvSpPr>
          <p:cNvPr id="278" name="CustomShape 8"/>
          <p:cNvSpPr/>
          <p:nvPr/>
        </p:nvSpPr>
        <p:spPr>
          <a:xfrm>
            <a:off x="228600" y="762120"/>
            <a:ext cx="32004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latin typeface="Arial"/>
              </a:rPr>
              <a:t>DeMarco &amp; Yourdon</a:t>
            </a:r>
            <a:endParaRPr/>
          </a:p>
        </p:txBody>
      </p:sp>
      <p:sp>
        <p:nvSpPr>
          <p:cNvPr id="279" name="Line 9"/>
          <p:cNvSpPr/>
          <p:nvPr/>
        </p:nvSpPr>
        <p:spPr>
          <a:xfrm flipV="1">
            <a:off x="3352680" y="1219320"/>
            <a:ext cx="0" cy="5410080"/>
          </a:xfrm>
          <a:prstGeom prst="line">
            <a:avLst/>
          </a:prstGeom>
          <a:ln w="9360">
            <a:solidFill>
              <a:srgbClr val="b2b2b2"/>
            </a:solidFill>
            <a:custDash>
              <a:ds d="105000" sp="79000"/>
            </a:custDash>
            <a:miter/>
          </a:ln>
        </p:spPr>
      </p:sp>
      <p:sp>
        <p:nvSpPr>
          <p:cNvPr id="280" name="CustomShape 10"/>
          <p:cNvSpPr/>
          <p:nvPr/>
        </p:nvSpPr>
        <p:spPr>
          <a:xfrm>
            <a:off x="6172200" y="3657600"/>
            <a:ext cx="914400" cy="91440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 u="sng">
                <a:latin typeface="Arial Narrow"/>
              </a:rPr>
              <a:t>1.2</a:t>
            </a:r>
            <a:endParaRPr/>
          </a:p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>
                <a:latin typeface="Arial Narrow"/>
              </a:rPr>
              <a:t>Process</a:t>
            </a:r>
            <a:endParaRPr/>
          </a:p>
        </p:txBody>
      </p:sp>
      <p:sp>
        <p:nvSpPr>
          <p:cNvPr id="281" name="CustomShape 11"/>
          <p:cNvSpPr/>
          <p:nvPr/>
        </p:nvSpPr>
        <p:spPr>
          <a:xfrm>
            <a:off x="4952880" y="2562120"/>
            <a:ext cx="914400" cy="91440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 u="sng">
                <a:latin typeface="Arial Narrow"/>
              </a:rPr>
              <a:t>1.1</a:t>
            </a:r>
            <a:endParaRPr/>
          </a:p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>
                <a:latin typeface="Arial Narrow"/>
              </a:rPr>
              <a:t>Process</a:t>
            </a:r>
            <a:endParaRPr/>
          </a:p>
        </p:txBody>
      </p:sp>
      <p:cxnSp>
        <p:nvCxnSpPr>
          <p:cNvPr id="282" name="Line 12"/>
          <p:cNvCxnSpPr>
            <a:stCxn id="281" idx="6"/>
          </p:cNvCxnSpPr>
          <p:nvPr/>
        </p:nvCxnSpPr>
        <p:spPr>
          <a:xfrm flipV="1">
            <a:off x="5867280" y="3016080"/>
            <a:ext cx="1524600" cy="360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sm" type="stealth" w="lg"/>
          </a:ln>
        </p:spPr>
      </p:cxnSp>
      <p:cxnSp>
        <p:nvCxnSpPr>
          <p:cNvPr id="283" name="Line 13"/>
          <p:cNvCxnSpPr>
            <a:endCxn id="280" idx="2"/>
          </p:cNvCxnSpPr>
          <p:nvPr/>
        </p:nvCxnSpPr>
        <p:spPr>
          <a:xfrm flipV="1">
            <a:off x="4952880" y="4114800"/>
            <a:ext cx="1219680" cy="972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sm" type="stealth" w="lg"/>
          </a:ln>
        </p:spPr>
      </p:cxnSp>
      <p:cxnSp>
        <p:nvCxnSpPr>
          <p:cNvPr id="284" name="Line 14"/>
          <p:cNvCxnSpPr>
            <a:stCxn id="280" idx="4"/>
          </p:cNvCxnSpPr>
          <p:nvPr/>
        </p:nvCxnSpPr>
        <p:spPr>
          <a:xfrm>
            <a:off x="6629400" y="4572000"/>
            <a:ext cx="1405080" cy="886320"/>
          </a:xfrm>
          <a:prstGeom prst="curvedConnector3">
            <a:avLst/>
          </a:prstGeom>
          <a:ln w="15840">
            <a:solidFill>
              <a:srgbClr val="000000"/>
            </a:solidFill>
            <a:miter/>
            <a:tailEnd len="sm" type="stealth" w="lg"/>
          </a:ln>
        </p:spPr>
      </p:cxnSp>
      <p:sp>
        <p:nvSpPr>
          <p:cNvPr id="285" name="CustomShape 15"/>
          <p:cNvSpPr/>
          <p:nvPr/>
        </p:nvSpPr>
        <p:spPr>
          <a:xfrm>
            <a:off x="3505320" y="1724040"/>
            <a:ext cx="1590480" cy="266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400">
                <a:latin typeface="Arial Narrow"/>
              </a:rPr>
              <a:t>Data Flow</a:t>
            </a:r>
            <a:endParaRPr/>
          </a:p>
        </p:txBody>
      </p:sp>
      <p:sp>
        <p:nvSpPr>
          <p:cNvPr id="286" name="CustomShape 16"/>
          <p:cNvSpPr/>
          <p:nvPr/>
        </p:nvSpPr>
        <p:spPr>
          <a:xfrm>
            <a:off x="7238880" y="5457960"/>
            <a:ext cx="1590840" cy="26640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400">
                <a:latin typeface="Arial Narrow"/>
              </a:rPr>
              <a:t>Data Flow</a:t>
            </a:r>
            <a:endParaRPr/>
          </a:p>
        </p:txBody>
      </p:sp>
      <p:sp>
        <p:nvSpPr>
          <p:cNvPr id="287" name="CustomShape 17"/>
          <p:cNvSpPr/>
          <p:nvPr/>
        </p:nvSpPr>
        <p:spPr>
          <a:xfrm>
            <a:off x="7391520" y="2865600"/>
            <a:ext cx="914400" cy="3013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>
                <a:latin typeface="Arial Narrow"/>
              </a:rPr>
              <a:t>DATA STORE</a:t>
            </a:r>
            <a:endParaRPr/>
          </a:p>
        </p:txBody>
      </p:sp>
      <p:cxnSp>
        <p:nvCxnSpPr>
          <p:cNvPr id="288" name="Line 18"/>
          <p:cNvCxnSpPr>
            <a:stCxn id="287" idx="2"/>
            <a:endCxn id="280" idx="7"/>
          </p:cNvCxnSpPr>
          <p:nvPr/>
        </p:nvCxnSpPr>
        <p:spPr>
          <a:xfrm flipH="1">
            <a:off x="6952680" y="3166920"/>
            <a:ext cx="896400" cy="624960"/>
          </a:xfrm>
          <a:prstGeom prst="straightConnector1">
            <a:avLst/>
          </a:prstGeom>
          <a:ln w="15840">
            <a:solidFill>
              <a:srgbClr val="000000"/>
            </a:solidFill>
            <a:miter/>
            <a:tailEnd len="sm" type="stealth" w="lg"/>
          </a:ln>
        </p:spPr>
      </p:cxnSp>
      <p:cxnSp>
        <p:nvCxnSpPr>
          <p:cNvPr id="289" name="Line 19"/>
          <p:cNvCxnSpPr>
            <a:stCxn id="285" idx="2"/>
            <a:endCxn id="281" idx="1"/>
          </p:cNvCxnSpPr>
          <p:nvPr/>
        </p:nvCxnSpPr>
        <p:spPr>
          <a:xfrm>
            <a:off x="4300560" y="1990800"/>
            <a:ext cx="786600" cy="705600"/>
          </a:xfrm>
          <a:prstGeom prst="curvedConnector3">
            <a:avLst/>
          </a:prstGeom>
          <a:ln w="15840">
            <a:solidFill>
              <a:srgbClr val="000000"/>
            </a:solidFill>
            <a:miter/>
            <a:tailEnd len="sm" type="stealth" w="lg"/>
          </a:ln>
        </p:spPr>
      </p:cxnSp>
      <p:sp>
        <p:nvSpPr>
          <p:cNvPr id="290" name="CustomShape 20"/>
          <p:cNvSpPr/>
          <p:nvPr/>
        </p:nvSpPr>
        <p:spPr>
          <a:xfrm>
            <a:off x="3809880" y="4010040"/>
            <a:ext cx="1143000" cy="228600"/>
          </a:xfrm>
          <a:prstGeom prst="rect">
            <a:avLst/>
          </a:prstGeom>
          <a:noFill/>
          <a:ln>
            <a:noFill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400">
                <a:latin typeface="Arial Narrow"/>
              </a:rPr>
              <a:t>Data Flow</a:t>
            </a:r>
            <a:endParaRPr/>
          </a:p>
        </p:txBody>
      </p:sp>
      <p:sp>
        <p:nvSpPr>
          <p:cNvPr id="291" name="CustomShape 21"/>
          <p:cNvSpPr/>
          <p:nvPr/>
        </p:nvSpPr>
        <p:spPr>
          <a:xfrm>
            <a:off x="3352680" y="1219320"/>
            <a:ext cx="579132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3333cc"/>
                </a:solidFill>
                <a:latin typeface="Arial"/>
              </a:rPr>
              <a:t>Level 1 DFD (and on)</a:t>
            </a:r>
            <a:endParaRPr/>
          </a:p>
        </p:txBody>
      </p:sp>
      <p:sp>
        <p:nvSpPr>
          <p:cNvPr id="292" name="CustomShape 22"/>
          <p:cNvSpPr/>
          <p:nvPr/>
        </p:nvSpPr>
        <p:spPr>
          <a:xfrm>
            <a:off x="3809880" y="1066680"/>
            <a:ext cx="914400" cy="914400"/>
          </a:xfrm>
          <a:prstGeom prst="rect">
            <a:avLst/>
          </a:prstGeom>
          <a:noFill/>
          <a:ln w="19080">
            <a:solidFill>
              <a:srgbClr val="b2b2b2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>
                <a:solidFill>
                  <a:srgbClr val="b2b2b2"/>
                </a:solidFill>
                <a:latin typeface="Arial Narrow"/>
              </a:rPr>
              <a:t>Source</a:t>
            </a:r>
            <a:endParaRPr/>
          </a:p>
        </p:txBody>
      </p:sp>
      <p:sp>
        <p:nvSpPr>
          <p:cNvPr id="293" name="CustomShape 23"/>
          <p:cNvSpPr/>
          <p:nvPr/>
        </p:nvSpPr>
        <p:spPr>
          <a:xfrm>
            <a:off x="3962520" y="3352680"/>
            <a:ext cx="914400" cy="914400"/>
          </a:xfrm>
          <a:prstGeom prst="rect">
            <a:avLst/>
          </a:prstGeom>
          <a:noFill/>
          <a:ln w="19080">
            <a:solidFill>
              <a:srgbClr val="b2b2b2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>
                <a:solidFill>
                  <a:srgbClr val="b2b2b2"/>
                </a:solidFill>
                <a:latin typeface="Arial Narrow"/>
              </a:rPr>
              <a:t>Source</a:t>
            </a:r>
            <a:endParaRPr/>
          </a:p>
        </p:txBody>
      </p:sp>
      <p:sp>
        <p:nvSpPr>
          <p:cNvPr id="294" name="CustomShape 24"/>
          <p:cNvSpPr/>
          <p:nvPr/>
        </p:nvSpPr>
        <p:spPr>
          <a:xfrm>
            <a:off x="7543800" y="5486400"/>
            <a:ext cx="914400" cy="914400"/>
          </a:xfrm>
          <a:prstGeom prst="rect">
            <a:avLst/>
          </a:prstGeom>
          <a:noFill/>
          <a:ln w="19080">
            <a:solidFill>
              <a:srgbClr val="b2b2b2"/>
            </a:solidFill>
            <a:miter/>
          </a:ln>
        </p:spPr>
        <p:txBody>
          <a:bodyPr lIns="45720" rIns="45720" tIns="46800" bIns="46800" anchor="ctr"/>
          <a:p>
            <a:pPr algn="ctr">
              <a:lnSpc>
                <a:spcPct val="100000"/>
              </a:lnSpc>
              <a:buFont typeface="Arial Narrow"/>
              <a:buChar char="•"/>
            </a:pPr>
            <a:r>
              <a:rPr lang="en-IN" sz="1200">
                <a:solidFill>
                  <a:srgbClr val="b2b2b2"/>
                </a:solidFill>
                <a:latin typeface="Arial Narrow"/>
              </a:rPr>
              <a:t>Sink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0" y="0"/>
            <a:ext cx="914400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3600">
                <a:latin typeface="Arial"/>
              </a:rPr>
              <a:t>Data Flow Diagrams Levels</a:t>
            </a:r>
            <a:endParaRPr/>
          </a:p>
        </p:txBody>
      </p:sp>
      <p:sp>
        <p:nvSpPr>
          <p:cNvPr id="296" name="CustomShape 2"/>
          <p:cNvSpPr/>
          <p:nvPr/>
        </p:nvSpPr>
        <p:spPr>
          <a:xfrm>
            <a:off x="2666880" y="4267080"/>
            <a:ext cx="381240" cy="45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7" name="CustomShape 3"/>
          <p:cNvSpPr/>
          <p:nvPr/>
        </p:nvSpPr>
        <p:spPr>
          <a:xfrm>
            <a:off x="2666880" y="4876920"/>
            <a:ext cx="381240" cy="45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8" name="CustomShape 4"/>
          <p:cNvSpPr/>
          <p:nvPr/>
        </p:nvSpPr>
        <p:spPr>
          <a:xfrm>
            <a:off x="2666880" y="5486400"/>
            <a:ext cx="381240" cy="45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9" name="CustomShape 5"/>
          <p:cNvSpPr/>
          <p:nvPr/>
        </p:nvSpPr>
        <p:spPr>
          <a:xfrm>
            <a:off x="5562720" y="2057400"/>
            <a:ext cx="380880" cy="45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0" name="CustomShape 6"/>
          <p:cNvSpPr/>
          <p:nvPr/>
        </p:nvSpPr>
        <p:spPr>
          <a:xfrm>
            <a:off x="5638680" y="3657600"/>
            <a:ext cx="381240" cy="45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1" name="CustomShape 7"/>
          <p:cNvSpPr/>
          <p:nvPr/>
        </p:nvSpPr>
        <p:spPr>
          <a:xfrm>
            <a:off x="5943600" y="5181480"/>
            <a:ext cx="380880" cy="45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2" name="CustomShape 8"/>
          <p:cNvSpPr/>
          <p:nvPr/>
        </p:nvSpPr>
        <p:spPr>
          <a:xfrm>
            <a:off x="2209680" y="2514600"/>
            <a:ext cx="381240" cy="457200"/>
          </a:xfrm>
          <a:prstGeom prst="ellipse">
            <a:avLst/>
          </a:prstGeom>
          <a:noFill/>
          <a:ln>
            <a:noFill/>
          </a:ln>
        </p:spPr>
      </p:sp>
      <p:cxnSp>
        <p:nvCxnSpPr>
          <p:cNvPr id="303" name="Line 9"/>
          <p:cNvCxnSpPr/>
          <p:nvPr/>
        </p:nvCxnSpPr>
        <p:spPr>
          <a:xfrm>
            <a:off x="2209680" y="2742120"/>
            <a:ext cx="457920" cy="2972520"/>
          </a:xfrm>
          <a:prstGeom prst="curvedConnector3">
            <a:avLst/>
          </a:prstGeom>
          <a:ln w="28440">
            <a:solidFill>
              <a:srgbClr val="9900cc"/>
            </a:solidFill>
            <a:miter/>
            <a:tailEnd len="med" type="triangle" w="med"/>
          </a:ln>
        </p:spPr>
      </p:cxnSp>
      <p:cxnSp>
        <p:nvCxnSpPr>
          <p:cNvPr id="304" name="Line 10"/>
          <p:cNvCxnSpPr/>
          <p:nvPr/>
        </p:nvCxnSpPr>
        <p:spPr>
          <a:xfrm>
            <a:off x="2264400" y="2905200"/>
            <a:ext cx="402120" cy="2201040"/>
          </a:xfrm>
          <a:prstGeom prst="curvedConnector3">
            <a:avLst/>
          </a:prstGeom>
          <a:ln w="28440">
            <a:solidFill>
              <a:srgbClr val="9900cc"/>
            </a:solidFill>
            <a:miter/>
            <a:tailEnd len="med" type="triangle" w="med"/>
          </a:ln>
        </p:spPr>
      </p:cxnSp>
      <p:cxnSp>
        <p:nvCxnSpPr>
          <p:cNvPr id="305" name="Line 11"/>
          <p:cNvCxnSpPr/>
          <p:nvPr/>
        </p:nvCxnSpPr>
        <p:spPr>
          <a:xfrm>
            <a:off x="2400480" y="2971440"/>
            <a:ext cx="267120" cy="1524600"/>
          </a:xfrm>
          <a:prstGeom prst="curvedConnector3">
            <a:avLst/>
          </a:prstGeom>
          <a:ln w="28440">
            <a:solidFill>
              <a:srgbClr val="9900cc"/>
            </a:solidFill>
            <a:miter/>
            <a:tailEnd len="med" type="triangle" w="med"/>
          </a:ln>
        </p:spPr>
      </p:cxnSp>
      <p:cxnSp>
        <p:nvCxnSpPr>
          <p:cNvPr id="306" name="Line 12"/>
          <p:cNvCxnSpPr/>
          <p:nvPr/>
        </p:nvCxnSpPr>
        <p:spPr>
          <a:xfrm flipV="1">
            <a:off x="3047760" y="2285640"/>
            <a:ext cx="2515320" cy="2210400"/>
          </a:xfrm>
          <a:prstGeom prst="curvedConnector3">
            <a:avLst/>
          </a:prstGeom>
          <a:ln w="28440">
            <a:solidFill>
              <a:srgbClr val="ff3300"/>
            </a:solidFill>
            <a:miter/>
            <a:tailEnd len="med" type="triangle" w="med"/>
          </a:ln>
        </p:spPr>
      </p:cxnSp>
      <p:cxnSp>
        <p:nvCxnSpPr>
          <p:cNvPr id="307" name="Line 13"/>
          <p:cNvCxnSpPr/>
          <p:nvPr/>
        </p:nvCxnSpPr>
        <p:spPr>
          <a:xfrm flipV="1">
            <a:off x="3048120" y="3885480"/>
            <a:ext cx="2591280" cy="1220040"/>
          </a:xfrm>
          <a:prstGeom prst="curvedConnector3">
            <a:avLst/>
          </a:prstGeom>
          <a:ln w="28440">
            <a:solidFill>
              <a:srgbClr val="ff3300"/>
            </a:solidFill>
            <a:miter/>
            <a:tailEnd len="med" type="triangle" w="med"/>
          </a:ln>
        </p:spPr>
      </p:cxnSp>
      <p:cxnSp>
        <p:nvCxnSpPr>
          <p:cNvPr id="308" name="Line 14"/>
          <p:cNvCxnSpPr/>
          <p:nvPr/>
        </p:nvCxnSpPr>
        <p:spPr>
          <a:xfrm flipV="1">
            <a:off x="3047760" y="5409360"/>
            <a:ext cx="2896200" cy="305640"/>
          </a:xfrm>
          <a:prstGeom prst="curvedConnector3">
            <a:avLst/>
          </a:prstGeom>
          <a:ln w="28440">
            <a:solidFill>
              <a:srgbClr val="ff3300"/>
            </a:solidFill>
            <a:miter/>
            <a:tailEnd len="med" type="triangle" w="med"/>
          </a:ln>
        </p:spPr>
      </p:cxnSp>
    </p:spTree>
  </p:cSld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0" y="0"/>
            <a:ext cx="914400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3600">
                <a:latin typeface="Arial"/>
              </a:rPr>
              <a:t>Creating Data Flow Diagrams</a:t>
            </a:r>
            <a:endParaRPr/>
          </a:p>
        </p:txBody>
      </p:sp>
      <p:sp>
        <p:nvSpPr>
          <p:cNvPr id="310" name="CustomShape 2"/>
          <p:cNvSpPr/>
          <p:nvPr/>
        </p:nvSpPr>
        <p:spPr>
          <a:xfrm>
            <a:off x="0" y="914400"/>
            <a:ext cx="914400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latin typeface="Arial"/>
              </a:rPr>
              <a:t>Steps:</a:t>
            </a:r>
            <a:endParaRPr/>
          </a:p>
        </p:txBody>
      </p:sp>
      <p:sp>
        <p:nvSpPr>
          <p:cNvPr id="311" name="CustomShape 3"/>
          <p:cNvSpPr/>
          <p:nvPr/>
        </p:nvSpPr>
        <p:spPr>
          <a:xfrm>
            <a:off x="533520" y="1447920"/>
            <a:ext cx="8610480" cy="270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2000">
                <a:latin typeface="Arial"/>
              </a:rPr>
              <a:t>Create a list of activities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2000">
                <a:latin typeface="Arial"/>
              </a:rPr>
              <a:t>Construct Context Level DFD</a:t>
            </a:r>
            <a:r>
              <a:rPr lang="en-IN" sz="2000">
                <a:latin typeface="Arial"/>
              </a:rPr>
              <a:t>
</a:t>
            </a:r>
            <a:r>
              <a:rPr lang="en-IN" sz="2000">
                <a:latin typeface="Arial"/>
              </a:rPr>
              <a:t>(identifies sources and sink)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2000">
                <a:latin typeface="Arial"/>
              </a:rPr>
              <a:t>Construct Level 0 DFD </a:t>
            </a:r>
            <a:r>
              <a:rPr lang="en-IN" sz="2000">
                <a:latin typeface="Arial"/>
              </a:rPr>
              <a:t>
</a:t>
            </a:r>
            <a:r>
              <a:rPr lang="en-IN" sz="2000">
                <a:latin typeface="Arial"/>
              </a:rPr>
              <a:t>(identifies manageable sub process )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IN" sz="2000">
                <a:latin typeface="Arial"/>
              </a:rPr>
              <a:t>Construct Level 1- n DFD </a:t>
            </a:r>
            <a:r>
              <a:rPr lang="en-IN" sz="2000">
                <a:latin typeface="Arial"/>
              </a:rPr>
              <a:t>
</a:t>
            </a:r>
            <a:r>
              <a:rPr lang="en-IN" sz="2000">
                <a:latin typeface="Arial"/>
              </a:rPr>
              <a:t>(identifies actual data flows and data stores )</a:t>
            </a:r>
            <a:endParaRPr/>
          </a:p>
        </p:txBody>
      </p:sp>
    </p:spTree>
  </p:cSld>
  <p:timing>
    <p:tnLst>
      <p:par>
        <p:cTn id="54" dur="indefinite" restart="never" nodeType="tmRoot">
          <p:childTnLst>
            <p:seq>
              <p:cTn id="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3640" y="620640"/>
            <a:ext cx="7980480" cy="300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Data Attribute: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IN" sz="2800">
                <a:solidFill>
                  <a:srgbClr val="000000"/>
                </a:solidFill>
                <a:latin typeface="Calibri"/>
              </a:rPr>
              <a:t>Data attributes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define the properties of a data object and take on one of three different characteristics.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They can be used to 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arenR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name an instance of the data object, 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arenR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describe the instance,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or (3) make reference to another instance in another table.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In addition, one or more of the attributes must be defined as an identifier—that is, the identifier attribute becomes a </a:t>
            </a:r>
            <a:r>
              <a:rPr b="1" lang="en-IN" sz="2800">
                <a:solidFill>
                  <a:srgbClr val="000000"/>
                </a:solidFill>
                <a:latin typeface="Calibri"/>
              </a:rPr>
              <a:t>“key”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when we want to find an instance of the data object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 sz="2800">
                <a:solidFill>
                  <a:srgbClr val="000000"/>
                </a:solidFill>
                <a:latin typeface="Calibri"/>
              </a:rPr>
              <a:t>set of attributes that is appropriate for a given data object is determined through an understanding of the problem context.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IN" sz="2800">
                <a:solidFill>
                  <a:srgbClr val="ff0000"/>
                </a:solidFill>
                <a:latin typeface="Calibri"/>
              </a:rPr>
              <a:t>Data Objects and Object-Oriented Classes—Are They the Same Thing?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i="1" lang="en-IN" sz="2800">
                <a:solidFill>
                  <a:srgbClr val="ff0000"/>
                </a:solidFill>
                <a:latin typeface="Calibri"/>
              </a:rPr>
              <a:t>Ans.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9142560" cy="673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3200">
                <a:solidFill>
                  <a:srgbClr val="000000"/>
                </a:solidFill>
                <a:latin typeface="Calibri"/>
              </a:rPr>
              <a:t>Relationships: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Data objects are connected to one another in different ways. </a:t>
            </a:r>
            <a:r>
              <a:rPr b="1" lang="en-IN" sz="2800">
                <a:solidFill>
                  <a:srgbClr val="000000"/>
                </a:solidFill>
                <a:latin typeface="Calibri"/>
              </a:rPr>
              <a:t>ex. Car and person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determine the answer,                                                                you should understand                                                                 the role of people                                                            (owners, in this case) and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cars within the context of </a:t>
            </a:r>
            <a:endParaRPr/>
          </a:p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2800">
                <a:solidFill>
                  <a:srgbClr val="000000"/>
                </a:solidFill>
                <a:latin typeface="Calibri"/>
              </a:rPr>
              <a:t>the software to be built.</a:t>
            </a:r>
            <a:endParaRPr/>
          </a:p>
        </p:txBody>
      </p:sp>
      <p:pic>
        <p:nvPicPr>
          <p:cNvPr id="15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44000" y="1364040"/>
            <a:ext cx="4207320" cy="340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5800" y="2286000"/>
            <a:ext cx="77709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Behavioral Modeling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D433CFA-C8EA-4F6B-9880-1AC64BFBDFBE}" type="slidenum">
              <a:rPr lang="en-IN" sz="1200">
                <a:solidFill>
                  <a:srgbClr val="8b8b8b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Creating a Behavioral Model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685800" y="2286000"/>
            <a:ext cx="777096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Identify events found within the use cases and implied by the attributes in the class diagrams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arenR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Build a state diagram for each class, and if useful, for the whole software system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082B5E56-4C76-48C0-9550-15938359A990}" type="slidenum">
              <a:rPr lang="en-IN" sz="1200">
                <a:solidFill>
                  <a:srgbClr val="8b8b8b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Building a State Diagram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685800" y="1905120"/>
            <a:ext cx="777096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A state is represented by a rounded rectangle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A transition (i.e., event) is represented by a labeled arrow leading from one state to another 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IN" sz="1400">
                <a:solidFill>
                  <a:srgbClr val="000000"/>
                </a:solidFill>
                <a:latin typeface="Courier New"/>
              </a:rPr>
              <a:t>Syntax: trigger-signature [guard]/activity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The </a:t>
            </a:r>
            <a:r>
              <a:rPr lang="en-IN" sz="2000" u="sng">
                <a:solidFill>
                  <a:srgbClr val="000000"/>
                </a:solidFill>
                <a:latin typeface="Calibri"/>
              </a:rPr>
              <a:t>active state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 of an object indicates the current overall status of the object as is goes through transformation or processing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A state name represents one of the possible active states of an object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The </a:t>
            </a:r>
            <a:r>
              <a:rPr lang="en-IN" sz="2000" u="sng">
                <a:solidFill>
                  <a:srgbClr val="000000"/>
                </a:solidFill>
                <a:latin typeface="Calibri"/>
              </a:rPr>
              <a:t>passive state</a:t>
            </a:r>
            <a:r>
              <a:rPr lang="en-IN" sz="2000">
                <a:solidFill>
                  <a:srgbClr val="000000"/>
                </a:solidFill>
                <a:latin typeface="Calibri"/>
              </a:rPr>
              <a:t> of an object is the current value of all of an object's attributes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IN" sz="2000">
                <a:solidFill>
                  <a:srgbClr val="000000"/>
                </a:solidFill>
                <a:latin typeface="Calibri"/>
              </a:rPr>
              <a:t>A guard in a transition may contain the checking of the passive state of an object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39280" y="647280"/>
            <a:ext cx="6620760" cy="81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Helvetica"/>
              <a:buChar char="•"/>
            </a:pPr>
            <a:r>
              <a:rPr b="1" lang="en-IN" sz="2800">
                <a:latin typeface="Arial"/>
              </a:rPr>
              <a:t>Statechart Diagrams</a:t>
            </a:r>
            <a:endParaRPr/>
          </a:p>
        </p:txBody>
      </p:sp>
      <p:pic>
        <p:nvPicPr>
          <p:cNvPr id="1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1765440"/>
            <a:ext cx="8687520" cy="425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