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6" r:id="rId8"/>
    <p:sldId id="288" r:id="rId9"/>
    <p:sldId id="289" r:id="rId10"/>
    <p:sldId id="290" r:id="rId11"/>
    <p:sldId id="294" r:id="rId12"/>
    <p:sldId id="297" r:id="rId13"/>
    <p:sldId id="291" r:id="rId14"/>
    <p:sldId id="293" r:id="rId15"/>
    <p:sldId id="292" r:id="rId16"/>
    <p:sldId id="295" r:id="rId17"/>
    <p:sldId id="296" r:id="rId18"/>
    <p:sldId id="285" r:id="rId19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B6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514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rgbClr val="695D46"/>
                </a:solidFill>
                <a:latin typeface="Noto Sans"/>
                <a:cs typeface="Noto Sans"/>
              </a:defRPr>
            </a:lvl1pPr>
          </a:lstStyle>
          <a:p>
            <a:pPr marL="3810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dirty="0"/>
              <a:t>‹#›</a:t>
            </a:fld>
            <a:r>
              <a:rPr spc="-10" dirty="0"/>
              <a:t>/29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chemeClr val="tx1"/>
                </a:solidFill>
                <a:latin typeface="Lato"/>
                <a:cs typeface="La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EF6B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rgbClr val="695D46"/>
                </a:solidFill>
                <a:latin typeface="Noto Sans"/>
                <a:cs typeface="Noto Sans"/>
              </a:defRPr>
            </a:lvl1pPr>
          </a:lstStyle>
          <a:p>
            <a:pPr marL="3810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dirty="0"/>
              <a:t>‹#›</a:t>
            </a:fld>
            <a:r>
              <a:rPr spc="-10" dirty="0"/>
              <a:t>/29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chemeClr val="tx1"/>
                </a:solidFill>
                <a:latin typeface="Lato"/>
                <a:cs typeface="La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06/12/2020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rgbClr val="695D46"/>
                </a:solidFill>
                <a:latin typeface="Noto Sans"/>
                <a:cs typeface="Noto Sans"/>
              </a:defRPr>
            </a:lvl1pPr>
          </a:lstStyle>
          <a:p>
            <a:pPr marL="3810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dirty="0"/>
              <a:t>‹#›</a:t>
            </a:fld>
            <a:r>
              <a:rPr spc="-10" dirty="0"/>
              <a:t>/29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chemeClr val="tx1"/>
                </a:solidFill>
                <a:latin typeface="Lato"/>
                <a:cs typeface="La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06/12/2020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rgbClr val="695D46"/>
                </a:solidFill>
                <a:latin typeface="Noto Sans"/>
                <a:cs typeface="Noto Sans"/>
              </a:defRPr>
            </a:lvl1pPr>
          </a:lstStyle>
          <a:p>
            <a:pPr marL="3810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dirty="0"/>
              <a:t>‹#›</a:t>
            </a:fld>
            <a:r>
              <a:rPr spc="-10" dirty="0"/>
              <a:t>/29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06/12/2020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rgbClr val="695D46"/>
                </a:solidFill>
                <a:latin typeface="Noto Sans"/>
                <a:cs typeface="Noto Sans"/>
              </a:defRPr>
            </a:lvl1pPr>
          </a:lstStyle>
          <a:p>
            <a:pPr marL="3810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dirty="0"/>
              <a:t>‹#›</a:t>
            </a:fld>
            <a:r>
              <a:rPr spc="-10" dirty="0"/>
              <a:t>/29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-74" y="5045689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9143981" y="97799"/>
                </a:moveTo>
                <a:lnTo>
                  <a:pt x="0" y="9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97799"/>
                </a:lnTo>
                <a:close/>
              </a:path>
            </a:pathLst>
          </a:custGeom>
          <a:solidFill>
            <a:srgbClr val="4DB6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07094" y="2130366"/>
            <a:ext cx="3329810" cy="78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chemeClr val="tx1"/>
                </a:solidFill>
                <a:latin typeface="Lato"/>
                <a:cs typeface="La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92242" y="1152141"/>
            <a:ext cx="5759515" cy="1667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rgbClr val="EF6B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91586" y="4712275"/>
            <a:ext cx="556259" cy="2851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rgbClr val="695D46"/>
                </a:solidFill>
                <a:latin typeface="Noto Sans"/>
                <a:cs typeface="Noto Sans"/>
              </a:defRPr>
            </a:lvl1pPr>
          </a:lstStyle>
          <a:p>
            <a:pPr marL="3810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dirty="0"/>
              <a:t>‹#›</a:t>
            </a:fld>
            <a:r>
              <a:rPr spc="-10" dirty="0"/>
              <a:t>/29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10400" y="3018695"/>
            <a:ext cx="562610" cy="0"/>
          </a:xfrm>
          <a:custGeom>
            <a:avLst/>
            <a:gdLst/>
            <a:ahLst/>
            <a:cxnLst/>
            <a:rect l="l" t="t" r="r" b="b"/>
            <a:pathLst>
              <a:path w="562609">
                <a:moveTo>
                  <a:pt x="0" y="0"/>
                </a:moveTo>
                <a:lnTo>
                  <a:pt x="562198" y="0"/>
                </a:lnTo>
              </a:path>
            </a:pathLst>
          </a:custGeom>
          <a:ln w="76199">
            <a:solidFill>
              <a:srgbClr val="B3A7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00200" y="3028950"/>
            <a:ext cx="562610" cy="0"/>
          </a:xfrm>
          <a:custGeom>
            <a:avLst/>
            <a:gdLst/>
            <a:ahLst/>
            <a:cxnLst/>
            <a:rect l="l" t="t" r="r" b="b"/>
            <a:pathLst>
              <a:path w="562610">
                <a:moveTo>
                  <a:pt x="0" y="0"/>
                </a:moveTo>
                <a:lnTo>
                  <a:pt x="562198" y="0"/>
                </a:lnTo>
              </a:path>
            </a:pathLst>
          </a:custGeom>
          <a:ln w="76199">
            <a:solidFill>
              <a:srgbClr val="B3A7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05013" y="666750"/>
            <a:ext cx="7136765" cy="0"/>
          </a:xfrm>
          <a:custGeom>
            <a:avLst/>
            <a:gdLst/>
            <a:ahLst/>
            <a:cxnLst/>
            <a:rect l="l" t="t" r="r" b="b"/>
            <a:pathLst>
              <a:path w="7136765">
                <a:moveTo>
                  <a:pt x="7136640" y="0"/>
                </a:moveTo>
                <a:lnTo>
                  <a:pt x="0" y="0"/>
                </a:lnTo>
              </a:path>
            </a:pathLst>
          </a:custGeom>
          <a:ln w="76199">
            <a:solidFill>
              <a:srgbClr val="4DB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03617" y="819150"/>
            <a:ext cx="7136765" cy="0"/>
          </a:xfrm>
          <a:custGeom>
            <a:avLst/>
            <a:gdLst/>
            <a:ahLst/>
            <a:cxnLst/>
            <a:rect l="l" t="t" r="r" b="b"/>
            <a:pathLst>
              <a:path w="7136765">
                <a:moveTo>
                  <a:pt x="7136640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4DB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34186" y="3562350"/>
            <a:ext cx="7136765" cy="0"/>
          </a:xfrm>
          <a:custGeom>
            <a:avLst/>
            <a:gdLst/>
            <a:ahLst/>
            <a:cxnLst/>
            <a:rect l="l" t="t" r="r" b="b"/>
            <a:pathLst>
              <a:path w="7136765">
                <a:moveTo>
                  <a:pt x="0" y="0"/>
                </a:moveTo>
                <a:lnTo>
                  <a:pt x="7136660" y="0"/>
                </a:lnTo>
              </a:path>
            </a:pathLst>
          </a:custGeom>
          <a:ln w="76199">
            <a:solidFill>
              <a:srgbClr val="4DB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4187" y="3409950"/>
            <a:ext cx="7136765" cy="0"/>
          </a:xfrm>
          <a:custGeom>
            <a:avLst/>
            <a:gdLst/>
            <a:ahLst/>
            <a:cxnLst/>
            <a:rect l="l" t="t" r="r" b="b"/>
            <a:pathLst>
              <a:path w="7136765">
                <a:moveTo>
                  <a:pt x="0" y="0"/>
                </a:moveTo>
                <a:lnTo>
                  <a:pt x="7136660" y="0"/>
                </a:lnTo>
              </a:path>
            </a:pathLst>
          </a:custGeom>
          <a:ln w="9524">
            <a:solidFill>
              <a:srgbClr val="4DB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592193" y="2812053"/>
            <a:ext cx="19596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95D46"/>
                </a:solidFill>
                <a:latin typeface="Noto Sans"/>
                <a:cs typeface="Noto Sans"/>
              </a:rPr>
              <a:t>DBMS</a:t>
            </a:r>
            <a:r>
              <a:rPr sz="2400" spc="-85" dirty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2400" spc="-15" dirty="0">
                <a:solidFill>
                  <a:srgbClr val="695D46"/>
                </a:solidFill>
                <a:latin typeface="Noto Sans"/>
                <a:cs typeface="Noto Sans"/>
              </a:rPr>
              <a:t>Project</a:t>
            </a:r>
            <a:endParaRPr sz="2400" dirty="0">
              <a:latin typeface="Noto Sans"/>
              <a:cs typeface="Noto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25909" y="4725391"/>
            <a:ext cx="42164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695D46"/>
                </a:solidFill>
                <a:latin typeface="Noto Sans"/>
                <a:cs typeface="Noto Sans"/>
              </a:rPr>
              <a:t>1/29</a:t>
            </a:r>
            <a:endParaRPr sz="1500">
              <a:latin typeface="Noto Sans"/>
              <a:cs typeface="Noto San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7C9CB0-C6C8-4F31-B97F-F621D3BB0B5A}"/>
              </a:ext>
            </a:extLst>
          </p:cNvPr>
          <p:cNvSpPr txBox="1"/>
          <p:nvPr/>
        </p:nvSpPr>
        <p:spPr>
          <a:xfrm>
            <a:off x="1073045" y="1089994"/>
            <a:ext cx="69979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6">
                    <a:lumMod val="75000"/>
                  </a:schemeClr>
                </a:solidFill>
              </a:rPr>
              <a:t>Hostel Management</a:t>
            </a:r>
          </a:p>
          <a:p>
            <a:pPr algn="ctr"/>
            <a:r>
              <a:rPr lang="en-US" sz="4800" b="1" dirty="0">
                <a:solidFill>
                  <a:schemeClr val="accent6">
                    <a:lumMod val="75000"/>
                  </a:schemeClr>
                </a:solidFill>
              </a:rPr>
              <a:t>System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07FCC6-6E7E-40B4-885F-8CC972758A07}"/>
              </a:ext>
            </a:extLst>
          </p:cNvPr>
          <p:cNvSpPr txBox="1"/>
          <p:nvPr/>
        </p:nvSpPr>
        <p:spPr>
          <a:xfrm>
            <a:off x="4114800" y="3714750"/>
            <a:ext cx="381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K Sujith Bhatt – 181MT018</a:t>
            </a:r>
          </a:p>
          <a:p>
            <a:r>
              <a:rPr lang="en-US" sz="2000" dirty="0"/>
              <a:t>Chirag K – 181ME119</a:t>
            </a:r>
          </a:p>
          <a:p>
            <a:r>
              <a:rPr lang="en-US" sz="2000" dirty="0"/>
              <a:t>Srihari M – 181CV145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2FADB-8A13-48F1-8DE0-D58B8E85F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9550"/>
            <a:ext cx="3329810" cy="553998"/>
          </a:xfrm>
        </p:spPr>
        <p:txBody>
          <a:bodyPr/>
          <a:lstStyle/>
          <a:p>
            <a:r>
              <a:rPr lang="en-US" sz="3600" b="1" dirty="0"/>
              <a:t>BOOK HOSTEL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0DDC39-F56D-4EE3-AEB8-1741991A37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19" r="1666"/>
          <a:stretch/>
        </p:blipFill>
        <p:spPr>
          <a:xfrm>
            <a:off x="255104" y="1248435"/>
            <a:ext cx="4114800" cy="2895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E11FAE-1C24-4140-BFD5-A84A616910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519" r="1666"/>
          <a:stretch/>
        </p:blipFill>
        <p:spPr>
          <a:xfrm>
            <a:off x="4641575" y="1248435"/>
            <a:ext cx="4273825" cy="291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39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A1E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57421" y="2130366"/>
            <a:ext cx="222948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5" dirty="0"/>
              <a:t>Admin</a:t>
            </a:r>
            <a:endParaRPr spc="5" dirty="0"/>
          </a:p>
        </p:txBody>
      </p:sp>
      <p:sp>
        <p:nvSpPr>
          <p:cNvPr id="4" name="object 4"/>
          <p:cNvSpPr txBox="1"/>
          <p:nvPr/>
        </p:nvSpPr>
        <p:spPr>
          <a:xfrm>
            <a:off x="8500509" y="4712275"/>
            <a:ext cx="447040" cy="28511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sz="1500" dirty="0">
                <a:solidFill>
                  <a:srgbClr val="695D46"/>
                </a:solidFill>
                <a:latin typeface="Noto Sans"/>
                <a:cs typeface="Noto Sans"/>
              </a:rPr>
              <a:t>11</a:t>
            </a:fld>
            <a:r>
              <a:rPr sz="1500" spc="-10" dirty="0">
                <a:solidFill>
                  <a:srgbClr val="695D46"/>
                </a:solidFill>
                <a:latin typeface="Noto Sans"/>
                <a:cs typeface="Noto Sans"/>
              </a:rPr>
              <a:t>/29</a:t>
            </a:r>
            <a:endParaRPr sz="1500">
              <a:latin typeface="Noto Sans"/>
              <a:cs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2481325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2AEF46-5A86-4C46-9B63-F36E728AA770}"/>
              </a:ext>
            </a:extLst>
          </p:cNvPr>
          <p:cNvSpPr txBox="1"/>
          <p:nvPr/>
        </p:nvSpPr>
        <p:spPr>
          <a:xfrm>
            <a:off x="228600" y="742950"/>
            <a:ext cx="8686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admin can register new students (all checks and validation present).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update his/her email id and password.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add and manage the courses offered.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add and manage the rooms available.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manage the students registered for hostel rooms.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Has to manually remove the students after the completion of duration of stay of students.</a:t>
            </a:r>
          </a:p>
        </p:txBody>
      </p:sp>
    </p:spTree>
    <p:extLst>
      <p:ext uri="{BB962C8B-B14F-4D97-AF65-F5344CB8AC3E}">
        <p14:creationId xmlns:p14="http://schemas.microsoft.com/office/powerpoint/2010/main" val="4171815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2FADB-8A13-48F1-8DE0-D58B8E85F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9550"/>
            <a:ext cx="3329810" cy="553998"/>
          </a:xfrm>
        </p:spPr>
        <p:txBody>
          <a:bodyPr/>
          <a:lstStyle/>
          <a:p>
            <a:r>
              <a:rPr lang="en-US" sz="3600" b="1" dirty="0"/>
              <a:t>ADMIN LOGIN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BF2DB7-0218-4D73-A74D-CC4D7F1301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19"/>
          <a:stretch/>
        </p:blipFill>
        <p:spPr>
          <a:xfrm>
            <a:off x="869975" y="895350"/>
            <a:ext cx="7404049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081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2FADB-8A13-48F1-8DE0-D58B8E85F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9550"/>
            <a:ext cx="3329810" cy="553998"/>
          </a:xfrm>
        </p:spPr>
        <p:txBody>
          <a:bodyPr/>
          <a:lstStyle/>
          <a:p>
            <a:r>
              <a:rPr lang="en-US" sz="3600" b="1" dirty="0"/>
              <a:t>DASHBOARD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9E2F55-08A7-4975-9E66-2386F4114C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19"/>
          <a:stretch/>
        </p:blipFill>
        <p:spPr>
          <a:xfrm>
            <a:off x="679596" y="895350"/>
            <a:ext cx="7784807" cy="400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861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2FADB-8A13-48F1-8DE0-D58B8E85F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9550"/>
            <a:ext cx="4648200" cy="1107996"/>
          </a:xfrm>
        </p:spPr>
        <p:txBody>
          <a:bodyPr/>
          <a:lstStyle/>
          <a:p>
            <a:r>
              <a:rPr lang="en-US" sz="3600" b="1" dirty="0"/>
              <a:t>MANAGE STUDENTS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DF20AC-64D1-41B8-B731-A12DB4A02D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19"/>
          <a:stretch/>
        </p:blipFill>
        <p:spPr>
          <a:xfrm>
            <a:off x="1092097" y="971550"/>
            <a:ext cx="6959806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211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2FADB-8A13-48F1-8DE0-D58B8E85F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9550"/>
            <a:ext cx="4495800" cy="1107996"/>
          </a:xfrm>
        </p:spPr>
        <p:txBody>
          <a:bodyPr/>
          <a:lstStyle/>
          <a:p>
            <a:r>
              <a:rPr lang="en-US" sz="3600" b="1" dirty="0"/>
              <a:t>MANAGE COURSES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6932BA-4012-4ACE-A041-EF586043E0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19"/>
          <a:stretch/>
        </p:blipFill>
        <p:spPr>
          <a:xfrm>
            <a:off x="869975" y="895350"/>
            <a:ext cx="7404049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399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2FADB-8A13-48F1-8DE0-D58B8E85F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9550"/>
            <a:ext cx="4038600" cy="1107996"/>
          </a:xfrm>
        </p:spPr>
        <p:txBody>
          <a:bodyPr/>
          <a:lstStyle/>
          <a:p>
            <a:r>
              <a:rPr lang="en-US" sz="3600" b="1" dirty="0"/>
              <a:t>MANAGE ROOMS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19EC60-DA33-4109-B514-36D991FF5B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19"/>
          <a:stretch/>
        </p:blipFill>
        <p:spPr>
          <a:xfrm>
            <a:off x="685800" y="934402"/>
            <a:ext cx="7772400" cy="399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692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A1E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Thank </a:t>
            </a:r>
            <a:r>
              <a:rPr spc="-15" dirty="0"/>
              <a:t>You</a:t>
            </a:r>
            <a:r>
              <a:rPr spc="-735" dirty="0"/>
              <a:t> </a:t>
            </a:r>
            <a:r>
              <a:rPr spc="370" dirty="0"/>
              <a:t>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500509" y="4712275"/>
            <a:ext cx="447040" cy="28511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sz="1500" dirty="0">
                <a:solidFill>
                  <a:srgbClr val="695D46"/>
                </a:solidFill>
                <a:latin typeface="Noto Sans"/>
                <a:cs typeface="Noto Sans"/>
              </a:rPr>
              <a:t>2</a:t>
            </a:fld>
            <a:r>
              <a:rPr sz="1500" spc="-10" dirty="0">
                <a:solidFill>
                  <a:srgbClr val="695D46"/>
                </a:solidFill>
                <a:latin typeface="Noto Sans"/>
                <a:cs typeface="Noto Sans"/>
              </a:rPr>
              <a:t>/29</a:t>
            </a:r>
            <a:endParaRPr sz="1500">
              <a:latin typeface="Noto Sans"/>
              <a:cs typeface="Noto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7348" y="1879427"/>
            <a:ext cx="7839709" cy="20332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79095" marR="812800" indent="-367030">
              <a:lnSpc>
                <a:spcPct val="100699"/>
              </a:lnSpc>
              <a:spcBef>
                <a:spcPts val="8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Hostel </a:t>
            </a:r>
            <a:r>
              <a:rPr lang="en-US" spc="-5" dirty="0">
                <a:latin typeface="Arial"/>
                <a:cs typeface="Arial"/>
              </a:rPr>
              <a:t>Management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system </a:t>
            </a:r>
            <a:r>
              <a:rPr sz="1800" spc="-5" dirty="0">
                <a:latin typeface="Arial"/>
                <a:cs typeface="Arial"/>
              </a:rPr>
              <a:t>is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web application which aims at  </a:t>
            </a:r>
            <a:r>
              <a:rPr sz="1800" dirty="0">
                <a:latin typeface="Arial"/>
                <a:cs typeface="Arial"/>
              </a:rPr>
              <a:t>computerization </a:t>
            </a:r>
            <a:r>
              <a:rPr sz="1800" spc="-5" dirty="0">
                <a:latin typeface="Arial"/>
                <a:cs typeface="Arial"/>
              </a:rPr>
              <a:t>of </a:t>
            </a:r>
            <a:r>
              <a:rPr sz="1800" dirty="0">
                <a:latin typeface="Arial"/>
                <a:cs typeface="Arial"/>
              </a:rPr>
              <a:t>current </a:t>
            </a:r>
            <a:r>
              <a:rPr sz="1800" spc="-5" dirty="0">
                <a:latin typeface="Arial"/>
                <a:cs typeface="Arial"/>
              </a:rPr>
              <a:t>procedure of allocating hostel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rooms.</a:t>
            </a:r>
          </a:p>
          <a:p>
            <a:pPr>
              <a:lnSpc>
                <a:spcPct val="100000"/>
              </a:lnSpc>
              <a:buFont typeface="Arial"/>
              <a:buChar char="●"/>
            </a:pPr>
            <a:endParaRPr sz="2000" dirty="0">
              <a:latin typeface="Arial"/>
              <a:cs typeface="Arial"/>
            </a:endParaRPr>
          </a:p>
          <a:p>
            <a:pPr marL="379095" marR="5080" indent="-367030" algn="just">
              <a:lnSpc>
                <a:spcPct val="114599"/>
              </a:lnSpc>
              <a:spcBef>
                <a:spcPts val="1750"/>
              </a:spcBef>
              <a:buChar char="●"/>
              <a:tabLst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Currently the process involves </a:t>
            </a:r>
            <a:r>
              <a:rPr sz="1800" dirty="0">
                <a:latin typeface="Arial"/>
                <a:cs typeface="Arial"/>
              </a:rPr>
              <a:t>students </a:t>
            </a:r>
            <a:r>
              <a:rPr sz="1800" spc="-5" dirty="0">
                <a:latin typeface="Arial"/>
                <a:cs typeface="Arial"/>
              </a:rPr>
              <a:t>filling up the forms and </a:t>
            </a:r>
            <a:r>
              <a:rPr sz="1800" dirty="0">
                <a:latin typeface="Arial"/>
                <a:cs typeface="Arial"/>
              </a:rPr>
              <a:t>submitting  </a:t>
            </a:r>
            <a:r>
              <a:rPr sz="1800" spc="-5" dirty="0">
                <a:latin typeface="Arial"/>
                <a:cs typeface="Arial"/>
              </a:rPr>
              <a:t>them in </a:t>
            </a:r>
            <a:r>
              <a:rPr sz="1800" dirty="0">
                <a:latin typeface="Arial"/>
                <a:cs typeface="Arial"/>
              </a:rPr>
              <a:t>respective </a:t>
            </a:r>
            <a:r>
              <a:rPr sz="1800" spc="-5" dirty="0">
                <a:latin typeface="Arial"/>
                <a:cs typeface="Arial"/>
              </a:rPr>
              <a:t>hostel offices which involves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lot of paperwork, hence  less efficient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!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FD22560-3F98-401F-9FDD-1B942306D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348" y="285750"/>
            <a:ext cx="3563652" cy="1107996"/>
          </a:xfrm>
        </p:spPr>
        <p:txBody>
          <a:bodyPr/>
          <a:lstStyle/>
          <a:p>
            <a:r>
              <a:rPr lang="en-US" sz="3600" b="1" dirty="0"/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1990" y="0"/>
            <a:ext cx="4572000" cy="5143500"/>
            <a:chOff x="4571990" y="0"/>
            <a:chExt cx="4572000" cy="5143500"/>
          </a:xfrm>
        </p:grpSpPr>
        <p:sp>
          <p:nvSpPr>
            <p:cNvPr id="3" name="object 3"/>
            <p:cNvSpPr/>
            <p:nvPr/>
          </p:nvSpPr>
          <p:spPr>
            <a:xfrm>
              <a:off x="4571990" y="0"/>
              <a:ext cx="4572000" cy="5143500"/>
            </a:xfrm>
            <a:custGeom>
              <a:avLst/>
              <a:gdLst/>
              <a:ahLst/>
              <a:cxnLst/>
              <a:rect l="l" t="t" r="r" b="b"/>
              <a:pathLst>
                <a:path w="4572000" h="5143500">
                  <a:moveTo>
                    <a:pt x="4571990" y="5143489"/>
                  </a:moveTo>
                  <a:lnTo>
                    <a:pt x="0" y="5143489"/>
                  </a:lnTo>
                  <a:lnTo>
                    <a:pt x="0" y="0"/>
                  </a:lnTo>
                  <a:lnTo>
                    <a:pt x="4571990" y="0"/>
                  </a:lnTo>
                  <a:lnTo>
                    <a:pt x="4571990" y="5143489"/>
                  </a:lnTo>
                  <a:close/>
                </a:path>
              </a:pathLst>
            </a:custGeom>
            <a:solidFill>
              <a:srgbClr val="4DB6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029664" y="4495491"/>
              <a:ext cx="468630" cy="0"/>
            </a:xfrm>
            <a:custGeom>
              <a:avLst/>
              <a:gdLst/>
              <a:ahLst/>
              <a:cxnLst/>
              <a:rect l="l" t="t" r="r" b="b"/>
              <a:pathLst>
                <a:path w="468629">
                  <a:moveTo>
                    <a:pt x="0" y="0"/>
                  </a:moveTo>
                  <a:lnTo>
                    <a:pt x="468299" y="0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383037" y="391749"/>
              <a:ext cx="1188722" cy="118872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438212" y="1724521"/>
              <a:ext cx="1299072" cy="12990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493386" y="3167643"/>
              <a:ext cx="1188722" cy="118872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500509" y="4712275"/>
            <a:ext cx="447040" cy="28511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sz="1500" dirty="0">
                <a:solidFill>
                  <a:srgbClr val="695D46"/>
                </a:solidFill>
                <a:latin typeface="Noto Sans"/>
                <a:cs typeface="Noto Sans"/>
              </a:rPr>
              <a:t>3</a:t>
            </a:fld>
            <a:r>
              <a:rPr sz="1500" spc="-10" dirty="0">
                <a:solidFill>
                  <a:srgbClr val="695D46"/>
                </a:solidFill>
                <a:latin typeface="Noto Sans"/>
                <a:cs typeface="Noto Sans"/>
              </a:rPr>
              <a:t>/29</a:t>
            </a:r>
            <a:endParaRPr sz="1500">
              <a:latin typeface="Noto Sans"/>
              <a:cs typeface="Noto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0149" y="1765544"/>
            <a:ext cx="2759075" cy="19825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5459" indent="-49339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05459" algn="l"/>
                <a:tab pos="506095" algn="l"/>
              </a:tabLst>
            </a:pPr>
            <a:r>
              <a:rPr sz="2500" spc="-5" dirty="0">
                <a:latin typeface="Arial"/>
                <a:cs typeface="Arial"/>
              </a:rPr>
              <a:t>Student</a:t>
            </a:r>
            <a:endParaRPr sz="25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AutoNum type="arabicPeriod"/>
            </a:pPr>
            <a:endParaRPr lang="en-US" sz="2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AutoNum type="arabicPeriod"/>
            </a:pPr>
            <a:endParaRPr lang="en-US" sz="2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AutoNum type="arabicPeriod"/>
            </a:pPr>
            <a:endParaRPr sz="2600" dirty="0">
              <a:latin typeface="Arial"/>
              <a:cs typeface="Arial"/>
            </a:endParaRPr>
          </a:p>
          <a:p>
            <a:pPr marL="505459" indent="-493395">
              <a:lnSpc>
                <a:spcPct val="100000"/>
              </a:lnSpc>
              <a:buAutoNum type="arabicPeriod"/>
              <a:tabLst>
                <a:tab pos="505459" algn="l"/>
                <a:tab pos="506095" algn="l"/>
              </a:tabLst>
            </a:pPr>
            <a:r>
              <a:rPr sz="2500" spc="-5" dirty="0">
                <a:latin typeface="Arial"/>
                <a:cs typeface="Arial"/>
              </a:rPr>
              <a:t>Admin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00FC89A1-3104-4AF0-9322-3641B167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148" y="391749"/>
            <a:ext cx="3564652" cy="1107996"/>
          </a:xfrm>
        </p:spPr>
        <p:txBody>
          <a:bodyPr/>
          <a:lstStyle/>
          <a:p>
            <a:r>
              <a:rPr lang="en-US" sz="3600" b="1" dirty="0"/>
              <a:t>TYPES OF USERS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B252FF-6BD9-4683-8FF1-7B331746815B}"/>
              </a:ext>
            </a:extLst>
          </p:cNvPr>
          <p:cNvSpPr txBox="1"/>
          <p:nvPr/>
        </p:nvSpPr>
        <p:spPr>
          <a:xfrm>
            <a:off x="6287646" y="1725027"/>
            <a:ext cx="1713353" cy="1442615"/>
          </a:xfrm>
          <a:prstGeom prst="rect">
            <a:avLst/>
          </a:prstGeom>
          <a:solidFill>
            <a:srgbClr val="4DB6AC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A1E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57421" y="2130366"/>
            <a:ext cx="222948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Student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00509" y="4712275"/>
            <a:ext cx="447040" cy="28511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sz="1500" dirty="0">
                <a:solidFill>
                  <a:srgbClr val="695D46"/>
                </a:solidFill>
                <a:latin typeface="Noto Sans"/>
                <a:cs typeface="Noto Sans"/>
              </a:rPr>
              <a:t>4</a:t>
            </a:fld>
            <a:r>
              <a:rPr sz="1500" spc="-10" dirty="0">
                <a:solidFill>
                  <a:srgbClr val="695D46"/>
                </a:solidFill>
                <a:latin typeface="Noto Sans"/>
                <a:cs typeface="Noto Sans"/>
              </a:rPr>
              <a:t>/29</a:t>
            </a:r>
            <a:endParaRPr sz="15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525909" y="4725391"/>
            <a:ext cx="42164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695D46"/>
                </a:solidFill>
                <a:latin typeface="Noto Sans"/>
                <a:cs typeface="Noto Sans"/>
              </a:rPr>
              <a:t>5/29</a:t>
            </a:r>
            <a:endParaRPr sz="1500">
              <a:latin typeface="Noto Sans"/>
              <a:cs typeface="Noto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2791" y="4607956"/>
            <a:ext cx="733107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48615" marR="5080" indent="-336550">
              <a:lnSpc>
                <a:spcPts val="1650"/>
              </a:lnSpc>
              <a:spcBef>
                <a:spcPts val="18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If and only if the user exists in DB and password entered is </a:t>
            </a:r>
            <a:r>
              <a:rPr sz="1400" dirty="0">
                <a:latin typeface="Arial"/>
                <a:cs typeface="Arial"/>
              </a:rPr>
              <a:t>correct, </a:t>
            </a:r>
            <a:r>
              <a:rPr sz="1400" spc="-5" dirty="0">
                <a:latin typeface="Arial"/>
                <a:cs typeface="Arial"/>
              </a:rPr>
              <a:t>he/she will be able to  login, otherwise appropriate error </a:t>
            </a:r>
            <a:r>
              <a:rPr sz="1400" dirty="0">
                <a:latin typeface="Arial"/>
                <a:cs typeface="Arial"/>
              </a:rPr>
              <a:t>message </a:t>
            </a:r>
            <a:r>
              <a:rPr sz="1400" spc="-5" dirty="0">
                <a:latin typeface="Arial"/>
                <a:cs typeface="Arial"/>
              </a:rPr>
              <a:t>is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displayed.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AAC53FE-12D1-4A37-BEC0-1F322F26C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3761"/>
            <a:ext cx="3329810" cy="553998"/>
          </a:xfrm>
        </p:spPr>
        <p:txBody>
          <a:bodyPr/>
          <a:lstStyle/>
          <a:p>
            <a:r>
              <a:rPr lang="en-US" sz="3600" b="1" dirty="0"/>
              <a:t>LOGIN PAGE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6434C2-6575-47EB-A1B2-227EC8A81D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92" t="7647" r="1"/>
          <a:stretch/>
        </p:blipFill>
        <p:spPr>
          <a:xfrm>
            <a:off x="962065" y="895350"/>
            <a:ext cx="6754950" cy="350240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dirty="0"/>
              <a:t>6</a:t>
            </a:fld>
            <a:r>
              <a:rPr spc="-10" dirty="0"/>
              <a:t>/29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84962" y="2390779"/>
            <a:ext cx="3901838" cy="218694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48615" marR="230504" indent="-336550">
              <a:lnSpc>
                <a:spcPts val="1650"/>
              </a:lnSpc>
              <a:spcBef>
                <a:spcPts val="18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Students who are not </a:t>
            </a:r>
            <a:r>
              <a:rPr sz="1400" dirty="0">
                <a:latin typeface="Arial"/>
                <a:cs typeface="Arial"/>
              </a:rPr>
              <a:t>a </a:t>
            </a:r>
            <a:r>
              <a:rPr sz="1400" spc="-5" dirty="0">
                <a:latin typeface="Arial"/>
                <a:cs typeface="Arial"/>
              </a:rPr>
              <a:t>part of the portal  </a:t>
            </a:r>
            <a:r>
              <a:rPr sz="1400" dirty="0">
                <a:latin typeface="Arial"/>
                <a:cs typeface="Arial"/>
              </a:rPr>
              <a:t>can register </a:t>
            </a:r>
            <a:r>
              <a:rPr sz="1400" spc="-5" dirty="0">
                <a:latin typeface="Arial"/>
                <a:cs typeface="Arial"/>
              </a:rPr>
              <a:t>themselves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here.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●"/>
            </a:pPr>
            <a:endParaRPr sz="1400" dirty="0">
              <a:latin typeface="Arial"/>
              <a:cs typeface="Arial"/>
            </a:endParaRPr>
          </a:p>
          <a:p>
            <a:pPr marL="348615" marR="5080" indent="-336550">
              <a:lnSpc>
                <a:spcPts val="1650"/>
              </a:lnSpc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lang="en-US" sz="1400" b="1" spc="-5" dirty="0">
                <a:latin typeface="Arial"/>
                <a:cs typeface="Arial"/>
              </a:rPr>
              <a:t>Administrators can not sign up (will be added in the next version). There is only one admin unless added manually.</a:t>
            </a:r>
          </a:p>
          <a:p>
            <a:pPr marL="348615" marR="5080" indent="-336550">
              <a:lnSpc>
                <a:spcPts val="1650"/>
              </a:lnSpc>
              <a:buFont typeface="Arial"/>
              <a:buChar char="●"/>
              <a:tabLst>
                <a:tab pos="347980" algn="l"/>
                <a:tab pos="349250" algn="l"/>
              </a:tabLst>
            </a:pPr>
            <a:endParaRPr sz="1400" dirty="0">
              <a:latin typeface="Arial"/>
              <a:cs typeface="Arial"/>
            </a:endParaRPr>
          </a:p>
          <a:p>
            <a:pPr marL="348615" marR="80010" indent="-336550">
              <a:lnSpc>
                <a:spcPts val="165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All the necessary error </a:t>
            </a:r>
            <a:r>
              <a:rPr sz="1400" dirty="0">
                <a:latin typeface="Arial"/>
                <a:cs typeface="Arial"/>
              </a:rPr>
              <a:t>conditions </a:t>
            </a:r>
            <a:r>
              <a:rPr sz="1400" spc="-5" dirty="0">
                <a:latin typeface="Arial"/>
                <a:cs typeface="Arial"/>
              </a:rPr>
              <a:t>are  </a:t>
            </a:r>
            <a:r>
              <a:rPr sz="1400" dirty="0">
                <a:latin typeface="Arial"/>
                <a:cs typeface="Arial"/>
              </a:rPr>
              <a:t>checked.(like </a:t>
            </a:r>
            <a:r>
              <a:rPr sz="1400" spc="-5" dirty="0">
                <a:latin typeface="Arial"/>
                <a:cs typeface="Arial"/>
              </a:rPr>
              <a:t>if </a:t>
            </a:r>
            <a:r>
              <a:rPr sz="1400" dirty="0">
                <a:latin typeface="Arial"/>
                <a:cs typeface="Arial"/>
              </a:rPr>
              <a:t>a </a:t>
            </a:r>
            <a:r>
              <a:rPr sz="1400" spc="-5" dirty="0">
                <a:latin typeface="Arial"/>
                <a:cs typeface="Arial"/>
              </a:rPr>
              <a:t>user with the entered </a:t>
            </a:r>
            <a:r>
              <a:rPr sz="1400" dirty="0">
                <a:latin typeface="Arial"/>
                <a:cs typeface="Arial"/>
              </a:rPr>
              <a:t>roll  </a:t>
            </a:r>
            <a:r>
              <a:rPr sz="1400" spc="-5" dirty="0">
                <a:latin typeface="Arial"/>
                <a:cs typeface="Arial"/>
              </a:rPr>
              <a:t>number already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exists).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8A3F447-8F93-4148-ADCF-D752529A7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2824" y="283563"/>
            <a:ext cx="4484306" cy="1107996"/>
          </a:xfrm>
        </p:spPr>
        <p:txBody>
          <a:bodyPr/>
          <a:lstStyle/>
          <a:p>
            <a:pPr algn="ctr"/>
            <a:r>
              <a:rPr lang="en-US" sz="3600" b="1" dirty="0"/>
              <a:t>REGISTRATION PAGE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161E45-55E6-4BD2-8E76-A58728D7ED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48" r="1918"/>
          <a:stretch/>
        </p:blipFill>
        <p:spPr>
          <a:xfrm>
            <a:off x="104259" y="971550"/>
            <a:ext cx="4484306" cy="2590800"/>
          </a:xfrm>
          <a:prstGeom prst="rect">
            <a:avLst/>
          </a:prstGeom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814B34-B431-434D-BA2F-0B4B8EF9BA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83232" r="1918" b="-1010"/>
          <a:stretch/>
        </p:blipFill>
        <p:spPr>
          <a:xfrm>
            <a:off x="104259" y="3539987"/>
            <a:ext cx="4484306" cy="609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2FADB-8A13-48F1-8DE0-D58B8E85F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9550"/>
            <a:ext cx="3329810" cy="553998"/>
          </a:xfrm>
        </p:spPr>
        <p:txBody>
          <a:bodyPr/>
          <a:lstStyle/>
          <a:p>
            <a:r>
              <a:rPr lang="en-US" sz="3600" b="1" dirty="0"/>
              <a:t>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19FBE1-2B37-47BF-AD20-593FF51ED1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78"/>
          <a:stretch/>
        </p:blipFill>
        <p:spPr>
          <a:xfrm>
            <a:off x="762000" y="1123949"/>
            <a:ext cx="7010400" cy="361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086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2FADB-8A13-48F1-8DE0-D58B8E85F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9550"/>
            <a:ext cx="3329810" cy="553998"/>
          </a:xfrm>
        </p:spPr>
        <p:txBody>
          <a:bodyPr/>
          <a:lstStyle/>
          <a:p>
            <a:r>
              <a:rPr lang="en-US" sz="3600" b="1" dirty="0"/>
              <a:t>MY PROFILE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98E340-3FA4-4751-8FBC-D207CDAF83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19"/>
          <a:stretch/>
        </p:blipFill>
        <p:spPr>
          <a:xfrm>
            <a:off x="1066800" y="971550"/>
            <a:ext cx="7391400" cy="380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626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2FADB-8A13-48F1-8DE0-D58B8E85F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9550"/>
            <a:ext cx="3429000" cy="1107996"/>
          </a:xfrm>
        </p:spPr>
        <p:txBody>
          <a:bodyPr/>
          <a:lstStyle/>
          <a:p>
            <a:r>
              <a:rPr lang="en-US" sz="3600" b="1" dirty="0"/>
              <a:t>ROOM DETAILS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EECCE0-FC5D-4466-AAD2-C7889B648A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19" r="1666"/>
          <a:stretch/>
        </p:blipFill>
        <p:spPr>
          <a:xfrm>
            <a:off x="876300" y="895350"/>
            <a:ext cx="7391400" cy="386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225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254</Words>
  <Application>Microsoft Office PowerPoint</Application>
  <PresentationFormat>On-screen Show (16:9)</PresentationFormat>
  <Paragraphs>54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Lato</vt:lpstr>
      <vt:lpstr>Noto Sans</vt:lpstr>
      <vt:lpstr>Verdana</vt:lpstr>
      <vt:lpstr>Office Theme</vt:lpstr>
      <vt:lpstr>PowerPoint Presentation</vt:lpstr>
      <vt:lpstr>INTRODUCTION</vt:lpstr>
      <vt:lpstr>TYPES OF USERS</vt:lpstr>
      <vt:lpstr>Student</vt:lpstr>
      <vt:lpstr>LOGIN PAGE</vt:lpstr>
      <vt:lpstr>REGISTRATION PAGE</vt:lpstr>
      <vt:lpstr>DASHBOARD</vt:lpstr>
      <vt:lpstr>MY PROFILE</vt:lpstr>
      <vt:lpstr>ROOM DETAILS</vt:lpstr>
      <vt:lpstr>BOOK HOSTEL</vt:lpstr>
      <vt:lpstr>Admin</vt:lpstr>
      <vt:lpstr>PowerPoint Presentation</vt:lpstr>
      <vt:lpstr>ADMIN LOGIN</vt:lpstr>
      <vt:lpstr>DASHBOARD</vt:lpstr>
      <vt:lpstr>MANAGE STUDENTS</vt:lpstr>
      <vt:lpstr>MANAGE COURSES</vt:lpstr>
      <vt:lpstr>MANAGE ROOMS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Sujith Bhatt</cp:lastModifiedBy>
  <cp:revision>6</cp:revision>
  <dcterms:created xsi:type="dcterms:W3CDTF">2020-06-12T09:26:26Z</dcterms:created>
  <dcterms:modified xsi:type="dcterms:W3CDTF">2020-06-12T10:16:19Z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2020-06-12T00:00:00Z</vt:filetime>
  </property>
</Properties>
</file>