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12192000" cy="6858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19" roundtripDataSignature="AMtx7mjCh7oXg60YHhhyTS+TFTsK64sW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1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 name="Google Shape;7;p1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 name="Google Shape;8;p1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 name="Google Shape;9;p1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 name="Google Shape;10;p1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 name="Google Shape;11;p1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 name="Google Shape;12;p1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 name="Google Shape;13;p1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 name="Google Shape;14;p1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 name="Google Shape;15;p1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 name="Google Shape;16;p1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9" name="Google Shape;19;p1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0" name="Google Shape;20;p1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jp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5" name="Google Shape;5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6" name="Google Shape;56;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7" name="Google Shape;57;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8" name="Google Shape;58;p1"/>
          <p:cNvSpPr txBox="1"/>
          <p:nvPr>
            <p:ph type="ctrTitle"/>
          </p:nvPr>
        </p:nvSpPr>
        <p:spPr>
          <a:xfrm>
            <a:off x="1121500" y="3363750"/>
            <a:ext cx="9927000" cy="14943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None/>
            </a:pPr>
            <a:r>
              <a:rPr lang="en-US"/>
              <a:t>Sujith C M</a:t>
            </a:r>
            <a:endParaRPr/>
          </a:p>
          <a:p>
            <a:pPr indent="0" lvl="0" marL="3213735" rtl="0" algn="l">
              <a:lnSpc>
                <a:spcPct val="100000"/>
              </a:lnSpc>
              <a:spcBef>
                <a:spcPts val="0"/>
              </a:spcBef>
              <a:spcAft>
                <a:spcPts val="0"/>
              </a:spcAft>
              <a:buNone/>
            </a:pPr>
            <a:r>
              <a:rPr lang="en-US"/>
              <a:t>KGiSL Institute Of Technology</a:t>
            </a:r>
            <a:endParaRPr/>
          </a:p>
          <a:p>
            <a:pPr indent="0" lvl="0" marL="3213735" rtl="0" algn="l">
              <a:lnSpc>
                <a:spcPct val="100000"/>
              </a:lnSpc>
              <a:spcBef>
                <a:spcPts val="0"/>
              </a:spcBef>
              <a:spcAft>
                <a:spcPts val="0"/>
              </a:spcAft>
              <a:buNone/>
            </a:pPr>
            <a:r>
              <a:rPr lang="en-US"/>
              <a:t>au711721243112</a:t>
            </a:r>
            <a:endParaRPr/>
          </a:p>
        </p:txBody>
      </p:sp>
      <p:sp>
        <p:nvSpPr>
          <p:cNvPr id="59" name="Google Shape;59;p1"/>
          <p:cNvSpPr txBox="1"/>
          <p:nvPr/>
        </p:nvSpPr>
        <p:spPr>
          <a:xfrm>
            <a:off x="6484620" y="2821622"/>
            <a:ext cx="18594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t/>
            </a:r>
            <a:endParaRPr sz="2400">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2" name="Google Shape;62;p1"/>
          <p:cNvSpPr txBox="1"/>
          <p:nvPr/>
        </p:nvSpPr>
        <p:spPr>
          <a:xfrm>
            <a:off x="4251175" y="1579700"/>
            <a:ext cx="5541900" cy="6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5000">
                <a:latin typeface="Calibri"/>
                <a:ea typeface="Calibri"/>
                <a:cs typeface="Calibri"/>
                <a:sym typeface="Calibri"/>
              </a:rPr>
              <a:t>Language Modelling</a:t>
            </a:r>
            <a:endParaRPr b="1" sz="50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sp>
        <p:nvSpPr>
          <p:cNvPr id="67" name="Google Shape;67;p3"/>
          <p:cNvSpPr/>
          <p:nvPr/>
        </p:nvSpPr>
        <p:spPr>
          <a:xfrm>
            <a:off x="1481225" y="1322675"/>
            <a:ext cx="9875520" cy="706374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228600" lvl="0" marL="457200" rtl="0" algn="l">
              <a:lnSpc>
                <a:spcPct val="115000"/>
              </a:lnSpc>
              <a:spcBef>
                <a:spcPts val="1500"/>
              </a:spcBef>
              <a:spcAft>
                <a:spcPts val="0"/>
              </a:spcAft>
              <a:buClr>
                <a:srgbClr val="0D0D0D"/>
              </a:buClr>
              <a:buSzPts val="1600"/>
              <a:buFont typeface="Roboto"/>
              <a:buNone/>
            </a:pPr>
            <a:r>
              <a:rPr lang="en-US" sz="2500">
                <a:solidFill>
                  <a:srgbClr val="0D0D0D"/>
                </a:solidFill>
                <a:highlight>
                  <a:srgbClr val="FFFFFF"/>
                </a:highlight>
                <a:latin typeface="Roboto"/>
                <a:ea typeface="Roboto"/>
                <a:cs typeface="Roboto"/>
                <a:sym typeface="Roboto"/>
              </a:rPr>
              <a:t>1.Data Preprocessing</a:t>
            </a:r>
            <a:r>
              <a:rPr lang="en-US" sz="2400">
                <a:solidFill>
                  <a:srgbClr val="0D0D0D"/>
                </a:solidFill>
                <a:highlight>
                  <a:srgbClr val="FFFFFF"/>
                </a:highlight>
                <a:latin typeface="Roboto"/>
                <a:ea typeface="Roboto"/>
                <a:cs typeface="Roboto"/>
                <a:sym typeface="Roboto"/>
              </a:rPr>
              <a:t>.</a:t>
            </a:r>
            <a:endParaRPr sz="24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2500"/>
              <a:buFont typeface="Roboto"/>
              <a:buNone/>
            </a:pPr>
            <a:r>
              <a:rPr lang="en-US" sz="2500">
                <a:solidFill>
                  <a:srgbClr val="0D0D0D"/>
                </a:solidFill>
                <a:highlight>
                  <a:srgbClr val="FFFFFF"/>
                </a:highlight>
                <a:latin typeface="Roboto"/>
                <a:ea typeface="Roboto"/>
                <a:cs typeface="Roboto"/>
                <a:sym typeface="Roboto"/>
              </a:rPr>
              <a:t>2.</a:t>
            </a:r>
            <a:r>
              <a:rPr lang="en-US" sz="2500">
                <a:solidFill>
                  <a:srgbClr val="0D0D0D"/>
                </a:solidFill>
                <a:highlight>
                  <a:srgbClr val="FFFFFF"/>
                </a:highlight>
                <a:latin typeface="Roboto"/>
                <a:ea typeface="Roboto"/>
                <a:cs typeface="Roboto"/>
                <a:sym typeface="Roboto"/>
              </a:rPr>
              <a:t>One-hot Encoding</a:t>
            </a:r>
            <a:endParaRPr sz="23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2500"/>
              <a:buFont typeface="Roboto"/>
              <a:buNone/>
            </a:pPr>
            <a:r>
              <a:rPr lang="en-US" sz="2500">
                <a:solidFill>
                  <a:srgbClr val="0D0D0D"/>
                </a:solidFill>
                <a:highlight>
                  <a:srgbClr val="FFFFFF"/>
                </a:highlight>
                <a:latin typeface="Roboto"/>
                <a:ea typeface="Roboto"/>
                <a:cs typeface="Roboto"/>
                <a:sym typeface="Roboto"/>
              </a:rPr>
              <a:t>3.Model Definition</a:t>
            </a:r>
            <a:endParaRPr sz="25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2500"/>
              <a:buFont typeface="Roboto"/>
              <a:buNone/>
            </a:pPr>
            <a:r>
              <a:rPr lang="en-US" sz="2500">
                <a:solidFill>
                  <a:srgbClr val="0D0D0D"/>
                </a:solidFill>
                <a:highlight>
                  <a:srgbClr val="FFFFFF"/>
                </a:highlight>
                <a:latin typeface="Roboto"/>
                <a:ea typeface="Roboto"/>
                <a:cs typeface="Roboto"/>
                <a:sym typeface="Roboto"/>
              </a:rPr>
              <a:t>4.Training</a:t>
            </a:r>
            <a:endParaRPr sz="21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2500"/>
              <a:buFont typeface="Roboto"/>
              <a:buNone/>
            </a:pPr>
            <a:r>
              <a:rPr lang="en-US" sz="2500">
                <a:solidFill>
                  <a:srgbClr val="0D0D0D"/>
                </a:solidFill>
                <a:highlight>
                  <a:srgbClr val="FFFFFF"/>
                </a:highlight>
                <a:latin typeface="Roboto"/>
                <a:ea typeface="Roboto"/>
                <a:cs typeface="Roboto"/>
                <a:sym typeface="Roboto"/>
              </a:rPr>
              <a:t>5.Prediction</a:t>
            </a:r>
            <a:endParaRPr sz="25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2500"/>
              <a:buFont typeface="Roboto"/>
              <a:buNone/>
            </a:pPr>
            <a:r>
              <a:rPr lang="en-US" sz="2500">
                <a:solidFill>
                  <a:srgbClr val="0D0D0D"/>
                </a:solidFill>
                <a:highlight>
                  <a:srgbClr val="FFFFFF"/>
                </a:highlight>
                <a:latin typeface="Roboto"/>
                <a:ea typeface="Roboto"/>
                <a:cs typeface="Roboto"/>
                <a:sym typeface="Roboto"/>
              </a:rPr>
              <a:t>6.GPU Usage</a:t>
            </a:r>
            <a:endParaRPr sz="25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1500"/>
              </a:spcAft>
              <a:buNone/>
            </a:pPr>
            <a:r>
              <a:t/>
            </a:r>
            <a:endParaRPr>
              <a:solidFill>
                <a:srgbClr val="0D0D0D"/>
              </a:solidFill>
              <a:highlight>
                <a:srgbClr val="FFFFFF"/>
              </a:highlight>
              <a:latin typeface="Roboto"/>
              <a:ea typeface="Roboto"/>
              <a:cs typeface="Roboto"/>
              <a:sym typeface="Roboto"/>
            </a:endParaRPr>
          </a:p>
        </p:txBody>
      </p:sp>
      <p:grpSp>
        <p:nvGrpSpPr>
          <p:cNvPr id="68" name="Google Shape;68;p3"/>
          <p:cNvGrpSpPr/>
          <p:nvPr/>
        </p:nvGrpSpPr>
        <p:grpSpPr>
          <a:xfrm>
            <a:off x="7448612" y="0"/>
            <a:ext cx="4743796" cy="6858466"/>
            <a:chOff x="7448612" y="0"/>
            <a:chExt cx="4743796" cy="6858466"/>
          </a:xfrm>
        </p:grpSpPr>
        <p:sp>
          <p:nvSpPr>
            <p:cNvPr id="69" name="Google Shape;69;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0" name="Google Shape;70;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1" name="Google Shape;71;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2" name="Google Shape;72;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3" name="Google Shape;73;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4" name="Google Shape;74;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5" name="Google Shape;75;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6" name="Google Shape;76;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7" name="Google Shape;77;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8" name="Google Shape;78;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9" name="Google Shape;79;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0" name="Google Shape;80;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1" name="Google Shape;81;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82" name="Google Shape;82;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83" name="Google Shape;83;p3"/>
          <p:cNvGrpSpPr/>
          <p:nvPr/>
        </p:nvGrpSpPr>
        <p:grpSpPr>
          <a:xfrm>
            <a:off x="47625" y="3819523"/>
            <a:ext cx="4124325" cy="3009898"/>
            <a:chOff x="47625" y="3819523"/>
            <a:chExt cx="4124325" cy="3009898"/>
          </a:xfrm>
        </p:grpSpPr>
        <p:pic>
          <p:nvPicPr>
            <p:cNvPr id="84" name="Google Shape;84;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85" name="Google Shape;85;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86" name="Google Shape;86;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87" name="Google Shape;87;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grpSp>
        <p:nvGrpSpPr>
          <p:cNvPr id="92" name="Google Shape;92;p4"/>
          <p:cNvGrpSpPr/>
          <p:nvPr/>
        </p:nvGrpSpPr>
        <p:grpSpPr>
          <a:xfrm>
            <a:off x="7991475" y="2933700"/>
            <a:ext cx="2762250" cy="3257550"/>
            <a:chOff x="7991475" y="2933700"/>
            <a:chExt cx="2762250" cy="3257550"/>
          </a:xfrm>
        </p:grpSpPr>
        <p:sp>
          <p:nvSpPr>
            <p:cNvPr id="93" name="Google Shape;93;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4" name="Google Shape;94;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95" name="Google Shape;95;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96" name="Google Shape;96;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7" name="Google Shape;97;p4"/>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98" name="Google Shape;98;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99" name="Google Shape;99;p4"/>
          <p:cNvSpPr txBox="1"/>
          <p:nvPr/>
        </p:nvSpPr>
        <p:spPr>
          <a:xfrm>
            <a:off x="739775" y="6473337"/>
            <a:ext cx="1799100" cy="17640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t/>
            </a:r>
            <a:endParaRPr sz="1100">
              <a:latin typeface="Trebuchet MS"/>
              <a:ea typeface="Trebuchet MS"/>
              <a:cs typeface="Trebuchet MS"/>
              <a:sym typeface="Trebuchet MS"/>
            </a:endParaRPr>
          </a:p>
        </p:txBody>
      </p:sp>
      <p:sp>
        <p:nvSpPr>
          <p:cNvPr id="100" name="Google Shape;100;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01" name="Google Shape;101;p4"/>
          <p:cNvSpPr txBox="1"/>
          <p:nvPr/>
        </p:nvSpPr>
        <p:spPr>
          <a:xfrm>
            <a:off x="879925" y="1466850"/>
            <a:ext cx="9355200" cy="28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rgbClr val="0D0D0D"/>
                </a:solidFill>
                <a:highlight>
                  <a:srgbClr val="FFFFFF"/>
                </a:highlight>
                <a:latin typeface="Roboto"/>
                <a:ea typeface="Roboto"/>
                <a:cs typeface="Roboto"/>
                <a:sym typeface="Roboto"/>
              </a:rPr>
              <a:t>Given a corpus of text data, the task is to train a neural network model to learn the statistical patterns of characters in the text. Once trained, the model should be able to generate new text sequences character by character, following the patterns learned during training.</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grpSp>
        <p:nvGrpSpPr>
          <p:cNvPr id="106" name="Google Shape;106;p5"/>
          <p:cNvGrpSpPr/>
          <p:nvPr/>
        </p:nvGrpSpPr>
        <p:grpSpPr>
          <a:xfrm>
            <a:off x="8658225" y="2647950"/>
            <a:ext cx="3533775" cy="3810000"/>
            <a:chOff x="8658225" y="2647950"/>
            <a:chExt cx="3533775" cy="3810000"/>
          </a:xfrm>
        </p:grpSpPr>
        <p:sp>
          <p:nvSpPr>
            <p:cNvPr id="107" name="Google Shape;107;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8" name="Google Shape;108;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09" name="Google Shape;109;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10" name="Google Shape;110;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1" name="Google Shape;111;p5"/>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12" name="Google Shape;112;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13" name="Google Shape;113;p5"/>
          <p:cNvSpPr txBox="1"/>
          <p:nvPr/>
        </p:nvSpPr>
        <p:spPr>
          <a:xfrm>
            <a:off x="739775" y="6473337"/>
            <a:ext cx="1799100" cy="17640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t/>
            </a:r>
            <a:endParaRPr sz="1100">
              <a:latin typeface="Trebuchet MS"/>
              <a:ea typeface="Trebuchet MS"/>
              <a:cs typeface="Trebuchet MS"/>
              <a:sym typeface="Trebuchet MS"/>
            </a:endParaRPr>
          </a:p>
        </p:txBody>
      </p:sp>
      <p:sp>
        <p:nvSpPr>
          <p:cNvPr id="114" name="Google Shape;114;p5"/>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5" name="Google Shape;115;p5"/>
          <p:cNvSpPr txBox="1"/>
          <p:nvPr/>
        </p:nvSpPr>
        <p:spPr>
          <a:xfrm>
            <a:off x="1295750" y="2304625"/>
            <a:ext cx="5143500" cy="268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US" sz="1950">
                <a:solidFill>
                  <a:srgbClr val="0D0D0D"/>
                </a:solidFill>
                <a:highlight>
                  <a:schemeClr val="lt1"/>
                </a:highlight>
                <a:latin typeface="Roboto"/>
                <a:ea typeface="Roboto"/>
                <a:cs typeface="Roboto"/>
                <a:sym typeface="Roboto"/>
              </a:rPr>
              <a:t>1. Problem Definition</a:t>
            </a:r>
            <a:endParaRPr sz="1950">
              <a:solidFill>
                <a:srgbClr val="0D0D0D"/>
              </a:solidFill>
              <a:highlight>
                <a:schemeClr val="lt1"/>
              </a:highlight>
              <a:latin typeface="Roboto"/>
              <a:ea typeface="Roboto"/>
              <a:cs typeface="Roboto"/>
              <a:sym typeface="Roboto"/>
            </a:endParaRPr>
          </a:p>
          <a:p>
            <a:pPr indent="0" lvl="0" marL="0" rtl="0" algn="l">
              <a:lnSpc>
                <a:spcPct val="115000"/>
              </a:lnSpc>
              <a:spcBef>
                <a:spcPts val="400"/>
              </a:spcBef>
              <a:spcAft>
                <a:spcPts val="0"/>
              </a:spcAft>
              <a:buNone/>
            </a:pPr>
            <a:r>
              <a:rPr lang="en-US" sz="1950">
                <a:solidFill>
                  <a:srgbClr val="0D0D0D"/>
                </a:solidFill>
                <a:highlight>
                  <a:schemeClr val="lt1"/>
                </a:highlight>
                <a:latin typeface="Roboto"/>
                <a:ea typeface="Roboto"/>
                <a:cs typeface="Roboto"/>
                <a:sym typeface="Roboto"/>
              </a:rPr>
              <a:t>2. Data Collection and Preprocessing</a:t>
            </a:r>
            <a:endParaRPr sz="1950">
              <a:solidFill>
                <a:srgbClr val="0D0D0D"/>
              </a:solidFill>
              <a:highlight>
                <a:schemeClr val="lt1"/>
              </a:highlight>
              <a:latin typeface="Roboto"/>
              <a:ea typeface="Roboto"/>
              <a:cs typeface="Roboto"/>
              <a:sym typeface="Roboto"/>
            </a:endParaRPr>
          </a:p>
          <a:p>
            <a:pPr indent="0" lvl="0" marL="0" rtl="0" algn="l">
              <a:lnSpc>
                <a:spcPct val="115000"/>
              </a:lnSpc>
              <a:spcBef>
                <a:spcPts val="400"/>
              </a:spcBef>
              <a:spcAft>
                <a:spcPts val="0"/>
              </a:spcAft>
              <a:buNone/>
            </a:pPr>
            <a:r>
              <a:rPr lang="en-US" sz="1950">
                <a:solidFill>
                  <a:srgbClr val="0D0D0D"/>
                </a:solidFill>
                <a:highlight>
                  <a:schemeClr val="lt1"/>
                </a:highlight>
                <a:latin typeface="Roboto"/>
                <a:ea typeface="Roboto"/>
                <a:cs typeface="Roboto"/>
                <a:sym typeface="Roboto"/>
              </a:rPr>
              <a:t>3. </a:t>
            </a:r>
            <a:r>
              <a:rPr lang="en-US" sz="2050">
                <a:solidFill>
                  <a:srgbClr val="0D0D0D"/>
                </a:solidFill>
                <a:highlight>
                  <a:schemeClr val="lt1"/>
                </a:highlight>
                <a:latin typeface="Roboto"/>
                <a:ea typeface="Roboto"/>
                <a:cs typeface="Roboto"/>
                <a:sym typeface="Roboto"/>
              </a:rPr>
              <a:t>Model </a:t>
            </a:r>
            <a:r>
              <a:rPr lang="en-US" sz="1950">
                <a:solidFill>
                  <a:srgbClr val="0D0D0D"/>
                </a:solidFill>
                <a:highlight>
                  <a:schemeClr val="lt1"/>
                </a:highlight>
                <a:latin typeface="Roboto"/>
                <a:ea typeface="Roboto"/>
                <a:cs typeface="Roboto"/>
                <a:sym typeface="Roboto"/>
              </a:rPr>
              <a:t>Architecture</a:t>
            </a:r>
            <a:endParaRPr sz="1950">
              <a:solidFill>
                <a:srgbClr val="0D0D0D"/>
              </a:solidFill>
              <a:highlight>
                <a:schemeClr val="lt1"/>
              </a:highlight>
              <a:latin typeface="Roboto"/>
              <a:ea typeface="Roboto"/>
              <a:cs typeface="Roboto"/>
              <a:sym typeface="Roboto"/>
            </a:endParaRPr>
          </a:p>
          <a:p>
            <a:pPr indent="0" lvl="0" marL="0" rtl="0" algn="l">
              <a:lnSpc>
                <a:spcPct val="115000"/>
              </a:lnSpc>
              <a:spcBef>
                <a:spcPts val="400"/>
              </a:spcBef>
              <a:spcAft>
                <a:spcPts val="0"/>
              </a:spcAft>
              <a:buNone/>
            </a:pPr>
            <a:r>
              <a:rPr lang="en-US" sz="1950">
                <a:solidFill>
                  <a:srgbClr val="0D0D0D"/>
                </a:solidFill>
                <a:highlight>
                  <a:schemeClr val="lt1"/>
                </a:highlight>
                <a:latin typeface="Roboto"/>
                <a:ea typeface="Roboto"/>
                <a:cs typeface="Roboto"/>
                <a:sym typeface="Roboto"/>
              </a:rPr>
              <a:t>4. Training</a:t>
            </a:r>
            <a:endParaRPr sz="1950">
              <a:solidFill>
                <a:srgbClr val="0D0D0D"/>
              </a:solidFill>
              <a:highlight>
                <a:schemeClr val="lt1"/>
              </a:highlight>
              <a:latin typeface="Roboto"/>
              <a:ea typeface="Roboto"/>
              <a:cs typeface="Roboto"/>
              <a:sym typeface="Roboto"/>
            </a:endParaRPr>
          </a:p>
          <a:p>
            <a:pPr indent="0" lvl="0" marL="0" rtl="0" algn="l">
              <a:lnSpc>
                <a:spcPct val="115000"/>
              </a:lnSpc>
              <a:spcBef>
                <a:spcPts val="400"/>
              </a:spcBef>
              <a:spcAft>
                <a:spcPts val="0"/>
              </a:spcAft>
              <a:buNone/>
            </a:pPr>
            <a:r>
              <a:rPr lang="en-US" sz="1950">
                <a:solidFill>
                  <a:srgbClr val="0D0D0D"/>
                </a:solidFill>
                <a:highlight>
                  <a:schemeClr val="lt1"/>
                </a:highlight>
                <a:latin typeface="Roboto"/>
                <a:ea typeface="Roboto"/>
                <a:cs typeface="Roboto"/>
                <a:sym typeface="Roboto"/>
              </a:rPr>
              <a:t>5. Evaluation</a:t>
            </a:r>
            <a:endParaRPr sz="1950">
              <a:solidFill>
                <a:srgbClr val="0D0D0D"/>
              </a:solidFill>
              <a:highlight>
                <a:schemeClr val="lt1"/>
              </a:highlight>
              <a:latin typeface="Roboto"/>
              <a:ea typeface="Roboto"/>
              <a:cs typeface="Roboto"/>
              <a:sym typeface="Roboto"/>
            </a:endParaRPr>
          </a:p>
          <a:p>
            <a:pPr indent="0" lvl="0" marL="0" rtl="0" algn="l">
              <a:lnSpc>
                <a:spcPct val="115000"/>
              </a:lnSpc>
              <a:spcBef>
                <a:spcPts val="400"/>
              </a:spcBef>
              <a:spcAft>
                <a:spcPts val="0"/>
              </a:spcAft>
              <a:buNone/>
            </a:pPr>
            <a:r>
              <a:rPr lang="en-US" sz="1950">
                <a:solidFill>
                  <a:srgbClr val="0D0D0D"/>
                </a:solidFill>
                <a:highlight>
                  <a:schemeClr val="lt1"/>
                </a:highlight>
                <a:latin typeface="Roboto"/>
                <a:ea typeface="Roboto"/>
                <a:cs typeface="Roboto"/>
                <a:sym typeface="Roboto"/>
              </a:rPr>
              <a:t>6. Fine-Tuning and Optimization</a:t>
            </a:r>
            <a:endParaRPr sz="1950">
              <a:solidFill>
                <a:srgbClr val="0D0D0D"/>
              </a:solidFill>
              <a:highlight>
                <a:schemeClr val="lt1"/>
              </a:highlight>
              <a:latin typeface="Roboto"/>
              <a:ea typeface="Roboto"/>
              <a:cs typeface="Roboto"/>
              <a:sym typeface="Roboto"/>
            </a:endParaRPr>
          </a:p>
          <a:p>
            <a:pPr indent="0" lvl="0" marL="0" rtl="0" algn="l">
              <a:lnSpc>
                <a:spcPct val="115000"/>
              </a:lnSpc>
              <a:spcBef>
                <a:spcPts val="400"/>
              </a:spcBef>
              <a:spcAft>
                <a:spcPts val="0"/>
              </a:spcAft>
              <a:buNone/>
            </a:pPr>
            <a:r>
              <a:rPr lang="en-US" sz="1950">
                <a:solidFill>
                  <a:srgbClr val="0D0D0D"/>
                </a:solidFill>
                <a:highlight>
                  <a:schemeClr val="lt1"/>
                </a:highlight>
                <a:latin typeface="Roboto"/>
                <a:ea typeface="Roboto"/>
                <a:cs typeface="Roboto"/>
                <a:sym typeface="Roboto"/>
              </a:rPr>
              <a:t>7. Deployment and Application</a:t>
            </a:r>
            <a:endParaRPr sz="1950">
              <a:solidFill>
                <a:srgbClr val="0D0D0D"/>
              </a:solidFill>
              <a:highlight>
                <a:schemeClr val="lt1"/>
              </a:highlight>
              <a:latin typeface="Roboto"/>
              <a:ea typeface="Roboto"/>
              <a:cs typeface="Roboto"/>
              <a:sym typeface="Roboto"/>
            </a:endParaRPr>
          </a:p>
          <a:p>
            <a:pPr indent="0" lvl="0" marL="0" rtl="0" algn="l">
              <a:lnSpc>
                <a:spcPct val="115000"/>
              </a:lnSpc>
              <a:spcBef>
                <a:spcPts val="400"/>
              </a:spcBef>
              <a:spcAft>
                <a:spcPts val="0"/>
              </a:spcAft>
              <a:buClr>
                <a:schemeClr val="dk1"/>
              </a:buClr>
              <a:buSzPts val="1100"/>
              <a:buFont typeface="Arial"/>
              <a:buNone/>
            </a:pPr>
            <a:r>
              <a:rPr lang="en-US" sz="1950">
                <a:solidFill>
                  <a:srgbClr val="0D0D0D"/>
                </a:solidFill>
                <a:highlight>
                  <a:schemeClr val="lt1"/>
                </a:highlight>
                <a:latin typeface="Roboto"/>
                <a:ea typeface="Roboto"/>
                <a:cs typeface="Roboto"/>
                <a:sym typeface="Roboto"/>
              </a:rPr>
              <a:t>8. Monitoring and Maintenance</a:t>
            </a:r>
            <a:endParaRPr>
              <a:solidFill>
                <a:schemeClr val="dk1"/>
              </a:solidFill>
            </a:endParaRPr>
          </a:p>
          <a:p>
            <a:pPr indent="0" lvl="0" marL="0" rtl="0" algn="l">
              <a:lnSpc>
                <a:spcPct val="115000"/>
              </a:lnSpc>
              <a:spcBef>
                <a:spcPts val="400"/>
              </a:spcBef>
              <a:spcAft>
                <a:spcPts val="0"/>
              </a:spcAft>
              <a:buNone/>
            </a:pPr>
            <a:r>
              <a:t/>
            </a: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1" name="Google Shape;121;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2" name="Google Shape;122;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3" name="Google Shape;123;p6"/>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24" name="Google Shape;124;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25" name="Google Shape;125;p6"/>
          <p:cNvSpPr txBox="1"/>
          <p:nvPr/>
        </p:nvSpPr>
        <p:spPr>
          <a:xfrm>
            <a:off x="739775" y="6473337"/>
            <a:ext cx="1799100" cy="17640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t/>
            </a:r>
            <a:endParaRPr sz="1100">
              <a:latin typeface="Trebuchet MS"/>
              <a:ea typeface="Trebuchet MS"/>
              <a:cs typeface="Trebuchet MS"/>
              <a:sym typeface="Trebuchet MS"/>
            </a:endParaRPr>
          </a:p>
        </p:txBody>
      </p:sp>
      <p:sp>
        <p:nvSpPr>
          <p:cNvPr id="126" name="Google Shape;126;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27" name="Google Shape;127;p6"/>
          <p:cNvSpPr txBox="1"/>
          <p:nvPr/>
        </p:nvSpPr>
        <p:spPr>
          <a:xfrm>
            <a:off x="739775" y="1882775"/>
            <a:ext cx="9230100" cy="487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800">
                <a:solidFill>
                  <a:srgbClr val="0D0D0D"/>
                </a:solidFill>
                <a:highlight>
                  <a:srgbClr val="FFFFFF"/>
                </a:highlight>
                <a:latin typeface="Roboto"/>
                <a:ea typeface="Roboto"/>
                <a:cs typeface="Roboto"/>
                <a:sym typeface="Roboto"/>
              </a:rPr>
              <a:t>1.</a:t>
            </a:r>
            <a:r>
              <a:rPr b="1" lang="en-US" sz="1800">
                <a:solidFill>
                  <a:srgbClr val="0D0D0D"/>
                </a:solidFill>
                <a:highlight>
                  <a:srgbClr val="FFFFFF"/>
                </a:highlight>
                <a:latin typeface="Roboto"/>
                <a:ea typeface="Roboto"/>
                <a:cs typeface="Roboto"/>
                <a:sym typeface="Roboto"/>
              </a:rPr>
              <a:t>General Consumers:</a:t>
            </a:r>
            <a:endParaRPr b="1" sz="18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US" sz="1600">
                <a:solidFill>
                  <a:srgbClr val="0D0D0D"/>
                </a:solidFill>
                <a:highlight>
                  <a:srgbClr val="FFFFFF"/>
                </a:highlight>
                <a:latin typeface="Roboto"/>
                <a:ea typeface="Roboto"/>
                <a:cs typeface="Roboto"/>
                <a:sym typeface="Roboto"/>
              </a:rPr>
              <a:t>              Virtual assistants like Siri, Alexa, or Google Assistant for natural language interaction.</a:t>
            </a:r>
            <a:endParaRPr sz="16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b="1" lang="en-US" sz="1800">
                <a:solidFill>
                  <a:srgbClr val="0D0D0D"/>
                </a:solidFill>
                <a:highlight>
                  <a:srgbClr val="FFFFFF"/>
                </a:highlight>
                <a:latin typeface="Roboto"/>
                <a:ea typeface="Roboto"/>
                <a:cs typeface="Roboto"/>
                <a:sym typeface="Roboto"/>
              </a:rPr>
              <a:t>2.Content Creators:</a:t>
            </a:r>
            <a:endParaRPr b="1" sz="18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US" sz="1600">
                <a:solidFill>
                  <a:srgbClr val="0D0D0D"/>
                </a:solidFill>
                <a:highlight>
                  <a:srgbClr val="FFFFFF"/>
                </a:highlight>
                <a:latin typeface="Roboto"/>
                <a:ea typeface="Roboto"/>
                <a:cs typeface="Roboto"/>
                <a:sym typeface="Roboto"/>
              </a:rPr>
              <a:t>              Writers, journalists, bloggers, and content creators can benefit from language models for        generating ideas, improving writing efficiency, and enhancing content quality.</a:t>
            </a:r>
            <a:endParaRPr sz="1600">
              <a:solidFill>
                <a:srgbClr val="0D0D0D"/>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rPr b="1" lang="en-US" sz="1800">
                <a:solidFill>
                  <a:srgbClr val="0D0D0D"/>
                </a:solidFill>
                <a:highlight>
                  <a:srgbClr val="FFFFFF"/>
                </a:highlight>
                <a:latin typeface="Roboto"/>
                <a:ea typeface="Roboto"/>
                <a:cs typeface="Roboto"/>
                <a:sym typeface="Roboto"/>
              </a:rPr>
              <a:t>3.Businesses:</a:t>
            </a:r>
            <a:endParaRPr b="1" sz="1800">
              <a:solidFill>
                <a:srgbClr val="0D0D0D"/>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rPr lang="en-US" sz="1600">
                <a:solidFill>
                  <a:srgbClr val="0D0D0D"/>
                </a:solidFill>
                <a:highlight>
                  <a:srgbClr val="FFFFFF"/>
                </a:highlight>
                <a:latin typeface="Roboto"/>
                <a:ea typeface="Roboto"/>
                <a:cs typeface="Roboto"/>
                <a:sym typeface="Roboto"/>
              </a:rPr>
              <a:t>              Sentiment analysis tools for analyzing customer feedback, social media mentions, and market trends.</a:t>
            </a:r>
            <a:endParaRPr sz="16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b="1" lang="en-US" sz="1800">
                <a:solidFill>
                  <a:srgbClr val="0D0D0D"/>
                </a:solidFill>
                <a:highlight>
                  <a:srgbClr val="FFFFFF"/>
                </a:highlight>
                <a:latin typeface="Roboto"/>
                <a:ea typeface="Roboto"/>
                <a:cs typeface="Roboto"/>
                <a:sym typeface="Roboto"/>
              </a:rPr>
              <a:t>4.Educational Institutions:</a:t>
            </a:r>
            <a:endParaRPr b="1" sz="18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US" sz="1600">
                <a:solidFill>
                  <a:srgbClr val="0D0D0D"/>
                </a:solidFill>
                <a:highlight>
                  <a:srgbClr val="FFFFFF"/>
                </a:highlight>
                <a:latin typeface="Roboto"/>
                <a:ea typeface="Roboto"/>
                <a:cs typeface="Roboto"/>
                <a:sym typeface="Roboto"/>
              </a:rPr>
              <a:t>               Language learning platforms for interactive exercises, grammar correction, and language     proficiency assessment.</a:t>
            </a:r>
            <a:endParaRPr sz="16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b="1" lang="en-US" sz="1800">
                <a:solidFill>
                  <a:srgbClr val="0D0D0D"/>
                </a:solidFill>
                <a:highlight>
                  <a:srgbClr val="FFFFFF"/>
                </a:highlight>
                <a:latin typeface="Roboto"/>
                <a:ea typeface="Roboto"/>
                <a:cs typeface="Roboto"/>
                <a:sym typeface="Roboto"/>
              </a:rPr>
              <a:t>5.Government and Public Sector:</a:t>
            </a:r>
            <a:endParaRPr b="1" sz="18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US" sz="1600">
                <a:solidFill>
                  <a:srgbClr val="0D0D0D"/>
                </a:solidFill>
                <a:highlight>
                  <a:srgbClr val="FFFFFF"/>
                </a:highlight>
                <a:latin typeface="Roboto"/>
                <a:ea typeface="Roboto"/>
                <a:cs typeface="Roboto"/>
                <a:sym typeface="Roboto"/>
              </a:rPr>
              <a:t>               Automated transcription and translation services for multilingual communication.</a:t>
            </a:r>
            <a:endParaRPr sz="16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8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900">
              <a:solidFill>
                <a:schemeClr val="dk1"/>
              </a:solidFill>
            </a:endParaRPr>
          </a:p>
          <a:p>
            <a:pPr indent="0" lvl="0" marL="0" rtl="0" algn="l">
              <a:lnSpc>
                <a:spcPct val="115000"/>
              </a:lnSpc>
              <a:spcBef>
                <a:spcPts val="0"/>
              </a:spcBef>
              <a:spcAft>
                <a:spcPts val="0"/>
              </a:spcAft>
              <a:buNone/>
            </a:pPr>
            <a:r>
              <a:t/>
            </a:r>
            <a:endParaRPr sz="1900">
              <a:solidFill>
                <a:srgbClr val="0D0D0D"/>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7"/>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33" name="Google Shape;133;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4" name="Google Shape;134;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5" name="Google Shape;135;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6" name="Google Shape;136;p7"/>
          <p:cNvSpPr txBox="1"/>
          <p:nvPr>
            <p:ph type="title"/>
          </p:nvPr>
        </p:nvSpPr>
        <p:spPr>
          <a:xfrm>
            <a:off x="558165" y="85788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YOUR SOLUTION AND ITS VALUE PROPOSITION</a:t>
            </a:r>
            <a:endParaRPr sz="3600"/>
          </a:p>
        </p:txBody>
      </p:sp>
      <p:pic>
        <p:nvPicPr>
          <p:cNvPr id="137" name="Google Shape;137;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8" name="Google Shape;138;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39" name="Google Shape;139;p7"/>
          <p:cNvSpPr txBox="1"/>
          <p:nvPr/>
        </p:nvSpPr>
        <p:spPr>
          <a:xfrm>
            <a:off x="2019300" y="1943100"/>
            <a:ext cx="7305300" cy="4648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2000">
                <a:solidFill>
                  <a:srgbClr val="0D0D0D"/>
                </a:solidFill>
                <a:highlight>
                  <a:srgbClr val="FFFFFF"/>
                </a:highlight>
                <a:latin typeface="Roboto"/>
                <a:ea typeface="Roboto"/>
                <a:cs typeface="Roboto"/>
                <a:sym typeface="Roboto"/>
              </a:rPr>
              <a:t>1.</a:t>
            </a:r>
            <a:r>
              <a:rPr lang="en-US" sz="2000">
                <a:solidFill>
                  <a:srgbClr val="0D0D0D"/>
                </a:solidFill>
                <a:highlight>
                  <a:srgbClr val="FFFFFF"/>
                </a:highlight>
                <a:latin typeface="Roboto"/>
                <a:ea typeface="Roboto"/>
                <a:cs typeface="Roboto"/>
                <a:sym typeface="Roboto"/>
              </a:rPr>
              <a:t>Enhanced User Experience</a:t>
            </a:r>
            <a:endParaRPr sz="2000">
              <a:solidFill>
                <a:srgbClr val="0D0D0D"/>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rPr lang="en-US" sz="2000">
                <a:solidFill>
                  <a:srgbClr val="0D0D0D"/>
                </a:solidFill>
                <a:highlight>
                  <a:srgbClr val="FFFFFF"/>
                </a:highlight>
                <a:latin typeface="Roboto"/>
                <a:ea typeface="Roboto"/>
                <a:cs typeface="Roboto"/>
                <a:sym typeface="Roboto"/>
              </a:rPr>
              <a:t>2.</a:t>
            </a:r>
            <a:r>
              <a:rPr lang="en-US" sz="2000">
                <a:solidFill>
                  <a:srgbClr val="0D0D0D"/>
                </a:solidFill>
                <a:highlight>
                  <a:srgbClr val="FFFFFF"/>
                </a:highlight>
                <a:latin typeface="Roboto"/>
                <a:ea typeface="Roboto"/>
                <a:cs typeface="Roboto"/>
                <a:sym typeface="Roboto"/>
              </a:rPr>
              <a:t>Improved Content Creation Efficiency</a:t>
            </a:r>
            <a:endParaRPr sz="2000">
              <a:solidFill>
                <a:srgbClr val="0D0D0D"/>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rPr lang="en-US" sz="2000">
                <a:solidFill>
                  <a:srgbClr val="0D0D0D"/>
                </a:solidFill>
                <a:highlight>
                  <a:srgbClr val="FFFFFF"/>
                </a:highlight>
                <a:latin typeface="Roboto"/>
                <a:ea typeface="Roboto"/>
                <a:cs typeface="Roboto"/>
                <a:sym typeface="Roboto"/>
              </a:rPr>
              <a:t>3.Efficient Customer Support</a:t>
            </a:r>
            <a:endParaRPr sz="2000">
              <a:solidFill>
                <a:srgbClr val="0D0D0D"/>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rPr lang="en-US" sz="2000">
                <a:solidFill>
                  <a:srgbClr val="0D0D0D"/>
                </a:solidFill>
                <a:highlight>
                  <a:srgbClr val="FFFFFF"/>
                </a:highlight>
                <a:latin typeface="Roboto"/>
                <a:ea typeface="Roboto"/>
                <a:cs typeface="Roboto"/>
                <a:sym typeface="Roboto"/>
              </a:rPr>
              <a:t>4.Insightful Data Analysis</a:t>
            </a:r>
            <a:endParaRPr sz="2000">
              <a:solidFill>
                <a:srgbClr val="0D0D0D"/>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rPr lang="en-US" sz="2000">
                <a:solidFill>
                  <a:srgbClr val="0D0D0D"/>
                </a:solidFill>
                <a:highlight>
                  <a:srgbClr val="FFFFFF"/>
                </a:highlight>
                <a:latin typeface="Roboto"/>
                <a:ea typeface="Roboto"/>
                <a:cs typeface="Roboto"/>
                <a:sym typeface="Roboto"/>
              </a:rPr>
              <a:t>5.Personalized Learning Experience</a:t>
            </a:r>
            <a:endParaRPr sz="2000">
              <a:solidFill>
                <a:srgbClr val="0D0D0D"/>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rPr lang="en-US" sz="2000">
                <a:solidFill>
                  <a:srgbClr val="0D0D0D"/>
                </a:solidFill>
                <a:highlight>
                  <a:srgbClr val="FFFFFF"/>
                </a:highlight>
                <a:latin typeface="Roboto"/>
                <a:ea typeface="Roboto"/>
                <a:cs typeface="Roboto"/>
                <a:sym typeface="Roboto"/>
              </a:rPr>
              <a:t>6.Advancing Research in Natural Language Processing</a:t>
            </a:r>
            <a:endParaRPr sz="2000">
              <a:solidFill>
                <a:srgbClr val="0D0D0D"/>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rPr lang="en-US" sz="2000">
                <a:solidFill>
                  <a:srgbClr val="0D0D0D"/>
                </a:solidFill>
                <a:highlight>
                  <a:srgbClr val="FFFFFF"/>
                </a:highlight>
                <a:latin typeface="Roboto"/>
                <a:ea typeface="Roboto"/>
                <a:cs typeface="Roboto"/>
                <a:sym typeface="Roboto"/>
              </a:rPr>
              <a:t>7.Multifaceted Government Applications</a:t>
            </a:r>
            <a:endParaRPr sz="2000">
              <a:solidFill>
                <a:srgbClr val="0D0D0D"/>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t/>
            </a:r>
            <a:endParaRPr sz="2000">
              <a:solidFill>
                <a:schemeClr val="dk1"/>
              </a:solidFill>
            </a:endParaRPr>
          </a:p>
          <a:p>
            <a:pPr indent="0" lvl="0" marL="0" rtl="0" algn="l">
              <a:lnSpc>
                <a:spcPct val="150000"/>
              </a:lnSpc>
              <a:spcBef>
                <a:spcPts val="0"/>
              </a:spcBef>
              <a:spcAft>
                <a:spcPts val="0"/>
              </a:spcAft>
              <a:buNone/>
            </a:pPr>
            <a:r>
              <a:t/>
            </a:r>
            <a:endParaRPr sz="2000">
              <a:solidFill>
                <a:srgbClr val="0D0D0D"/>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t/>
            </a:r>
            <a:endParaRPr sz="2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8"/>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5" name="Google Shape;145;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6" name="Google Shape;146;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7" name="Google Shape;147;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48" name="Google Shape;148;p8"/>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49" name="Google Shape;149;p8"/>
          <p:cNvSpPr txBox="1"/>
          <p:nvPr>
            <p:ph type="title"/>
          </p:nvPr>
        </p:nvSpPr>
        <p:spPr>
          <a:xfrm>
            <a:off x="739775" y="654938"/>
            <a:ext cx="754316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YOUR SOLUTION</a:t>
            </a:r>
            <a:endParaRPr sz="4250"/>
          </a:p>
        </p:txBody>
      </p:sp>
      <p:sp>
        <p:nvSpPr>
          <p:cNvPr id="150" name="Google Shape;150;p8"/>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latin typeface="Trebuchet MS"/>
              <a:ea typeface="Trebuchet MS"/>
              <a:cs typeface="Trebuchet MS"/>
              <a:sym typeface="Trebuchet MS"/>
            </a:endParaRPr>
          </a:p>
        </p:txBody>
      </p:sp>
      <p:sp>
        <p:nvSpPr>
          <p:cNvPr id="151" name="Google Shape;151;p8"/>
          <p:cNvSpPr txBox="1"/>
          <p:nvPr/>
        </p:nvSpPr>
        <p:spPr>
          <a:xfrm>
            <a:off x="1876200" y="1426050"/>
            <a:ext cx="8035500" cy="30861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1500"/>
              </a:spcBef>
              <a:spcAft>
                <a:spcPts val="0"/>
              </a:spcAft>
              <a:buClr>
                <a:srgbClr val="0D0D0D"/>
              </a:buClr>
              <a:buSzPts val="1200"/>
              <a:buFont typeface="Roboto"/>
              <a:buNone/>
            </a:pPr>
            <a:r>
              <a:rPr b="1" lang="en-US" sz="1800">
                <a:solidFill>
                  <a:srgbClr val="0D0D0D"/>
                </a:solidFill>
                <a:highlight>
                  <a:srgbClr val="FFFFFF"/>
                </a:highlight>
                <a:latin typeface="Roboto"/>
                <a:ea typeface="Roboto"/>
                <a:cs typeface="Roboto"/>
                <a:sym typeface="Roboto"/>
              </a:rPr>
              <a:t>1.</a:t>
            </a:r>
            <a:r>
              <a:rPr b="1" lang="en-US" sz="1800">
                <a:solidFill>
                  <a:srgbClr val="0D0D0D"/>
                </a:solidFill>
                <a:highlight>
                  <a:srgbClr val="FFFFFF"/>
                </a:highlight>
                <a:latin typeface="Roboto"/>
                <a:ea typeface="Roboto"/>
                <a:cs typeface="Roboto"/>
                <a:sym typeface="Roboto"/>
              </a:rPr>
              <a:t>Seamless User Experience:</a:t>
            </a:r>
            <a:r>
              <a:rPr lang="en-US" sz="1200">
                <a:solidFill>
                  <a:srgbClr val="0D0D0D"/>
                </a:solidFill>
                <a:highlight>
                  <a:srgbClr val="FFFFFF"/>
                </a:highlight>
                <a:latin typeface="Roboto"/>
                <a:ea typeface="Roboto"/>
                <a:cs typeface="Roboto"/>
                <a:sym typeface="Roboto"/>
              </a:rPr>
              <a:t> </a:t>
            </a:r>
            <a:r>
              <a:rPr lang="en-US" sz="1600">
                <a:solidFill>
                  <a:srgbClr val="0D0D0D"/>
                </a:solidFill>
                <a:highlight>
                  <a:srgbClr val="FFFFFF"/>
                </a:highlight>
                <a:latin typeface="Roboto"/>
                <a:ea typeface="Roboto"/>
                <a:cs typeface="Roboto"/>
                <a:sym typeface="Roboto"/>
              </a:rPr>
              <a:t>Our language models seamlessly enhance user experiences by integrating into various applications, offering intuitive ways to communicate and create content.</a:t>
            </a:r>
            <a:endParaRPr sz="18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b="1" lang="en-US" sz="1800">
                <a:solidFill>
                  <a:srgbClr val="0D0D0D"/>
                </a:solidFill>
                <a:highlight>
                  <a:srgbClr val="FFFFFF"/>
                </a:highlight>
                <a:latin typeface="Roboto"/>
                <a:ea typeface="Roboto"/>
                <a:cs typeface="Roboto"/>
                <a:sym typeface="Roboto"/>
              </a:rPr>
              <a:t>2.</a:t>
            </a:r>
            <a:r>
              <a:rPr b="1" lang="en-US" sz="1800">
                <a:solidFill>
                  <a:srgbClr val="0D0D0D"/>
                </a:solidFill>
                <a:highlight>
                  <a:srgbClr val="FFFFFF"/>
                </a:highlight>
                <a:latin typeface="Roboto"/>
                <a:ea typeface="Roboto"/>
                <a:cs typeface="Roboto"/>
                <a:sym typeface="Roboto"/>
              </a:rPr>
              <a:t>Empowering Creativity:</a:t>
            </a:r>
            <a:r>
              <a:rPr lang="en-US" sz="1600">
                <a:solidFill>
                  <a:srgbClr val="0D0D0D"/>
                </a:solidFill>
                <a:highlight>
                  <a:srgbClr val="FFFFFF"/>
                </a:highlight>
                <a:latin typeface="Roboto"/>
                <a:ea typeface="Roboto"/>
                <a:cs typeface="Roboto"/>
                <a:sym typeface="Roboto"/>
              </a:rPr>
              <a:t>Empowering creativity, our solution provides content suggestion and text summarization features, boosting productivity for writers and journalists</a:t>
            </a:r>
            <a:r>
              <a:rPr lang="en-US">
                <a:solidFill>
                  <a:srgbClr val="0D0D0D"/>
                </a:solidFill>
                <a:highlight>
                  <a:srgbClr val="FFFFFF"/>
                </a:highlight>
                <a:latin typeface="Roboto"/>
                <a:ea typeface="Roboto"/>
                <a:cs typeface="Roboto"/>
                <a:sym typeface="Roboto"/>
              </a:rPr>
              <a:t>.</a:t>
            </a:r>
            <a:endParaRPr>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b="1" lang="en-US" sz="1800">
                <a:solidFill>
                  <a:srgbClr val="0D0D0D"/>
                </a:solidFill>
                <a:highlight>
                  <a:srgbClr val="FFFFFF"/>
                </a:highlight>
                <a:latin typeface="Roboto"/>
                <a:ea typeface="Roboto"/>
                <a:cs typeface="Roboto"/>
                <a:sym typeface="Roboto"/>
              </a:rPr>
              <a:t>3.</a:t>
            </a:r>
            <a:r>
              <a:rPr b="1" lang="en-US" sz="1800">
                <a:solidFill>
                  <a:srgbClr val="0D0D0D"/>
                </a:solidFill>
                <a:highlight>
                  <a:srgbClr val="FFFFFF"/>
                </a:highlight>
                <a:latin typeface="Roboto"/>
                <a:ea typeface="Roboto"/>
                <a:cs typeface="Roboto"/>
                <a:sym typeface="Roboto"/>
              </a:rPr>
              <a:t>AI-Powered Customer Support:</a:t>
            </a:r>
            <a:r>
              <a:rPr b="1" lang="en-US" sz="1600">
                <a:solidFill>
                  <a:srgbClr val="0D0D0D"/>
                </a:solidFill>
                <a:highlight>
                  <a:srgbClr val="FFFFFF"/>
                </a:highlight>
                <a:latin typeface="Roboto"/>
                <a:ea typeface="Roboto"/>
                <a:cs typeface="Roboto"/>
                <a:sym typeface="Roboto"/>
              </a:rPr>
              <a:t> </a:t>
            </a:r>
            <a:r>
              <a:rPr lang="en-US" sz="1600">
                <a:solidFill>
                  <a:srgbClr val="0D0D0D"/>
                </a:solidFill>
                <a:highlight>
                  <a:srgbClr val="FFFFFF"/>
                </a:highlight>
                <a:latin typeface="Roboto"/>
                <a:ea typeface="Roboto"/>
                <a:cs typeface="Roboto"/>
                <a:sym typeface="Roboto"/>
              </a:rPr>
              <a:t>Businesses can wow customers with AI-powered customer support, delivering instant responses and personalized assistance through chatbots and virtual assistants.</a:t>
            </a:r>
            <a:endParaRPr sz="16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400"/>
              <a:buFont typeface="Roboto"/>
              <a:buNone/>
            </a:pPr>
            <a:r>
              <a:t/>
            </a:r>
            <a:endParaRPr sz="1600">
              <a:solidFill>
                <a:srgbClr val="0D0D0D"/>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9"/>
          <p:cNvSpPr txBox="1"/>
          <p:nvPr/>
        </p:nvSpPr>
        <p:spPr>
          <a:xfrm>
            <a:off x="752475" y="6486037"/>
            <a:ext cx="1773600" cy="1692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t/>
            </a:r>
            <a:endParaRPr sz="1100">
              <a:latin typeface="Trebuchet MS"/>
              <a:ea typeface="Trebuchet MS"/>
              <a:cs typeface="Trebuchet MS"/>
              <a:sym typeface="Trebuchet MS"/>
            </a:endParaRPr>
          </a:p>
        </p:txBody>
      </p:sp>
      <p:sp>
        <p:nvSpPr>
          <p:cNvPr id="157" name="Google Shape;157;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8" name="Google Shape;158;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9" name="Google Shape;159;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60" name="Google Shape;160;p9"/>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61" name="Google Shape;161;p9"/>
          <p:cNvSpPr txBox="1"/>
          <p:nvPr/>
        </p:nvSpPr>
        <p:spPr>
          <a:xfrm>
            <a:off x="739775" y="1367850"/>
            <a:ext cx="4323600" cy="351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200">
                <a:latin typeface="Trebuchet MS"/>
                <a:ea typeface="Trebuchet MS"/>
                <a:cs typeface="Trebuchet MS"/>
                <a:sym typeface="Trebuchet MS"/>
              </a:rPr>
              <a:t>Teams cam add wireframes</a:t>
            </a:r>
            <a:endParaRPr sz="2200">
              <a:latin typeface="Trebuchet MS"/>
              <a:ea typeface="Trebuchet MS"/>
              <a:cs typeface="Trebuchet MS"/>
              <a:sym typeface="Trebuchet MS"/>
            </a:endParaRPr>
          </a:p>
        </p:txBody>
      </p:sp>
      <p:sp>
        <p:nvSpPr>
          <p:cNvPr id="162" name="Google Shape;162;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latin typeface="Trebuchet MS"/>
              <a:ea typeface="Trebuchet MS"/>
              <a:cs typeface="Trebuchet MS"/>
              <a:sym typeface="Trebuchet MS"/>
            </a:endParaRPr>
          </a:p>
        </p:txBody>
      </p:sp>
      <p:sp>
        <p:nvSpPr>
          <p:cNvPr id="163" name="Google Shape;163;p9"/>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latin typeface="Trebuchet MS"/>
                <a:ea typeface="Trebuchet MS"/>
                <a:cs typeface="Trebuchet MS"/>
                <a:sym typeface="Trebuchet MS"/>
              </a:rPr>
              <a:t>MODELLING</a:t>
            </a:r>
            <a:endParaRPr sz="4800">
              <a:latin typeface="Trebuchet MS"/>
              <a:ea typeface="Trebuchet MS"/>
              <a:cs typeface="Trebuchet MS"/>
              <a:sym typeface="Trebuchet MS"/>
            </a:endParaRPr>
          </a:p>
        </p:txBody>
      </p:sp>
      <p:sp>
        <p:nvSpPr>
          <p:cNvPr id="164" name="Google Shape;164;p9"/>
          <p:cNvSpPr txBox="1"/>
          <p:nvPr/>
        </p:nvSpPr>
        <p:spPr>
          <a:xfrm>
            <a:off x="1069746" y="1804650"/>
            <a:ext cx="7597500" cy="26166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1500"/>
              </a:spcBef>
              <a:spcAft>
                <a:spcPts val="0"/>
              </a:spcAft>
              <a:buClr>
                <a:srgbClr val="0D0D0D"/>
              </a:buClr>
              <a:buSzPts val="2000"/>
              <a:buFont typeface="Roboto"/>
              <a:buNone/>
            </a:pPr>
            <a:r>
              <a:rPr lang="en-US" sz="2000">
                <a:solidFill>
                  <a:srgbClr val="0D0D0D"/>
                </a:solidFill>
                <a:highlight>
                  <a:srgbClr val="FFFFFF"/>
                </a:highlight>
                <a:latin typeface="Roboto"/>
                <a:ea typeface="Roboto"/>
                <a:cs typeface="Roboto"/>
                <a:sym typeface="Roboto"/>
              </a:rPr>
              <a:t>1.Input Layer</a:t>
            </a:r>
            <a:endParaRPr sz="20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2000"/>
              <a:buFont typeface="Roboto"/>
              <a:buNone/>
            </a:pPr>
            <a:r>
              <a:rPr lang="en-US" sz="2000">
                <a:solidFill>
                  <a:srgbClr val="0D0D0D"/>
                </a:solidFill>
                <a:highlight>
                  <a:srgbClr val="FFFFFF"/>
                </a:highlight>
                <a:latin typeface="Roboto"/>
                <a:ea typeface="Roboto"/>
                <a:cs typeface="Roboto"/>
                <a:sym typeface="Roboto"/>
              </a:rPr>
              <a:t>2.Recurrent Connections</a:t>
            </a:r>
            <a:endParaRPr sz="20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2000"/>
              <a:buFont typeface="Roboto"/>
              <a:buNone/>
            </a:pPr>
            <a:r>
              <a:rPr lang="en-US" sz="2000">
                <a:solidFill>
                  <a:srgbClr val="0D0D0D"/>
                </a:solidFill>
                <a:highlight>
                  <a:srgbClr val="FFFFFF"/>
                </a:highlight>
                <a:latin typeface="Roboto"/>
                <a:ea typeface="Roboto"/>
                <a:cs typeface="Roboto"/>
                <a:sym typeface="Roboto"/>
              </a:rPr>
              <a:t>3.Hidden State</a:t>
            </a:r>
            <a:endParaRPr sz="20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2000"/>
              <a:buFont typeface="Roboto"/>
              <a:buNone/>
            </a:pPr>
            <a:r>
              <a:rPr lang="en-US" sz="2000">
                <a:solidFill>
                  <a:srgbClr val="0D0D0D"/>
                </a:solidFill>
                <a:highlight>
                  <a:srgbClr val="FFFFFF"/>
                </a:highlight>
                <a:latin typeface="Roboto"/>
                <a:ea typeface="Roboto"/>
                <a:cs typeface="Roboto"/>
                <a:sym typeface="Roboto"/>
              </a:rPr>
              <a:t>4.Output Layer</a:t>
            </a:r>
            <a:endParaRPr sz="20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2000"/>
              <a:buFont typeface="Roboto"/>
              <a:buNone/>
            </a:pPr>
            <a:r>
              <a:rPr lang="en-US" sz="2000">
                <a:solidFill>
                  <a:srgbClr val="0D0D0D"/>
                </a:solidFill>
                <a:highlight>
                  <a:srgbClr val="FFFFFF"/>
                </a:highlight>
                <a:latin typeface="Roboto"/>
                <a:ea typeface="Roboto"/>
                <a:cs typeface="Roboto"/>
                <a:sym typeface="Roboto"/>
              </a:rPr>
              <a:t>5.Training</a:t>
            </a:r>
            <a:endParaRPr sz="20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2000"/>
              <a:buFont typeface="Roboto"/>
              <a:buNone/>
            </a:pPr>
            <a:r>
              <a:rPr lang="en-US" sz="2000">
                <a:solidFill>
                  <a:srgbClr val="0D0D0D"/>
                </a:solidFill>
                <a:highlight>
                  <a:srgbClr val="FFFFFF"/>
                </a:highlight>
                <a:latin typeface="Roboto"/>
                <a:ea typeface="Roboto"/>
                <a:cs typeface="Roboto"/>
                <a:sym typeface="Roboto"/>
              </a:rPr>
              <a:t>6.Long Short-Term Memory (LSTM) and Gated Recurrent Unit (GRU)</a:t>
            </a:r>
            <a:endParaRPr sz="2000">
              <a:solidFill>
                <a:srgbClr val="0D0D0D"/>
              </a:solidFill>
              <a:highlight>
                <a:srgbClr val="FFFFFF"/>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0"/>
          <p:cNvSpPr txBox="1"/>
          <p:nvPr/>
        </p:nvSpPr>
        <p:spPr>
          <a:xfrm>
            <a:off x="752475" y="6486037"/>
            <a:ext cx="1773600" cy="1692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t/>
            </a:r>
            <a:endParaRPr sz="1100">
              <a:latin typeface="Trebuchet MS"/>
              <a:ea typeface="Trebuchet MS"/>
              <a:cs typeface="Trebuchet MS"/>
              <a:sym typeface="Trebuchet MS"/>
            </a:endParaRPr>
          </a:p>
        </p:txBody>
      </p:sp>
      <p:sp>
        <p:nvSpPr>
          <p:cNvPr id="170" name="Google Shape;170;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1" name="Google Shape;171;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2" name="Google Shape;172;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73" name="Google Shape;173;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74" name="Google Shape;174;p10"/>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175" name="Google Shape;175;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latin typeface="Trebuchet MS"/>
              <a:ea typeface="Trebuchet MS"/>
              <a:cs typeface="Trebuchet MS"/>
              <a:sym typeface="Trebuchet MS"/>
            </a:endParaRPr>
          </a:p>
        </p:txBody>
      </p:sp>
      <p:sp>
        <p:nvSpPr>
          <p:cNvPr id="176" name="Google Shape;176;p10"/>
          <p:cNvSpPr txBox="1"/>
          <p:nvPr/>
        </p:nvSpPr>
        <p:spPr>
          <a:xfrm>
            <a:off x="1255300" y="1150275"/>
            <a:ext cx="85554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rgbClr val="0D0D0D"/>
                </a:solidFill>
                <a:highlight>
                  <a:srgbClr val="FFFFFF"/>
                </a:highlight>
                <a:latin typeface="Roboto"/>
                <a:ea typeface="Roboto"/>
                <a:cs typeface="Roboto"/>
                <a:sym typeface="Roboto"/>
              </a:rPr>
              <a:t>After defining the problem and meticulously collecting and preprocessing the data, the modeling phase commenced. A sophisticated algorithm was carefully selected based on the nature of the problem and the characteristics of the dataset. Following rigorous training on the prepared data, the model demonstrated impressive predictive capabilities, generating accurate predictions for the target variable.</a:t>
            </a:r>
            <a:endParaRPr sz="2200"/>
          </a:p>
        </p:txBody>
      </p:sp>
      <p:pic>
        <p:nvPicPr>
          <p:cNvPr id="177" name="Google Shape;177;p10"/>
          <p:cNvPicPr preferRelativeResize="0"/>
          <p:nvPr/>
        </p:nvPicPr>
        <p:blipFill>
          <a:blip r:embed="rId4">
            <a:alphaModFix/>
          </a:blip>
          <a:stretch>
            <a:fillRect/>
          </a:stretch>
        </p:blipFill>
        <p:spPr>
          <a:xfrm>
            <a:off x="1439438" y="3334575"/>
            <a:ext cx="7425132" cy="2624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2024-04-03T14:35:45Z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