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88" r:id="rId4"/>
    <p:sldId id="260" r:id="rId5"/>
    <p:sldId id="298" r:id="rId6"/>
    <p:sldId id="299" r:id="rId7"/>
    <p:sldId id="289" r:id="rId8"/>
    <p:sldId id="264" r:id="rId9"/>
    <p:sldId id="265" r:id="rId10"/>
    <p:sldId id="290" r:id="rId11"/>
    <p:sldId id="303" r:id="rId12"/>
    <p:sldId id="294" r:id="rId13"/>
    <p:sldId id="295" r:id="rId14"/>
    <p:sldId id="296" r:id="rId15"/>
    <p:sldId id="300" r:id="rId16"/>
    <p:sldId id="301" r:id="rId17"/>
    <p:sldId id="302" r:id="rId18"/>
    <p:sldId id="292" r:id="rId19"/>
    <p:sldId id="282" r:id="rId20"/>
    <p:sldId id="291" r:id="rId21"/>
    <p:sldId id="283"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0" autoAdjust="0"/>
    <p:restoredTop sz="94650"/>
  </p:normalViewPr>
  <p:slideViewPr>
    <p:cSldViewPr snapToGrid="0">
      <p:cViewPr varScale="1">
        <p:scale>
          <a:sx n="120" d="100"/>
          <a:sy n="120" d="100"/>
        </p:scale>
        <p:origin x="153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985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5</a:t>
            </a:fld>
            <a:endParaRPr/>
          </a:p>
        </p:txBody>
      </p:sp>
    </p:spTree>
    <p:extLst>
      <p:ext uri="{BB962C8B-B14F-4D97-AF65-F5344CB8AC3E}">
        <p14:creationId xmlns:p14="http://schemas.microsoft.com/office/powerpoint/2010/main" val="10515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755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20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514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20" name="Google Shape;20;p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623601" y="2285276"/>
            <a:ext cx="5811900" cy="1971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623025" y="370674"/>
            <a:ext cx="5811900" cy="5800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8" name="Google Shape;38;p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23888" y="1709739"/>
            <a:ext cx="78867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4" name="Google Shape;44;p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50" name="Google Shape;50;p7"/>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52" name="Google Shape;52;p7"/>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63" name="Google Shape;63;p9"/>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4" name="Google Shape;64;p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3887391" y="987426"/>
            <a:ext cx="4629300" cy="4873500"/>
          </a:xfrm>
          <a:prstGeom prst="rect">
            <a:avLst/>
          </a:prstGeom>
          <a:noFill/>
          <a:ln>
            <a:noFill/>
          </a:ln>
        </p:spPr>
      </p:sp>
      <p:sp>
        <p:nvSpPr>
          <p:cNvPr id="70" name="Google Shape;70;p10"/>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71" name="Google Shape;71;p1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1" descr="VNR Vignana Jyothi Institute of Engineering and Technology - Wikipedia"/>
          <p:cNvPicPr preferRelativeResize="0"/>
          <p:nvPr/>
        </p:nvPicPr>
        <p:blipFill rotWithShape="1">
          <a:blip r:embed="rId13">
            <a:alphaModFix/>
          </a:blip>
          <a:srcRect/>
          <a:stretch/>
        </p:blipFill>
        <p:spPr>
          <a:xfrm>
            <a:off x="457200" y="176212"/>
            <a:ext cx="987692" cy="909637"/>
          </a:xfrm>
          <a:prstGeom prst="rect">
            <a:avLst/>
          </a:prstGeom>
          <a:noFill/>
          <a:ln>
            <a:noFill/>
          </a:ln>
        </p:spPr>
      </p:pic>
      <p:sp>
        <p:nvSpPr>
          <p:cNvPr id="16" name="Google Shape;16;p1"/>
          <p:cNvSpPr txBox="1"/>
          <p:nvPr/>
        </p:nvSpPr>
        <p:spPr>
          <a:xfrm>
            <a:off x="1600200" y="151765"/>
            <a:ext cx="73914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VNR VIGNANA JYOTHI INSTITUTE OF ENGINEERING AND TECHNOLOGY, BACHUPALLY , HYDERABAD-500090</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Department of Information Technology</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rasa.com/doc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huggingface.co/transform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beta.openai.com/doc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ww.nltk.org/" TargetMode="External"/><Relationship Id="rId4" Type="http://schemas.openxmlformats.org/officeDocument/2006/relationships/hyperlink" Target="https://spacy.io/usag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73152" y="1244010"/>
            <a:ext cx="8997696" cy="95784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NLP based Chatbot for Restaurants </a:t>
            </a:r>
            <a:endParaRPr sz="4000" b="1" dirty="0">
              <a:solidFill>
                <a:srgbClr val="C00000"/>
              </a:solidFill>
              <a:latin typeface="Times New Roman"/>
              <a:ea typeface="Times New Roman"/>
              <a:cs typeface="Times New Roman"/>
              <a:sym typeface="Times New Roman"/>
            </a:endParaRPr>
          </a:p>
        </p:txBody>
      </p:sp>
      <p:sp>
        <p:nvSpPr>
          <p:cNvPr id="91" name="Google Shape;91;p13"/>
          <p:cNvSpPr txBox="1">
            <a:spLocks noGrp="1"/>
          </p:cNvSpPr>
          <p:nvPr>
            <p:ph type="subTitle" idx="1"/>
          </p:nvPr>
        </p:nvSpPr>
        <p:spPr>
          <a:xfrm>
            <a:off x="4136066" y="2966484"/>
            <a:ext cx="4480630" cy="338986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750"/>
              </a:spcBef>
              <a:spcAft>
                <a:spcPts val="0"/>
              </a:spcAft>
              <a:buSzPts val="1800"/>
              <a:buNone/>
            </a:pPr>
            <a:r>
              <a:rPr lang="en-IN" sz="2000" dirty="0">
                <a:latin typeface="Times New Roman"/>
                <a:ea typeface="Times New Roman"/>
                <a:cs typeface="Times New Roman"/>
                <a:sym typeface="Times New Roman"/>
              </a:rPr>
              <a:t>					</a:t>
            </a:r>
          </a:p>
          <a:p>
            <a:pPr marL="0" lvl="0" indent="0" algn="l" rtl="0">
              <a:lnSpc>
                <a:spcPct val="90000"/>
              </a:lnSpc>
              <a:spcBef>
                <a:spcPts val="750"/>
              </a:spcBef>
              <a:spcAft>
                <a:spcPts val="0"/>
              </a:spcAft>
              <a:buSzPts val="1800"/>
              <a:buNone/>
            </a:pPr>
            <a:r>
              <a:rPr lang="en-IN" sz="2000" dirty="0">
                <a:latin typeface="Times New Roman" panose="02020603050405020304" pitchFamily="18" charset="0"/>
                <a:ea typeface="Times New Roman"/>
                <a:cs typeface="Times New Roman" panose="02020603050405020304" pitchFamily="18" charset="0"/>
                <a:sym typeface="Times New Roman"/>
              </a:rPr>
              <a:t>              </a:t>
            </a:r>
            <a:r>
              <a:rPr lang="en-IN" sz="2200" b="1" dirty="0">
                <a:latin typeface="Times New Roman" panose="02020603050405020304" pitchFamily="18" charset="0"/>
                <a:ea typeface="Times New Roman"/>
                <a:cs typeface="Times New Roman" panose="02020603050405020304" pitchFamily="18" charset="0"/>
                <a:sym typeface="Times New Roman"/>
              </a:rPr>
              <a:t>Project Team Members</a:t>
            </a:r>
            <a:endParaRPr lang="en-IN" sz="2000" dirty="0">
              <a:latin typeface="Times New Roman" panose="02020603050405020304" pitchFamily="18" charset="0"/>
              <a:ea typeface="Times New Roman"/>
              <a:cs typeface="Times New Roman" panose="02020603050405020304" pitchFamily="18" charset="0"/>
              <a:sym typeface="Times New Roman"/>
            </a:endParaRPr>
          </a:p>
          <a:p>
            <a:pPr marR="0" algn="just" rtl="0" fontAlgn="t">
              <a:lnSpc>
                <a:spcPct val="10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P.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Rheza</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Evangiline</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20071A12A4</a:t>
            </a:r>
            <a:endParaRPr lang="en-IN" sz="2200" b="0" i="0" u="none" strike="noStrike" dirty="0">
              <a:effectLst/>
              <a:latin typeface="Times New Roman" panose="02020603050405020304" pitchFamily="18" charset="0"/>
              <a:cs typeface="Times New Roman" panose="02020603050405020304" pitchFamily="18" charset="0"/>
            </a:endParaRPr>
          </a:p>
          <a:p>
            <a:pPr marR="0" algn="just" rtl="0" fontAlgn="t">
              <a:lnSpc>
                <a:spcPct val="100000"/>
              </a:lnSpc>
              <a:spcBef>
                <a:spcPts val="0"/>
              </a:spcBef>
              <a:spcAft>
                <a:spcPts val="0"/>
              </a:spcAft>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P.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Sathvika</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20071A12A7</a:t>
            </a:r>
            <a:endParaRPr lang="en-IN" sz="2200" b="0" i="0" u="none" strike="noStrike" dirty="0">
              <a:effectLst/>
              <a:latin typeface="Times New Roman" panose="02020603050405020304" pitchFamily="18" charset="0"/>
              <a:cs typeface="Times New Roman" panose="02020603050405020304" pitchFamily="18" charset="0"/>
            </a:endParaRPr>
          </a:p>
          <a:p>
            <a:pPr marR="0" algn="just" rtl="0" fontAlgn="t">
              <a:lnSpc>
                <a:spcPct val="100000"/>
              </a:lnSpc>
              <a:spcBef>
                <a:spcPts val="0"/>
              </a:spcBef>
              <a:spcAft>
                <a:spcPts val="0"/>
              </a:spcAft>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M.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Siddarth</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Reddy </a:t>
            </a:r>
            <a:r>
              <a:rPr lang="en-IN" sz="2200" dirty="0">
                <a:latin typeface="Times New Roman" panose="02020603050405020304" pitchFamily="18" charset="0"/>
                <a:cs typeface="Times New Roman" panose="02020603050405020304" pitchFamily="18" charset="0"/>
              </a:rPr>
              <a:t>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20071A12B4</a:t>
            </a:r>
            <a:endParaRPr lang="en-IN" sz="2200" b="0" i="0" u="none" strike="noStrike" dirty="0">
              <a:effectLst/>
              <a:latin typeface="Times New Roman" panose="02020603050405020304" pitchFamily="18" charset="0"/>
              <a:cs typeface="Times New Roman" panose="02020603050405020304" pitchFamily="18" charset="0"/>
            </a:endParaRPr>
          </a:p>
          <a:p>
            <a:pPr marR="0" algn="just" rtl="0" fontAlgn="t">
              <a:lnSpc>
                <a:spcPct val="100000"/>
              </a:lnSpc>
              <a:spcBef>
                <a:spcPts val="0"/>
              </a:spcBef>
              <a:spcAft>
                <a:spcPts val="0"/>
              </a:spcAft>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S.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Shylesh</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Bhargava   20071A12B5</a:t>
            </a:r>
            <a:endParaRPr lang="en-IN" sz="2200" b="0" i="0" u="none" strike="noStrike" dirty="0">
              <a:effectLst/>
              <a:latin typeface="Times New Roman" panose="02020603050405020304" pitchFamily="18" charset="0"/>
              <a:cs typeface="Times New Roman" panose="02020603050405020304" pitchFamily="18" charset="0"/>
            </a:endParaRPr>
          </a:p>
          <a:p>
            <a:pPr marL="0" lvl="0" indent="0" algn="r" rtl="0">
              <a:lnSpc>
                <a:spcPct val="90000"/>
              </a:lnSpc>
              <a:spcBef>
                <a:spcPts val="750"/>
              </a:spcBef>
              <a:spcAft>
                <a:spcPts val="0"/>
              </a:spcAft>
              <a:buSzPts val="1800"/>
              <a:buNone/>
            </a:pPr>
            <a:endParaRPr lang="en-IN" sz="2000" dirty="0">
              <a:latin typeface="Times New Roman" panose="02020603050405020304" pitchFamily="18" charset="0"/>
              <a:ea typeface="Times New Roman"/>
              <a:cs typeface="Times New Roman" panose="02020603050405020304" pitchFamily="18" charset="0"/>
              <a:sym typeface="Times New Roman"/>
            </a:endParaRPr>
          </a:p>
          <a:p>
            <a:pPr marL="0" lvl="0" indent="0" algn="r" rtl="0">
              <a:lnSpc>
                <a:spcPct val="90000"/>
              </a:lnSpc>
              <a:spcBef>
                <a:spcPts val="750"/>
              </a:spcBef>
              <a:spcAft>
                <a:spcPts val="0"/>
              </a:spcAft>
              <a:buSzPts val="1800"/>
              <a:buNone/>
            </a:pPr>
            <a:endParaRPr dirty="0">
              <a:latin typeface="Times New Roman"/>
              <a:ea typeface="Times New Roman"/>
              <a:cs typeface="Times New Roman"/>
              <a:sym typeface="Times New Roman"/>
            </a:endParaRPr>
          </a:p>
        </p:txBody>
      </p:sp>
      <p:sp>
        <p:nvSpPr>
          <p:cNvPr id="92" name="Google Shape;92;p1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Department of Information Technology</a:t>
            </a:r>
            <a:endParaRPr dirty="0"/>
          </a:p>
        </p:txBody>
      </p:sp>
      <p:sp>
        <p:nvSpPr>
          <p:cNvPr id="3" name="TextBox 2">
            <a:extLst>
              <a:ext uri="{FF2B5EF4-FFF2-40B4-BE49-F238E27FC236}">
                <a16:creationId xmlns:a16="http://schemas.microsoft.com/office/drawing/2014/main" id="{07316906-7A7F-5644-8EB2-06A5CF176564}"/>
              </a:ext>
            </a:extLst>
          </p:cNvPr>
          <p:cNvSpPr txBox="1"/>
          <p:nvPr/>
        </p:nvSpPr>
        <p:spPr>
          <a:xfrm>
            <a:off x="527305" y="4003157"/>
            <a:ext cx="3086100" cy="1508105"/>
          </a:xfrm>
          <a:prstGeom prst="rect">
            <a:avLst/>
          </a:prstGeom>
          <a:noFill/>
        </p:spPr>
        <p:txBody>
          <a:bodyPr wrap="square">
            <a:spAutoFit/>
          </a:bodyPr>
          <a:lstStyle/>
          <a:p>
            <a:pPr marL="0" lvl="0" indent="0" algn="just" rtl="0">
              <a:lnSpc>
                <a:spcPct val="90000"/>
              </a:lnSpc>
              <a:spcBef>
                <a:spcPts val="0"/>
              </a:spcBef>
              <a:spcAft>
                <a:spcPts val="0"/>
              </a:spcAft>
              <a:buClr>
                <a:schemeClr val="dk1"/>
              </a:buClr>
              <a:buSzPts val="1800"/>
              <a:buNone/>
            </a:pPr>
            <a:r>
              <a:rPr lang="en-IN" sz="2000" b="1" dirty="0">
                <a:latin typeface="Times New Roman" panose="02020603050405020304" pitchFamily="18" charset="0"/>
                <a:ea typeface="Times New Roman"/>
                <a:cs typeface="Times New Roman" panose="02020603050405020304" pitchFamily="18" charset="0"/>
                <a:sym typeface="Times New Roman"/>
              </a:rPr>
              <a:t>Under the Guidance of </a:t>
            </a:r>
            <a:endParaRPr lang="en-IN" sz="20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750"/>
              </a:spcBef>
              <a:spcAft>
                <a:spcPts val="0"/>
              </a:spcAft>
              <a:buSzPts val="1800"/>
              <a:buNone/>
            </a:pPr>
            <a:r>
              <a:rPr lang="en-IN" sz="2000" dirty="0">
                <a:latin typeface="Times New Roman" panose="02020603050405020304" pitchFamily="18" charset="0"/>
                <a:cs typeface="Times New Roman" pitchFamily="18" charset="0"/>
              </a:rPr>
              <a:t>    P. </a:t>
            </a:r>
            <a:r>
              <a:rPr lang="en-IN" sz="2000" dirty="0" err="1">
                <a:latin typeface="Times New Roman" panose="02020603050405020304" pitchFamily="18" charset="0"/>
                <a:cs typeface="Times New Roman" pitchFamily="18" charset="0"/>
              </a:rPr>
              <a:t>Balakesava</a:t>
            </a:r>
            <a:r>
              <a:rPr lang="en-IN" sz="2000" dirty="0">
                <a:latin typeface="Times New Roman" panose="02020603050405020304" pitchFamily="18" charset="0"/>
                <a:cs typeface="Times New Roman" pitchFamily="18" charset="0"/>
              </a:rPr>
              <a:t> Reddy </a:t>
            </a:r>
            <a:r>
              <a:rPr lang="en-IN" sz="2000" dirty="0">
                <a:latin typeface="Times New Roman" panose="02020603050405020304" pitchFamily="18" charset="0"/>
                <a:ea typeface="Times New Roman"/>
                <a:cs typeface="Times New Roman" panose="02020603050405020304" pitchFamily="18" charset="0"/>
                <a:sym typeface="Times New Roman"/>
              </a:rPr>
              <a:t>	</a:t>
            </a:r>
          </a:p>
          <a:p>
            <a:pPr marL="0" lvl="0" indent="0" algn="just" rtl="0">
              <a:lnSpc>
                <a:spcPct val="90000"/>
              </a:lnSpc>
              <a:spcBef>
                <a:spcPts val="750"/>
              </a:spcBef>
              <a:spcAft>
                <a:spcPts val="0"/>
              </a:spcAft>
              <a:buSzPts val="1800"/>
              <a:buNone/>
            </a:pPr>
            <a:r>
              <a:rPr lang="en-IN" sz="2000" dirty="0">
                <a:latin typeface="Times New Roman" panose="02020603050405020304" pitchFamily="18" charset="0"/>
                <a:ea typeface="Times New Roman"/>
                <a:cs typeface="Times New Roman" panose="02020603050405020304" pitchFamily="18" charset="0"/>
                <a:sym typeface="Times New Roman"/>
              </a:rPr>
              <a:t>       Asst Professor	</a:t>
            </a:r>
            <a:endParaRPr lang="en-IN" sz="2000" dirty="0">
              <a:latin typeface="Times New Roman" panose="02020603050405020304" pitchFamily="18" charset="0"/>
              <a:cs typeface="Times New Roman" panose="02020603050405020304" pitchFamily="18" charset="0"/>
            </a:endParaRPr>
          </a:p>
          <a:p>
            <a:pPr marL="0" lvl="0" indent="0" algn="just" rtl="0">
              <a:lnSpc>
                <a:spcPct val="90000"/>
              </a:lnSpc>
              <a:spcBef>
                <a:spcPts val="750"/>
              </a:spcBef>
              <a:spcAft>
                <a:spcPts val="0"/>
              </a:spcAft>
              <a:buSzPts val="1800"/>
              <a:buNone/>
            </a:pPr>
            <a:r>
              <a:rPr lang="en-IN" sz="2000" dirty="0">
                <a:latin typeface="Times New Roman" panose="02020603050405020304" pitchFamily="18" charset="0"/>
                <a:ea typeface="Times New Roman"/>
                <a:cs typeface="Times New Roman" panose="02020603050405020304" pitchFamily="18" charset="0"/>
                <a:sym typeface="Times New Roman"/>
              </a:rPr>
              <a:t>       VNRVJIET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D5C569-E11F-A1EF-3281-05DA63D151A5}"/>
              </a:ext>
            </a:extLst>
          </p:cNvPr>
          <p:cNvSpPr>
            <a:spLocks noGrp="1"/>
          </p:cNvSpPr>
          <p:nvPr>
            <p:ph type="body" idx="1"/>
          </p:nvPr>
        </p:nvSpPr>
        <p:spPr>
          <a:xfrm>
            <a:off x="390144" y="1658112"/>
            <a:ext cx="8375904" cy="4518713"/>
          </a:xfrm>
        </p:spPr>
        <p:txBody>
          <a:bodyPr>
            <a:normAutofit/>
          </a:bodyPr>
          <a:lstStyle/>
          <a:p>
            <a:pPr marL="114300" indent="0">
              <a:buNone/>
            </a:pPr>
            <a:r>
              <a:rPr lang="en-IN" sz="2200" dirty="0">
                <a:effectLst/>
                <a:latin typeface="Times New Roman" panose="02020603050405020304" pitchFamily="18" charset="0"/>
                <a:ea typeface="Arial" panose="020B0604020202020204" pitchFamily="34" charset="0"/>
              </a:rPr>
              <a:t>2. Efficiency: The chatbot can efficiently process orders and reservations, reducing errors and streamlining operations during peak hours.</a:t>
            </a:r>
            <a:endParaRPr lang="en-IN" sz="2200" dirty="0">
              <a:effectLst/>
              <a:latin typeface="Arial" panose="020B0604020202020204" pitchFamily="34" charset="0"/>
              <a:ea typeface="Arial" panose="020B0604020202020204" pitchFamily="34" charset="0"/>
            </a:endParaRPr>
          </a:p>
          <a:p>
            <a:pPr marL="114300" indent="0">
              <a:buNone/>
            </a:pPr>
            <a:endParaRPr lang="en-IN" sz="2200" dirty="0">
              <a:latin typeface="Times New Roman" panose="02020603050405020304" pitchFamily="18" charset="0"/>
              <a:ea typeface="Arial" panose="020B0604020202020204" pitchFamily="34" charset="0"/>
            </a:endParaRPr>
          </a:p>
          <a:p>
            <a:pPr marL="114300" indent="0">
              <a:buNone/>
            </a:pPr>
            <a:r>
              <a:rPr lang="en-IN" sz="2200" dirty="0">
                <a:latin typeface="Times New Roman" panose="02020603050405020304" pitchFamily="18" charset="0"/>
                <a:ea typeface="Arial" panose="020B0604020202020204" pitchFamily="34" charset="0"/>
              </a:rPr>
              <a:t>3</a:t>
            </a:r>
            <a:r>
              <a:rPr lang="en-IN" sz="2200" dirty="0">
                <a:effectLst/>
                <a:latin typeface="Times New Roman" panose="02020603050405020304" pitchFamily="18" charset="0"/>
                <a:ea typeface="Arial" panose="020B0604020202020204" pitchFamily="34" charset="0"/>
              </a:rPr>
              <a:t>. Data Collection: The chatbot can collect valuable data on customer preferences and feedback, allowing the restaurant to make data-driven improvements.</a:t>
            </a:r>
          </a:p>
          <a:p>
            <a:pPr marL="114300" indent="0">
              <a:buNone/>
            </a:pPr>
            <a:endParaRPr lang="en-IN" sz="2200" dirty="0">
              <a:effectLst/>
              <a:latin typeface="Arial" panose="020B0604020202020204" pitchFamily="34" charset="0"/>
              <a:ea typeface="Arial" panose="020B0604020202020204" pitchFamily="34" charset="0"/>
            </a:endParaRPr>
          </a:p>
          <a:p>
            <a:pPr marL="114300" indent="0">
              <a:buNone/>
            </a:pPr>
            <a:r>
              <a:rPr lang="en-IN" sz="2200" dirty="0">
                <a:latin typeface="Times New Roman" panose="02020603050405020304" pitchFamily="18" charset="0"/>
                <a:ea typeface="Arial" panose="020B0604020202020204" pitchFamily="34" charset="0"/>
              </a:rPr>
              <a:t>4</a:t>
            </a:r>
            <a:r>
              <a:rPr lang="en-IN" sz="2200" dirty="0">
                <a:effectLst/>
                <a:latin typeface="Times New Roman" panose="02020603050405020304" pitchFamily="18" charset="0"/>
                <a:ea typeface="Arial" panose="020B0604020202020204" pitchFamily="34" charset="0"/>
              </a:rPr>
              <a:t>. Scalability: The system can seamlessly handle a high volume of customer interactions, ensuring consistent quality during busy periods.</a:t>
            </a:r>
            <a:endParaRPr lang="en-IN" sz="2200" dirty="0">
              <a:effectLst/>
              <a:latin typeface="Arial" panose="020B0604020202020204" pitchFamily="34" charset="0"/>
              <a:ea typeface="Arial" panose="020B0604020202020204" pitchFamily="34" charset="0"/>
            </a:endParaRPr>
          </a:p>
          <a:p>
            <a:pPr marL="114300" indent="0">
              <a:buNone/>
            </a:pPr>
            <a:endParaRPr lang="en-US" sz="2200" dirty="0"/>
          </a:p>
        </p:txBody>
      </p:sp>
    </p:spTree>
    <p:extLst>
      <p:ext uri="{BB962C8B-B14F-4D97-AF65-F5344CB8AC3E}">
        <p14:creationId xmlns:p14="http://schemas.microsoft.com/office/powerpoint/2010/main" val="298564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0138-5003-9472-0F3D-CDD05AF14DE7}"/>
              </a:ext>
            </a:extLst>
          </p:cNvPr>
          <p:cNvSpPr>
            <a:spLocks noGrp="1"/>
          </p:cNvSpPr>
          <p:nvPr>
            <p:ph type="title"/>
          </p:nvPr>
        </p:nvSpPr>
        <p:spPr>
          <a:xfrm>
            <a:off x="114607" y="980587"/>
            <a:ext cx="7886700" cy="1188455"/>
          </a:xfrm>
        </p:spPr>
        <p:txBody>
          <a:bodyPr>
            <a:normAutofit/>
          </a:bodyPr>
          <a:lstStyle/>
          <a:p>
            <a:pPr marL="12700" marR="0" lvl="0" indent="0" algn="just" defTabSz="914400" rtl="0" eaLnBrk="1" fontAlgn="auto" latinLnBrk="0" hangingPunct="1">
              <a:lnSpc>
                <a:spcPct val="100000"/>
              </a:lnSpc>
              <a:spcBef>
                <a:spcPts val="130"/>
              </a:spcBef>
              <a:spcAft>
                <a:spcPts val="0"/>
              </a:spcAft>
              <a:buClrTx/>
              <a:buSzTx/>
              <a:buFontTx/>
              <a:buNone/>
              <a:tabLst/>
              <a:defRPr/>
            </a:pPr>
            <a:r>
              <a:rPr kumimoji="0" lang="en-IN" sz="2800" b="1" i="0" u="none" strike="noStrike" kern="1200" cap="none" spc="2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PROPOSED ARCHITECTURE</a:t>
            </a:r>
          </a:p>
        </p:txBody>
      </p:sp>
      <p:pic>
        <p:nvPicPr>
          <p:cNvPr id="6" name="Picture 5">
            <a:extLst>
              <a:ext uri="{FF2B5EF4-FFF2-40B4-BE49-F238E27FC236}">
                <a16:creationId xmlns:a16="http://schemas.microsoft.com/office/drawing/2014/main" id="{E74E88FF-1793-F784-1A09-82F562256C21}"/>
              </a:ext>
            </a:extLst>
          </p:cNvPr>
          <p:cNvPicPr>
            <a:picLocks noChangeAspect="1"/>
          </p:cNvPicPr>
          <p:nvPr/>
        </p:nvPicPr>
        <p:blipFill>
          <a:blip r:embed="rId2"/>
          <a:stretch>
            <a:fillRect/>
          </a:stretch>
        </p:blipFill>
        <p:spPr>
          <a:xfrm>
            <a:off x="1892595" y="2062716"/>
            <a:ext cx="914400" cy="1143000"/>
          </a:xfrm>
          <a:prstGeom prst="rect">
            <a:avLst/>
          </a:prstGeom>
        </p:spPr>
      </p:pic>
      <p:sp>
        <p:nvSpPr>
          <p:cNvPr id="8" name="Rectangle 7">
            <a:extLst>
              <a:ext uri="{FF2B5EF4-FFF2-40B4-BE49-F238E27FC236}">
                <a16:creationId xmlns:a16="http://schemas.microsoft.com/office/drawing/2014/main" id="{AFCEAD22-5CCD-ABFC-CA01-6C2C8D88A870}"/>
              </a:ext>
            </a:extLst>
          </p:cNvPr>
          <p:cNvSpPr/>
          <p:nvPr/>
        </p:nvSpPr>
        <p:spPr>
          <a:xfrm>
            <a:off x="2806995" y="2169042"/>
            <a:ext cx="914400" cy="627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Frontend</a:t>
            </a:r>
          </a:p>
        </p:txBody>
      </p:sp>
      <p:sp>
        <p:nvSpPr>
          <p:cNvPr id="9" name="Trapezium 8">
            <a:extLst>
              <a:ext uri="{FF2B5EF4-FFF2-40B4-BE49-F238E27FC236}">
                <a16:creationId xmlns:a16="http://schemas.microsoft.com/office/drawing/2014/main" id="{CDEE9C8A-8AA2-B87B-052A-D77BE8153858}"/>
              </a:ext>
            </a:extLst>
          </p:cNvPr>
          <p:cNvSpPr/>
          <p:nvPr/>
        </p:nvSpPr>
        <p:spPr>
          <a:xfrm>
            <a:off x="3662915" y="3377033"/>
            <a:ext cx="1073888" cy="574158"/>
          </a:xfrm>
          <a:prstGeom prst="trapezoi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Backend</a:t>
            </a:r>
          </a:p>
        </p:txBody>
      </p:sp>
      <p:sp>
        <p:nvSpPr>
          <p:cNvPr id="10" name="Rounded Rectangle 9">
            <a:extLst>
              <a:ext uri="{FF2B5EF4-FFF2-40B4-BE49-F238E27FC236}">
                <a16:creationId xmlns:a16="http://schemas.microsoft.com/office/drawing/2014/main" id="{52310DF8-3FE4-D32F-D5C7-AD683F4897CD}"/>
              </a:ext>
            </a:extLst>
          </p:cNvPr>
          <p:cNvSpPr/>
          <p:nvPr/>
        </p:nvSpPr>
        <p:spPr>
          <a:xfrm>
            <a:off x="3508744" y="4593265"/>
            <a:ext cx="1063256" cy="57415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NLP</a:t>
            </a:r>
          </a:p>
          <a:p>
            <a:pPr algn="ctr"/>
            <a:r>
              <a:rPr lang="en-US" dirty="0"/>
              <a:t>(Model)</a:t>
            </a:r>
          </a:p>
        </p:txBody>
      </p:sp>
      <p:sp>
        <p:nvSpPr>
          <p:cNvPr id="11" name="Rounded Rectangle 10">
            <a:extLst>
              <a:ext uri="{FF2B5EF4-FFF2-40B4-BE49-F238E27FC236}">
                <a16:creationId xmlns:a16="http://schemas.microsoft.com/office/drawing/2014/main" id="{50D3C1ED-43B2-6710-0D1B-6D45878F5CED}"/>
              </a:ext>
            </a:extLst>
          </p:cNvPr>
          <p:cNvSpPr/>
          <p:nvPr/>
        </p:nvSpPr>
        <p:spPr>
          <a:xfrm>
            <a:off x="6592187" y="4603321"/>
            <a:ext cx="1063256" cy="57415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Database</a:t>
            </a:r>
          </a:p>
        </p:txBody>
      </p:sp>
      <p:sp>
        <p:nvSpPr>
          <p:cNvPr id="12" name="Rounded Rectangle 11">
            <a:extLst>
              <a:ext uri="{FF2B5EF4-FFF2-40B4-BE49-F238E27FC236}">
                <a16:creationId xmlns:a16="http://schemas.microsoft.com/office/drawing/2014/main" id="{F5E2EBA2-D224-3293-A25C-24676DBA1CCB}"/>
              </a:ext>
            </a:extLst>
          </p:cNvPr>
          <p:cNvSpPr/>
          <p:nvPr/>
        </p:nvSpPr>
        <p:spPr>
          <a:xfrm>
            <a:off x="2806995" y="5877413"/>
            <a:ext cx="1063256" cy="57415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Feedback System</a:t>
            </a:r>
          </a:p>
        </p:txBody>
      </p:sp>
      <p:cxnSp>
        <p:nvCxnSpPr>
          <p:cNvPr id="14" name="Straight Connector 13">
            <a:extLst>
              <a:ext uri="{FF2B5EF4-FFF2-40B4-BE49-F238E27FC236}">
                <a16:creationId xmlns:a16="http://schemas.microsoft.com/office/drawing/2014/main" id="{E5DD4E0D-1B3A-B379-1A87-106ECC4BB8C9}"/>
              </a:ext>
            </a:extLst>
          </p:cNvPr>
          <p:cNvCxnSpPr/>
          <p:nvPr/>
        </p:nvCxnSpPr>
        <p:spPr>
          <a:xfrm>
            <a:off x="3072809" y="2796363"/>
            <a:ext cx="0" cy="40935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C991324-5984-1A3D-1654-5707F6786093}"/>
              </a:ext>
            </a:extLst>
          </p:cNvPr>
          <p:cNvCxnSpPr/>
          <p:nvPr/>
        </p:nvCxnSpPr>
        <p:spPr>
          <a:xfrm>
            <a:off x="3072809" y="3429000"/>
            <a:ext cx="0" cy="23923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EC303C4-BFE7-C07E-2B85-B936B0CBFCE8}"/>
              </a:ext>
            </a:extLst>
          </p:cNvPr>
          <p:cNvCxnSpPr/>
          <p:nvPr/>
        </p:nvCxnSpPr>
        <p:spPr>
          <a:xfrm>
            <a:off x="3870251" y="3951191"/>
            <a:ext cx="0" cy="642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98958B7-CAFE-B742-07DF-5DC8C3F6E341}"/>
              </a:ext>
            </a:extLst>
          </p:cNvPr>
          <p:cNvCxnSpPr>
            <a:endCxn id="9" idx="1"/>
          </p:cNvCxnSpPr>
          <p:nvPr/>
        </p:nvCxnSpPr>
        <p:spPr>
          <a:xfrm>
            <a:off x="3072809" y="3664112"/>
            <a:ext cx="661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340535C-665E-D706-3CC3-833A0F0C057B}"/>
              </a:ext>
            </a:extLst>
          </p:cNvPr>
          <p:cNvCxnSpPr>
            <a:cxnSpLocks/>
            <a:endCxn id="11" idx="1"/>
          </p:cNvCxnSpPr>
          <p:nvPr/>
        </p:nvCxnSpPr>
        <p:spPr>
          <a:xfrm>
            <a:off x="4572000" y="4890400"/>
            <a:ext cx="2020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39E6F4E-48AC-4157-9FB8-6612805DE138}"/>
              </a:ext>
            </a:extLst>
          </p:cNvPr>
          <p:cNvCxnSpPr>
            <a:cxnSpLocks/>
          </p:cNvCxnSpPr>
          <p:nvPr/>
        </p:nvCxnSpPr>
        <p:spPr>
          <a:xfrm>
            <a:off x="3338623" y="3451461"/>
            <a:ext cx="466504"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E36EFE0-CD93-72D0-45D5-5DC2454F2B9E}"/>
              </a:ext>
            </a:extLst>
          </p:cNvPr>
          <p:cNvCxnSpPr>
            <a:cxnSpLocks/>
          </p:cNvCxnSpPr>
          <p:nvPr/>
        </p:nvCxnSpPr>
        <p:spPr>
          <a:xfrm flipV="1">
            <a:off x="3338623" y="3205716"/>
            <a:ext cx="0" cy="24574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4E9A30B-355F-DB03-C39E-13A36E22AF0F}"/>
              </a:ext>
            </a:extLst>
          </p:cNvPr>
          <p:cNvCxnSpPr>
            <a:cxnSpLocks/>
          </p:cNvCxnSpPr>
          <p:nvPr/>
        </p:nvCxnSpPr>
        <p:spPr>
          <a:xfrm flipV="1">
            <a:off x="3323559" y="2796363"/>
            <a:ext cx="0" cy="204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9E5906F-9F0C-091E-DF07-E05C1D56D19C}"/>
              </a:ext>
            </a:extLst>
          </p:cNvPr>
          <p:cNvCxnSpPr/>
          <p:nvPr/>
        </p:nvCxnSpPr>
        <p:spPr>
          <a:xfrm flipH="1">
            <a:off x="1533746" y="3853416"/>
            <a:ext cx="2129169"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9E8478E-941C-A856-3A9A-153421BD249A}"/>
              </a:ext>
            </a:extLst>
          </p:cNvPr>
          <p:cNvCxnSpPr>
            <a:cxnSpLocks/>
          </p:cNvCxnSpPr>
          <p:nvPr/>
        </p:nvCxnSpPr>
        <p:spPr>
          <a:xfrm>
            <a:off x="7123815" y="3558672"/>
            <a:ext cx="0" cy="1044649"/>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0AEB0AD-5D79-998F-C7DC-F0140897BA4B}"/>
              </a:ext>
            </a:extLst>
          </p:cNvPr>
          <p:cNvCxnSpPr>
            <a:cxnSpLocks/>
          </p:cNvCxnSpPr>
          <p:nvPr/>
        </p:nvCxnSpPr>
        <p:spPr>
          <a:xfrm flipH="1" flipV="1">
            <a:off x="4657060" y="3548616"/>
            <a:ext cx="2466755" cy="10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1C943368-BF99-F214-E120-F8F631562F1B}"/>
              </a:ext>
            </a:extLst>
          </p:cNvPr>
          <p:cNvSpPr txBox="1"/>
          <p:nvPr/>
        </p:nvSpPr>
        <p:spPr>
          <a:xfrm>
            <a:off x="2802539" y="3209670"/>
            <a:ext cx="759343" cy="246221"/>
          </a:xfrm>
          <a:prstGeom prst="rect">
            <a:avLst/>
          </a:prstGeom>
          <a:noFill/>
        </p:spPr>
        <p:txBody>
          <a:bodyPr wrap="square" rtlCol="0">
            <a:spAutoFit/>
          </a:bodyPr>
          <a:lstStyle/>
          <a:p>
            <a:r>
              <a:rPr lang="en-US" sz="1000" dirty="0"/>
              <a:t>Query</a:t>
            </a:r>
          </a:p>
        </p:txBody>
      </p:sp>
      <p:sp>
        <p:nvSpPr>
          <p:cNvPr id="45" name="TextBox 44">
            <a:extLst>
              <a:ext uri="{FF2B5EF4-FFF2-40B4-BE49-F238E27FC236}">
                <a16:creationId xmlns:a16="http://schemas.microsoft.com/office/drawing/2014/main" id="{3B8B5B5C-D037-6074-C0A6-D7CDE06F77CC}"/>
              </a:ext>
            </a:extLst>
          </p:cNvPr>
          <p:cNvSpPr txBox="1"/>
          <p:nvPr/>
        </p:nvSpPr>
        <p:spPr>
          <a:xfrm>
            <a:off x="3024476" y="2944504"/>
            <a:ext cx="758541" cy="246221"/>
          </a:xfrm>
          <a:prstGeom prst="rect">
            <a:avLst/>
          </a:prstGeom>
          <a:noFill/>
        </p:spPr>
        <p:txBody>
          <a:bodyPr wrap="none" rtlCol="0">
            <a:spAutoFit/>
          </a:bodyPr>
          <a:lstStyle/>
          <a:p>
            <a:r>
              <a:rPr lang="en-US" sz="1000" dirty="0"/>
              <a:t>Response</a:t>
            </a:r>
          </a:p>
        </p:txBody>
      </p:sp>
      <p:sp>
        <p:nvSpPr>
          <p:cNvPr id="46" name="TextBox 45">
            <a:extLst>
              <a:ext uri="{FF2B5EF4-FFF2-40B4-BE49-F238E27FC236}">
                <a16:creationId xmlns:a16="http://schemas.microsoft.com/office/drawing/2014/main" id="{0612F2FF-C573-14CA-87DE-FE6B4305EBD8}"/>
              </a:ext>
            </a:extLst>
          </p:cNvPr>
          <p:cNvSpPr txBox="1"/>
          <p:nvPr/>
        </p:nvSpPr>
        <p:spPr>
          <a:xfrm>
            <a:off x="5497033" y="3240546"/>
            <a:ext cx="910827" cy="307777"/>
          </a:xfrm>
          <a:prstGeom prst="rect">
            <a:avLst/>
          </a:prstGeom>
          <a:noFill/>
        </p:spPr>
        <p:txBody>
          <a:bodyPr wrap="none" rtlCol="0">
            <a:spAutoFit/>
          </a:bodyPr>
          <a:lstStyle/>
          <a:p>
            <a:r>
              <a:rPr lang="en-US" dirty="0"/>
              <a:t>feedback</a:t>
            </a:r>
          </a:p>
        </p:txBody>
      </p:sp>
      <p:cxnSp>
        <p:nvCxnSpPr>
          <p:cNvPr id="48" name="Straight Connector 47">
            <a:extLst>
              <a:ext uri="{FF2B5EF4-FFF2-40B4-BE49-F238E27FC236}">
                <a16:creationId xmlns:a16="http://schemas.microsoft.com/office/drawing/2014/main" id="{1D875A4C-F30A-FB55-0CFD-21E801E6AF0B}"/>
              </a:ext>
            </a:extLst>
          </p:cNvPr>
          <p:cNvCxnSpPr>
            <a:cxnSpLocks/>
          </p:cNvCxnSpPr>
          <p:nvPr/>
        </p:nvCxnSpPr>
        <p:spPr>
          <a:xfrm>
            <a:off x="1533746" y="3853416"/>
            <a:ext cx="0" cy="231107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15A495E-7311-88CD-E278-DA2CFBCC92A0}"/>
              </a:ext>
            </a:extLst>
          </p:cNvPr>
          <p:cNvCxnSpPr>
            <a:cxnSpLocks/>
            <a:endCxn id="12" idx="1"/>
          </p:cNvCxnSpPr>
          <p:nvPr/>
        </p:nvCxnSpPr>
        <p:spPr>
          <a:xfrm>
            <a:off x="1533746" y="6164492"/>
            <a:ext cx="1273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B4923B1-AB51-F141-30AE-AFCD4030290E}"/>
              </a:ext>
            </a:extLst>
          </p:cNvPr>
          <p:cNvCxnSpPr>
            <a:cxnSpLocks/>
          </p:cNvCxnSpPr>
          <p:nvPr/>
        </p:nvCxnSpPr>
        <p:spPr>
          <a:xfrm>
            <a:off x="3870251" y="6039293"/>
            <a:ext cx="3253564"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55BCF62-E83D-3D3C-701D-F0BAFFCDB2CB}"/>
              </a:ext>
            </a:extLst>
          </p:cNvPr>
          <p:cNvCxnSpPr>
            <a:endCxn id="11" idx="2"/>
          </p:cNvCxnSpPr>
          <p:nvPr/>
        </p:nvCxnSpPr>
        <p:spPr>
          <a:xfrm flipV="1">
            <a:off x="7123815" y="5177479"/>
            <a:ext cx="0" cy="871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CAB44CD8-4D98-E9B3-CC41-C92CBFAE0946}"/>
              </a:ext>
            </a:extLst>
          </p:cNvPr>
          <p:cNvSpPr txBox="1"/>
          <p:nvPr/>
        </p:nvSpPr>
        <p:spPr>
          <a:xfrm rot="16200000">
            <a:off x="1028150" y="4711526"/>
            <a:ext cx="731290" cy="307777"/>
          </a:xfrm>
          <a:prstGeom prst="rect">
            <a:avLst/>
          </a:prstGeom>
          <a:noFill/>
        </p:spPr>
        <p:txBody>
          <a:bodyPr wrap="none" rtlCol="0">
            <a:spAutoFit/>
          </a:bodyPr>
          <a:lstStyle/>
          <a:p>
            <a:r>
              <a:rPr lang="en-US" dirty="0"/>
              <a:t>update</a:t>
            </a:r>
          </a:p>
        </p:txBody>
      </p:sp>
      <p:sp>
        <p:nvSpPr>
          <p:cNvPr id="62" name="TextBox 61">
            <a:extLst>
              <a:ext uri="{FF2B5EF4-FFF2-40B4-BE49-F238E27FC236}">
                <a16:creationId xmlns:a16="http://schemas.microsoft.com/office/drawing/2014/main" id="{D4A7B7A1-BAA4-EB3C-32F5-7FC5D9A9DF8F}"/>
              </a:ext>
            </a:extLst>
          </p:cNvPr>
          <p:cNvSpPr txBox="1"/>
          <p:nvPr/>
        </p:nvSpPr>
        <p:spPr>
          <a:xfrm>
            <a:off x="5207988" y="4605740"/>
            <a:ext cx="729687" cy="276999"/>
          </a:xfrm>
          <a:prstGeom prst="rect">
            <a:avLst/>
          </a:prstGeom>
          <a:noFill/>
        </p:spPr>
        <p:txBody>
          <a:bodyPr wrap="none" rtlCol="0">
            <a:spAutoFit/>
          </a:bodyPr>
          <a:lstStyle/>
          <a:p>
            <a:r>
              <a:rPr lang="en-US" sz="1200" dirty="0"/>
              <a:t>retrieval</a:t>
            </a:r>
          </a:p>
        </p:txBody>
      </p:sp>
      <p:cxnSp>
        <p:nvCxnSpPr>
          <p:cNvPr id="1024" name="Straight Connector 1023">
            <a:extLst>
              <a:ext uri="{FF2B5EF4-FFF2-40B4-BE49-F238E27FC236}">
                <a16:creationId xmlns:a16="http://schemas.microsoft.com/office/drawing/2014/main" id="{BB13DF0F-A193-18FE-5B60-DFF4A7A42CBD}"/>
              </a:ext>
            </a:extLst>
          </p:cNvPr>
          <p:cNvCxnSpPr/>
          <p:nvPr/>
        </p:nvCxnSpPr>
        <p:spPr>
          <a:xfrm>
            <a:off x="7347098" y="5186296"/>
            <a:ext cx="0" cy="1116419"/>
          </a:xfrm>
          <a:prstGeom prst="line">
            <a:avLst/>
          </a:prstGeom>
        </p:spPr>
        <p:style>
          <a:lnRef idx="1">
            <a:schemeClr val="dk1"/>
          </a:lnRef>
          <a:fillRef idx="0">
            <a:schemeClr val="dk1"/>
          </a:fillRef>
          <a:effectRef idx="0">
            <a:schemeClr val="dk1"/>
          </a:effectRef>
          <a:fontRef idx="minor">
            <a:schemeClr val="tx1"/>
          </a:fontRef>
        </p:style>
      </p:cxnSp>
      <p:cxnSp>
        <p:nvCxnSpPr>
          <p:cNvPr id="1027" name="Straight Arrow Connector 1026">
            <a:extLst>
              <a:ext uri="{FF2B5EF4-FFF2-40B4-BE49-F238E27FC236}">
                <a16:creationId xmlns:a16="http://schemas.microsoft.com/office/drawing/2014/main" id="{900B4E61-D8FD-9783-314E-6B12DD743B51}"/>
              </a:ext>
            </a:extLst>
          </p:cNvPr>
          <p:cNvCxnSpPr>
            <a:cxnSpLocks/>
          </p:cNvCxnSpPr>
          <p:nvPr/>
        </p:nvCxnSpPr>
        <p:spPr>
          <a:xfrm flipH="1" flipV="1">
            <a:off x="3870251" y="6283842"/>
            <a:ext cx="3476847" cy="18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67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6D18-1E9D-4745-A257-B37BE38B8AA4}"/>
              </a:ext>
            </a:extLst>
          </p:cNvPr>
          <p:cNvSpPr>
            <a:spLocks noGrp="1"/>
          </p:cNvSpPr>
          <p:nvPr>
            <p:ph type="title"/>
          </p:nvPr>
        </p:nvSpPr>
        <p:spPr>
          <a:xfrm>
            <a:off x="360953" y="951029"/>
            <a:ext cx="7886700" cy="1325700"/>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id="{841F2E7F-AB67-74A7-F9B2-15619196A048}"/>
              </a:ext>
            </a:extLst>
          </p:cNvPr>
          <p:cNvSpPr>
            <a:spLocks noGrp="1"/>
          </p:cNvSpPr>
          <p:nvPr>
            <p:ph type="body" idx="1"/>
          </p:nvPr>
        </p:nvSpPr>
        <p:spPr>
          <a:xfrm>
            <a:off x="176784" y="2076766"/>
            <a:ext cx="8790432" cy="4351200"/>
          </a:xfrm>
        </p:spPr>
        <p:txBody>
          <a:bodyPr>
            <a:noAutofit/>
          </a:bodyPr>
          <a:lstStyle/>
          <a:p>
            <a:pPr marL="0" lvl="0" indent="0" algn="just">
              <a:lnSpc>
                <a:spcPct val="115000"/>
              </a:lnSpc>
              <a:buSzPts val="1000"/>
              <a:buNone/>
              <a:tabLst>
                <a:tab pos="457200" algn="l"/>
              </a:tabLst>
            </a:pPr>
            <a:endParaRPr lang="en-IN" sz="2000" b="1" dirty="0">
              <a:latin typeface="Times New Roman" panose="02020603050405020304" pitchFamily="18" charset="0"/>
              <a:ea typeface="Arial" panose="020B0604020202020204" pitchFamily="34" charset="0"/>
            </a:endParaRPr>
          </a:p>
          <a:p>
            <a:pPr marL="0" lvl="0" indent="0" algn="just">
              <a:lnSpc>
                <a:spcPct val="115000"/>
              </a:lnSpc>
              <a:buSzPts val="1000"/>
              <a:buNone/>
              <a:tabLst>
                <a:tab pos="457200" algn="l"/>
              </a:tabLst>
            </a:pPr>
            <a:endParaRPr lang="en-IN" sz="2000" dirty="0">
              <a:effectLst/>
              <a:latin typeface="Arial" panose="020B0604020202020204" pitchFamily="34" charset="0"/>
              <a:ea typeface="Arial" panose="020B0604020202020204" pitchFamily="34" charset="0"/>
            </a:endParaRPr>
          </a:p>
          <a:p>
            <a:pPr marL="114300" indent="0">
              <a:buNone/>
            </a:pPr>
            <a:endParaRPr lang="en-US" sz="2000" dirty="0"/>
          </a:p>
        </p:txBody>
      </p:sp>
      <p:sp>
        <p:nvSpPr>
          <p:cNvPr id="5" name="TextBox 4">
            <a:extLst>
              <a:ext uri="{FF2B5EF4-FFF2-40B4-BE49-F238E27FC236}">
                <a16:creationId xmlns:a16="http://schemas.microsoft.com/office/drawing/2014/main" id="{12C17E11-7CF7-37E5-15A6-70DCEFC921AB}"/>
              </a:ext>
            </a:extLst>
          </p:cNvPr>
          <p:cNvSpPr txBox="1"/>
          <p:nvPr/>
        </p:nvSpPr>
        <p:spPr>
          <a:xfrm>
            <a:off x="176784" y="1961950"/>
            <a:ext cx="8517233" cy="4401205"/>
          </a:xfrm>
          <a:prstGeom prst="rect">
            <a:avLst/>
          </a:prstGeom>
          <a:noFill/>
        </p:spPr>
        <p:txBody>
          <a:bodyPr wrap="square">
            <a:spAutoFit/>
          </a:bodyPr>
          <a:lstStyle/>
          <a:p>
            <a:pPr marL="342900" indent="-342900" algn="jus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we used an approach to improve user engagement and answer accuracy. To quickly retrieve and produce contextually relevant responses from a database, we integrated the Retriever-Augmented Generation (RAG) model, which combines retriever and generator components.</a:t>
            </a:r>
          </a:p>
          <a:p>
            <a:pPr marL="342900" indent="-342900" algn="just">
              <a:buFont typeface="Arial" panose="020B0604020202020204" pitchFamily="34" charset="0"/>
              <a:buChar char="•"/>
            </a:pPr>
            <a:r>
              <a:rPr lang="en-US" sz="2000" b="0" dirty="0">
                <a:effectLst/>
                <a:latin typeface="Times New Roman" panose="02020603050405020304" pitchFamily="18" charset="0"/>
                <a:ea typeface="Times New Roman" panose="02020603050405020304" pitchFamily="18" charset="0"/>
              </a:rPr>
              <a:t>RAG combines the strengths of a retriever model, which finds relevant information, and a generator model, which crafts responses, to produce accurate and contextually relevant answers to user queries.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used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Python-based web application framework, for the frontend interface, which gives users a simple way to communicate with the chatbot. We streamlined the intent recognition, answer creation, and text preprocessing operations on the backend by utilizing the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Langchain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framework.</a:t>
            </a:r>
            <a:r>
              <a:rPr lang="en-IN" sz="2000" dirty="0">
                <a:effectLst/>
                <a:latin typeface="Times New Roman" panose="02020603050405020304" pitchFamily="18" charset="0"/>
                <a:cs typeface="Times New Roman" panose="02020603050405020304" pitchFamily="18" charset="0"/>
              </a:rPr>
              <a:t> </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91154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C84586-05E4-85E7-38FB-1609FD3DA7D2}"/>
              </a:ext>
            </a:extLst>
          </p:cNvPr>
          <p:cNvSpPr>
            <a:spLocks noGrp="1"/>
          </p:cNvSpPr>
          <p:nvPr>
            <p:ph type="body" idx="1"/>
          </p:nvPr>
        </p:nvSpPr>
        <p:spPr>
          <a:xfrm>
            <a:off x="253365" y="1446028"/>
            <a:ext cx="8637270" cy="5209952"/>
          </a:xfrm>
        </p:spPr>
        <p:txBody>
          <a:bodyPr>
            <a:no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allowed for similarity matching for pertinent information retrieval. To ensure the chatbot's effectiveness and quickness in responding to user inquiries about menus, reservations, and recommendations, additional customer encounters and comments were added to the database on a regular basis.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Integrated transformers, which </a:t>
            </a:r>
            <a:r>
              <a:rPr lang="en-US" sz="2000" dirty="0">
                <a:solidFill>
                  <a:srgbClr val="000000"/>
                </a:solidFill>
                <a:latin typeface="Times New Roman" panose="02020603050405020304" pitchFamily="18" charset="0"/>
                <a:cs typeface="Times New Roman" panose="02020603050405020304" pitchFamily="18" charset="0"/>
              </a:rPr>
              <a:t>b</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oost the chatbot's capacity to comprehend context, provide well-thought-out answers, and proficiently manage a range of customer inquiries.</a:t>
            </a:r>
          </a:p>
          <a:p>
            <a:pPr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Used the transformer structures in the implementation to process and produce natural language responses.</a:t>
            </a:r>
            <a:r>
              <a:rPr lang="en-IN" sz="2000" dirty="0">
                <a:effectLst/>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Transformer models will be used by the chatbot to comprehend user inquiries and provide precise, contextually relevant answers. The chatbot will be enhanced with refined transformer models that were trained on an extensive dataset of customer reviews and restaurant-specific conversations.</a:t>
            </a:r>
          </a:p>
          <a:p>
            <a:pPr marL="114300" indent="0" algn="just">
              <a:buNone/>
            </a:pPr>
            <a:endParaRPr lang="en-IN" sz="2000" dirty="0">
              <a:solidFill>
                <a:srgbClr val="000000"/>
              </a:solidFill>
              <a:latin typeface="Times New Roman" panose="02020603050405020304" pitchFamily="18" charset="0"/>
            </a:endParaRPr>
          </a:p>
          <a:p>
            <a:pPr algn="just"/>
            <a:endParaRPr lang="en-IN" sz="2000" dirty="0">
              <a:solidFill>
                <a:srgbClr val="000000"/>
              </a:solidFill>
              <a:effectLst/>
              <a:latin typeface="Times New Roman" panose="02020603050405020304" pitchFamily="18" charset="0"/>
            </a:endParaRPr>
          </a:p>
          <a:p>
            <a:pPr algn="just"/>
            <a:endParaRPr lang="en-IN" sz="2000" dirty="0">
              <a:effectLst/>
              <a:latin typeface="Times New Roman" panose="02020603050405020304" pitchFamily="18" charset="0"/>
              <a:cs typeface="Times New Roman" panose="02020603050405020304" pitchFamily="18" charset="0"/>
            </a:endParaRPr>
          </a:p>
          <a:p>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08900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853AB8-AA85-0553-F7D6-5F7D51B17A1B}"/>
              </a:ext>
            </a:extLst>
          </p:cNvPr>
          <p:cNvSpPr>
            <a:spLocks noGrp="1"/>
          </p:cNvSpPr>
          <p:nvPr>
            <p:ph type="body" idx="1"/>
          </p:nvPr>
        </p:nvSpPr>
        <p:spPr>
          <a:xfrm>
            <a:off x="323849" y="1701209"/>
            <a:ext cx="7990811" cy="4954771"/>
          </a:xfrm>
        </p:spPr>
        <p:txBody>
          <a:bodyPr>
            <a:noAutofit/>
          </a:bodyPr>
          <a:lstStyle/>
          <a:p>
            <a:pPr algn="just"/>
            <a:r>
              <a:rPr lang="en-IN" sz="2000" dirty="0">
                <a:solidFill>
                  <a:srgbClr val="000000"/>
                </a:solidFill>
                <a:effectLst/>
                <a:latin typeface="Times New Roman" panose="02020603050405020304" pitchFamily="18" charset="0"/>
              </a:rPr>
              <a:t>Decoders for Transformers, transform the transformer's output into comprehensible, contextually relevant language to improve the chatbot's ability to generate responses.</a:t>
            </a:r>
          </a:p>
          <a:p>
            <a:pPr algn="just"/>
            <a:r>
              <a:rPr lang="en-IN" sz="2000" dirty="0">
                <a:solidFill>
                  <a:srgbClr val="000000"/>
                </a:solidFill>
                <a:effectLst/>
                <a:latin typeface="Times New Roman" panose="02020603050405020304" pitchFamily="18" charset="0"/>
                <a:ea typeface="Times New Roman" panose="02020603050405020304" pitchFamily="18" charset="0"/>
              </a:rPr>
              <a:t>Transformer decoders are incorporated into the chatbot's design to enable the system to provide responses that are more intelligent and sensitive to context. This guarantees that the chatbot can efficiently respond to a wide range of user inquiries and offer precise and insightful details regarding menus, bookings, and suggestions.</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2000" dirty="0">
              <a:solidFill>
                <a:srgbClr val="000000"/>
              </a:solidFill>
              <a:effectLst/>
              <a:latin typeface="Times New Roman" panose="02020603050405020304" pitchFamily="18" charset="0"/>
            </a:endParaRPr>
          </a:p>
          <a:p>
            <a:pPr algn="just"/>
            <a:endParaRPr lang="en-IN" sz="2000" dirty="0">
              <a:solidFill>
                <a:srgbClr val="000000"/>
              </a:solidFill>
              <a:effectLst/>
              <a:latin typeface="Times New Roman" panose="02020603050405020304" pitchFamily="18" charset="0"/>
            </a:endParaRPr>
          </a:p>
          <a:p>
            <a:pPr marL="114300" indent="0">
              <a:buNone/>
            </a:pPr>
            <a:endParaRPr lang="en-US" sz="2000" dirty="0"/>
          </a:p>
        </p:txBody>
      </p:sp>
    </p:spTree>
    <p:extLst>
      <p:ext uri="{BB962C8B-B14F-4D97-AF65-F5344CB8AC3E}">
        <p14:creationId xmlns:p14="http://schemas.microsoft.com/office/powerpoint/2010/main" val="171529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AE4C-141F-7181-917D-F4BABC7B1FFF}"/>
              </a:ext>
            </a:extLst>
          </p:cNvPr>
          <p:cNvSpPr>
            <a:spLocks noGrp="1"/>
          </p:cNvSpPr>
          <p:nvPr>
            <p:ph type="title"/>
          </p:nvPr>
        </p:nvSpPr>
        <p:spPr>
          <a:xfrm>
            <a:off x="330939" y="1254642"/>
            <a:ext cx="7886700" cy="1073888"/>
          </a:xfrm>
        </p:spPr>
        <p:txBody>
          <a:bodyPr>
            <a:no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br>
              <a:rPr lang="en-IN" sz="2800" b="1" dirty="0">
                <a:solidFill>
                  <a:srgbClr val="C00000"/>
                </a:solidFill>
                <a:latin typeface="Times New Roman" panose="02020603050405020304" pitchFamily="18" charset="0"/>
                <a:cs typeface="Times New Roman" panose="02020603050405020304" pitchFamily="18" charset="0"/>
              </a:rPr>
            </a:b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A62649-7946-1464-0670-7646FD2B839D}"/>
              </a:ext>
            </a:extLst>
          </p:cNvPr>
          <p:cNvPicPr>
            <a:picLocks noChangeAspect="1"/>
          </p:cNvPicPr>
          <p:nvPr/>
        </p:nvPicPr>
        <p:blipFill>
          <a:blip r:embed="rId2"/>
          <a:stretch>
            <a:fillRect/>
          </a:stretch>
        </p:blipFill>
        <p:spPr>
          <a:xfrm>
            <a:off x="850606" y="2328530"/>
            <a:ext cx="3466214" cy="3200400"/>
          </a:xfrm>
          <a:prstGeom prst="rect">
            <a:avLst/>
          </a:prstGeom>
        </p:spPr>
      </p:pic>
      <p:pic>
        <p:nvPicPr>
          <p:cNvPr id="4" name="Picture 3">
            <a:extLst>
              <a:ext uri="{FF2B5EF4-FFF2-40B4-BE49-F238E27FC236}">
                <a16:creationId xmlns:a16="http://schemas.microsoft.com/office/drawing/2014/main" id="{611EEFE9-8920-AFCF-403D-C25AFBA686C3}"/>
              </a:ext>
            </a:extLst>
          </p:cNvPr>
          <p:cNvPicPr>
            <a:picLocks noChangeAspect="1"/>
          </p:cNvPicPr>
          <p:nvPr/>
        </p:nvPicPr>
        <p:blipFill>
          <a:blip r:embed="rId3"/>
          <a:stretch>
            <a:fillRect/>
          </a:stretch>
        </p:blipFill>
        <p:spPr>
          <a:xfrm>
            <a:off x="4827182" y="2328530"/>
            <a:ext cx="3771900" cy="3063358"/>
          </a:xfrm>
          <a:prstGeom prst="rect">
            <a:avLst/>
          </a:prstGeom>
        </p:spPr>
      </p:pic>
    </p:spTree>
    <p:extLst>
      <p:ext uri="{BB962C8B-B14F-4D97-AF65-F5344CB8AC3E}">
        <p14:creationId xmlns:p14="http://schemas.microsoft.com/office/powerpoint/2010/main" val="219329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7E64F-4CA2-E418-44D5-33CAAC841477}"/>
              </a:ext>
            </a:extLst>
          </p:cNvPr>
          <p:cNvSpPr txBox="1"/>
          <p:nvPr/>
        </p:nvSpPr>
        <p:spPr>
          <a:xfrm>
            <a:off x="2286000" y="1767007"/>
            <a:ext cx="4572000" cy="307777"/>
          </a:xfrm>
          <a:prstGeom prst="rect">
            <a:avLst/>
          </a:prstGeom>
          <a:noFill/>
        </p:spPr>
        <p:txBody>
          <a:bodyPr wrap="square">
            <a:spAutoFit/>
          </a:bodyPr>
          <a:lstStyle/>
          <a:p>
            <a:pPr algn="just"/>
            <a:endParaRPr lang="en-IN"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BEDE31-2CF2-51B7-7399-3A944EADAB7F}"/>
              </a:ext>
            </a:extLst>
          </p:cNvPr>
          <p:cNvPicPr>
            <a:picLocks noChangeAspect="1"/>
          </p:cNvPicPr>
          <p:nvPr/>
        </p:nvPicPr>
        <p:blipFill>
          <a:blip r:embed="rId2"/>
          <a:stretch>
            <a:fillRect/>
          </a:stretch>
        </p:blipFill>
        <p:spPr>
          <a:xfrm>
            <a:off x="784742" y="2822943"/>
            <a:ext cx="3683000" cy="1727791"/>
          </a:xfrm>
          <a:prstGeom prst="rect">
            <a:avLst/>
          </a:prstGeom>
        </p:spPr>
      </p:pic>
      <p:pic>
        <p:nvPicPr>
          <p:cNvPr id="4" name="Picture 3">
            <a:extLst>
              <a:ext uri="{FF2B5EF4-FFF2-40B4-BE49-F238E27FC236}">
                <a16:creationId xmlns:a16="http://schemas.microsoft.com/office/drawing/2014/main" id="{3DCEEED4-2A9B-1CC8-6B7D-4C47834CE2A2}"/>
              </a:ext>
            </a:extLst>
          </p:cNvPr>
          <p:cNvPicPr>
            <a:picLocks noChangeAspect="1"/>
          </p:cNvPicPr>
          <p:nvPr/>
        </p:nvPicPr>
        <p:blipFill>
          <a:blip r:embed="rId3"/>
          <a:stretch>
            <a:fillRect/>
          </a:stretch>
        </p:blipFill>
        <p:spPr>
          <a:xfrm>
            <a:off x="4965700" y="2620334"/>
            <a:ext cx="3784600" cy="1930400"/>
          </a:xfrm>
          <a:prstGeom prst="rect">
            <a:avLst/>
          </a:prstGeom>
        </p:spPr>
      </p:pic>
    </p:spTree>
    <p:extLst>
      <p:ext uri="{BB962C8B-B14F-4D97-AF65-F5344CB8AC3E}">
        <p14:creationId xmlns:p14="http://schemas.microsoft.com/office/powerpoint/2010/main" val="236465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9B8AFE-70CC-5CE6-32AE-14CC7722D214}"/>
              </a:ext>
            </a:extLst>
          </p:cNvPr>
          <p:cNvPicPr>
            <a:picLocks noChangeAspect="1"/>
          </p:cNvPicPr>
          <p:nvPr/>
        </p:nvPicPr>
        <p:blipFill>
          <a:blip r:embed="rId2"/>
          <a:stretch>
            <a:fillRect/>
          </a:stretch>
        </p:blipFill>
        <p:spPr>
          <a:xfrm>
            <a:off x="685800" y="1580582"/>
            <a:ext cx="7772400" cy="3696836"/>
          </a:xfrm>
          <a:prstGeom prst="rect">
            <a:avLst/>
          </a:prstGeom>
        </p:spPr>
      </p:pic>
    </p:spTree>
    <p:extLst>
      <p:ext uri="{BB962C8B-B14F-4D97-AF65-F5344CB8AC3E}">
        <p14:creationId xmlns:p14="http://schemas.microsoft.com/office/powerpoint/2010/main" val="80683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E083-80FF-6421-1D99-A711842D6553}"/>
              </a:ext>
            </a:extLst>
          </p:cNvPr>
          <p:cNvSpPr>
            <a:spLocks noGrp="1"/>
          </p:cNvSpPr>
          <p:nvPr>
            <p:ph type="title"/>
          </p:nvPr>
        </p:nvSpPr>
        <p:spPr>
          <a:xfrm>
            <a:off x="628650" y="1023494"/>
            <a:ext cx="7886700" cy="1325700"/>
          </a:xfrm>
        </p:spPr>
        <p:txBody>
          <a:bodyPr/>
          <a:lstStyle/>
          <a:p>
            <a:r>
              <a:rPr lang="en-US" b="1" dirty="0">
                <a:solidFill>
                  <a:srgbClr val="C0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8FA71F03-82AE-2EE8-67C9-EC1A97FF2F09}"/>
              </a:ext>
            </a:extLst>
          </p:cNvPr>
          <p:cNvSpPr>
            <a:spLocks noGrp="1"/>
          </p:cNvSpPr>
          <p:nvPr>
            <p:ph type="body" idx="1"/>
          </p:nvPr>
        </p:nvSpPr>
        <p:spPr>
          <a:xfrm>
            <a:off x="628650" y="2170175"/>
            <a:ext cx="7637526" cy="4006649"/>
          </a:xfrm>
        </p:spPr>
        <p:txBody>
          <a:bodyPr>
            <a:normAutofit/>
          </a:bodyPr>
          <a:lstStyle/>
          <a:p>
            <a:pPr algn="just"/>
            <a:r>
              <a:rPr lang="en-IN" sz="2000" b="0" i="0" u="none" strike="noStrike" dirty="0">
                <a:solidFill>
                  <a:srgbClr val="0D0D0D"/>
                </a:solidFill>
                <a:effectLst/>
                <a:latin typeface="Times New Roman" panose="02020603050405020304" pitchFamily="18" charset="0"/>
                <a:cs typeface="Times New Roman" panose="02020603050405020304" pitchFamily="18" charset="0"/>
              </a:rPr>
              <a:t>The development of an NLP-based chatbot for e-commerce customer support has been a significant undertaking, but the outcomes achieved demonstrate its potential to revolutionize customer service in the digital age. Through robust natural language understanding (NLU) models, personalized responses, effective dialogue management, seamless integration, and continuous improvement mechanisms, the chatbot has addressed key challenges in enhancing efficiency and customer satisfaction.</a:t>
            </a:r>
            <a:endParaRPr lang="en-IN" sz="2000" dirty="0">
              <a:effectLst/>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Essentially, this chatbot architecture offers a viable route for restaurants to transform their operations and customer interactions while also pushing the limits of chatbot capabilities. This presents significant prospects for advancement and growth in the field of conversational AI agents. </a:t>
            </a:r>
            <a:endParaRPr lang="en-IN" sz="2000" dirty="0">
              <a:latin typeface="Times New Roman" panose="02020603050405020304" pitchFamily="18" charset="0"/>
              <a:cs typeface="Times New Roman" panose="02020603050405020304" pitchFamily="18" charset="0"/>
            </a:endParaRPr>
          </a:p>
          <a:p>
            <a:pPr marL="114300" indent="0">
              <a:buNone/>
            </a:pPr>
            <a:endParaRPr lang="en-US" sz="2200" dirty="0"/>
          </a:p>
        </p:txBody>
      </p:sp>
    </p:spTree>
    <p:extLst>
      <p:ext uri="{BB962C8B-B14F-4D97-AF65-F5344CB8AC3E}">
        <p14:creationId xmlns:p14="http://schemas.microsoft.com/office/powerpoint/2010/main" val="351787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4C37-F499-A7EE-3A3B-458EC5A8772B}"/>
              </a:ext>
            </a:extLst>
          </p:cNvPr>
          <p:cNvSpPr>
            <a:spLocks noGrp="1"/>
          </p:cNvSpPr>
          <p:nvPr>
            <p:ph type="title"/>
          </p:nvPr>
        </p:nvSpPr>
        <p:spPr>
          <a:xfrm>
            <a:off x="381000" y="1090750"/>
            <a:ext cx="7886700" cy="557075"/>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994BFF3-E99E-72C2-41C4-8B9FBAEC87A3}"/>
              </a:ext>
            </a:extLst>
          </p:cNvPr>
          <p:cNvSpPr>
            <a:spLocks noGrp="1"/>
          </p:cNvSpPr>
          <p:nvPr>
            <p:ph type="body" idx="1"/>
          </p:nvPr>
        </p:nvSpPr>
        <p:spPr>
          <a:xfrm>
            <a:off x="312420" y="1369287"/>
            <a:ext cx="8519160" cy="5642991"/>
          </a:xfrm>
        </p:spPr>
        <p:txBody>
          <a:bodyPr>
            <a:noAutofit/>
          </a:bodyPr>
          <a:lstStyle/>
          <a:p>
            <a:pPr algn="just"/>
            <a:endParaRPr lang="en-US" sz="2000" dirty="0">
              <a:latin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tabLst>
                <a:tab pos="228600" algn="l"/>
                <a:tab pos="457200" algn="l"/>
              </a:tabLst>
            </a:pPr>
            <a:r>
              <a:rPr lang="en-IN" sz="2000" dirty="0" err="1">
                <a:effectLst/>
                <a:latin typeface="Times New Roman" panose="02020603050405020304" pitchFamily="18" charset="0"/>
                <a:ea typeface="Arial" panose="020B0604020202020204" pitchFamily="34" charset="0"/>
              </a:rPr>
              <a:t>Jurafsky</a:t>
            </a:r>
            <a:r>
              <a:rPr lang="en-IN" sz="2000" dirty="0">
                <a:effectLst/>
                <a:latin typeface="Times New Roman" panose="02020603050405020304" pitchFamily="18" charset="0"/>
                <a:ea typeface="Arial" panose="020B0604020202020204" pitchFamily="34" charset="0"/>
              </a:rPr>
              <a:t>, D., &amp; Martin, J. H. (2020). "Speech and Language Processing" (3rd edition). Pearson.</a:t>
            </a:r>
            <a:endParaRPr lang="en-IN" sz="2000" dirty="0">
              <a:effectLst/>
              <a:latin typeface="Arial" panose="020B0604020202020204" pitchFamily="34" charset="0"/>
              <a:ea typeface="Arial" panose="020B0604020202020204" pitchFamily="34" charset="0"/>
            </a:endParaRPr>
          </a:p>
          <a:p>
            <a:pPr marL="457200" lvl="1" indent="0" algn="just">
              <a:lnSpc>
                <a:spcPct val="115000"/>
              </a:lnSpc>
              <a:buSzPts val="1000"/>
              <a:buNone/>
              <a:tabLst>
                <a:tab pos="685800" algn="l"/>
                <a:tab pos="914400" algn="l"/>
              </a:tabLst>
            </a:pPr>
            <a:r>
              <a:rPr lang="en-IN" sz="2000" dirty="0">
                <a:effectLst/>
                <a:latin typeface="Times New Roman" panose="02020603050405020304" pitchFamily="18" charset="0"/>
                <a:ea typeface="Arial" panose="020B0604020202020204" pitchFamily="34" charset="0"/>
              </a:rPr>
              <a:t>This textbook provides comprehensive coverage of natural language processing techniques, including those used in chatbot development.</a:t>
            </a:r>
            <a:endParaRPr lang="en-IN" sz="2000" dirty="0">
              <a:effectLst/>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tabLst>
                <a:tab pos="228600" algn="l"/>
                <a:tab pos="457200" algn="l"/>
              </a:tabLst>
            </a:pPr>
            <a:r>
              <a:rPr lang="en-IN" sz="2000" dirty="0">
                <a:effectLst/>
                <a:latin typeface="Times New Roman" panose="02020603050405020304" pitchFamily="18" charset="0"/>
                <a:ea typeface="Arial" panose="020B0604020202020204" pitchFamily="34" charset="0"/>
              </a:rPr>
              <a:t>Rasa Documentation:</a:t>
            </a:r>
            <a:endParaRPr lang="en-IN" sz="2000" dirty="0">
              <a:effectLst/>
              <a:latin typeface="Arial" panose="020B0604020202020204" pitchFamily="34" charset="0"/>
              <a:ea typeface="Arial" panose="020B0604020202020204" pitchFamily="34" charset="0"/>
            </a:endParaRPr>
          </a:p>
          <a:p>
            <a:pPr marL="457200" lvl="1" indent="0" algn="just">
              <a:lnSpc>
                <a:spcPct val="115000"/>
              </a:lnSpc>
              <a:buSzPts val="1000"/>
              <a:buNone/>
              <a:tabLst>
                <a:tab pos="685800" algn="l"/>
                <a:tab pos="914400" algn="l"/>
              </a:tabLst>
            </a:pPr>
            <a:r>
              <a:rPr lang="en-IN" sz="2000" dirty="0">
                <a:effectLst/>
                <a:latin typeface="Times New Roman" panose="02020603050405020304" pitchFamily="18" charset="0"/>
                <a:ea typeface="Arial" panose="020B0604020202020204" pitchFamily="34" charset="0"/>
              </a:rPr>
              <a:t>The official documentation of the Rasa framework offers detailed guidance on building chatbots using open-source tools. (</a:t>
            </a:r>
            <a:r>
              <a:rPr lang="en-GB" sz="2000" u="sng" dirty="0">
                <a:solidFill>
                  <a:srgbClr val="0000FF"/>
                </a:solidFill>
                <a:effectLst/>
                <a:latin typeface="Times New Roman" panose="02020603050405020304" pitchFamily="18" charset="0"/>
                <a:ea typeface="Arial" panose="020B0604020202020204" pitchFamily="34" charset="0"/>
                <a:hlinkClick r:id="rId3"/>
              </a:rPr>
              <a:t>https://rasa.com/docs/</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tabLst>
                <a:tab pos="228600" algn="l"/>
                <a:tab pos="457200" algn="l"/>
              </a:tabLst>
            </a:pPr>
            <a:r>
              <a:rPr lang="en-IN" sz="2000" dirty="0">
                <a:effectLst/>
                <a:latin typeface="Times New Roman" panose="02020603050405020304" pitchFamily="18" charset="0"/>
                <a:ea typeface="Arial" panose="020B0604020202020204" pitchFamily="34" charset="0"/>
              </a:rPr>
              <a:t>Hugging Face Transformers:</a:t>
            </a:r>
            <a:endParaRPr lang="en-IN" sz="2000" dirty="0">
              <a:effectLst/>
              <a:latin typeface="Arial" panose="020B0604020202020204" pitchFamily="34" charset="0"/>
              <a:ea typeface="Arial" panose="020B0604020202020204" pitchFamily="34" charset="0"/>
            </a:endParaRPr>
          </a:p>
          <a:p>
            <a:pPr marL="457200" lvl="1" indent="0" algn="just">
              <a:lnSpc>
                <a:spcPct val="115000"/>
              </a:lnSpc>
              <a:buSzPts val="1000"/>
              <a:buNone/>
              <a:tabLst>
                <a:tab pos="685800" algn="l"/>
                <a:tab pos="914400" algn="l"/>
              </a:tabLst>
            </a:pPr>
            <a:r>
              <a:rPr lang="en-IN" sz="2000" dirty="0">
                <a:effectLst/>
                <a:latin typeface="Times New Roman" panose="02020603050405020304" pitchFamily="18" charset="0"/>
                <a:ea typeface="Arial" panose="020B0604020202020204" pitchFamily="34" charset="0"/>
              </a:rPr>
              <a:t>The Hugging Face Transformers library provides pre-trained models for various NLP tasks, including chatbot development. Their documentation and tutorials can be a valuable resource. (</a:t>
            </a:r>
            <a:r>
              <a:rPr lang="en-GB" sz="2000" u="sng" dirty="0">
                <a:solidFill>
                  <a:srgbClr val="0000FF"/>
                </a:solidFill>
                <a:effectLst/>
                <a:latin typeface="Times New Roman" panose="02020603050405020304" pitchFamily="18" charset="0"/>
                <a:ea typeface="Arial" panose="020B0604020202020204" pitchFamily="34" charset="0"/>
                <a:hlinkClick r:id="rId4"/>
              </a:rPr>
              <a:t>https://huggingface.co/transformers/</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6743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628650" y="1002612"/>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b="1" dirty="0">
                <a:solidFill>
                  <a:srgbClr val="C00000"/>
                </a:solidFill>
                <a:latin typeface="Times New Roman"/>
                <a:ea typeface="Times New Roman"/>
                <a:cs typeface="Times New Roman"/>
                <a:sym typeface="Times New Roman"/>
              </a:rPr>
              <a:t>ABSTRACT</a:t>
            </a:r>
            <a:endParaRPr b="1" dirty="0">
              <a:solidFill>
                <a:srgbClr val="C00000"/>
              </a:solidFill>
              <a:latin typeface="Times New Roman"/>
              <a:ea typeface="Times New Roman"/>
              <a:cs typeface="Times New Roman"/>
              <a:sym typeface="Times New Roman"/>
            </a:endParaRPr>
          </a:p>
        </p:txBody>
      </p:sp>
      <p:sp>
        <p:nvSpPr>
          <p:cNvPr id="105" name="Google Shape;105;p15"/>
          <p:cNvSpPr txBox="1">
            <a:spLocks noGrp="1"/>
          </p:cNvSpPr>
          <p:nvPr>
            <p:ph type="body" idx="1"/>
          </p:nvPr>
        </p:nvSpPr>
        <p:spPr>
          <a:xfrm>
            <a:off x="414528" y="2003899"/>
            <a:ext cx="8110549" cy="4173064"/>
          </a:xfrm>
          <a:prstGeom prst="rect">
            <a:avLst/>
          </a:prstGeom>
          <a:noFill/>
          <a:ln>
            <a:noFill/>
          </a:ln>
        </p:spPr>
        <p:txBody>
          <a:bodyPr spcFirstLastPara="1" wrap="square" lIns="91425" tIns="45700" rIns="91425" bIns="45700" anchor="t" anchorCtr="0">
            <a:normAutofit fontScale="92500" lnSpcReduction="20000"/>
          </a:bodyPr>
          <a:lstStyle/>
          <a:p>
            <a:pPr algn="just">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In today's fast-paced dining industry, customer satisfaction is paramount. Integrating cutting-edge technologies like Natural Language Processing (NLP) can significantly enhance the dining experience. </a:t>
            </a:r>
          </a:p>
          <a:p>
            <a:pPr algn="just">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This project introduces a chatbot system designed to operate in a restaurant setting, facilitating interactions between customers and the establishment. </a:t>
            </a:r>
          </a:p>
          <a:p>
            <a:pPr algn="just">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This system leverages NLP to engage with patrons, address their needs, and offer real-time support, ultimately improving customer service and streamlining restaurant operations.</a:t>
            </a:r>
          </a:p>
          <a:p>
            <a:pPr algn="just">
              <a:lnSpc>
                <a:spcPct val="115000"/>
              </a:lnSpc>
            </a:pPr>
            <a:r>
              <a:rPr lang="en-US" sz="2200" b="0" dirty="0">
                <a:effectLst/>
                <a:latin typeface="Times New Roman" panose="02020603050405020304" pitchFamily="18" charset="0"/>
                <a:ea typeface="Times New Roman" panose="02020603050405020304" pitchFamily="18" charset="0"/>
              </a:rPr>
              <a:t>We aimed to improve the chatbot's ability to generate responses by first getting pertinent facts from the database, after which it will produce a logical and suitable response for the given situation.</a:t>
            </a:r>
            <a:endParaRPr lang="en-IN" sz="2200" b="1" dirty="0">
              <a:effectLst/>
              <a:latin typeface="Times New Roman" panose="02020603050405020304" pitchFamily="18" charset="0"/>
              <a:ea typeface="Times New Roman" panose="02020603050405020304" pitchFamily="18" charset="0"/>
            </a:endParaRPr>
          </a:p>
          <a:p>
            <a:pPr algn="just">
              <a:lnSpc>
                <a:spcPct val="115000"/>
              </a:lnSpc>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2540" lvl="0" indent="111760" algn="just" rtl="0">
              <a:lnSpc>
                <a:spcPct val="99000"/>
              </a:lnSpc>
              <a:spcBef>
                <a:spcPts val="775"/>
              </a:spcBef>
              <a:spcAft>
                <a:spcPts val="0"/>
              </a:spcAft>
              <a:buSzPts val="1800"/>
              <a:buNone/>
            </a:pPr>
            <a:endParaRPr sz="2000" dirty="0">
              <a:latin typeface="Times New Roman"/>
              <a:ea typeface="Times New Roman"/>
              <a:cs typeface="Times New Roman"/>
              <a:sym typeface="Times New Roman"/>
            </a:endParaRPr>
          </a:p>
          <a:p>
            <a:pPr marL="2540" lvl="0" indent="111760" algn="l" rtl="0">
              <a:lnSpc>
                <a:spcPct val="99000"/>
              </a:lnSpc>
              <a:spcBef>
                <a:spcPts val="775"/>
              </a:spcBef>
              <a:spcAft>
                <a:spcPts val="25"/>
              </a:spcAft>
              <a:buSzPts val="1800"/>
              <a:buNone/>
            </a:pPr>
            <a:endParaRPr sz="2000" dirty="0">
              <a:latin typeface="Calibri"/>
              <a:ea typeface="Calibri"/>
              <a:cs typeface="Calibri"/>
              <a:sym typeface="Calibri"/>
            </a:endParaRPr>
          </a:p>
        </p:txBody>
      </p:sp>
      <p:sp>
        <p:nvSpPr>
          <p:cNvPr id="106" name="Google Shape;106;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Department of Information Technology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94BFF3-E99E-72C2-41C4-8B9FBAEC87A3}"/>
              </a:ext>
            </a:extLst>
          </p:cNvPr>
          <p:cNvSpPr>
            <a:spLocks noGrp="1"/>
          </p:cNvSpPr>
          <p:nvPr>
            <p:ph type="body" idx="1"/>
          </p:nvPr>
        </p:nvSpPr>
        <p:spPr>
          <a:xfrm>
            <a:off x="188976" y="1174215"/>
            <a:ext cx="8766048" cy="5092473"/>
          </a:xfrm>
        </p:spPr>
        <p:txBody>
          <a:bodyPr>
            <a:noAutofit/>
          </a:bodyPr>
          <a:lstStyle/>
          <a:p>
            <a:pPr marL="114300" indent="0" algn="just">
              <a:buNone/>
            </a:pPr>
            <a:endParaRPr lang="en-US" sz="2000" dirty="0">
              <a:latin typeface="Times New Roman" panose="02020603050405020304" pitchFamily="18" charset="0"/>
              <a:cs typeface="Times New Roman" panose="02020603050405020304" pitchFamily="18" charset="0"/>
            </a:endParaRPr>
          </a:p>
          <a:p>
            <a:pPr marL="0" lvl="0" indent="0" algn="just">
              <a:lnSpc>
                <a:spcPct val="115000"/>
              </a:lnSpc>
              <a:buNone/>
              <a:tabLst>
                <a:tab pos="228600" algn="l"/>
                <a:tab pos="457200" algn="l"/>
              </a:tabLst>
            </a:pPr>
            <a:r>
              <a:rPr lang="en-IN" sz="2000" dirty="0">
                <a:effectLst/>
                <a:latin typeface="Times New Roman" panose="02020603050405020304" pitchFamily="18" charset="0"/>
                <a:ea typeface="Arial" panose="020B0604020202020204" pitchFamily="34" charset="0"/>
              </a:rPr>
              <a:t>4. GPT-3 </a:t>
            </a:r>
            <a:r>
              <a:rPr lang="en-IN" sz="2000" dirty="0" err="1">
                <a:effectLst/>
                <a:latin typeface="Times New Roman" panose="02020603050405020304" pitchFamily="18" charset="0"/>
                <a:ea typeface="Arial" panose="020B0604020202020204" pitchFamily="34" charset="0"/>
              </a:rPr>
              <a:t>OpenAI</a:t>
            </a:r>
            <a:r>
              <a:rPr lang="en-IN" sz="2000" dirty="0">
                <a:effectLst/>
                <a:latin typeface="Times New Roman" panose="02020603050405020304" pitchFamily="18" charset="0"/>
                <a:ea typeface="Arial" panose="020B0604020202020204" pitchFamily="34" charset="0"/>
              </a:rPr>
              <a:t> API Documentation:</a:t>
            </a:r>
            <a:endParaRPr lang="en-IN" sz="2000" dirty="0">
              <a:effectLst/>
              <a:latin typeface="Arial" panose="020B0604020202020204" pitchFamily="34" charset="0"/>
              <a:ea typeface="Arial" panose="020B0604020202020204" pitchFamily="34" charset="0"/>
            </a:endParaRPr>
          </a:p>
          <a:p>
            <a:pPr marL="742950" lvl="1" indent="-285750" algn="just">
              <a:lnSpc>
                <a:spcPct val="115000"/>
              </a:lnSpc>
              <a:buSzPts val="1000"/>
              <a:buFont typeface="Symbol" pitchFamily="2" charset="2"/>
              <a:buChar char=""/>
              <a:tabLst>
                <a:tab pos="685800" algn="l"/>
                <a:tab pos="914400" algn="l"/>
              </a:tabLst>
            </a:pPr>
            <a:r>
              <a:rPr lang="en-IN" sz="2000" dirty="0" err="1">
                <a:effectLst/>
                <a:latin typeface="Times New Roman" panose="02020603050405020304" pitchFamily="18" charset="0"/>
                <a:ea typeface="Arial" panose="020B0604020202020204" pitchFamily="34" charset="0"/>
              </a:rPr>
              <a:t>OpenAI's</a:t>
            </a:r>
            <a:r>
              <a:rPr lang="en-IN" sz="2000" dirty="0">
                <a:effectLst/>
                <a:latin typeface="Times New Roman" panose="02020603050405020304" pitchFamily="18" charset="0"/>
                <a:ea typeface="Arial" panose="020B0604020202020204" pitchFamily="34" charset="0"/>
              </a:rPr>
              <a:t> documentation for the GPT-3 API provides insights into using pre-trained language models like GPT-3 for chatbot development. (</a:t>
            </a:r>
            <a:r>
              <a:rPr lang="en-GB" sz="2000" u="sng" dirty="0">
                <a:solidFill>
                  <a:srgbClr val="0000FF"/>
                </a:solidFill>
                <a:effectLst/>
                <a:latin typeface="Times New Roman" panose="02020603050405020304" pitchFamily="18" charset="0"/>
                <a:ea typeface="Arial" panose="020B0604020202020204" pitchFamily="34" charset="0"/>
                <a:hlinkClick r:id="rId3"/>
              </a:rPr>
              <a:t>https://beta.openai.com/docs/</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0" lvl="0" indent="0" algn="just">
              <a:lnSpc>
                <a:spcPct val="115000"/>
              </a:lnSpc>
              <a:buNone/>
              <a:tabLst>
                <a:tab pos="228600" algn="l"/>
                <a:tab pos="457200" algn="l"/>
              </a:tabLst>
            </a:pPr>
            <a:r>
              <a:rPr lang="en-IN" sz="2000" dirty="0">
                <a:effectLst/>
                <a:latin typeface="Times New Roman" panose="02020603050405020304" pitchFamily="18" charset="0"/>
                <a:ea typeface="Arial" panose="020B0604020202020204" pitchFamily="34" charset="0"/>
              </a:rPr>
              <a:t>5. </a:t>
            </a:r>
            <a:r>
              <a:rPr lang="en-IN" sz="2000" dirty="0" err="1">
                <a:effectLst/>
                <a:latin typeface="Times New Roman" panose="02020603050405020304" pitchFamily="18" charset="0"/>
                <a:ea typeface="Arial" panose="020B0604020202020204" pitchFamily="34" charset="0"/>
              </a:rPr>
              <a:t>SpaCy</a:t>
            </a:r>
            <a:r>
              <a:rPr lang="en-IN" sz="2000" dirty="0">
                <a:effectLst/>
                <a:latin typeface="Times New Roman" panose="02020603050405020304" pitchFamily="18" charset="0"/>
                <a:ea typeface="Arial" panose="020B0604020202020204" pitchFamily="34" charset="0"/>
              </a:rPr>
              <a:t> Documentation:</a:t>
            </a:r>
            <a:endParaRPr lang="en-IN" sz="2000" dirty="0">
              <a:effectLst/>
              <a:latin typeface="Arial" panose="020B0604020202020204" pitchFamily="34" charset="0"/>
              <a:ea typeface="Arial" panose="020B0604020202020204" pitchFamily="34" charset="0"/>
            </a:endParaRPr>
          </a:p>
          <a:p>
            <a:pPr marL="742950" lvl="1" indent="-285750" algn="just">
              <a:lnSpc>
                <a:spcPct val="115000"/>
              </a:lnSpc>
              <a:buSzPts val="1000"/>
              <a:buFont typeface="Symbol" pitchFamily="2" charset="2"/>
              <a:buChar char=""/>
              <a:tabLst>
                <a:tab pos="685800" algn="l"/>
                <a:tab pos="914400" algn="l"/>
              </a:tabLst>
            </a:pPr>
            <a:r>
              <a:rPr lang="en-IN" sz="2000" dirty="0">
                <a:effectLst/>
                <a:latin typeface="Times New Roman" panose="02020603050405020304" pitchFamily="18" charset="0"/>
                <a:ea typeface="Arial" panose="020B0604020202020204" pitchFamily="34" charset="0"/>
              </a:rPr>
              <a:t>The official documentation for the </a:t>
            </a:r>
            <a:r>
              <a:rPr lang="en-IN" sz="2000" dirty="0" err="1">
                <a:effectLst/>
                <a:latin typeface="Times New Roman" panose="02020603050405020304" pitchFamily="18" charset="0"/>
                <a:ea typeface="Arial" panose="020B0604020202020204" pitchFamily="34" charset="0"/>
              </a:rPr>
              <a:t>spaCy</a:t>
            </a:r>
            <a:r>
              <a:rPr lang="en-IN" sz="2000" dirty="0">
                <a:effectLst/>
                <a:latin typeface="Times New Roman" panose="02020603050405020304" pitchFamily="18" charset="0"/>
                <a:ea typeface="Arial" panose="020B0604020202020204" pitchFamily="34" charset="0"/>
              </a:rPr>
              <a:t> NLP framework is a great resource for understanding text processing and entity recognition. (</a:t>
            </a:r>
            <a:r>
              <a:rPr lang="en-GB" sz="2000" u="sng" dirty="0">
                <a:solidFill>
                  <a:srgbClr val="0000FF"/>
                </a:solidFill>
                <a:effectLst/>
                <a:latin typeface="Times New Roman" panose="02020603050405020304" pitchFamily="18" charset="0"/>
                <a:ea typeface="Arial" panose="020B0604020202020204" pitchFamily="34" charset="0"/>
                <a:hlinkClick r:id="rId4"/>
              </a:rPr>
              <a:t>https://spacy.io/usage</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0" lvl="0" indent="0" algn="just">
              <a:lnSpc>
                <a:spcPct val="115000"/>
              </a:lnSpc>
              <a:buNone/>
              <a:tabLst>
                <a:tab pos="228600" algn="l"/>
                <a:tab pos="457200" algn="l"/>
              </a:tabLst>
            </a:pPr>
            <a:r>
              <a:rPr lang="en-IN" sz="2000" dirty="0">
                <a:effectLst/>
                <a:latin typeface="Times New Roman" panose="02020603050405020304" pitchFamily="18" charset="0"/>
                <a:ea typeface="Arial" panose="020B0604020202020204" pitchFamily="34" charset="0"/>
              </a:rPr>
              <a:t>6. NLTK (Natural Language Toolkit) Documentation:</a:t>
            </a:r>
            <a:endParaRPr lang="en-IN" sz="2000" dirty="0">
              <a:effectLst/>
              <a:latin typeface="Arial" panose="020B0604020202020204" pitchFamily="34" charset="0"/>
              <a:ea typeface="Arial" panose="020B0604020202020204" pitchFamily="34" charset="0"/>
            </a:endParaRPr>
          </a:p>
          <a:p>
            <a:pPr marL="742950" lvl="1" indent="-285750" algn="just">
              <a:lnSpc>
                <a:spcPct val="115000"/>
              </a:lnSpc>
              <a:buSzPts val="1000"/>
              <a:buFont typeface="Symbol" pitchFamily="2" charset="2"/>
              <a:buChar char=""/>
              <a:tabLst>
                <a:tab pos="685800" algn="l"/>
                <a:tab pos="914400" algn="l"/>
              </a:tabLst>
            </a:pPr>
            <a:r>
              <a:rPr lang="en-IN" sz="2000" dirty="0">
                <a:effectLst/>
                <a:latin typeface="Times New Roman" panose="02020603050405020304" pitchFamily="18" charset="0"/>
                <a:ea typeface="Arial" panose="020B0604020202020204" pitchFamily="34" charset="0"/>
              </a:rPr>
              <a:t>NLTK is a popular Python library for working with human language data. Its documentation covers a wide range of NLP techniques and tools. (</a:t>
            </a:r>
            <a:r>
              <a:rPr lang="en-GB" sz="2000" u="sng" dirty="0">
                <a:solidFill>
                  <a:srgbClr val="0000FF"/>
                </a:solidFill>
                <a:effectLst/>
                <a:latin typeface="Times New Roman" panose="02020603050405020304" pitchFamily="18" charset="0"/>
                <a:ea typeface="Arial" panose="020B0604020202020204" pitchFamily="34" charset="0"/>
                <a:hlinkClick r:id="rId5"/>
              </a:rPr>
              <a:t>https://www.nltk.org/</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11430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9921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5C8718-EA7B-DEC2-B2AF-D47C282D2404}"/>
              </a:ext>
            </a:extLst>
          </p:cNvPr>
          <p:cNvSpPr>
            <a:spLocks noGrp="1"/>
          </p:cNvSpPr>
          <p:nvPr>
            <p:ph type="body" idx="1"/>
          </p:nvPr>
        </p:nvSpPr>
        <p:spPr/>
        <p:txBody>
          <a:bodyPr/>
          <a:lstStyle/>
          <a:p>
            <a:endParaRPr lang="en-IN" dirty="0">
              <a:solidFill>
                <a:srgbClr val="C00000"/>
              </a:solidFill>
            </a:endParaRPr>
          </a:p>
          <a:p>
            <a:endParaRPr lang="en-IN" dirty="0">
              <a:solidFill>
                <a:srgbClr val="C00000"/>
              </a:solidFill>
            </a:endParaRPr>
          </a:p>
          <a:p>
            <a:endParaRPr lang="en-IN" dirty="0">
              <a:solidFill>
                <a:srgbClr val="C00000"/>
              </a:solidFill>
            </a:endParaRPr>
          </a:p>
          <a:p>
            <a:pPr marL="114300" indent="0">
              <a:buNone/>
            </a:pPr>
            <a:r>
              <a:rPr lang="en-IN" sz="8000" dirty="0">
                <a:solidFill>
                  <a:srgbClr val="C00000"/>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13231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571905" y="983148"/>
            <a:ext cx="4223378" cy="107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b="1" dirty="0">
                <a:solidFill>
                  <a:srgbClr val="C00000"/>
                </a:solidFill>
                <a:latin typeface="Times New Roman"/>
                <a:ea typeface="Times New Roman"/>
                <a:cs typeface="Times New Roman"/>
                <a:sym typeface="Times New Roman"/>
              </a:rPr>
              <a:t>INTRODUCTION </a:t>
            </a:r>
            <a:endParaRPr b="1" dirty="0">
              <a:solidFill>
                <a:srgbClr val="C00000"/>
              </a:solidFill>
              <a:latin typeface="Times New Roman"/>
              <a:ea typeface="Times New Roman"/>
              <a:cs typeface="Times New Roman"/>
              <a:sym typeface="Times New Roman"/>
            </a:endParaRPr>
          </a:p>
        </p:txBody>
      </p:sp>
      <p:sp>
        <p:nvSpPr>
          <p:cNvPr id="112" name="Google Shape;112;p16"/>
          <p:cNvSpPr txBox="1">
            <a:spLocks noGrp="1"/>
          </p:cNvSpPr>
          <p:nvPr>
            <p:ph type="body" idx="1"/>
          </p:nvPr>
        </p:nvSpPr>
        <p:spPr>
          <a:xfrm>
            <a:off x="408947" y="1925617"/>
            <a:ext cx="8163148" cy="4212000"/>
          </a:xfrm>
          <a:prstGeom prst="rect">
            <a:avLst/>
          </a:prstGeom>
          <a:noFill/>
          <a:ln>
            <a:noFill/>
          </a:ln>
        </p:spPr>
        <p:txBody>
          <a:bodyPr spcFirstLastPara="1" wrap="square" lIns="91425" tIns="45700" rIns="91425" bIns="45700" anchor="t" anchorCtr="0">
            <a:noAutofit/>
          </a:bodyPr>
          <a:lstStyle/>
          <a:p>
            <a:pPr algn="just">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NLP-driven chatbot ,focuses on continuously looking for methods to improve customer experience and optimize operations.</a:t>
            </a:r>
            <a:r>
              <a:rPr lang="en-IN" sz="2000" dirty="0">
                <a:effectLst/>
                <a:latin typeface="Times New Roman" panose="02020603050405020304" pitchFamily="18" charset="0"/>
                <a:cs typeface="Times New Roman" panose="02020603050405020304" pitchFamily="18" charset="0"/>
              </a:rPr>
              <a:t> </a:t>
            </a:r>
          </a:p>
          <a:p>
            <a:pPr algn="just">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chatbot's integration of transformer architectures and deep learning enables it to comprehend and react to a wide variety of customer queries, spanning from menu inquiry to reservation bookings.</a:t>
            </a:r>
          </a:p>
          <a:p>
            <a:pPr algn="just">
              <a:lnSpc>
                <a:spcPct val="100000"/>
              </a:lnSpc>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chatbot is smoothly linked with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Python-based toolkit for building interactive web apps, to maximize user accessibility and engagement. </a:t>
            </a:r>
          </a:p>
          <a:p>
            <a:pPr algn="just">
              <a:lnSpc>
                <a:spcPct val="100000"/>
              </a:lnSpc>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Additionally, by answering common questions on    its own, our NLP-powered chatbot not only       improves the eating experience by giving prompt and accurate information, but it also increases the operational efficiency of restaurant workers.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2000" dirty="0">
              <a:effectLst/>
              <a:latin typeface="Arial" panose="020B0604020202020204" pitchFamily="34" charset="0"/>
              <a:ea typeface="Arial" panose="020B0604020202020204" pitchFamily="34" charset="0"/>
            </a:endParaRPr>
          </a:p>
        </p:txBody>
      </p:sp>
      <p:sp>
        <p:nvSpPr>
          <p:cNvPr id="113" name="Google Shape;11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Department of Information Technology</a:t>
            </a:r>
            <a:endParaRPr dirty="0"/>
          </a:p>
        </p:txBody>
      </p:sp>
    </p:spTree>
    <p:extLst>
      <p:ext uri="{BB962C8B-B14F-4D97-AF65-F5344CB8AC3E}">
        <p14:creationId xmlns:p14="http://schemas.microsoft.com/office/powerpoint/2010/main" val="27453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0" y="741269"/>
            <a:ext cx="7886700" cy="11167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IN" b="1" dirty="0">
                <a:solidFill>
                  <a:srgbClr val="C00000"/>
                </a:solidFill>
                <a:latin typeface="Times New Roman" panose="02020603050405020304" pitchFamily="18" charset="0"/>
                <a:cs typeface="Times New Roman" panose="02020603050405020304" pitchFamily="18" charset="0"/>
              </a:rPr>
              <a:t>LITERATURE SURVEY</a:t>
            </a:r>
            <a:endParaRPr b="1" dirty="0">
              <a:solidFill>
                <a:srgbClr val="C00000"/>
              </a:solidFill>
              <a:latin typeface="Times New Roman" panose="02020603050405020304" pitchFamily="18" charset="0"/>
              <a:cs typeface="Times New Roman" panose="02020603050405020304" pitchFamily="18" charset="0"/>
            </a:endParaRPr>
          </a:p>
        </p:txBody>
      </p:sp>
      <p:sp>
        <p:nvSpPr>
          <p:cNvPr id="120" name="Google Shape;120;p17"/>
          <p:cNvSpPr txBox="1">
            <a:spLocks noGrp="1"/>
          </p:cNvSpPr>
          <p:nvPr>
            <p:ph type="body" idx="1"/>
          </p:nvPr>
        </p:nvSpPr>
        <p:spPr>
          <a:xfrm>
            <a:off x="237925" y="1858025"/>
            <a:ext cx="8494200" cy="45183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750"/>
              </a:spcBef>
              <a:spcAft>
                <a:spcPts val="0"/>
              </a:spcAft>
              <a:buSzPct val="42857"/>
              <a:buNone/>
            </a:pPr>
            <a:r>
              <a:rPr lang="en-IN" b="1" dirty="0">
                <a:latin typeface="Times New Roman"/>
                <a:ea typeface="Times New Roman"/>
                <a:cs typeface="Times New Roman"/>
                <a:sym typeface="Times New Roman"/>
              </a:rPr>
              <a:t>    </a:t>
            </a:r>
            <a:r>
              <a:rPr lang="en-IN" sz="4200" b="1" dirty="0">
                <a:latin typeface="Times New Roman"/>
                <a:ea typeface="Times New Roman"/>
                <a:cs typeface="Times New Roman"/>
                <a:sym typeface="Times New Roman"/>
              </a:rPr>
              <a:t> </a:t>
            </a:r>
            <a:endParaRPr sz="4200" dirty="0">
              <a:latin typeface="Times New Roman"/>
              <a:ea typeface="Times New Roman"/>
              <a:cs typeface="Times New Roman"/>
              <a:sym typeface="Times New Roman"/>
            </a:endParaRPr>
          </a:p>
        </p:txBody>
      </p:sp>
      <p:graphicFrame>
        <p:nvGraphicFramePr>
          <p:cNvPr id="2" name="Table 2">
            <a:extLst>
              <a:ext uri="{FF2B5EF4-FFF2-40B4-BE49-F238E27FC236}">
                <a16:creationId xmlns:a16="http://schemas.microsoft.com/office/drawing/2014/main" id="{0A24DD3E-AE0E-0D84-C010-CD2FC39631D4}"/>
              </a:ext>
            </a:extLst>
          </p:cNvPr>
          <p:cNvGraphicFramePr>
            <a:graphicFrameLocks noGrp="1"/>
          </p:cNvGraphicFramePr>
          <p:nvPr>
            <p:extLst>
              <p:ext uri="{D42A27DB-BD31-4B8C-83A1-F6EECF244321}">
                <p14:modId xmlns:p14="http://schemas.microsoft.com/office/powerpoint/2010/main" val="1898684682"/>
              </p:ext>
            </p:extLst>
          </p:nvPr>
        </p:nvGraphicFramePr>
        <p:xfrm>
          <a:off x="-1" y="1608068"/>
          <a:ext cx="9144001" cy="5249932"/>
        </p:xfrm>
        <a:graphic>
          <a:graphicData uri="http://schemas.openxmlformats.org/drawingml/2006/table">
            <a:tbl>
              <a:tblPr firstRow="1" bandRow="1">
                <a:tableStyleId>{5C22544A-7EE6-4342-B048-85BDC9FD1C3A}</a:tableStyleId>
              </a:tblPr>
              <a:tblGrid>
                <a:gridCol w="1384908">
                  <a:extLst>
                    <a:ext uri="{9D8B030D-6E8A-4147-A177-3AD203B41FA5}">
                      <a16:colId xmlns:a16="http://schemas.microsoft.com/office/drawing/2014/main" val="3315266572"/>
                    </a:ext>
                  </a:extLst>
                </a:gridCol>
                <a:gridCol w="1736501">
                  <a:extLst>
                    <a:ext uri="{9D8B030D-6E8A-4147-A177-3AD203B41FA5}">
                      <a16:colId xmlns:a16="http://schemas.microsoft.com/office/drawing/2014/main" val="430241912"/>
                    </a:ext>
                  </a:extLst>
                </a:gridCol>
                <a:gridCol w="1926079">
                  <a:extLst>
                    <a:ext uri="{9D8B030D-6E8A-4147-A177-3AD203B41FA5}">
                      <a16:colId xmlns:a16="http://schemas.microsoft.com/office/drawing/2014/main" val="2179935239"/>
                    </a:ext>
                  </a:extLst>
                </a:gridCol>
                <a:gridCol w="1894247">
                  <a:extLst>
                    <a:ext uri="{9D8B030D-6E8A-4147-A177-3AD203B41FA5}">
                      <a16:colId xmlns:a16="http://schemas.microsoft.com/office/drawing/2014/main" val="714453706"/>
                    </a:ext>
                  </a:extLst>
                </a:gridCol>
                <a:gridCol w="2202266">
                  <a:extLst>
                    <a:ext uri="{9D8B030D-6E8A-4147-A177-3AD203B41FA5}">
                      <a16:colId xmlns:a16="http://schemas.microsoft.com/office/drawing/2014/main" val="1592952986"/>
                    </a:ext>
                  </a:extLst>
                </a:gridCol>
              </a:tblGrid>
              <a:tr h="498172">
                <a:tc>
                  <a:txBody>
                    <a:bodyPr/>
                    <a:lstStyle/>
                    <a:p>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Disadvantage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4801504"/>
                  </a:ext>
                </a:extLst>
              </a:tr>
              <a:tr h="1423024">
                <a:tc>
                  <a:txBody>
                    <a:bodyPr/>
                    <a:lstStyle/>
                    <a:p>
                      <a:r>
                        <a:rPr lang="en-IN" sz="1600">
                          <a:latin typeface="Times New Roman" panose="02020603050405020304" pitchFamily="18" charset="0"/>
                          <a:cs typeface="Times New Roman" panose="02020603050405020304" pitchFamily="18" charset="0"/>
                        </a:rPr>
                        <a:t>Guendalina Caldarini</a:t>
                      </a:r>
                      <a:r>
                        <a:rPr lang="en-IN" sz="1600" dirty="0" err="1">
                          <a:latin typeface="Times New Roman" panose="02020603050405020304" pitchFamily="18" charset="0"/>
                          <a:cs typeface="Times New Roman" panose="02020603050405020304" pitchFamily="18" charset="0"/>
                        </a:rPr>
                        <a:t>,Sardar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Jaf</a:t>
                      </a:r>
                      <a:r>
                        <a:rPr lang="en-IN" sz="1600" dirty="0">
                          <a:latin typeface="Times New Roman" panose="02020603050405020304" pitchFamily="18" charset="0"/>
                          <a:cs typeface="Times New Roman" panose="02020603050405020304" pitchFamily="18" charset="0"/>
                        </a:rPr>
                        <a:t>  and Kenneth McGarry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Literature Survey of Recent Advances in Chatbots(2022)</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A long short term memory (LSTM) neural network was used.</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This can handle multiple conversations simultaneously.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latin typeface="Times New Roman" panose="02020603050405020304" pitchFamily="18" charset="0"/>
                          <a:cs typeface="Times New Roman" panose="02020603050405020304" pitchFamily="18" charset="0"/>
                        </a:rPr>
                        <a:t>Less able to understand emotional linguistic cues , lack of human empathy.</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3269467"/>
                  </a:ext>
                </a:extLst>
              </a:tr>
              <a:tr h="16643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Bhriguraj</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Borah,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Dhrubajyoti</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Pathak,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Priyankoo</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Sarmah</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IN" sz="16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Survey of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Textbased</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Chatbot in Perspective of Recent Technologies (2019)</a:t>
                      </a:r>
                      <a:endParaRPr lang="en-IN" sz="16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RNN, LSTM, seq2seq model and NLG in context of intelligent response generation. </a:t>
                      </a:r>
                      <a:endParaRPr lang="en-IN" sz="16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Times New Roman" panose="02020603050405020304" pitchFamily="18" charset="0"/>
                          <a:cs typeface="Times New Roman" panose="02020603050405020304" pitchFamily="18" charset="0"/>
                        </a:rPr>
                        <a:t>Ideal for businesses, reducing operational costs and simplifying complex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Inc</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onsistency</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in Natural Language Interpretation. </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36042"/>
                  </a:ext>
                </a:extLst>
              </a:tr>
              <a:tr h="1664368">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Sardar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Jaf,Guendalina</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Caldarini</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IN" sz="1600"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Use of Artificial Neural Network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Chatbots(2022)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Times New Roman" panose="02020603050405020304" pitchFamily="18" charset="0"/>
                          <a:cs typeface="Times New Roman" panose="02020603050405020304" pitchFamily="18" charset="0"/>
                        </a:rPr>
                        <a:t>RNN,LSTM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Times New Roman" panose="02020603050405020304" pitchFamily="18" charset="0"/>
                          <a:cs typeface="Times New Roman" panose="02020603050405020304" pitchFamily="18" charset="0"/>
                        </a:rPr>
                        <a:t>Provides end-to-end solution that can be trained on different datasets, that is different domains.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Times New Roman" panose="02020603050405020304" pitchFamily="18" charset="0"/>
                          <a:cs typeface="Times New Roman" panose="02020603050405020304" pitchFamily="18" charset="0"/>
                        </a:rPr>
                        <a:t>Information must be encoded in a fixed length vector. Longer the sentence more information gets lost in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36698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7"/>
          <p:cNvSpPr txBox="1">
            <a:spLocks noGrp="1"/>
          </p:cNvSpPr>
          <p:nvPr>
            <p:ph type="body" idx="1"/>
          </p:nvPr>
        </p:nvSpPr>
        <p:spPr>
          <a:xfrm>
            <a:off x="237925" y="1858025"/>
            <a:ext cx="8494200" cy="45183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750"/>
              </a:spcBef>
              <a:spcAft>
                <a:spcPts val="0"/>
              </a:spcAft>
              <a:buSzPct val="42857"/>
              <a:buNone/>
            </a:pPr>
            <a:r>
              <a:rPr lang="en-IN" b="1" dirty="0">
                <a:latin typeface="Times New Roman"/>
                <a:ea typeface="Times New Roman"/>
                <a:cs typeface="Times New Roman"/>
                <a:sym typeface="Times New Roman"/>
              </a:rPr>
              <a:t>    </a:t>
            </a:r>
            <a:r>
              <a:rPr lang="en-IN" sz="4200" b="1" dirty="0">
                <a:latin typeface="Times New Roman"/>
                <a:ea typeface="Times New Roman"/>
                <a:cs typeface="Times New Roman"/>
                <a:sym typeface="Times New Roman"/>
              </a:rPr>
              <a:t> </a:t>
            </a:r>
            <a:endParaRPr sz="4200" dirty="0">
              <a:latin typeface="Times New Roman"/>
              <a:ea typeface="Times New Roman"/>
              <a:cs typeface="Times New Roman"/>
              <a:sym typeface="Times New Roman"/>
            </a:endParaRPr>
          </a:p>
        </p:txBody>
      </p:sp>
      <p:graphicFrame>
        <p:nvGraphicFramePr>
          <p:cNvPr id="2" name="Table 2">
            <a:extLst>
              <a:ext uri="{FF2B5EF4-FFF2-40B4-BE49-F238E27FC236}">
                <a16:creationId xmlns:a16="http://schemas.microsoft.com/office/drawing/2014/main" id="{0A24DD3E-AE0E-0D84-C010-CD2FC39631D4}"/>
              </a:ext>
            </a:extLst>
          </p:cNvPr>
          <p:cNvGraphicFramePr>
            <a:graphicFrameLocks noGrp="1"/>
          </p:cNvGraphicFramePr>
          <p:nvPr>
            <p:extLst>
              <p:ext uri="{D42A27DB-BD31-4B8C-83A1-F6EECF244321}">
                <p14:modId xmlns:p14="http://schemas.microsoft.com/office/powerpoint/2010/main" val="1063551212"/>
              </p:ext>
            </p:extLst>
          </p:nvPr>
        </p:nvGraphicFramePr>
        <p:xfrm>
          <a:off x="-1" y="1088899"/>
          <a:ext cx="9144001" cy="5769101"/>
        </p:xfrm>
        <a:graphic>
          <a:graphicData uri="http://schemas.openxmlformats.org/drawingml/2006/table">
            <a:tbl>
              <a:tblPr firstRow="1" bandRow="1">
                <a:tableStyleId>{5C22544A-7EE6-4342-B048-85BDC9FD1C3A}</a:tableStyleId>
              </a:tblPr>
              <a:tblGrid>
                <a:gridCol w="1384908">
                  <a:extLst>
                    <a:ext uri="{9D8B030D-6E8A-4147-A177-3AD203B41FA5}">
                      <a16:colId xmlns:a16="http://schemas.microsoft.com/office/drawing/2014/main" val="3315266572"/>
                    </a:ext>
                  </a:extLst>
                </a:gridCol>
                <a:gridCol w="1736501">
                  <a:extLst>
                    <a:ext uri="{9D8B030D-6E8A-4147-A177-3AD203B41FA5}">
                      <a16:colId xmlns:a16="http://schemas.microsoft.com/office/drawing/2014/main" val="430241912"/>
                    </a:ext>
                  </a:extLst>
                </a:gridCol>
                <a:gridCol w="1926079">
                  <a:extLst>
                    <a:ext uri="{9D8B030D-6E8A-4147-A177-3AD203B41FA5}">
                      <a16:colId xmlns:a16="http://schemas.microsoft.com/office/drawing/2014/main" val="2179935239"/>
                    </a:ext>
                  </a:extLst>
                </a:gridCol>
                <a:gridCol w="1894247">
                  <a:extLst>
                    <a:ext uri="{9D8B030D-6E8A-4147-A177-3AD203B41FA5}">
                      <a16:colId xmlns:a16="http://schemas.microsoft.com/office/drawing/2014/main" val="714453706"/>
                    </a:ext>
                  </a:extLst>
                </a:gridCol>
                <a:gridCol w="2202266">
                  <a:extLst>
                    <a:ext uri="{9D8B030D-6E8A-4147-A177-3AD203B41FA5}">
                      <a16:colId xmlns:a16="http://schemas.microsoft.com/office/drawing/2014/main" val="1592952986"/>
                    </a:ext>
                  </a:extLst>
                </a:gridCol>
              </a:tblGrid>
              <a:tr h="454835">
                <a:tc>
                  <a:txBody>
                    <a:bodyPr/>
                    <a:lstStyle/>
                    <a:p>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Disadvantage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4801504"/>
                  </a:ext>
                </a:extLst>
              </a:tr>
              <a:tr h="13054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Guici</a:t>
                      </a:r>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Chen , </a:t>
                      </a:r>
                      <a:r>
                        <a:rPr lang="en-IN" sz="16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Sijia</a:t>
                      </a:r>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Liu , Feng Jiang </a:t>
                      </a:r>
                      <a:endParaRPr lang="en-IN" sz="1600" b="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IntelliBot</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 Dialogue-based chatbot for the insurance industry </a:t>
                      </a:r>
                      <a:endParaRPr lang="en-IN" sz="1600" dirty="0">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This is a deep recurrent neural network (DRNN)-based seq2seq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IntelliBot</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is superior in providing the user with a complete answer </a:t>
                      </a:r>
                      <a:r>
                        <a:rPr lang="en-IN" sz="16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It cannot handle long coherent text</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It sometimes produces egregious responses.</a:t>
                      </a:r>
                      <a:endPar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3269467"/>
                  </a:ext>
                </a:extLst>
              </a:tr>
              <a:tr h="1789019">
                <a:tc>
                  <a:txBody>
                    <a:bodyPr/>
                    <a:lstStyle/>
                    <a:p>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Dires </a:t>
                      </a:r>
                      <a:r>
                        <a:rPr lang="en-IN" sz="16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Negash</a:t>
                      </a:r>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a:t>
                      </a:r>
                      <a:r>
                        <a:rPr lang="en-IN" sz="1600" b="0" i="0" u="none" strike="noStrike" cap="none" baseline="0" dirty="0" err="1">
                          <a:solidFill>
                            <a:schemeClr val="dk1"/>
                          </a:solidFill>
                          <a:latin typeface="Times New Roman" panose="02020603050405020304" pitchFamily="18" charset="0"/>
                          <a:ea typeface="+mn-ea"/>
                          <a:cs typeface="Times New Roman" panose="02020603050405020304" pitchFamily="18" charset="0"/>
                          <a:sym typeface="Arial"/>
                        </a:rPr>
                        <a:t>Fente</a:t>
                      </a:r>
                      <a:endPar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endParaRPr>
                    </a:p>
                    <a:p>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Dheeraj Kumar Singh</a:t>
                      </a:r>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Weather Forecasting Using Artificial Neural Network</a:t>
                      </a:r>
                      <a:endParaRPr lang="en-IN" sz="1600" dirty="0">
                        <a:latin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future weather con using LSTM the</a:t>
                      </a:r>
                    </a:p>
                    <a:p>
                      <a:r>
                        <a:rPr lang="en-US"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neural network is trained using different combinations of</a:t>
                      </a:r>
                    </a:p>
                    <a:p>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weather parameters</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LSTM</a:t>
                      </a:r>
                    </a:p>
                    <a:p>
                      <a:r>
                        <a:rPr lang="en-US" sz="16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gives substantial results with high accuracy</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600" dirty="0">
                          <a:latin typeface="Times New Roman" panose="02020603050405020304" pitchFamily="18" charset="0"/>
                          <a:cs typeface="Times New Roman" panose="02020603050405020304" pitchFamily="18" charset="0"/>
                        </a:rPr>
                        <a:t>Computational   Complexity</a:t>
                      </a:r>
                    </a:p>
                    <a:p>
                      <a:pPr algn="just"/>
                      <a:r>
                        <a:rPr lang="en-IN" sz="1600" dirty="0">
                          <a:latin typeface="Times New Roman" panose="02020603050405020304" pitchFamily="18" charset="0"/>
                          <a:cs typeface="Times New Roman" panose="02020603050405020304" pitchFamily="18" charset="0"/>
                        </a:rPr>
                        <a:t>Interpretability</a:t>
                      </a:r>
                    </a:p>
                    <a:p>
                      <a:pPr algn="just"/>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6690426"/>
                  </a:ext>
                </a:extLst>
              </a:tr>
              <a:tr h="220294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Gaurav J. </a:t>
                      </a:r>
                      <a:r>
                        <a:rPr lang="en-IN" sz="1600" dirty="0" err="1">
                          <a:latin typeface="Times New Roman" panose="02020603050405020304" pitchFamily="18" charset="0"/>
                          <a:cs typeface="Times New Roman" panose="02020603050405020304" pitchFamily="18" charset="0"/>
                        </a:rPr>
                        <a:t>Sawale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Sunil R. Gupta</a:t>
                      </a:r>
                      <a:endParaRPr lang="en-IN" sz="16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Smart Chatbot Architecture based NLP and Machine Learning for Health Care Assistance </a:t>
                      </a:r>
                      <a:endParaRPr lang="en-IN" sz="1600" dirty="0">
                        <a:effectLst/>
                        <a:latin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Natural Language Generation(NLG), Automatic Speech Recognition(ASR).</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Components of NLP Engine-Intent Classifier, Entity Extractor.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Can offer details about medications like side effects and instructions for use.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does not provide few medical features such as symptoms intensity, location and duration. </a:t>
                      </a:r>
                      <a:endPar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algn="just"/>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36042"/>
                  </a:ext>
                </a:extLst>
              </a:tr>
            </a:tbl>
          </a:graphicData>
        </a:graphic>
      </p:graphicFrame>
    </p:spTree>
    <p:extLst>
      <p:ext uri="{BB962C8B-B14F-4D97-AF65-F5344CB8AC3E}">
        <p14:creationId xmlns:p14="http://schemas.microsoft.com/office/powerpoint/2010/main" val="194105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8F55-171A-DEDB-F2B6-95C2EAFF52D3}"/>
              </a:ext>
            </a:extLst>
          </p:cNvPr>
          <p:cNvSpPr>
            <a:spLocks noGrp="1"/>
          </p:cNvSpPr>
          <p:nvPr>
            <p:ph type="title"/>
          </p:nvPr>
        </p:nvSpPr>
        <p:spPr>
          <a:xfrm>
            <a:off x="447232" y="1003080"/>
            <a:ext cx="4964740" cy="950136"/>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PROBLEM </a:t>
            </a:r>
            <a:r>
              <a:rPr lang="en-US" sz="2800" b="1" dirty="0">
                <a:solidFill>
                  <a:srgbClr val="C00000"/>
                </a:solidFill>
                <a:latin typeface="Times New Roman"/>
                <a:ea typeface="+mn-lt"/>
                <a:cs typeface="+mn-lt"/>
              </a:rPr>
              <a:t>STATEMENT</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468F09A-EEC9-387B-9386-173543C3EFC7}"/>
              </a:ext>
            </a:extLst>
          </p:cNvPr>
          <p:cNvSpPr>
            <a:spLocks noGrp="1"/>
          </p:cNvSpPr>
          <p:nvPr>
            <p:ph type="body" idx="1"/>
          </p:nvPr>
        </p:nvSpPr>
        <p:spPr>
          <a:xfrm>
            <a:off x="265814" y="1825625"/>
            <a:ext cx="8249536" cy="4351200"/>
          </a:xfrm>
        </p:spPr>
        <p:txBody>
          <a:bodyPr>
            <a:normAutofit/>
          </a:bodyPr>
          <a:lstStyle/>
          <a:p>
            <a:pPr algn="just">
              <a:lnSpc>
                <a:spcPct val="100000"/>
              </a:lnSpc>
            </a:pPr>
            <a:r>
              <a:rPr lang="en-IN" sz="2200" dirty="0">
                <a:effectLst/>
                <a:latin typeface="Times New Roman" panose="02020603050405020304" pitchFamily="18" charset="0"/>
                <a:cs typeface="Times New Roman" panose="02020603050405020304" pitchFamily="18" charset="0"/>
              </a:rPr>
              <a:t>Developing a natural language processing (NLP) based chatbot for restaurants that enhances customer experience, streamlines restaurant operations, and provides valuable information to users. The chatbot should be able to handle various user interactions and inquiries effectively. </a:t>
            </a:r>
            <a:endParaRPr lang="en-IN" sz="2200" dirty="0">
              <a:latin typeface="Times New Roman" panose="02020603050405020304" pitchFamily="18" charset="0"/>
              <a:cs typeface="Times New Roman" panose="02020603050405020304" pitchFamily="18" charset="0"/>
            </a:endParaRPr>
          </a:p>
          <a:p>
            <a:pPr algn="just">
              <a:lnSpc>
                <a:spcPct val="100000"/>
              </a:lnSpc>
            </a:pPr>
            <a:r>
              <a:rPr lang="en-IN" sz="2200" dirty="0">
                <a:effectLst/>
                <a:latin typeface="Times New Roman" panose="02020603050405020304" pitchFamily="18" charset="0"/>
                <a:cs typeface="Times New Roman" panose="02020603050405020304" pitchFamily="18" charset="0"/>
              </a:rPr>
              <a:t>This provides a clear overview of the goals and challenges associated with developing an NLP- based chatbot for restaurants. It serves as a foundation for the design, development, and deployment of the chatbot. </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966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45E6-1C25-F67A-E802-691BEDE7E2DC}"/>
              </a:ext>
            </a:extLst>
          </p:cNvPr>
          <p:cNvSpPr>
            <a:spLocks noGrp="1"/>
          </p:cNvSpPr>
          <p:nvPr>
            <p:ph type="title"/>
          </p:nvPr>
        </p:nvSpPr>
        <p:spPr>
          <a:xfrm>
            <a:off x="139552" y="1178371"/>
            <a:ext cx="5793415" cy="563526"/>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Functionalities of the Chatbot</a:t>
            </a:r>
          </a:p>
        </p:txBody>
      </p:sp>
      <p:sp>
        <p:nvSpPr>
          <p:cNvPr id="3" name="Text Placeholder 2">
            <a:extLst>
              <a:ext uri="{FF2B5EF4-FFF2-40B4-BE49-F238E27FC236}">
                <a16:creationId xmlns:a16="http://schemas.microsoft.com/office/drawing/2014/main" id="{B0743DBB-3896-B764-A792-61D5F7E74F70}"/>
              </a:ext>
            </a:extLst>
          </p:cNvPr>
          <p:cNvSpPr>
            <a:spLocks noGrp="1"/>
          </p:cNvSpPr>
          <p:nvPr>
            <p:ph type="body" idx="1"/>
          </p:nvPr>
        </p:nvSpPr>
        <p:spPr>
          <a:xfrm>
            <a:off x="0" y="1646204"/>
            <a:ext cx="9144000" cy="5114260"/>
          </a:xfrm>
        </p:spPr>
        <p:txBody>
          <a:bodyPr>
            <a:noAutofit/>
          </a:bodyPr>
          <a:lstStyle/>
          <a:p>
            <a:r>
              <a:rPr lang="en-US" sz="2000" dirty="0">
                <a:latin typeface="Times New Roman" panose="02020603050405020304" pitchFamily="18" charset="0"/>
                <a:cs typeface="Times New Roman" panose="02020603050405020304" pitchFamily="18" charset="0"/>
              </a:rPr>
              <a:t>Greet</a:t>
            </a:r>
          </a:p>
          <a:p>
            <a:r>
              <a:rPr lang="en-US" sz="2000" dirty="0">
                <a:latin typeface="Times New Roman" panose="02020603050405020304" pitchFamily="18" charset="0"/>
                <a:cs typeface="Times New Roman" panose="02020603050405020304" pitchFamily="18" charset="0"/>
              </a:rPr>
              <a:t>Show menu</a:t>
            </a:r>
          </a:p>
          <a:p>
            <a:r>
              <a:rPr lang="en-US" sz="2000" dirty="0">
                <a:latin typeface="Times New Roman" panose="02020603050405020304" pitchFamily="18" charset="0"/>
                <a:cs typeface="Times New Roman" panose="02020603050405020304" pitchFamily="18" charset="0"/>
              </a:rPr>
              <a:t>Show offers available</a:t>
            </a:r>
          </a:p>
          <a:p>
            <a:r>
              <a:rPr lang="en-US" sz="2000" dirty="0">
                <a:latin typeface="Times New Roman" panose="02020603050405020304" pitchFamily="18" charset="0"/>
                <a:cs typeface="Times New Roman" panose="02020603050405020304" pitchFamily="18" charset="0"/>
              </a:rPr>
              <a:t>Show any vegan options if available</a:t>
            </a:r>
          </a:p>
          <a:p>
            <a:r>
              <a:rPr lang="en-US" sz="2000" dirty="0">
                <a:latin typeface="Times New Roman" panose="02020603050405020304" pitchFamily="18" charset="0"/>
                <a:cs typeface="Times New Roman" panose="02020603050405020304" pitchFamily="18" charset="0"/>
              </a:rPr>
              <a:t>Explain more about any particular food item, giving details of its ingredients</a:t>
            </a:r>
          </a:p>
          <a:p>
            <a:r>
              <a:rPr lang="en-US" sz="2000" dirty="0">
                <a:latin typeface="Times New Roman" panose="02020603050405020304" pitchFamily="18" charset="0"/>
                <a:cs typeface="Times New Roman" panose="02020603050405020304" pitchFamily="18" charset="0"/>
              </a:rPr>
              <a:t>Tell the hours the restaurant is open</a:t>
            </a:r>
          </a:p>
          <a:p>
            <a:r>
              <a:rPr lang="en-US" sz="2000" dirty="0">
                <a:latin typeface="Times New Roman" panose="02020603050405020304" pitchFamily="18" charset="0"/>
                <a:cs typeface="Times New Roman" panose="02020603050405020304" pitchFamily="18" charset="0"/>
              </a:rPr>
              <a:t>Check and book a table if available and give the customer a unique booking ID</a:t>
            </a:r>
          </a:p>
          <a:p>
            <a:r>
              <a:rPr lang="en-US" sz="2000" dirty="0">
                <a:latin typeface="Times New Roman" panose="02020603050405020304" pitchFamily="18" charset="0"/>
                <a:cs typeface="Times New Roman" panose="02020603050405020304" pitchFamily="18" charset="0"/>
              </a:rPr>
              <a:t>Suggest what to order</a:t>
            </a:r>
          </a:p>
          <a:p>
            <a:r>
              <a:rPr lang="en-US" sz="2000" dirty="0">
                <a:latin typeface="Times New Roman" panose="02020603050405020304" pitchFamily="18" charset="0"/>
                <a:cs typeface="Times New Roman" panose="02020603050405020304" pitchFamily="18" charset="0"/>
              </a:rPr>
              <a:t>Give contact information of the restaurant</a:t>
            </a:r>
          </a:p>
          <a:p>
            <a:r>
              <a:rPr lang="en-US" sz="2000" dirty="0">
                <a:latin typeface="Times New Roman" panose="02020603050405020304" pitchFamily="18" charset="0"/>
                <a:cs typeface="Times New Roman" panose="02020603050405020304" pitchFamily="18" charset="0"/>
              </a:rPr>
              <a:t>Give the address of the restaurant</a:t>
            </a:r>
          </a:p>
          <a:p>
            <a:r>
              <a:rPr lang="en-US" sz="2000" dirty="0">
                <a:latin typeface="Times New Roman" panose="02020603050405020304" pitchFamily="18" charset="0"/>
                <a:cs typeface="Times New Roman" panose="02020603050405020304" pitchFamily="18" charset="0"/>
              </a:rPr>
              <a:t>Take positive and negative feedback, respond accordingly, and store it for the Restaurant management to check</a:t>
            </a:r>
          </a:p>
        </p:txBody>
      </p:sp>
    </p:spTree>
    <p:extLst>
      <p:ext uri="{BB962C8B-B14F-4D97-AF65-F5344CB8AC3E}">
        <p14:creationId xmlns:p14="http://schemas.microsoft.com/office/powerpoint/2010/main" val="345667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298159" y="1053419"/>
            <a:ext cx="8547682" cy="1116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2800" b="1" dirty="0">
                <a:solidFill>
                  <a:srgbClr val="C00000"/>
                </a:solidFill>
                <a:latin typeface="Times New Roman"/>
                <a:ea typeface="Times New Roman"/>
                <a:cs typeface="Times New Roman"/>
                <a:sym typeface="Times New Roman"/>
              </a:rPr>
              <a:t>DRAWBACKS OF THE EXISTING SYSTEM</a:t>
            </a:r>
            <a:endParaRPr sz="2800" b="1" dirty="0">
              <a:solidFill>
                <a:srgbClr val="C00000"/>
              </a:solidFill>
              <a:latin typeface="Times New Roman"/>
              <a:ea typeface="Times New Roman"/>
              <a:cs typeface="Times New Roman"/>
              <a:sym typeface="Times New Roman"/>
            </a:endParaRPr>
          </a:p>
        </p:txBody>
      </p:sp>
      <p:sp>
        <p:nvSpPr>
          <p:cNvPr id="149" name="Google Shape;149;p21"/>
          <p:cNvSpPr txBox="1">
            <a:spLocks noGrp="1"/>
          </p:cNvSpPr>
          <p:nvPr>
            <p:ph type="body" idx="1"/>
          </p:nvPr>
        </p:nvSpPr>
        <p:spPr>
          <a:xfrm>
            <a:off x="383667" y="2170176"/>
            <a:ext cx="7886700" cy="3968687"/>
          </a:xfrm>
          <a:prstGeom prst="rect">
            <a:avLst/>
          </a:prstGeom>
          <a:noFill/>
          <a:ln>
            <a:noFill/>
          </a:ln>
        </p:spPr>
        <p:txBody>
          <a:bodyPr spcFirstLastPara="1" wrap="square" lIns="91425" tIns="45700" rIns="91425" bIns="45700" anchor="t" anchorCtr="0">
            <a:noAutofit/>
          </a:bodyPr>
          <a:lstStyle/>
          <a:p>
            <a:pPr marL="63500" marR="149860" algn="just">
              <a:spcBef>
                <a:spcPts val="800"/>
              </a:spcBef>
              <a:spcAft>
                <a:spcPts val="0"/>
              </a:spcAft>
            </a:pPr>
            <a:r>
              <a:rPr lang="en-US" sz="2300" dirty="0">
                <a:solidFill>
                  <a:srgbClr val="000000"/>
                </a:solidFill>
                <a:effectLst/>
                <a:latin typeface="Times New Roman" panose="02020603050405020304" pitchFamily="18" charset="0"/>
                <a:ea typeface="Times New Roman" panose="02020603050405020304" pitchFamily="18" charset="0"/>
              </a:rPr>
              <a:t>The current NLP-based chatbot for restaurants uses an interactive platform to allow customers to book reservations, ask questions about menus, and get tailored recommendations.</a:t>
            </a:r>
          </a:p>
          <a:p>
            <a:pPr marL="63500" marR="149860" algn="just">
              <a:spcBef>
                <a:spcPts val="800"/>
              </a:spcBef>
              <a:spcAft>
                <a:spcPts val="0"/>
              </a:spcAft>
            </a:pPr>
            <a:r>
              <a:rPr lang="en-US" sz="2300" dirty="0">
                <a:solidFill>
                  <a:srgbClr val="000000"/>
                </a:solidFill>
                <a:effectLst/>
                <a:latin typeface="Times New Roman" panose="02020603050405020304" pitchFamily="18" charset="0"/>
                <a:ea typeface="Times New Roman" panose="02020603050405020304" pitchFamily="18" charset="0"/>
              </a:rPr>
              <a:t> However, there are certain drawbacks, such as the chatbot's inability to handle unexpected queries, which may negatively affect operational efficiency, and the chatbot's occasionally compromised accuracy in responses due to NLP complexities, longer response times caused by high computational requirements.</a:t>
            </a:r>
            <a:endParaRPr lang="en-IN" sz="2300" dirty="0">
              <a:effectLst/>
              <a:latin typeface="Times New Roman" panose="02020603050405020304" pitchFamily="18" charset="0"/>
              <a:ea typeface="Times New Roman" panose="02020603050405020304" pitchFamily="18" charset="0"/>
            </a:endParaRPr>
          </a:p>
          <a:p>
            <a:pPr marL="457200" lvl="0" indent="-228600" algn="l" rtl="0">
              <a:lnSpc>
                <a:spcPct val="90000"/>
              </a:lnSpc>
              <a:spcBef>
                <a:spcPts val="750"/>
              </a:spcBef>
              <a:spcAft>
                <a:spcPts val="0"/>
              </a:spcAft>
              <a:buClr>
                <a:schemeClr val="dk1"/>
              </a:buClr>
              <a:buSzPts val="1800"/>
              <a:buNone/>
            </a:pPr>
            <a:endParaRPr sz="2000" dirty="0">
              <a:latin typeface="Times New Roman"/>
              <a:ea typeface="Times New Roman"/>
              <a:cs typeface="Times New Roman"/>
              <a:sym typeface="Times New Roman"/>
            </a:endParaRPr>
          </a:p>
        </p:txBody>
      </p:sp>
      <p:sp>
        <p:nvSpPr>
          <p:cNvPr id="150" name="Google Shape;150;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Department of Information Technology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559599" y="1093102"/>
            <a:ext cx="7886700" cy="1116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2800" b="1" dirty="0">
                <a:solidFill>
                  <a:srgbClr val="C00000"/>
                </a:solidFill>
                <a:latin typeface="Times New Roman"/>
                <a:ea typeface="Times New Roman"/>
                <a:cs typeface="Times New Roman"/>
                <a:sym typeface="Times New Roman"/>
              </a:rPr>
              <a:t>PROPOSED SYSTEM</a:t>
            </a:r>
            <a:endParaRPr sz="2800" b="1" dirty="0">
              <a:solidFill>
                <a:srgbClr val="C00000"/>
              </a:solidFill>
              <a:latin typeface="Times New Roman"/>
              <a:ea typeface="Times New Roman"/>
              <a:cs typeface="Times New Roman"/>
              <a:sym typeface="Times New Roman"/>
            </a:endParaRPr>
          </a:p>
        </p:txBody>
      </p:sp>
      <p:sp>
        <p:nvSpPr>
          <p:cNvPr id="156" name="Google Shape;156;p22"/>
          <p:cNvSpPr txBox="1">
            <a:spLocks noGrp="1"/>
          </p:cNvSpPr>
          <p:nvPr>
            <p:ph type="body" idx="1"/>
          </p:nvPr>
        </p:nvSpPr>
        <p:spPr>
          <a:xfrm>
            <a:off x="480822" y="2109216"/>
            <a:ext cx="8044255" cy="4034770"/>
          </a:xfrm>
          <a:prstGeom prst="rect">
            <a:avLst/>
          </a:prstGeom>
          <a:noFill/>
          <a:ln>
            <a:noFill/>
          </a:ln>
        </p:spPr>
        <p:txBody>
          <a:bodyPr spcFirstLastPara="1" wrap="square" lIns="91425" tIns="45700" rIns="91425" bIns="45700" anchor="t" anchorCtr="0">
            <a:noAutofit/>
          </a:bodyPr>
          <a:lstStyle/>
          <a:p>
            <a:pPr marL="114300" indent="0" algn="just">
              <a:lnSpc>
                <a:spcPct val="115000"/>
              </a:lnSpc>
              <a:buNone/>
            </a:pPr>
            <a:r>
              <a:rPr lang="en-IN" sz="2200" dirty="0">
                <a:effectLst/>
                <a:latin typeface="Times New Roman" panose="02020603050405020304" pitchFamily="18" charset="0"/>
                <a:ea typeface="Arial" panose="020B0604020202020204" pitchFamily="34" charset="0"/>
              </a:rPr>
              <a:t>The proposed chatbot system will leverage NLP to engage with restaurant patrons. It will handle tasks such as taking orders, answering menu inquiries, processing reservations, and even addressing specific dietary restrictions. </a:t>
            </a:r>
          </a:p>
          <a:p>
            <a:pPr marL="114300" indent="0" algn="just">
              <a:lnSpc>
                <a:spcPct val="115000"/>
              </a:lnSpc>
              <a:buNone/>
            </a:pPr>
            <a:r>
              <a:rPr lang="en-IN" sz="2200" dirty="0">
                <a:effectLst/>
                <a:latin typeface="Times New Roman" panose="02020603050405020304" pitchFamily="18" charset="0"/>
                <a:ea typeface="Arial" panose="020B0604020202020204" pitchFamily="34" charset="0"/>
              </a:rPr>
              <a:t>The advantages of this system include:</a:t>
            </a:r>
            <a:endParaRPr lang="en-IN" sz="2200" dirty="0">
              <a:effectLst/>
              <a:latin typeface="Arial" panose="020B0604020202020204" pitchFamily="34" charset="0"/>
              <a:ea typeface="Arial" panose="020B0604020202020204" pitchFamily="34" charset="0"/>
            </a:endParaRPr>
          </a:p>
          <a:p>
            <a:pPr marL="114300" indent="0" algn="just">
              <a:lnSpc>
                <a:spcPct val="115000"/>
              </a:lnSpc>
              <a:buNone/>
            </a:pPr>
            <a:r>
              <a:rPr lang="en-IN" sz="2200" dirty="0">
                <a:effectLst/>
                <a:latin typeface="Times New Roman" panose="02020603050405020304" pitchFamily="18" charset="0"/>
                <a:ea typeface="Arial" panose="020B0604020202020204" pitchFamily="34" charset="0"/>
              </a:rPr>
              <a:t>1. Enhanced Customer Experience: Customers will experience quick and personalized service, reducing wait times and improving overall satisfaction.</a:t>
            </a:r>
            <a:endParaRPr lang="en-IN" sz="2200" dirty="0">
              <a:effectLst/>
              <a:latin typeface="Arial" panose="020B0604020202020204" pitchFamily="34" charset="0"/>
              <a:ea typeface="Arial" panose="020B0604020202020204" pitchFamily="34" charset="0"/>
            </a:endParaRPr>
          </a:p>
        </p:txBody>
      </p:sp>
      <p:sp>
        <p:nvSpPr>
          <p:cNvPr id="157" name="Google Shape;157;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Department of Information Technology</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1739</Words>
  <Application>Microsoft Macintosh PowerPoint</Application>
  <PresentationFormat>On-screen Show (4:3)</PresentationFormat>
  <Paragraphs>161</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Symbol</vt:lpstr>
      <vt:lpstr>Arial</vt:lpstr>
      <vt:lpstr>Times New Roman</vt:lpstr>
      <vt:lpstr>Calibri</vt:lpstr>
      <vt:lpstr>Office Theme</vt:lpstr>
      <vt:lpstr>NLP based Chatbot for Restaurants </vt:lpstr>
      <vt:lpstr>ABSTRACT</vt:lpstr>
      <vt:lpstr>INTRODUCTION </vt:lpstr>
      <vt:lpstr>LITERATURE SURVEY</vt:lpstr>
      <vt:lpstr>PowerPoint Presentation</vt:lpstr>
      <vt:lpstr>PROBLEM STATEMENT</vt:lpstr>
      <vt:lpstr>Functionalities of the Chatbot</vt:lpstr>
      <vt:lpstr>DRAWBACKS OF THE EXISTING SYSTEM</vt:lpstr>
      <vt:lpstr>PROPOSED SYSTEM</vt:lpstr>
      <vt:lpstr>PowerPoint Presentation</vt:lpstr>
      <vt:lpstr>PROPOSED ARCHITECTURE</vt:lpstr>
      <vt:lpstr>METHODOLOGY</vt:lpstr>
      <vt:lpstr>PowerPoint Presentation</vt:lpstr>
      <vt:lpstr>PowerPoint Presentation</vt:lpstr>
      <vt:lpstr>OUTPUT SCREENSHOTS </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Climate Forecast</dc:title>
  <dc:creator>NIHARIKA</dc:creator>
  <cp:lastModifiedBy>PAPPULA RHEZA EVANGILINE 20071A12A4</cp:lastModifiedBy>
  <cp:revision>16</cp:revision>
  <dcterms:modified xsi:type="dcterms:W3CDTF">2024-03-30T06:38:45Z</dcterms:modified>
</cp:coreProperties>
</file>