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90" r:id="rId3"/>
    <p:sldId id="257" r:id="rId4"/>
    <p:sldId id="291" r:id="rId5"/>
    <p:sldId id="284" r:id="rId6"/>
    <p:sldId id="285" r:id="rId7"/>
    <p:sldId id="286" r:id="rId8"/>
    <p:sldId id="287" r:id="rId9"/>
    <p:sldId id="288" r:id="rId10"/>
    <p:sldId id="289" r:id="rId11"/>
    <p:sldId id="292" r:id="rId12"/>
    <p:sldId id="258" r:id="rId13"/>
    <p:sldId id="293" r:id="rId14"/>
    <p:sldId id="294" r:id="rId15"/>
    <p:sldId id="259" r:id="rId16"/>
    <p:sldId id="295" r:id="rId17"/>
    <p:sldId id="260" r:id="rId18"/>
    <p:sldId id="297" r:id="rId19"/>
    <p:sldId id="261" r:id="rId20"/>
    <p:sldId id="298" r:id="rId21"/>
    <p:sldId id="262" r:id="rId22"/>
    <p:sldId id="299" r:id="rId23"/>
    <p:sldId id="263" r:id="rId24"/>
    <p:sldId id="300" r:id="rId25"/>
    <p:sldId id="264" r:id="rId26"/>
    <p:sldId id="265" r:id="rId27"/>
    <p:sldId id="266" r:id="rId28"/>
    <p:sldId id="306" r:id="rId29"/>
    <p:sldId id="301" r:id="rId30"/>
    <p:sldId id="267" r:id="rId31"/>
    <p:sldId id="269" r:id="rId32"/>
    <p:sldId id="271" r:id="rId33"/>
    <p:sldId id="302" r:id="rId34"/>
    <p:sldId id="272" r:id="rId35"/>
    <p:sldId id="273" r:id="rId36"/>
    <p:sldId id="274" r:id="rId37"/>
    <p:sldId id="303" r:id="rId38"/>
    <p:sldId id="279" r:id="rId39"/>
    <p:sldId id="281" r:id="rId40"/>
    <p:sldId id="280" r:id="rId41"/>
    <p:sldId id="304" r:id="rId42"/>
    <p:sldId id="275" r:id="rId43"/>
    <p:sldId id="276" r:id="rId44"/>
    <p:sldId id="305" r:id="rId45"/>
    <p:sldId id="277" r:id="rId46"/>
    <p:sldId id="278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7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3D73F99-271D-4268-9088-9A08965F0534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F6F3877-76E1-441E-8E0F-280C1EAAD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627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3F99-271D-4268-9088-9A08965F0534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3877-76E1-441E-8E0F-280C1EAAD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5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3F99-271D-4268-9088-9A08965F0534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3877-76E1-441E-8E0F-280C1EAAD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6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3F99-271D-4268-9088-9A08965F0534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3877-76E1-441E-8E0F-280C1EAAD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97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3D73F99-271D-4268-9088-9A08965F0534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F6F3877-76E1-441E-8E0F-280C1EAAD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839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3F99-271D-4268-9088-9A08965F0534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3877-76E1-441E-8E0F-280C1EAAD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25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3F99-271D-4268-9088-9A08965F0534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3877-76E1-441E-8E0F-280C1EAAD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4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1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3F99-271D-4268-9088-9A08965F0534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3877-76E1-441E-8E0F-280C1EAAD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64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3F99-271D-4268-9088-9A08965F0534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6F3877-76E1-441E-8E0F-280C1EAADB3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51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3D73F99-271D-4268-9088-9A08965F0534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6F3877-76E1-441E-8E0F-280C1EAADB3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141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3D73F99-271D-4268-9088-9A08965F0534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F6F3877-76E1-441E-8E0F-280C1EAAD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59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79E0-AFD0-BD03-BA88-6FE9A738F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Amazon Fresh Analytics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55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300" b="1" dirty="0"/>
              <a:t>Order_Details</a:t>
            </a:r>
            <a:r>
              <a:rPr sz="4300" b="1" dirty="0"/>
              <a:t>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  </a:t>
            </a:r>
            <a:r>
              <a:rPr sz="2400" dirty="0"/>
              <a:t>Primary Key: Composite of </a:t>
            </a:r>
            <a:r>
              <a:rPr sz="2400" dirty="0" err="1"/>
              <a:t>Orde</a:t>
            </a:r>
            <a:r>
              <a:rPr lang="en-US" sz="2400" dirty="0" err="1"/>
              <a:t>r</a:t>
            </a:r>
            <a:r>
              <a:rPr sz="2400" dirty="0" err="1"/>
              <a:t>ID</a:t>
            </a:r>
            <a:r>
              <a:rPr lang="en-US" sz="2400" dirty="0"/>
              <a:t> </a:t>
            </a:r>
            <a:r>
              <a:rPr sz="2400" dirty="0"/>
              <a:t>+</a:t>
            </a:r>
            <a:r>
              <a:rPr lang="en-US" sz="2400" dirty="0"/>
              <a:t> </a:t>
            </a:r>
            <a:r>
              <a:rPr sz="2400" dirty="0" err="1"/>
              <a:t>ProductID</a:t>
            </a:r>
            <a:r>
              <a:rPr sz="2400" dirty="0"/>
              <a:t> or </a:t>
            </a:r>
            <a:r>
              <a:rPr sz="2400" dirty="0" err="1"/>
              <a:t>OrderDetailID</a:t>
            </a:r>
            <a:endParaRPr sz="2400" dirty="0"/>
          </a:p>
          <a:p>
            <a:r>
              <a:rPr lang="en-US" sz="2400" dirty="0"/>
              <a:t>  </a:t>
            </a:r>
            <a:r>
              <a:rPr sz="2400" dirty="0"/>
              <a:t>Foreign Keys:</a:t>
            </a:r>
          </a:p>
          <a:p>
            <a:r>
              <a:rPr lang="en-US" sz="2400" dirty="0"/>
              <a:t>  </a:t>
            </a:r>
            <a:r>
              <a:rPr sz="2400" dirty="0" err="1"/>
              <a:t>OrderID</a:t>
            </a:r>
            <a:r>
              <a:rPr sz="2400" dirty="0"/>
              <a:t> (references </a:t>
            </a:r>
            <a:r>
              <a:rPr sz="2400" dirty="0" err="1"/>
              <a:t>Orders.OrderID</a:t>
            </a:r>
            <a:r>
              <a:rPr sz="2400" dirty="0"/>
              <a:t>)</a:t>
            </a:r>
          </a:p>
          <a:p>
            <a:r>
              <a:rPr lang="en-US" sz="2400" dirty="0"/>
              <a:t>  </a:t>
            </a:r>
            <a:r>
              <a:rPr sz="2400" dirty="0" err="1"/>
              <a:t>ProductID</a:t>
            </a:r>
            <a:r>
              <a:rPr sz="2400" dirty="0"/>
              <a:t> (references </a:t>
            </a:r>
            <a:r>
              <a:rPr sz="2400" dirty="0" err="1"/>
              <a:t>Products.ProductID</a:t>
            </a:r>
            <a:r>
              <a:rPr sz="2400" dirty="0"/>
              <a:t>)</a:t>
            </a:r>
          </a:p>
          <a:p>
            <a:pPr marL="0" indent="0">
              <a:buNone/>
            </a:pPr>
            <a:endParaRPr sz="2400" dirty="0"/>
          </a:p>
          <a:p>
            <a:r>
              <a:rPr lang="en-US" sz="2400" dirty="0"/>
              <a:t> </a:t>
            </a:r>
            <a:r>
              <a:rPr sz="2400" dirty="0"/>
              <a:t>Relationships:</a:t>
            </a:r>
          </a:p>
          <a:p>
            <a:r>
              <a:rPr lang="en-US" sz="2400" dirty="0"/>
              <a:t>  </a:t>
            </a:r>
            <a:r>
              <a:rPr sz="2400" dirty="0"/>
              <a:t>Many-to-one with Orders (many items belong to 1 order)</a:t>
            </a:r>
          </a:p>
          <a:p>
            <a:r>
              <a:rPr lang="en-US" sz="2400" dirty="0"/>
              <a:t>  </a:t>
            </a:r>
            <a:r>
              <a:rPr sz="2400" dirty="0"/>
              <a:t>Many-to-one with Products (many order items can </a:t>
            </a:r>
            <a:r>
              <a:rPr lang="en-US" sz="2400" dirty="0"/>
              <a:t>  </a:t>
            </a:r>
            <a:r>
              <a:rPr sz="2400" dirty="0"/>
              <a:t>reference 1 </a:t>
            </a:r>
            <a:r>
              <a:rPr lang="en-US" sz="2400" dirty="0"/>
              <a:t>   </a:t>
            </a:r>
            <a:r>
              <a:rPr sz="2400" dirty="0"/>
              <a:t>product)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3F9190-80D6-F036-A469-CE1EBA315573}"/>
              </a:ext>
            </a:extLst>
          </p:cNvPr>
          <p:cNvSpPr txBox="1">
            <a:spLocks/>
          </p:cNvSpPr>
          <p:nvPr/>
        </p:nvSpPr>
        <p:spPr>
          <a:xfrm>
            <a:off x="235669" y="2743200"/>
            <a:ext cx="1169866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b="1" dirty="0"/>
              <a:t>Task - 3</a:t>
            </a:r>
          </a:p>
        </p:txBody>
      </p:sp>
    </p:spTree>
    <p:extLst>
      <p:ext uri="{BB962C8B-B14F-4D97-AF65-F5344CB8AC3E}">
        <p14:creationId xmlns:p14="http://schemas.microsoft.com/office/powerpoint/2010/main" val="83973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AD286-29B9-9784-FF00-6B73264DF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90194"/>
            <a:ext cx="10058400" cy="5863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1</a:t>
            </a:r>
            <a:r>
              <a:rPr lang="en-US" sz="2000" b="1" dirty="0"/>
              <a:t>. 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ll customers from a specific city.</a:t>
            </a:r>
            <a:endParaRPr lang="en-US" sz="32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  SELECT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CustomerID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	Name, </a:t>
            </a:r>
          </a:p>
          <a:p>
            <a:pPr marL="0" indent="0">
              <a:buNone/>
            </a:pPr>
            <a:r>
              <a:rPr lang="en-US" sz="2000" dirty="0"/>
              <a:t>	Age, </a:t>
            </a:r>
          </a:p>
          <a:p>
            <a:pPr marL="0" indent="0">
              <a:buNone/>
            </a:pPr>
            <a:r>
              <a:rPr lang="en-US" sz="2000" dirty="0"/>
              <a:t>	Gender, </a:t>
            </a:r>
          </a:p>
          <a:p>
            <a:pPr marL="0" indent="0">
              <a:buNone/>
            </a:pPr>
            <a:r>
              <a:rPr lang="en-US" sz="2000" dirty="0"/>
              <a:t>	City, </a:t>
            </a:r>
          </a:p>
          <a:p>
            <a:pPr marL="0" indent="0">
              <a:buNone/>
            </a:pPr>
            <a:r>
              <a:rPr lang="en-US" sz="2000" dirty="0"/>
              <a:t>	State, </a:t>
            </a:r>
          </a:p>
          <a:p>
            <a:pPr marL="0" indent="0">
              <a:buNone/>
            </a:pPr>
            <a:r>
              <a:rPr lang="en-US" sz="2000" dirty="0"/>
              <a:t>	Country,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SignupDate</a:t>
            </a:r>
            <a:r>
              <a:rPr lang="en-US" sz="2000" dirty="0"/>
              <a:t>, 				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PrimeMember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000" b="1" dirty="0"/>
              <a:t>FROM</a:t>
            </a:r>
            <a:r>
              <a:rPr lang="en-US" dirty="0"/>
              <a:t> </a:t>
            </a:r>
            <a:r>
              <a:rPr lang="en-US" sz="2000" dirty="0"/>
              <a:t>Customers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000" b="1" dirty="0"/>
              <a:t>WHERE</a:t>
            </a:r>
            <a:r>
              <a:rPr lang="en-US" sz="2000" dirty="0"/>
              <a:t> City = 'Lake Brianna'</a:t>
            </a:r>
            <a:endParaRPr lang="en-IN" sz="2000" b="1" dirty="0"/>
          </a:p>
          <a:p>
            <a:pPr marL="0" indent="0">
              <a:buNone/>
            </a:pPr>
            <a:endParaRPr lang="en-IN" sz="20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9B25D50-2C3E-FD80-62FD-602AD05C0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546629"/>
              </p:ext>
            </p:extLst>
          </p:nvPr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373530" progId="Excel.Sheet.12">
                  <p:embed/>
                </p:oleObj>
              </mc:Choice>
              <mc:Fallback>
                <p:oleObj name="Worksheet" r:id="rId2" imgW="1226997" imgH="3735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CBCBD0F-9B50-EE4C-8CA9-9C64511BA8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530997"/>
              </p:ext>
            </p:extLst>
          </p:nvPr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226997" imgH="373530" progId="Excel.Sheet.12">
                  <p:embed/>
                </p:oleObj>
              </mc:Choice>
              <mc:Fallback>
                <p:oleObj name="Worksheet" r:id="rId4" imgW="1226997" imgH="3735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524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DFFB-7D73-E650-DB4F-E946A9B8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41023"/>
            <a:ext cx="10058400" cy="5394017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2. A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ll products under the "Fruits" category.</a:t>
            </a:r>
            <a:endParaRPr lang="en-US" sz="28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800" b="1" dirty="0"/>
              <a:t>      SELECT</a:t>
            </a:r>
            <a:r>
              <a:rPr lang="en-US" sz="1800" dirty="0"/>
              <a:t>  				</a:t>
            </a:r>
            <a:r>
              <a:rPr lang="en-US" dirty="0"/>
              <a:t>		 		 		</a:t>
            </a:r>
            <a:r>
              <a:rPr lang="en-US" sz="1800" dirty="0"/>
              <a:t>ProductName,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Category,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err="1"/>
              <a:t>SubCategory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err="1"/>
              <a:t>PricePerUnit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err="1"/>
              <a:t>StockQuantity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err="1"/>
              <a:t>SupplierID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b="1" dirty="0"/>
              <a:t>FROM</a:t>
            </a:r>
            <a:r>
              <a:rPr lang="en-US" sz="1800" dirty="0"/>
              <a:t> Products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b="1" dirty="0"/>
              <a:t>WHERE</a:t>
            </a:r>
            <a:r>
              <a:rPr lang="en-US" sz="1800" dirty="0"/>
              <a:t> category = 'Fruits';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2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6594-D05C-79A1-8BD2-F433D5BC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70" y="2743200"/>
            <a:ext cx="11698664" cy="1371600"/>
          </a:xfrm>
        </p:spPr>
        <p:txBody>
          <a:bodyPr/>
          <a:lstStyle/>
          <a:p>
            <a:pPr algn="ctr"/>
            <a:r>
              <a:rPr lang="en-US" b="1" dirty="0"/>
              <a:t>Task - 4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71161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E3272-03A8-1D76-6B09-C6AA6FE1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05353"/>
            <a:ext cx="10058400" cy="5891752"/>
          </a:xfrm>
        </p:spPr>
        <p:txBody>
          <a:bodyPr>
            <a:normAutofit fontScale="85000" lnSpcReduction="20000"/>
          </a:bodyPr>
          <a:lstStyle/>
          <a:p>
            <a:endParaRPr lang="en-IN" b="1" dirty="0"/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CustomerID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as the primary key.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cannot be null and must be greater than 18.</a:t>
            </a: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unique constraint for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Name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IN" b="1" dirty="0"/>
          </a:p>
          <a:p>
            <a:r>
              <a:rPr lang="en-IN" sz="2600" b="1" dirty="0"/>
              <a:t>CREATE</a:t>
            </a:r>
            <a:r>
              <a:rPr lang="en-IN" sz="2600" dirty="0"/>
              <a:t> </a:t>
            </a:r>
            <a:r>
              <a:rPr lang="en-IN" sz="2600" b="1" dirty="0"/>
              <a:t>table </a:t>
            </a:r>
            <a:r>
              <a:rPr lang="en-IN" sz="2600" dirty="0" err="1"/>
              <a:t>customers_demo</a:t>
            </a:r>
            <a:r>
              <a:rPr lang="en-IN" sz="2600" dirty="0"/>
              <a:t>(</a:t>
            </a:r>
          </a:p>
          <a:p>
            <a:pPr marL="0" indent="0">
              <a:buNone/>
            </a:pPr>
            <a:r>
              <a:rPr lang="en-IN" sz="2600" dirty="0"/>
              <a:t>                            </a:t>
            </a:r>
            <a:r>
              <a:rPr lang="en-IN" sz="2600" dirty="0" err="1"/>
              <a:t>customerID</a:t>
            </a:r>
            <a:r>
              <a:rPr lang="en-IN" sz="2600" dirty="0"/>
              <a:t> </a:t>
            </a:r>
            <a:r>
              <a:rPr lang="en-IN" sz="2600" b="1" dirty="0"/>
              <a:t>VARCHAR</a:t>
            </a:r>
            <a:r>
              <a:rPr lang="en-IN" sz="2600" dirty="0"/>
              <a:t>(200) </a:t>
            </a:r>
            <a:r>
              <a:rPr lang="en-IN" sz="2600" b="1" dirty="0"/>
              <a:t>PRIMARY</a:t>
            </a:r>
            <a:r>
              <a:rPr lang="en-IN" sz="2600" dirty="0"/>
              <a:t> </a:t>
            </a:r>
            <a:r>
              <a:rPr lang="en-IN" sz="2600" b="1" dirty="0"/>
              <a:t>KEY</a:t>
            </a:r>
            <a:r>
              <a:rPr lang="en-IN" sz="2600" dirty="0"/>
              <a:t>,  </a:t>
            </a:r>
          </a:p>
          <a:p>
            <a:pPr marL="0" indent="0">
              <a:buNone/>
            </a:pPr>
            <a:r>
              <a:rPr lang="en-IN" sz="2600" dirty="0"/>
              <a:t>                            Name </a:t>
            </a:r>
            <a:r>
              <a:rPr lang="en-IN" sz="2600" b="1" dirty="0"/>
              <a:t>VARCHAR</a:t>
            </a:r>
            <a:r>
              <a:rPr lang="en-IN" sz="2600" dirty="0"/>
              <a:t>(200) </a:t>
            </a:r>
            <a:r>
              <a:rPr lang="en-IN" sz="2600" b="1" dirty="0"/>
              <a:t>UNIQUE</a:t>
            </a:r>
            <a:r>
              <a:rPr lang="en-IN" sz="2600" dirty="0"/>
              <a:t>,       </a:t>
            </a:r>
          </a:p>
          <a:p>
            <a:pPr marL="0" indent="0">
              <a:buNone/>
            </a:pPr>
            <a:r>
              <a:rPr lang="en-IN" sz="2600" dirty="0"/>
              <a:t>                            Age </a:t>
            </a:r>
            <a:r>
              <a:rPr lang="en-IN" sz="2600" b="1" dirty="0"/>
              <a:t>INT</a:t>
            </a:r>
            <a:r>
              <a:rPr lang="en-IN" sz="2600" dirty="0"/>
              <a:t> </a:t>
            </a:r>
            <a:r>
              <a:rPr lang="en-IN" sz="2600" b="1" dirty="0"/>
              <a:t>NOT</a:t>
            </a:r>
            <a:r>
              <a:rPr lang="en-IN" sz="2600" dirty="0"/>
              <a:t> </a:t>
            </a:r>
            <a:r>
              <a:rPr lang="en-IN" sz="2600" b="1" dirty="0"/>
              <a:t>NULL</a:t>
            </a:r>
            <a:r>
              <a:rPr lang="en-IN" sz="2600" dirty="0"/>
              <a:t> </a:t>
            </a:r>
            <a:r>
              <a:rPr lang="en-IN" sz="2600" b="1" dirty="0"/>
              <a:t>CHECK</a:t>
            </a:r>
            <a:r>
              <a:rPr lang="en-IN" sz="2600" dirty="0"/>
              <a:t>(Age &gt;= 18),        </a:t>
            </a:r>
          </a:p>
          <a:p>
            <a:pPr marL="0" indent="0">
              <a:buNone/>
            </a:pPr>
            <a:r>
              <a:rPr lang="en-IN" sz="2600" dirty="0"/>
              <a:t>                            Gender </a:t>
            </a:r>
            <a:r>
              <a:rPr lang="en-IN" sz="2600" b="1" dirty="0"/>
              <a:t>VARCHAR</a:t>
            </a:r>
            <a:r>
              <a:rPr lang="en-IN" sz="2600" dirty="0"/>
              <a:t>(10),      </a:t>
            </a:r>
          </a:p>
          <a:p>
            <a:pPr marL="0" indent="0">
              <a:buNone/>
            </a:pPr>
            <a:r>
              <a:rPr lang="en-IN" sz="2600" dirty="0"/>
              <a:t>                            City </a:t>
            </a:r>
            <a:r>
              <a:rPr lang="en-IN" sz="2600" b="1" dirty="0"/>
              <a:t>VARCHAR</a:t>
            </a:r>
            <a:r>
              <a:rPr lang="en-IN" sz="2600" dirty="0"/>
              <a:t>(10),        </a:t>
            </a:r>
          </a:p>
          <a:p>
            <a:pPr marL="0" indent="0">
              <a:buNone/>
            </a:pPr>
            <a:r>
              <a:rPr lang="en-IN" sz="2600" dirty="0"/>
              <a:t>                            State </a:t>
            </a:r>
            <a:r>
              <a:rPr lang="en-IN" sz="2600" b="1" dirty="0"/>
              <a:t>VARCHAR</a:t>
            </a:r>
            <a:r>
              <a:rPr lang="en-IN" sz="2600" dirty="0"/>
              <a:t>(10),      </a:t>
            </a:r>
          </a:p>
          <a:p>
            <a:pPr marL="0" indent="0">
              <a:buNone/>
            </a:pPr>
            <a:r>
              <a:rPr lang="en-IN" sz="2600" dirty="0"/>
              <a:t>                            Country </a:t>
            </a:r>
            <a:r>
              <a:rPr lang="en-IN" sz="2600" b="1" dirty="0"/>
              <a:t>VARCHAR</a:t>
            </a:r>
            <a:r>
              <a:rPr lang="en-IN" sz="2600" dirty="0"/>
              <a:t>(10) </a:t>
            </a:r>
            <a:r>
              <a:rPr lang="en-IN" sz="2600" b="1" dirty="0"/>
              <a:t>DEFAULT</a:t>
            </a:r>
            <a:r>
              <a:rPr lang="en-IN" sz="2600" dirty="0"/>
              <a:t> 'India',   </a:t>
            </a:r>
          </a:p>
          <a:p>
            <a:pPr marL="0" indent="0">
              <a:buNone/>
            </a:pPr>
            <a:r>
              <a:rPr lang="en-IN" sz="2600" dirty="0"/>
              <a:t>                            </a:t>
            </a:r>
            <a:r>
              <a:rPr lang="en-IN" sz="2600" dirty="0" err="1"/>
              <a:t>SignupDate</a:t>
            </a:r>
            <a:r>
              <a:rPr lang="en-IN" sz="2600" dirty="0"/>
              <a:t> </a:t>
            </a:r>
            <a:r>
              <a:rPr lang="en-IN" sz="2600" b="1" dirty="0"/>
              <a:t>DATE</a:t>
            </a:r>
            <a:r>
              <a:rPr lang="en-IN" sz="2600" dirty="0"/>
              <a:t>,        </a:t>
            </a:r>
          </a:p>
          <a:p>
            <a:pPr marL="0" indent="0">
              <a:buNone/>
            </a:pPr>
            <a:r>
              <a:rPr lang="en-IN" sz="2600" dirty="0"/>
              <a:t>                            </a:t>
            </a:r>
            <a:r>
              <a:rPr lang="en-IN" sz="2600" dirty="0" err="1"/>
              <a:t>PrimeMember</a:t>
            </a:r>
            <a:r>
              <a:rPr lang="en-IN" sz="2600" dirty="0"/>
              <a:t> </a:t>
            </a:r>
            <a:r>
              <a:rPr lang="en-IN" sz="2600" b="1" dirty="0"/>
              <a:t>ENUM</a:t>
            </a:r>
            <a:r>
              <a:rPr lang="en-IN" sz="2600" dirty="0"/>
              <a:t>('YES', 'NO') </a:t>
            </a:r>
            <a:r>
              <a:rPr lang="en-IN" sz="2600" b="1" dirty="0"/>
              <a:t>NOT</a:t>
            </a:r>
            <a:r>
              <a:rPr lang="en-IN" sz="2600" dirty="0"/>
              <a:t> </a:t>
            </a:r>
            <a:r>
              <a:rPr lang="en-IN" sz="2600" b="1" dirty="0"/>
              <a:t>NULL</a:t>
            </a:r>
            <a:r>
              <a:rPr lang="en-IN" sz="2600" dirty="0"/>
              <a:t> </a:t>
            </a:r>
            <a:r>
              <a:rPr lang="en-IN" sz="2600" b="1" dirty="0"/>
              <a:t>DEFAULT</a:t>
            </a:r>
            <a:r>
              <a:rPr lang="en-IN" sz="2600" dirty="0"/>
              <a:t> </a:t>
            </a:r>
            <a:r>
              <a:rPr lang="en-IN" sz="2600" b="1" dirty="0"/>
              <a:t>'NO</a:t>
            </a:r>
            <a:r>
              <a:rPr lang="en-IN" sz="2600" dirty="0"/>
              <a:t>’</a:t>
            </a:r>
          </a:p>
          <a:p>
            <a:pPr marL="0" indent="0">
              <a:buNone/>
            </a:pPr>
            <a:r>
              <a:rPr lang="en-IN" sz="2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4599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29B1-A1E0-B762-7555-C9E80EE2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b="1" dirty="0"/>
              <a:t>Task - 5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71374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5D8A-95D5-646B-320F-C9AF2F52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Insert 3 new rows into the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Products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E76D-30E6-2CD5-EFEE-E7C2F63F7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INSERT</a:t>
            </a:r>
            <a:r>
              <a:rPr lang="en-IN" dirty="0"/>
              <a:t> </a:t>
            </a:r>
            <a:r>
              <a:rPr lang="en-IN" b="1" dirty="0"/>
              <a:t>INTO</a:t>
            </a:r>
            <a:r>
              <a:rPr lang="en-IN" dirty="0"/>
              <a:t>   Products   (productID,ProductName,Category,SubCategory,PricePerUnit,StockQuantiy,SupplierID)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b="1" dirty="0"/>
              <a:t>VALUES</a:t>
            </a: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   ('PROD1001', 'Organic  Apples', 'Fruits', 'Apples', 2.99, 500, 'SUP001'),   </a:t>
            </a:r>
          </a:p>
          <a:p>
            <a:pPr marL="0" indent="0">
              <a:buNone/>
            </a:pPr>
            <a:r>
              <a:rPr lang="en-IN" dirty="0"/>
              <a:t>   ('PROD1002', 'Whole  Bread', 'Bakery', 'Bread', 3.49, 300, 'SUP002'),   </a:t>
            </a:r>
          </a:p>
          <a:p>
            <a:pPr marL="0" indent="0">
              <a:buNone/>
            </a:pPr>
            <a:r>
              <a:rPr lang="en-IN" dirty="0"/>
              <a:t>   ('PROD1003', 'Free Eggs (12pk)', 'Dairy', 'Eggs', 4.99, 200, 'SUP003');    </a:t>
            </a:r>
          </a:p>
          <a:p>
            <a:endParaRPr lang="en-IN" dirty="0"/>
          </a:p>
          <a:p>
            <a:r>
              <a:rPr lang="en-IN" b="1" dirty="0"/>
              <a:t>DELETE</a:t>
            </a:r>
            <a:r>
              <a:rPr lang="en-IN" dirty="0"/>
              <a:t> </a:t>
            </a:r>
            <a:r>
              <a:rPr lang="en-IN" b="1" dirty="0"/>
              <a:t>FROM</a:t>
            </a:r>
            <a:r>
              <a:rPr lang="en-IN" dirty="0"/>
              <a:t> Products </a:t>
            </a:r>
            <a:r>
              <a:rPr lang="en-IN" b="1" dirty="0"/>
              <a:t>WHERE</a:t>
            </a:r>
            <a:r>
              <a:rPr lang="en-IN" dirty="0"/>
              <a:t> </a:t>
            </a:r>
            <a:r>
              <a:rPr lang="en-IN" dirty="0" err="1"/>
              <a:t>ProductID</a:t>
            </a:r>
            <a:r>
              <a:rPr lang="en-IN" dirty="0"/>
              <a:t> </a:t>
            </a:r>
            <a:r>
              <a:rPr lang="en-IN" b="1" dirty="0"/>
              <a:t>IN</a:t>
            </a:r>
            <a:r>
              <a:rPr lang="en-IN" dirty="0"/>
              <a:t> ('PROD1001', 'PROD1002', 'PROD1003');</a:t>
            </a:r>
          </a:p>
        </p:txBody>
      </p:sp>
    </p:spTree>
    <p:extLst>
      <p:ext uri="{BB962C8B-B14F-4D97-AF65-F5344CB8AC3E}">
        <p14:creationId xmlns:p14="http://schemas.microsoft.com/office/powerpoint/2010/main" val="1565633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82D9D-84DC-C70E-AF24-D9A827C6C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F188-4020-FA95-F7FA-413EE702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b="1" dirty="0"/>
              <a:t>Task - 6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64347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4F92-09EB-A830-CC7C-72F8CD8F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Update the stock quantity of a product where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ProductID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matches a specific ID.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A0CC1-3830-E77D-1B29-A2A35801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UPDATE</a:t>
            </a:r>
            <a:r>
              <a:rPr lang="en-US" dirty="0"/>
              <a:t> Products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dirty="0" err="1"/>
              <a:t>StockQuantity</a:t>
            </a:r>
            <a:r>
              <a:rPr lang="en-US" dirty="0"/>
              <a:t> = 250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ProductID</a:t>
            </a:r>
            <a:r>
              <a:rPr lang="en-US" dirty="0"/>
              <a:t> = 'PROD1001';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68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A84281-67AD-DB4F-731C-13425C76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- 1</a:t>
            </a:r>
            <a:endParaRPr lang="en-IN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C78C694-8C7A-41F4-2A5A-74EC9F05479E}"/>
              </a:ext>
            </a:extLst>
          </p:cNvPr>
          <p:cNvSpPr txBox="1">
            <a:spLocks/>
          </p:cNvSpPr>
          <p:nvPr/>
        </p:nvSpPr>
        <p:spPr>
          <a:xfrm>
            <a:off x="1066800" y="257666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diagram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747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5174C-E9BF-BA31-533D-76AFA1F64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4C5B-32E3-38B0-AB36-557C7C6E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b="1" dirty="0"/>
              <a:t>Task - 7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11162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74D3-D4AD-B026-6855-585A7BEA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Delete a supplier from the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Suppliers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table where their city matches a specific value.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3198-8F85-5707-08E7-4EB67BBAA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DELETE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suppliername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WHERE</a:t>
            </a:r>
            <a:r>
              <a:rPr lang="en-US" dirty="0"/>
              <a:t> city = '</a:t>
            </a:r>
            <a:r>
              <a:rPr lang="en-US" dirty="0" err="1"/>
              <a:t>Schneidermouth</a:t>
            </a:r>
            <a:r>
              <a:rPr lang="en-US" dirty="0"/>
              <a:t>';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170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41B4D-894B-7114-6CB7-9AFBB3562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4ED2-0756-85A8-F5B6-16A57B50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b="1" dirty="0"/>
              <a:t>Task - 8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81680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46DD-0BDB-D98B-83FA-EC906F8D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 a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CHECK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constraint to ensure that ratings in the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Reviews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table are between 1 and 5.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D50D-3AF7-555D-3B5E-2B8468111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ALTER</a:t>
            </a:r>
            <a:r>
              <a:rPr lang="en-US" dirty="0"/>
              <a:t> </a:t>
            </a:r>
            <a:r>
              <a:rPr lang="en-US" b="1" dirty="0"/>
              <a:t>TABLE</a:t>
            </a:r>
            <a:r>
              <a:rPr lang="en-US" dirty="0"/>
              <a:t> Reviews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b="1" dirty="0"/>
              <a:t>CONSTRAINT</a:t>
            </a:r>
            <a:r>
              <a:rPr lang="en-US" dirty="0"/>
              <a:t> </a:t>
            </a:r>
            <a:r>
              <a:rPr lang="en-US" dirty="0" err="1"/>
              <a:t>check_rating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CHECK</a:t>
            </a:r>
            <a:r>
              <a:rPr lang="en-US" dirty="0"/>
              <a:t> (Rating </a:t>
            </a:r>
            <a:r>
              <a:rPr lang="en-US" b="1" dirty="0"/>
              <a:t>BETWEEN</a:t>
            </a:r>
            <a:r>
              <a:rPr lang="en-US" dirty="0"/>
              <a:t> 1 </a:t>
            </a:r>
            <a:r>
              <a:rPr lang="en-US" b="1" dirty="0"/>
              <a:t>AND</a:t>
            </a:r>
            <a:r>
              <a:rPr lang="en-US" dirty="0"/>
              <a:t> 5);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check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reviews(Rating)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VALUES</a:t>
            </a:r>
            <a:r>
              <a:rPr lang="en-US" dirty="0"/>
              <a:t>(0);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second task I have finished in the customer table(task - 4)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722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DA712-A6CA-D6AF-C38F-58CFA6F0D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B66B-E422-3ED2-7F84-169CC28E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b="1" dirty="0"/>
              <a:t>Task - 9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49655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5D8D-843B-51CF-6F1F-D453EB22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WHERE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clause to find orders placed after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2024-01-01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E1E2F-A021-B680-DEBA-86EA7F40B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     SELECT</a:t>
            </a: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b="1" dirty="0"/>
              <a:t>      FROM</a:t>
            </a:r>
            <a:r>
              <a:rPr lang="en-US" dirty="0"/>
              <a:t> orders</a:t>
            </a:r>
          </a:p>
          <a:p>
            <a:pPr marL="0" indent="0">
              <a:buNone/>
            </a:pPr>
            <a:r>
              <a:rPr lang="en-US" b="1" dirty="0"/>
              <a:t>      WHERE</a:t>
            </a:r>
            <a:r>
              <a:rPr lang="en-US" dirty="0"/>
              <a:t> </a:t>
            </a:r>
            <a:r>
              <a:rPr lang="en-US" dirty="0" err="1"/>
              <a:t>OrderDate</a:t>
            </a:r>
            <a:r>
              <a:rPr lang="en-US" dirty="0"/>
              <a:t> </a:t>
            </a:r>
            <a:r>
              <a:rPr lang="en-US" b="1" dirty="0"/>
              <a:t>&gt;='2024-01-01'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09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B85D-1EF8-6A20-4F22-E62834279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665"/>
            <a:ext cx="5257800" cy="43952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   SELECT</a:t>
            </a: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p.ProductName</a:t>
            </a:r>
            <a:r>
              <a:rPr lang="en-IN" dirty="0"/>
              <a:t>,  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p.Category</a:t>
            </a:r>
            <a:r>
              <a:rPr lang="en-IN" dirty="0"/>
              <a:t>,  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p.SubCategory</a:t>
            </a:r>
            <a:r>
              <a:rPr lang="en-IN" dirty="0"/>
              <a:t>,   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p.PricePerUnit</a:t>
            </a:r>
            <a:r>
              <a:rPr lang="en-IN" dirty="0"/>
              <a:t>,  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p.StockQuantity</a:t>
            </a:r>
            <a:r>
              <a:rPr lang="en-IN" dirty="0"/>
              <a:t>,   </a:t>
            </a:r>
          </a:p>
          <a:p>
            <a:pPr marL="0" indent="0">
              <a:buNone/>
            </a:pPr>
            <a:r>
              <a:rPr lang="en-IN" dirty="0"/>
              <a:t>            COUNT(</a:t>
            </a:r>
            <a:r>
              <a:rPr lang="en-IN" dirty="0" err="1"/>
              <a:t>r.ReviewID</a:t>
            </a:r>
            <a:r>
              <a:rPr lang="en-IN" dirty="0"/>
              <a:t>) AS </a:t>
            </a:r>
            <a:r>
              <a:rPr lang="en-IN" dirty="0" err="1"/>
              <a:t>total_reviews</a:t>
            </a:r>
            <a:r>
              <a:rPr lang="en-IN" dirty="0"/>
              <a:t>,    </a:t>
            </a:r>
          </a:p>
          <a:p>
            <a:pPr marL="0" indent="0">
              <a:buNone/>
            </a:pPr>
            <a:r>
              <a:rPr lang="en-IN" dirty="0"/>
              <a:t>            ROUND(AVG(</a:t>
            </a:r>
            <a:r>
              <a:rPr lang="en-IN" dirty="0" err="1"/>
              <a:t>r.Rating</a:t>
            </a:r>
            <a:r>
              <a:rPr lang="en-IN" dirty="0"/>
              <a:t>), 2) AS </a:t>
            </a:r>
            <a:r>
              <a:rPr lang="en-IN" dirty="0" err="1"/>
              <a:t>average_rating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b="1" dirty="0"/>
              <a:t>FROM</a:t>
            </a: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	products p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B10AF8B-9339-3D8B-19BA-A83662DCBB79}"/>
              </a:ext>
            </a:extLst>
          </p:cNvPr>
          <p:cNvSpPr txBox="1">
            <a:spLocks/>
          </p:cNvSpPr>
          <p:nvPr/>
        </p:nvSpPr>
        <p:spPr>
          <a:xfrm>
            <a:off x="6194196" y="593889"/>
            <a:ext cx="5257800" cy="558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JOIN</a:t>
            </a: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            reviews r ON </a:t>
            </a:r>
            <a:r>
              <a:rPr lang="en-IN" dirty="0" err="1"/>
              <a:t>p.ProductID</a:t>
            </a:r>
            <a:r>
              <a:rPr lang="en-IN" dirty="0"/>
              <a:t> = </a:t>
            </a:r>
            <a:r>
              <a:rPr lang="en-IN" dirty="0" err="1"/>
              <a:t>r.ProductID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b="1" dirty="0"/>
              <a:t>GROUP</a:t>
            </a:r>
            <a:r>
              <a:rPr lang="en-IN" dirty="0"/>
              <a:t> BY   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p.ProductID</a:t>
            </a:r>
            <a:r>
              <a:rPr lang="en-IN" dirty="0"/>
              <a:t>,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p.ProductName</a:t>
            </a:r>
            <a:r>
              <a:rPr lang="en-IN" dirty="0"/>
              <a:t>,  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p.Category</a:t>
            </a:r>
            <a:r>
              <a:rPr lang="en-IN" dirty="0"/>
              <a:t>,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p.SubCategory</a:t>
            </a:r>
            <a:r>
              <a:rPr lang="en-IN" dirty="0"/>
              <a:t>, 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p.PricePerUnit</a:t>
            </a:r>
            <a:r>
              <a:rPr lang="en-IN" dirty="0"/>
              <a:t>, 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p.StockQuantity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b="1" dirty="0"/>
              <a:t>HAVING</a:t>
            </a: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b="1" dirty="0"/>
              <a:t>AVG</a:t>
            </a:r>
            <a:r>
              <a:rPr lang="en-IN" dirty="0"/>
              <a:t>(</a:t>
            </a:r>
            <a:r>
              <a:rPr lang="en-IN" dirty="0" err="1"/>
              <a:t>r.Rating</a:t>
            </a:r>
            <a:r>
              <a:rPr lang="en-IN" dirty="0"/>
              <a:t>) &gt; 4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b="1" dirty="0"/>
              <a:t>ORDER</a:t>
            </a:r>
            <a:r>
              <a:rPr lang="en-IN" dirty="0"/>
              <a:t> </a:t>
            </a:r>
            <a:r>
              <a:rPr lang="en-IN" b="1" dirty="0"/>
              <a:t>BY</a:t>
            </a:r>
            <a:r>
              <a:rPr lang="en-IN" dirty="0"/>
              <a:t>     </a:t>
            </a:r>
            <a:r>
              <a:rPr lang="en-IN" dirty="0" err="1"/>
              <a:t>average_rating</a:t>
            </a:r>
            <a:r>
              <a:rPr lang="en-IN" dirty="0"/>
              <a:t> DESC, 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total_reviews</a:t>
            </a:r>
            <a:r>
              <a:rPr lang="en-IN" dirty="0"/>
              <a:t> DESC;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5A8354-990C-65E1-5074-36DFBB2ACA17}"/>
              </a:ext>
            </a:extLst>
          </p:cNvPr>
          <p:cNvSpPr txBox="1">
            <a:spLocks/>
          </p:cNvSpPr>
          <p:nvPr/>
        </p:nvSpPr>
        <p:spPr>
          <a:xfrm>
            <a:off x="838200" y="593890"/>
            <a:ext cx="5257800" cy="1187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IN" dirty="0"/>
          </a:p>
          <a:p>
            <a:pPr marL="0" indent="0">
              <a:buFont typeface="Garamond" pitchFamily="18" charset="0"/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HAVING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clause to list products with average ratings greater than 4.</a:t>
            </a:r>
            <a:endParaRPr lang="en-IN" dirty="0"/>
          </a:p>
          <a:p>
            <a:pPr marL="0" indent="0">
              <a:buFont typeface="Garamond" pitchFamily="18" charset="0"/>
              <a:buNone/>
            </a:pPr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52795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9576-80EA-6F17-0C85-69C46D1B9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873"/>
            <a:ext cx="5257800" cy="47440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p.productid</a:t>
            </a:r>
            <a:r>
              <a:rPr lang="en-US" dirty="0"/>
              <a:t>,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p.productname</a:t>
            </a:r>
            <a:r>
              <a:rPr lang="en-US" dirty="0"/>
              <a:t>,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p.category</a:t>
            </a:r>
            <a:r>
              <a:rPr lang="en-US" dirty="0"/>
              <a:t>,    </a:t>
            </a:r>
          </a:p>
          <a:p>
            <a:pPr marL="0" indent="0">
              <a:buNone/>
            </a:pPr>
            <a:r>
              <a:rPr lang="en-US" dirty="0"/>
              <a:t>	sum(</a:t>
            </a:r>
            <a:r>
              <a:rPr lang="en-US" dirty="0" err="1"/>
              <a:t>od.quantity</a:t>
            </a:r>
            <a:r>
              <a:rPr lang="en-US" dirty="0"/>
              <a:t>) as </a:t>
            </a:r>
            <a:r>
              <a:rPr lang="en-US" dirty="0" err="1"/>
              <a:t>total_unit_sold</a:t>
            </a:r>
            <a:r>
              <a:rPr lang="en-US" dirty="0"/>
              <a:t>,    </a:t>
            </a:r>
          </a:p>
          <a:p>
            <a:pPr marL="0" indent="0">
              <a:buNone/>
            </a:pPr>
            <a:r>
              <a:rPr lang="en-US" dirty="0"/>
              <a:t>	SUM(</a:t>
            </a:r>
            <a:r>
              <a:rPr lang="en-US" dirty="0" err="1"/>
              <a:t>od.quantity</a:t>
            </a:r>
            <a:r>
              <a:rPr lang="en-US" dirty="0"/>
              <a:t> * </a:t>
            </a:r>
            <a:r>
              <a:rPr lang="en-US" dirty="0" err="1"/>
              <a:t>od.unitprice</a:t>
            </a:r>
            <a:r>
              <a:rPr lang="en-US" dirty="0"/>
              <a:t>) AS </a:t>
            </a:r>
            <a:r>
              <a:rPr lang="en-US" dirty="0" err="1"/>
              <a:t>total_revenue</a:t>
            </a:r>
            <a:r>
              <a:rPr lang="en-US" dirty="0"/>
              <a:t>,	</a:t>
            </a:r>
          </a:p>
          <a:p>
            <a:pPr marL="0" indent="0">
              <a:buNone/>
            </a:pPr>
            <a:r>
              <a:rPr lang="en-US" dirty="0"/>
              <a:t>	COUNT(DISTINCT </a:t>
            </a:r>
            <a:r>
              <a:rPr lang="en-US" dirty="0" err="1"/>
              <a:t>o.orderid</a:t>
            </a:r>
            <a:r>
              <a:rPr lang="en-US" dirty="0"/>
              <a:t>) AS </a:t>
            </a:r>
            <a:r>
              <a:rPr lang="en-US" dirty="0" err="1"/>
              <a:t>order_count</a:t>
            </a:r>
            <a:r>
              <a:rPr lang="en-US" dirty="0"/>
              <a:t>,    	</a:t>
            </a:r>
          </a:p>
          <a:p>
            <a:pPr marL="0" indent="0">
              <a:buNone/>
            </a:pPr>
            <a:r>
              <a:rPr lang="en-US" dirty="0"/>
              <a:t>	ROUND(SUM(</a:t>
            </a:r>
            <a:r>
              <a:rPr lang="en-US" dirty="0" err="1"/>
              <a:t>od.quantity</a:t>
            </a:r>
            <a:r>
              <a:rPr lang="en-US" dirty="0"/>
              <a:t> * </a:t>
            </a:r>
            <a:r>
              <a:rPr lang="en-US" dirty="0" err="1"/>
              <a:t>od.unitprice</a:t>
            </a:r>
            <a:r>
              <a:rPr lang="en-US" dirty="0"/>
              <a:t>) / SUM(</a:t>
            </a:r>
            <a:r>
              <a:rPr lang="en-US" dirty="0" err="1"/>
              <a:t>od.quantity</a:t>
            </a:r>
            <a:r>
              <a:rPr lang="en-US" dirty="0"/>
              <a:t>), 2) AS 	</a:t>
            </a:r>
            <a:r>
              <a:rPr lang="en-US" dirty="0" err="1"/>
              <a:t>average_price_per_unit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products p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89D2F6-6101-1754-8BE1-B8F8F25216CF}"/>
              </a:ext>
            </a:extLst>
          </p:cNvPr>
          <p:cNvSpPr txBox="1">
            <a:spLocks/>
          </p:cNvSpPr>
          <p:nvPr/>
        </p:nvSpPr>
        <p:spPr>
          <a:xfrm>
            <a:off x="6382732" y="461913"/>
            <a:ext cx="5257800" cy="5715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F30E7-FADE-52E2-A9DE-1A7C7C87AA99}"/>
              </a:ext>
            </a:extLst>
          </p:cNvPr>
          <p:cNvSpPr txBox="1"/>
          <p:nvPr/>
        </p:nvSpPr>
        <p:spPr>
          <a:xfrm>
            <a:off x="6260184" y="1753385"/>
            <a:ext cx="5257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JOIN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order_details</a:t>
            </a:r>
            <a:r>
              <a:rPr lang="en-US" dirty="0"/>
              <a:t> od ON </a:t>
            </a:r>
            <a:r>
              <a:rPr lang="en-US" dirty="0" err="1"/>
              <a:t>p.ProductID</a:t>
            </a:r>
            <a:r>
              <a:rPr lang="en-US" dirty="0"/>
              <a:t> = </a:t>
            </a:r>
            <a:r>
              <a:rPr lang="en-US" dirty="0" err="1"/>
              <a:t>od.ProductID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JOIN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orders o ON </a:t>
            </a:r>
            <a:r>
              <a:rPr lang="en-US" dirty="0" err="1"/>
              <a:t>od.OrderID</a:t>
            </a:r>
            <a:r>
              <a:rPr lang="en-US" dirty="0"/>
              <a:t> = </a:t>
            </a:r>
            <a:r>
              <a:rPr lang="en-US" dirty="0" err="1"/>
              <a:t>o.OrderID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GROUP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p.ProductID</a:t>
            </a:r>
            <a:r>
              <a:rPr lang="en-US" dirty="0"/>
              <a:t>,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p.ProductName</a:t>
            </a:r>
            <a:r>
              <a:rPr lang="en-US" dirty="0"/>
              <a:t>,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p.category</a:t>
            </a:r>
            <a:r>
              <a:rPr lang="en-US" dirty="0"/>
              <a:t>,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p.PricePerUnit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total_unit_sold</a:t>
            </a:r>
            <a:r>
              <a:rPr lang="en-US" dirty="0"/>
              <a:t> DESC,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total_revenue</a:t>
            </a:r>
            <a:r>
              <a:rPr lang="en-US" dirty="0"/>
              <a:t> DESC;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F36D79-7E95-D08C-D09C-BC084A7FECBA}"/>
              </a:ext>
            </a:extLst>
          </p:cNvPr>
          <p:cNvSpPr txBox="1">
            <a:spLocks/>
          </p:cNvSpPr>
          <p:nvPr/>
        </p:nvSpPr>
        <p:spPr>
          <a:xfrm>
            <a:off x="838200" y="461913"/>
            <a:ext cx="5257800" cy="970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3.GROUP BY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ORDER BY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clauses to rank products by total sales.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89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E0472-7E07-BDBD-A8C2-A9FDBF059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A4BABC5-F906-70BF-C73C-D2D8DE1DFAE5}"/>
              </a:ext>
            </a:extLst>
          </p:cNvPr>
          <p:cNvSpPr txBox="1">
            <a:spLocks/>
          </p:cNvSpPr>
          <p:nvPr/>
        </p:nvSpPr>
        <p:spPr>
          <a:xfrm>
            <a:off x="6382732" y="461913"/>
            <a:ext cx="5257800" cy="5715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3275-0203-A0A0-E608-80A66EC7FD71}"/>
              </a:ext>
            </a:extLst>
          </p:cNvPr>
          <p:cNvSpPr txBox="1"/>
          <p:nvPr/>
        </p:nvSpPr>
        <p:spPr>
          <a:xfrm>
            <a:off x="838200" y="1753385"/>
            <a:ext cx="106797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SELECT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p.ProductID</a:t>
            </a:r>
            <a:r>
              <a:rPr lang="en-US" dirty="0"/>
              <a:t>,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p.ProductName</a:t>
            </a:r>
            <a:r>
              <a:rPr lang="en-US" dirty="0"/>
              <a:t>,     </a:t>
            </a:r>
          </a:p>
          <a:p>
            <a:pPr marL="0" indent="0">
              <a:buNone/>
            </a:pPr>
            <a:r>
              <a:rPr lang="en-US" dirty="0"/>
              <a:t>	SUM(</a:t>
            </a:r>
            <a:r>
              <a:rPr lang="en-US" dirty="0" err="1"/>
              <a:t>od.Quantity</a:t>
            </a:r>
            <a:r>
              <a:rPr lang="en-US" dirty="0"/>
              <a:t> * </a:t>
            </a:r>
            <a:r>
              <a:rPr lang="en-US" dirty="0" err="1"/>
              <a:t>od.UnitPrice</a:t>
            </a:r>
            <a:r>
              <a:rPr lang="en-US" dirty="0"/>
              <a:t>) AS </a:t>
            </a:r>
            <a:r>
              <a:rPr lang="en-US" dirty="0" err="1"/>
              <a:t>TotalSales</a:t>
            </a:r>
            <a:r>
              <a:rPr lang="en-US" dirty="0"/>
              <a:t>,    </a:t>
            </a:r>
          </a:p>
          <a:p>
            <a:pPr marL="0" indent="0">
              <a:buNone/>
            </a:pPr>
            <a:r>
              <a:rPr lang="en-US" dirty="0"/>
              <a:t>	RANK() OVER (ORDER BY SUM(</a:t>
            </a:r>
            <a:r>
              <a:rPr lang="en-US" dirty="0" err="1"/>
              <a:t>od.Quantity</a:t>
            </a:r>
            <a:r>
              <a:rPr lang="en-US" dirty="0"/>
              <a:t> * </a:t>
            </a:r>
            <a:r>
              <a:rPr lang="en-US" dirty="0" err="1"/>
              <a:t>od.UnitPrice</a:t>
            </a:r>
            <a:r>
              <a:rPr lang="en-US" dirty="0"/>
              <a:t>) DESC) AS </a:t>
            </a:r>
            <a:r>
              <a:rPr lang="en-US" dirty="0" err="1"/>
              <a:t>SalesRank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    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Products p</a:t>
            </a:r>
          </a:p>
          <a:p>
            <a:pPr marL="0" indent="0">
              <a:buNone/>
            </a:pPr>
            <a:r>
              <a:rPr lang="en-US" b="1" dirty="0"/>
              <a:t>JOIN    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err="1"/>
              <a:t>Order_Details</a:t>
            </a:r>
            <a:r>
              <a:rPr lang="en-US" dirty="0"/>
              <a:t> od ON </a:t>
            </a:r>
            <a:r>
              <a:rPr lang="en-US" dirty="0" err="1"/>
              <a:t>p.ProductID</a:t>
            </a:r>
            <a:r>
              <a:rPr lang="en-US" dirty="0"/>
              <a:t> = </a:t>
            </a:r>
            <a:r>
              <a:rPr lang="en-US" dirty="0" err="1"/>
              <a:t>od.ProductID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GROUP BY    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err="1"/>
              <a:t>p.ProductID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p.ProductName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ORDER BY    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err="1"/>
              <a:t>TotalSales</a:t>
            </a:r>
            <a:r>
              <a:rPr lang="en-US" dirty="0"/>
              <a:t> DESC;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ABF91B-11E8-25FD-E549-93603C7E7678}"/>
              </a:ext>
            </a:extLst>
          </p:cNvPr>
          <p:cNvSpPr txBox="1">
            <a:spLocks/>
          </p:cNvSpPr>
          <p:nvPr/>
        </p:nvSpPr>
        <p:spPr>
          <a:xfrm>
            <a:off x="838200" y="461913"/>
            <a:ext cx="5257800" cy="970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3.GROUP BY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ORDER BY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clauses to rank products by total sales.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60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A1FF5-A4AB-5204-B9C4-6554D007B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E2-292F-C102-821F-83C5BA08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b="1" dirty="0"/>
              <a:t>Task - 10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7585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A874A1-DE9F-CE06-F96D-8D783B508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67" y="256462"/>
            <a:ext cx="10397764" cy="6361154"/>
          </a:xfrm>
        </p:spPr>
      </p:pic>
    </p:spTree>
    <p:extLst>
      <p:ext uri="{BB962C8B-B14F-4D97-AF65-F5344CB8AC3E}">
        <p14:creationId xmlns:p14="http://schemas.microsoft.com/office/powerpoint/2010/main" val="4095161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1C77-4ACD-A492-FB22-9DC50F0B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5029200" cy="1371600"/>
          </a:xfrm>
        </p:spPr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1.Calculate each customer's total spending.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B9A2-3D71-0646-8F7A-F895534E3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931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SELECT </a:t>
            </a:r>
            <a:r>
              <a:rPr lang="en-US" sz="2000" dirty="0"/>
              <a:t>     </a:t>
            </a:r>
          </a:p>
          <a:p>
            <a:pPr marL="0" indent="0">
              <a:buNone/>
            </a:pPr>
            <a:r>
              <a:rPr lang="en-US" sz="2000" dirty="0"/>
              <a:t>	 </a:t>
            </a:r>
            <a:r>
              <a:rPr lang="en-US" sz="2000" dirty="0" err="1"/>
              <a:t>c.customerid</a:t>
            </a:r>
            <a:r>
              <a:rPr lang="en-US" sz="2000" dirty="0"/>
              <a:t>,        </a:t>
            </a:r>
          </a:p>
          <a:p>
            <a:pPr marL="0" indent="0">
              <a:buNone/>
            </a:pPr>
            <a:r>
              <a:rPr lang="en-US" sz="2000" dirty="0"/>
              <a:t>	c.name,     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c.primemember</a:t>
            </a:r>
            <a:r>
              <a:rPr lang="en-US" sz="2000" dirty="0"/>
              <a:t>,        	SUM(</a:t>
            </a:r>
            <a:r>
              <a:rPr lang="en-US" sz="2000" dirty="0" err="1"/>
              <a:t>o.orderAmount</a:t>
            </a:r>
            <a:r>
              <a:rPr lang="en-US" sz="2000" dirty="0"/>
              <a:t> + 		</a:t>
            </a:r>
            <a:r>
              <a:rPr lang="en-US" sz="2000" dirty="0" err="1"/>
              <a:t>o.deliveryFee</a:t>
            </a:r>
            <a:r>
              <a:rPr lang="en-US" sz="2000" dirty="0"/>
              <a:t> - 	COALESCE(</a:t>
            </a:r>
            <a:r>
              <a:rPr lang="en-US" sz="2000" dirty="0" err="1"/>
              <a:t>o.discountApplied</a:t>
            </a:r>
            <a:r>
              <a:rPr lang="en-US" sz="2000" dirty="0"/>
              <a:t>, 0)) AS </a:t>
            </a:r>
            <a:r>
              <a:rPr lang="en-US" sz="2000" dirty="0" err="1"/>
              <a:t>total_spent</a:t>
            </a:r>
            <a:r>
              <a:rPr lang="en-US" sz="2000" dirty="0"/>
              <a:t>,     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COUNT</a:t>
            </a:r>
            <a:r>
              <a:rPr lang="en-US" sz="2000" dirty="0"/>
              <a:t>(DISTINCT </a:t>
            </a:r>
            <a:r>
              <a:rPr lang="en-US" sz="2000" dirty="0" err="1"/>
              <a:t>o.orderID</a:t>
            </a:r>
            <a:r>
              <a:rPr lang="en-US" sz="2000" dirty="0"/>
              <a:t>) AS </a:t>
            </a:r>
            <a:r>
              <a:rPr lang="en-US" sz="2000" dirty="0" err="1"/>
              <a:t>total_orders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FROM</a:t>
            </a:r>
            <a:r>
              <a:rPr lang="en-US" sz="2000" dirty="0"/>
              <a:t>         </a:t>
            </a:r>
          </a:p>
          <a:p>
            <a:pPr marL="0" indent="0">
              <a:buNone/>
            </a:pPr>
            <a:r>
              <a:rPr lang="en-US" sz="2000" dirty="0"/>
              <a:t>	customers c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77E689-7A04-C681-0A06-D5058B05811A}"/>
              </a:ext>
            </a:extLst>
          </p:cNvPr>
          <p:cNvSpPr txBox="1">
            <a:spLocks/>
          </p:cNvSpPr>
          <p:nvPr/>
        </p:nvSpPr>
        <p:spPr>
          <a:xfrm>
            <a:off x="6366235" y="2014194"/>
            <a:ext cx="50292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72AC1-ACCC-25AA-4E89-7DB4EA480032}"/>
              </a:ext>
            </a:extLst>
          </p:cNvPr>
          <p:cNvSpPr txBox="1"/>
          <p:nvPr/>
        </p:nvSpPr>
        <p:spPr>
          <a:xfrm>
            <a:off x="6252328" y="2014194"/>
            <a:ext cx="54840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/>
              <a:t>JOIN</a:t>
            </a:r>
            <a:r>
              <a:rPr lang="en-US" sz="1800" dirty="0"/>
              <a:t>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orders o ON </a:t>
            </a:r>
            <a:r>
              <a:rPr lang="en-US" sz="1800" dirty="0" err="1"/>
              <a:t>c.customerid</a:t>
            </a:r>
            <a:r>
              <a:rPr lang="en-US" sz="1800" dirty="0"/>
              <a:t> = </a:t>
            </a:r>
            <a:r>
              <a:rPr lang="en-US" sz="1800" dirty="0" err="1"/>
              <a:t>o.customerid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GROUP BY       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c.customerid</a:t>
            </a:r>
            <a:r>
              <a:rPr lang="en-US" sz="1800" dirty="0"/>
              <a:t>,        </a:t>
            </a:r>
          </a:p>
          <a:p>
            <a:pPr marL="0" indent="0">
              <a:buNone/>
            </a:pPr>
            <a:r>
              <a:rPr lang="en-US" sz="1800" dirty="0"/>
              <a:t>	c.name,       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c.primemember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ORDER BY       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total_spent</a:t>
            </a:r>
            <a:r>
              <a:rPr lang="en-US" sz="1800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1276589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66B64-7076-5566-446D-B4FA4ECC3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584463"/>
            <a:ext cx="10515600" cy="11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2.Rank customers based on their spending.</a:t>
            </a:r>
            <a:r>
              <a:rPr lang="en-US" sz="2200" dirty="0"/>
              <a:t>	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7E200B0-02EB-D419-2F60-86E4B995B329}"/>
              </a:ext>
            </a:extLst>
          </p:cNvPr>
          <p:cNvSpPr txBox="1">
            <a:spLocks/>
          </p:cNvSpPr>
          <p:nvPr/>
        </p:nvSpPr>
        <p:spPr>
          <a:xfrm>
            <a:off x="990600" y="1707822"/>
            <a:ext cx="5105400" cy="4769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2200" b="1" dirty="0"/>
              <a:t>WITH</a:t>
            </a:r>
            <a:r>
              <a:rPr lang="en-US" sz="2200" dirty="0"/>
              <a:t> </a:t>
            </a:r>
            <a:r>
              <a:rPr lang="en-US" sz="2200" dirty="0" err="1"/>
              <a:t>customer_spending</a:t>
            </a:r>
            <a:r>
              <a:rPr lang="en-US" sz="2200" dirty="0"/>
              <a:t> AS ( </a:t>
            </a:r>
          </a:p>
          <a:p>
            <a:pPr marL="0" indent="0">
              <a:buFont typeface="Garamond" pitchFamily="18" charset="0"/>
              <a:buNone/>
            </a:pPr>
            <a:r>
              <a:rPr lang="en-US" sz="2200" dirty="0"/>
              <a:t>       </a:t>
            </a:r>
            <a:r>
              <a:rPr lang="en-US" sz="2200" b="1" dirty="0"/>
              <a:t>SELECT</a:t>
            </a:r>
            <a:r>
              <a:rPr lang="en-US" sz="2200" dirty="0"/>
              <a:t>          </a:t>
            </a:r>
          </a:p>
          <a:p>
            <a:pPr marL="0" indent="0">
              <a:buFont typeface="Garamond" pitchFamily="18" charset="0"/>
              <a:buNone/>
            </a:pPr>
            <a:r>
              <a:rPr lang="en-US" sz="2200" dirty="0"/>
              <a:t>	 </a:t>
            </a:r>
            <a:r>
              <a:rPr lang="en-US" sz="2200" dirty="0" err="1"/>
              <a:t>c.customerid</a:t>
            </a:r>
            <a:r>
              <a:rPr lang="en-US" sz="2200" dirty="0"/>
              <a:t>,            </a:t>
            </a:r>
          </a:p>
          <a:p>
            <a:pPr marL="0" indent="0">
              <a:buFont typeface="Garamond" pitchFamily="18" charset="0"/>
              <a:buNone/>
            </a:pPr>
            <a:r>
              <a:rPr lang="en-US" sz="2200" dirty="0"/>
              <a:t>	c.name,            </a:t>
            </a:r>
          </a:p>
          <a:p>
            <a:pPr marL="0" indent="0">
              <a:buFont typeface="Garamond" pitchFamily="18" charset="0"/>
              <a:buNone/>
            </a:pPr>
            <a:r>
              <a:rPr lang="en-US" sz="2200" dirty="0"/>
              <a:t>	</a:t>
            </a:r>
            <a:r>
              <a:rPr lang="en-US" sz="2200" dirty="0" err="1"/>
              <a:t>c.primemember</a:t>
            </a:r>
            <a:r>
              <a:rPr lang="en-US" sz="2200" dirty="0"/>
              <a:t>,            </a:t>
            </a:r>
          </a:p>
          <a:p>
            <a:pPr marL="0" indent="0">
              <a:buFont typeface="Garamond" pitchFamily="18" charset="0"/>
              <a:buNone/>
            </a:pPr>
            <a:r>
              <a:rPr lang="en-US" sz="2200" dirty="0"/>
              <a:t>	SUM(</a:t>
            </a:r>
            <a:r>
              <a:rPr lang="en-US" sz="2200" dirty="0" err="1"/>
              <a:t>o.orderAmount</a:t>
            </a:r>
            <a:r>
              <a:rPr lang="en-US" sz="2200" dirty="0"/>
              <a:t> + </a:t>
            </a:r>
            <a:r>
              <a:rPr lang="en-US" sz="2200" dirty="0" err="1"/>
              <a:t>o.deliveryFee</a:t>
            </a:r>
            <a:r>
              <a:rPr lang="en-US" sz="2200" dirty="0"/>
              <a:t> - COALESCE(</a:t>
            </a:r>
            <a:r>
              <a:rPr lang="en-US" sz="2200" dirty="0" err="1"/>
              <a:t>o.discountApplied</a:t>
            </a:r>
            <a:r>
              <a:rPr lang="en-US" sz="2200" dirty="0"/>
              <a:t>, 0)) AS </a:t>
            </a:r>
            <a:r>
              <a:rPr lang="en-US" sz="2200" dirty="0" err="1"/>
              <a:t>total_spent</a:t>
            </a:r>
            <a:r>
              <a:rPr lang="en-US" sz="2200" dirty="0"/>
              <a:t>    </a:t>
            </a:r>
          </a:p>
          <a:p>
            <a:pPr marL="0" indent="0">
              <a:buFont typeface="Garamond" pitchFamily="18" charset="0"/>
              <a:buNone/>
            </a:pPr>
            <a:r>
              <a:rPr lang="en-US" sz="2200" dirty="0"/>
              <a:t>     </a:t>
            </a:r>
            <a:r>
              <a:rPr lang="en-US" sz="2200" b="1" dirty="0"/>
              <a:t>FROM</a:t>
            </a:r>
            <a:r>
              <a:rPr lang="en-US" sz="2200" dirty="0"/>
              <a:t>             </a:t>
            </a:r>
          </a:p>
          <a:p>
            <a:pPr marL="0" indent="0">
              <a:buFont typeface="Garamond" pitchFamily="18" charset="0"/>
              <a:buNone/>
            </a:pPr>
            <a:r>
              <a:rPr lang="en-US" sz="2200" dirty="0"/>
              <a:t>	customers c     </a:t>
            </a:r>
          </a:p>
          <a:p>
            <a:pPr marL="0" indent="0">
              <a:buFont typeface="Garamond" pitchFamily="18" charset="0"/>
              <a:buNone/>
            </a:pPr>
            <a:r>
              <a:rPr lang="en-US" sz="2200" dirty="0"/>
              <a:t>    </a:t>
            </a:r>
            <a:r>
              <a:rPr lang="en-US" sz="2200" b="1" dirty="0"/>
              <a:t>JOIN</a:t>
            </a:r>
            <a:r>
              <a:rPr lang="en-US" sz="2200" dirty="0"/>
              <a:t>           </a:t>
            </a:r>
          </a:p>
          <a:p>
            <a:pPr marL="0" indent="0">
              <a:buFont typeface="Garamond" pitchFamily="18" charset="0"/>
              <a:buNone/>
            </a:pPr>
            <a:r>
              <a:rPr lang="en-US" sz="2200" dirty="0"/>
              <a:t>	orders o ON </a:t>
            </a:r>
            <a:r>
              <a:rPr lang="en-US" sz="2200" dirty="0" err="1"/>
              <a:t>c.customerid</a:t>
            </a:r>
            <a:r>
              <a:rPr lang="en-US" sz="2200" dirty="0"/>
              <a:t> = </a:t>
            </a:r>
            <a:r>
              <a:rPr lang="en-US" sz="2200" dirty="0" err="1"/>
              <a:t>o.customerid</a:t>
            </a:r>
            <a:r>
              <a:rPr lang="en-US" sz="2200" dirty="0"/>
              <a:t>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238027-0418-33E3-DF44-372FC1EC415B}"/>
              </a:ext>
            </a:extLst>
          </p:cNvPr>
          <p:cNvSpPr txBox="1">
            <a:spLocks/>
          </p:cNvSpPr>
          <p:nvPr/>
        </p:nvSpPr>
        <p:spPr>
          <a:xfrm>
            <a:off x="6176914" y="584464"/>
            <a:ext cx="5105400" cy="5353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2200" dirty="0"/>
              <a:t> </a:t>
            </a:r>
            <a:r>
              <a:rPr lang="en-US" sz="2200" b="1" dirty="0"/>
              <a:t>GROUP BY </a:t>
            </a:r>
            <a:r>
              <a:rPr lang="en-US" sz="2200" dirty="0"/>
              <a:t>           </a:t>
            </a:r>
          </a:p>
          <a:p>
            <a:pPr marL="0" indent="0">
              <a:buFont typeface="Garamond" pitchFamily="18" charset="0"/>
              <a:buNone/>
            </a:pPr>
            <a:r>
              <a:rPr lang="en-US" sz="2200" dirty="0"/>
              <a:t>	</a:t>
            </a:r>
            <a:r>
              <a:rPr lang="en-US" sz="2200" dirty="0" err="1"/>
              <a:t>c.customerid</a:t>
            </a:r>
            <a:r>
              <a:rPr lang="en-US" sz="2200" dirty="0"/>
              <a:t>,            </a:t>
            </a:r>
          </a:p>
          <a:p>
            <a:pPr marL="0" indent="0">
              <a:buFont typeface="Garamond" pitchFamily="18" charset="0"/>
              <a:buNone/>
            </a:pPr>
            <a:r>
              <a:rPr lang="en-US" sz="2200" dirty="0"/>
              <a:t>	c.name,            </a:t>
            </a:r>
          </a:p>
          <a:p>
            <a:pPr marL="0" indent="0">
              <a:buFont typeface="Garamond" pitchFamily="18" charset="0"/>
              <a:buNone/>
            </a:pPr>
            <a:r>
              <a:rPr lang="en-US" sz="2200" dirty="0"/>
              <a:t>	</a:t>
            </a:r>
            <a:r>
              <a:rPr lang="en-US" sz="2200" dirty="0" err="1"/>
              <a:t>c.primemember</a:t>
            </a:r>
            <a:r>
              <a:rPr lang="en-US" sz="2200" dirty="0"/>
              <a:t>) </a:t>
            </a:r>
          </a:p>
          <a:p>
            <a:pPr marL="0" indent="0">
              <a:buFont typeface="Garamond" pitchFamily="18" charset="0"/>
              <a:buNone/>
            </a:pPr>
            <a:r>
              <a:rPr lang="en-US" sz="2200" dirty="0"/>
              <a:t>    </a:t>
            </a:r>
            <a:r>
              <a:rPr lang="en-US" sz="2200" b="1" dirty="0"/>
              <a:t>SELECT</a:t>
            </a:r>
            <a:r>
              <a:rPr lang="en-US" sz="2200" dirty="0"/>
              <a:t>     </a:t>
            </a:r>
          </a:p>
          <a:p>
            <a:pPr marL="0" indent="0">
              <a:buFont typeface="Garamond" pitchFamily="18" charset="0"/>
              <a:buNone/>
            </a:pPr>
            <a:r>
              <a:rPr lang="en-US" sz="2200" dirty="0"/>
              <a:t>	</a:t>
            </a:r>
            <a:r>
              <a:rPr lang="en-US" sz="2200" dirty="0" err="1"/>
              <a:t>customerid</a:t>
            </a:r>
            <a:r>
              <a:rPr lang="en-US" sz="2200" dirty="0"/>
              <a:t>,     </a:t>
            </a:r>
          </a:p>
          <a:p>
            <a:pPr marL="0" indent="0">
              <a:buFont typeface="Garamond" pitchFamily="18" charset="0"/>
              <a:buNone/>
            </a:pPr>
            <a:r>
              <a:rPr lang="en-US" sz="2200" dirty="0"/>
              <a:t>	name,     </a:t>
            </a:r>
          </a:p>
          <a:p>
            <a:pPr marL="0" indent="0">
              <a:buFont typeface="Garamond" pitchFamily="18" charset="0"/>
              <a:buNone/>
            </a:pPr>
            <a:r>
              <a:rPr lang="en-US" sz="2200" dirty="0"/>
              <a:t>	</a:t>
            </a:r>
            <a:r>
              <a:rPr lang="en-US" sz="2200" dirty="0" err="1"/>
              <a:t>primemember</a:t>
            </a:r>
            <a:r>
              <a:rPr lang="en-US" sz="2200" dirty="0"/>
              <a:t>,     </a:t>
            </a:r>
          </a:p>
          <a:p>
            <a:pPr marL="0" indent="0">
              <a:buFont typeface="Garamond" pitchFamily="18" charset="0"/>
              <a:buNone/>
            </a:pPr>
            <a:r>
              <a:rPr lang="en-US" sz="2200" dirty="0"/>
              <a:t>	</a:t>
            </a:r>
            <a:r>
              <a:rPr lang="en-US" sz="2200" dirty="0" err="1"/>
              <a:t>total_spent</a:t>
            </a:r>
            <a:r>
              <a:rPr lang="en-US" sz="2200" dirty="0"/>
              <a:t>,     </a:t>
            </a:r>
          </a:p>
          <a:p>
            <a:pPr marL="0" indent="0">
              <a:buFont typeface="Garamond" pitchFamily="18" charset="0"/>
              <a:buNone/>
            </a:pPr>
            <a:r>
              <a:rPr lang="en-US" sz="2200" dirty="0"/>
              <a:t>	RANK() OVER (ORDER BY </a:t>
            </a:r>
            <a:r>
              <a:rPr lang="en-US" sz="2200" dirty="0" err="1"/>
              <a:t>total_spent</a:t>
            </a:r>
            <a:r>
              <a:rPr lang="en-US" sz="2200" dirty="0"/>
              <a:t> DESC) AS </a:t>
            </a:r>
            <a:r>
              <a:rPr lang="en-US" sz="2200" dirty="0" err="1"/>
              <a:t>spending_rank</a:t>
            </a:r>
            <a:endParaRPr lang="en-US" sz="2200" dirty="0"/>
          </a:p>
          <a:p>
            <a:pPr marL="0" indent="0">
              <a:buFont typeface="Garamond" pitchFamily="18" charset="0"/>
              <a:buNone/>
            </a:pPr>
            <a:r>
              <a:rPr lang="en-US" sz="2200" b="1" dirty="0"/>
              <a:t>   FROM </a:t>
            </a:r>
          </a:p>
          <a:p>
            <a:pPr marL="0" indent="0">
              <a:buFont typeface="Garamond" pitchFamily="18" charset="0"/>
              <a:buNone/>
            </a:pPr>
            <a:r>
              <a:rPr lang="en-US" sz="2200" dirty="0"/>
              <a:t>	</a:t>
            </a:r>
            <a:r>
              <a:rPr lang="en-US" sz="2200" dirty="0" err="1"/>
              <a:t>customer_spending</a:t>
            </a:r>
            <a:r>
              <a:rPr lang="en-US" sz="2200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118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0402-457D-9959-44A4-80399F33F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46143"/>
            <a:ext cx="5257800" cy="5222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 	</a:t>
            </a:r>
            <a:r>
              <a:rPr lang="en-US" sz="1400" b="1" dirty="0"/>
              <a:t>SELECT</a:t>
            </a:r>
            <a:r>
              <a:rPr lang="en-US" sz="1400" dirty="0"/>
              <a:t>    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customerid</a:t>
            </a:r>
            <a:r>
              <a:rPr lang="en-US" sz="1400" dirty="0"/>
              <a:t>,    </a:t>
            </a:r>
          </a:p>
          <a:p>
            <a:pPr marL="0" indent="0">
              <a:buNone/>
            </a:pPr>
            <a:r>
              <a:rPr lang="en-US" sz="1400" dirty="0"/>
              <a:t>		name,    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primemember</a:t>
            </a:r>
            <a:r>
              <a:rPr lang="en-US" sz="1400" dirty="0"/>
              <a:t>,    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total_spent</a:t>
            </a:r>
            <a:r>
              <a:rPr lang="en-US" sz="1400" dirty="0"/>
              <a:t>,    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total_orders</a:t>
            </a:r>
            <a:r>
              <a:rPr lang="en-US" sz="1400" dirty="0"/>
              <a:t>,    </a:t>
            </a:r>
          </a:p>
          <a:p>
            <a:pPr marL="0" indent="0">
              <a:buNone/>
            </a:pPr>
            <a:r>
              <a:rPr lang="en-US" sz="1400" dirty="0"/>
              <a:t>		RANK() OVER (ORDER BY </a:t>
            </a:r>
            <a:r>
              <a:rPr lang="en-US" sz="1400" dirty="0" err="1"/>
              <a:t>total_spent</a:t>
            </a:r>
            <a:r>
              <a:rPr lang="en-US" sz="1400" dirty="0"/>
              <a:t> DESC) AS </a:t>
            </a:r>
            <a:r>
              <a:rPr lang="en-US" sz="1400" dirty="0" err="1"/>
              <a:t>rank_by_spending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FROM</a:t>
            </a:r>
            <a:r>
              <a:rPr lang="en-US" sz="1400" dirty="0"/>
              <a:t>     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customer_spending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WHERE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total_spent</a:t>
            </a:r>
            <a:r>
              <a:rPr lang="en-US" sz="1400" dirty="0"/>
              <a:t> &gt; 5000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ORDER</a:t>
            </a:r>
            <a:r>
              <a:rPr lang="en-US" sz="1400" dirty="0"/>
              <a:t> </a:t>
            </a:r>
            <a:r>
              <a:rPr lang="en-US" sz="1400" b="1" dirty="0"/>
              <a:t>BY</a:t>
            </a:r>
            <a:r>
              <a:rPr lang="en-US" sz="1400" dirty="0"/>
              <a:t>    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rank_by_spending</a:t>
            </a:r>
            <a:r>
              <a:rPr lang="en-US" sz="1400" dirty="0"/>
              <a:t>;</a:t>
            </a:r>
            <a:endParaRPr lang="en-IN" sz="1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3F4A3D1-BB7E-209B-54D1-8D37E581CF34}"/>
              </a:ext>
            </a:extLst>
          </p:cNvPr>
          <p:cNvSpPr txBox="1">
            <a:spLocks/>
          </p:cNvSpPr>
          <p:nvPr/>
        </p:nvSpPr>
        <p:spPr>
          <a:xfrm>
            <a:off x="990600" y="584463"/>
            <a:ext cx="10515600" cy="11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3.Identify customers who have spent more than ₹5,000.</a:t>
            </a:r>
            <a:r>
              <a:rPr lang="en-US" sz="2200" dirty="0"/>
              <a:t>	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936FCC-6D15-8EAD-6199-5124257F6432}"/>
              </a:ext>
            </a:extLst>
          </p:cNvPr>
          <p:cNvSpPr txBox="1">
            <a:spLocks/>
          </p:cNvSpPr>
          <p:nvPr/>
        </p:nvSpPr>
        <p:spPr>
          <a:xfrm>
            <a:off x="838200" y="1131216"/>
            <a:ext cx="5257800" cy="52224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dirty="0"/>
              <a:t>3.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dirty="0" err="1"/>
              <a:t>customer_spending</a:t>
            </a:r>
            <a:r>
              <a:rPr lang="en-US" dirty="0"/>
              <a:t> AS (    </a:t>
            </a:r>
          </a:p>
          <a:p>
            <a:pPr marL="0" indent="0">
              <a:buFont typeface="Garamond" pitchFamily="18" charset="0"/>
              <a:buNone/>
            </a:pPr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      </a:t>
            </a:r>
          </a:p>
          <a:p>
            <a:pPr marL="0" indent="0">
              <a:buFont typeface="Garamond" pitchFamily="18" charset="0"/>
              <a:buNone/>
            </a:pPr>
            <a:r>
              <a:rPr lang="en-US" dirty="0"/>
              <a:t>		</a:t>
            </a:r>
            <a:r>
              <a:rPr lang="en-US" dirty="0" err="1"/>
              <a:t>c.customerid</a:t>
            </a:r>
            <a:r>
              <a:rPr lang="en-US" dirty="0"/>
              <a:t>,     </a:t>
            </a:r>
          </a:p>
          <a:p>
            <a:pPr marL="0" indent="0">
              <a:buFont typeface="Garamond" pitchFamily="18" charset="0"/>
              <a:buNone/>
            </a:pPr>
            <a:r>
              <a:rPr lang="en-US" dirty="0"/>
              <a:t>	            	c.name,        </a:t>
            </a:r>
          </a:p>
          <a:p>
            <a:pPr marL="0" indent="0">
              <a:buFont typeface="Garamond" pitchFamily="18" charset="0"/>
              <a:buNone/>
            </a:pPr>
            <a:r>
              <a:rPr lang="en-US" dirty="0"/>
              <a:t>		</a:t>
            </a:r>
            <a:r>
              <a:rPr lang="en-US" dirty="0" err="1"/>
              <a:t>c.primemember</a:t>
            </a:r>
            <a:r>
              <a:rPr lang="en-US" dirty="0"/>
              <a:t>,       </a:t>
            </a:r>
          </a:p>
          <a:p>
            <a:pPr marL="0" indent="0">
              <a:buFont typeface="Garamond" pitchFamily="18" charset="0"/>
              <a:buNone/>
            </a:pPr>
            <a:r>
              <a:rPr lang="en-US" dirty="0"/>
              <a:t>		</a:t>
            </a:r>
            <a:r>
              <a:rPr lang="en-US" b="1" dirty="0"/>
              <a:t>SUM</a:t>
            </a:r>
            <a:r>
              <a:rPr lang="en-US" dirty="0"/>
              <a:t>(</a:t>
            </a:r>
            <a:r>
              <a:rPr lang="en-US" dirty="0" err="1"/>
              <a:t>o.orderAmount</a:t>
            </a:r>
            <a:r>
              <a:rPr lang="en-US" dirty="0"/>
              <a:t> + </a:t>
            </a:r>
            <a:r>
              <a:rPr lang="en-US" dirty="0" err="1"/>
              <a:t>o.deliveryFee</a:t>
            </a:r>
            <a:r>
              <a:rPr lang="en-US" dirty="0"/>
              <a:t> - COALESCE(</a:t>
            </a:r>
            <a:r>
              <a:rPr lang="en-US" dirty="0" err="1"/>
              <a:t>o.discountApplied</a:t>
            </a:r>
            <a:r>
              <a:rPr lang="en-US" dirty="0"/>
              <a:t>, 0)) AS </a:t>
            </a:r>
            <a:r>
              <a:rPr lang="en-US" dirty="0" err="1"/>
              <a:t>total_spent</a:t>
            </a:r>
            <a:r>
              <a:rPr lang="en-US" dirty="0"/>
              <a:t>,      </a:t>
            </a:r>
          </a:p>
          <a:p>
            <a:pPr marL="0" indent="0">
              <a:buFont typeface="Garamond" pitchFamily="18" charset="0"/>
              <a:buNone/>
            </a:pPr>
            <a:r>
              <a:rPr lang="en-US" dirty="0"/>
              <a:t>		</a:t>
            </a:r>
            <a:r>
              <a:rPr lang="en-US" b="1" dirty="0"/>
              <a:t>COUNT</a:t>
            </a:r>
            <a:r>
              <a:rPr lang="en-US" dirty="0"/>
              <a:t>(DISTINCT </a:t>
            </a:r>
            <a:r>
              <a:rPr lang="en-US" dirty="0" err="1"/>
              <a:t>o.orderID</a:t>
            </a:r>
            <a:r>
              <a:rPr lang="en-US" dirty="0"/>
              <a:t>) AS </a:t>
            </a:r>
            <a:r>
              <a:rPr lang="en-US" dirty="0" err="1"/>
              <a:t>total_orders</a:t>
            </a:r>
            <a:r>
              <a:rPr lang="en-US" dirty="0"/>
              <a:t>   </a:t>
            </a:r>
          </a:p>
          <a:p>
            <a:pPr marL="0" indent="0">
              <a:buFont typeface="Garamond" pitchFamily="18" charset="0"/>
              <a:buNone/>
            </a:pPr>
            <a:r>
              <a:rPr lang="en-US" dirty="0"/>
              <a:t>	 </a:t>
            </a:r>
            <a:r>
              <a:rPr lang="en-US" b="1" dirty="0"/>
              <a:t>FROM</a:t>
            </a:r>
            <a:r>
              <a:rPr lang="en-US" dirty="0"/>
              <a:t>         </a:t>
            </a:r>
          </a:p>
          <a:p>
            <a:pPr marL="0" indent="0">
              <a:buFont typeface="Garamond" pitchFamily="18" charset="0"/>
              <a:buNone/>
            </a:pPr>
            <a:r>
              <a:rPr lang="en-US" dirty="0"/>
              <a:t>		customers c    </a:t>
            </a:r>
          </a:p>
          <a:p>
            <a:pPr marL="0" indent="0">
              <a:buFont typeface="Garamond" pitchFamily="18" charset="0"/>
              <a:buNone/>
            </a:pPr>
            <a:r>
              <a:rPr lang="en-US" dirty="0"/>
              <a:t>	</a:t>
            </a:r>
            <a:r>
              <a:rPr lang="en-US" b="1" dirty="0"/>
              <a:t>JOIN</a:t>
            </a:r>
            <a:r>
              <a:rPr lang="en-US" dirty="0"/>
              <a:t>       </a:t>
            </a:r>
          </a:p>
          <a:p>
            <a:pPr marL="0" indent="0">
              <a:buFont typeface="Garamond" pitchFamily="18" charset="0"/>
              <a:buNone/>
            </a:pPr>
            <a:r>
              <a:rPr lang="en-US" dirty="0"/>
              <a:t>		orders o 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r>
              <a:rPr lang="en-US" dirty="0"/>
              <a:t>    </a:t>
            </a:r>
          </a:p>
          <a:p>
            <a:pPr marL="0" indent="0">
              <a:buFont typeface="Garamond" pitchFamily="18" charset="0"/>
              <a:buNone/>
            </a:pPr>
            <a:r>
              <a:rPr lang="en-US" dirty="0"/>
              <a:t>	</a:t>
            </a:r>
            <a:r>
              <a:rPr lang="en-US" b="1" dirty="0"/>
              <a:t>GROUP BY        </a:t>
            </a:r>
          </a:p>
          <a:p>
            <a:pPr marL="0" indent="0">
              <a:buFont typeface="Garamond" pitchFamily="18" charset="0"/>
              <a:buNone/>
            </a:pPr>
            <a:r>
              <a:rPr lang="en-US" dirty="0"/>
              <a:t>		</a:t>
            </a:r>
            <a:r>
              <a:rPr lang="en-US" dirty="0" err="1"/>
              <a:t>c.customerid</a:t>
            </a:r>
            <a:r>
              <a:rPr lang="en-US" dirty="0"/>
              <a:t>,       </a:t>
            </a:r>
          </a:p>
          <a:p>
            <a:pPr marL="0" indent="0">
              <a:buFont typeface="Garamond" pitchFamily="18" charset="0"/>
              <a:buNone/>
            </a:pPr>
            <a:r>
              <a:rPr lang="en-US" dirty="0"/>
              <a:t>		c.name,        </a:t>
            </a:r>
          </a:p>
          <a:p>
            <a:pPr marL="0" indent="0">
              <a:buFont typeface="Garamond" pitchFamily="18" charset="0"/>
              <a:buNone/>
            </a:pPr>
            <a:r>
              <a:rPr lang="en-US" dirty="0"/>
              <a:t>		</a:t>
            </a:r>
            <a:r>
              <a:rPr lang="en-US" dirty="0" err="1"/>
              <a:t>c.primemember</a:t>
            </a:r>
            <a:r>
              <a:rPr lang="en-US" dirty="0"/>
              <a:t>)</a:t>
            </a:r>
          </a:p>
          <a:p>
            <a:pPr marL="0" indent="0">
              <a:buFont typeface="Garamond" pitchFamily="18" charset="0"/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555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788C8-995B-6104-D6FD-F6C8E540A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A1E4-47D5-FBBE-34A4-A85FA85A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b="1" dirty="0"/>
              <a:t>Task - 11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25048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4E6A-96DC-9081-E27C-872834049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12829"/>
          </a:xfrm>
        </p:spPr>
        <p:txBody>
          <a:bodyPr/>
          <a:lstStyle/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1.Join the </a:t>
            </a:r>
            <a:r>
              <a:rPr lang="en-US" sz="1800" dirty="0">
                <a:solidFill>
                  <a:srgbClr val="000000"/>
                </a:solidFill>
                <a:latin typeface="Roboto Mono" panose="00000009000000000000" pitchFamily="49" charset="0"/>
              </a:rPr>
              <a:t>orders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800" dirty="0" err="1">
                <a:solidFill>
                  <a:srgbClr val="000000"/>
                </a:solidFill>
                <a:latin typeface="Roboto Mono" panose="00000009000000000000" pitchFamily="49" charset="0"/>
              </a:rPr>
              <a:t>orders_details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tables to calculate total revenue per order.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9296-3257-9E36-B424-FAF3748C6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8544"/>
            <a:ext cx="10058400" cy="43664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	</a:t>
            </a:r>
          </a:p>
          <a:p>
            <a:pPr marL="0" indent="0">
              <a:buNone/>
            </a:pPr>
            <a:r>
              <a:rPr lang="en-US" dirty="0"/>
              <a:t>      	</a:t>
            </a:r>
            <a:r>
              <a:rPr lang="en-US" dirty="0" err="1"/>
              <a:t>o.orderID</a:t>
            </a:r>
            <a:r>
              <a:rPr lang="en-US" dirty="0"/>
              <a:t>,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o.customerID</a:t>
            </a:r>
            <a:r>
              <a:rPr lang="en-US" dirty="0"/>
              <a:t>,	</a:t>
            </a:r>
          </a:p>
          <a:p>
            <a:pPr marL="0" indent="0">
              <a:buNone/>
            </a:pPr>
            <a:r>
              <a:rPr lang="en-US" dirty="0"/>
              <a:t>	SUM(</a:t>
            </a:r>
            <a:r>
              <a:rPr lang="en-US" dirty="0" err="1"/>
              <a:t>od.quantity</a:t>
            </a:r>
            <a:r>
              <a:rPr lang="en-US" dirty="0"/>
              <a:t> * </a:t>
            </a:r>
            <a:r>
              <a:rPr lang="en-US" dirty="0" err="1"/>
              <a:t>od.unitprice</a:t>
            </a:r>
            <a:r>
              <a:rPr lang="en-US" dirty="0"/>
              <a:t>) AS </a:t>
            </a:r>
            <a:r>
              <a:rPr lang="en-US" dirty="0" err="1"/>
              <a:t>total_revenue</a:t>
            </a:r>
            <a:r>
              <a:rPr lang="en-US" dirty="0"/>
              <a:t>,    	</a:t>
            </a:r>
          </a:p>
          <a:p>
            <a:pPr marL="0" indent="0">
              <a:buNone/>
            </a:pPr>
            <a:r>
              <a:rPr lang="en-US" dirty="0"/>
              <a:t>	COUNT(</a:t>
            </a:r>
            <a:r>
              <a:rPr lang="en-US" dirty="0" err="1"/>
              <a:t>od.OrderID</a:t>
            </a:r>
            <a:r>
              <a:rPr lang="en-US" dirty="0"/>
              <a:t>) AS </a:t>
            </a:r>
            <a:r>
              <a:rPr lang="en-US" dirty="0" err="1"/>
              <a:t>per_order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	orders o</a:t>
            </a:r>
          </a:p>
          <a:p>
            <a:pPr marL="0" indent="0">
              <a:buNone/>
            </a:pPr>
            <a:r>
              <a:rPr lang="en-US" b="1" dirty="0"/>
              <a:t>join</a:t>
            </a:r>
            <a:r>
              <a:rPr lang="en-US" dirty="0"/>
              <a:t>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order_details</a:t>
            </a:r>
            <a:r>
              <a:rPr lang="en-US" dirty="0"/>
              <a:t> od on </a:t>
            </a:r>
            <a:r>
              <a:rPr lang="en-US" dirty="0" err="1"/>
              <a:t>o.OrderID</a:t>
            </a:r>
            <a:r>
              <a:rPr lang="en-US" dirty="0"/>
              <a:t> = </a:t>
            </a:r>
            <a:r>
              <a:rPr lang="en-US" dirty="0" err="1"/>
              <a:t>od.OrderID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GROUP BY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o.orderID</a:t>
            </a:r>
            <a:r>
              <a:rPr lang="en-US" dirty="0"/>
              <a:t>,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o.customerID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ORDER BY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total_revenue</a:t>
            </a:r>
            <a:r>
              <a:rPr lang="en-US" dirty="0"/>
              <a:t> DESC;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161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C774E-0FCF-15A0-E849-327E3DB02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656"/>
            <a:ext cx="10515600" cy="510230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select</a:t>
            </a:r>
            <a:r>
              <a:rPr lang="en-US" dirty="0"/>
              <a:t> 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o.orderID</a:t>
            </a:r>
            <a:r>
              <a:rPr lang="en-US" dirty="0"/>
              <a:t>,   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o.customerID</a:t>
            </a:r>
            <a:r>
              <a:rPr lang="en-US" dirty="0"/>
              <a:t>,		</a:t>
            </a:r>
          </a:p>
          <a:p>
            <a:pPr marL="0" indent="0">
              <a:buNone/>
            </a:pPr>
            <a:r>
              <a:rPr lang="en-US" dirty="0"/>
              <a:t>	SUM(</a:t>
            </a:r>
            <a:r>
              <a:rPr lang="en-US" dirty="0" err="1"/>
              <a:t>od.quantity</a:t>
            </a:r>
            <a:r>
              <a:rPr lang="en-US" dirty="0"/>
              <a:t> * </a:t>
            </a:r>
            <a:r>
              <a:rPr lang="en-US" dirty="0" err="1"/>
              <a:t>od.unitprice</a:t>
            </a:r>
            <a:r>
              <a:rPr lang="en-US" dirty="0"/>
              <a:t>) AS </a:t>
            </a:r>
            <a:r>
              <a:rPr lang="en-US" dirty="0" err="1"/>
              <a:t>total_revenue</a:t>
            </a:r>
            <a:r>
              <a:rPr lang="en-US" dirty="0"/>
              <a:t>,    		</a:t>
            </a:r>
          </a:p>
          <a:p>
            <a:pPr marL="0" indent="0">
              <a:buNone/>
            </a:pPr>
            <a:r>
              <a:rPr lang="en-US" dirty="0"/>
              <a:t>	COUNT(</a:t>
            </a:r>
            <a:r>
              <a:rPr lang="en-US" dirty="0" err="1"/>
              <a:t>od.OrderID</a:t>
            </a:r>
            <a:r>
              <a:rPr lang="en-US" dirty="0"/>
              <a:t>) AS </a:t>
            </a:r>
            <a:r>
              <a:rPr lang="en-US" dirty="0" err="1"/>
              <a:t>per_order</a:t>
            </a:r>
            <a:r>
              <a:rPr lang="en-US" dirty="0"/>
              <a:t>,	</a:t>
            </a:r>
          </a:p>
          <a:p>
            <a:pPr marL="0" indent="0">
              <a:buNone/>
            </a:pPr>
            <a:r>
              <a:rPr lang="en-US" dirty="0"/>
              <a:t>	MIN(</a:t>
            </a:r>
            <a:r>
              <a:rPr lang="en-US" dirty="0" err="1"/>
              <a:t>o.orderDate</a:t>
            </a:r>
            <a:r>
              <a:rPr lang="en-US" dirty="0"/>
              <a:t>) AS </a:t>
            </a:r>
            <a:r>
              <a:rPr lang="en-US" dirty="0" err="1"/>
              <a:t>first_order_date</a:t>
            </a:r>
            <a:r>
              <a:rPr lang="en-US" dirty="0"/>
              <a:t>,    </a:t>
            </a:r>
          </a:p>
          <a:p>
            <a:pPr marL="0" indent="0">
              <a:buNone/>
            </a:pPr>
            <a:r>
              <a:rPr lang="en-US" dirty="0"/>
              <a:t>	MAX(</a:t>
            </a:r>
            <a:r>
              <a:rPr lang="en-US" dirty="0" err="1"/>
              <a:t>o.orderDate</a:t>
            </a:r>
            <a:r>
              <a:rPr lang="en-US" dirty="0"/>
              <a:t>) AS </a:t>
            </a:r>
            <a:r>
              <a:rPr lang="en-US" dirty="0" err="1"/>
              <a:t>last_order_date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from</a:t>
            </a:r>
            <a:r>
              <a:rPr lang="en-US" dirty="0"/>
              <a:t>  	</a:t>
            </a:r>
          </a:p>
          <a:p>
            <a:pPr marL="0" indent="0">
              <a:buNone/>
            </a:pPr>
            <a:r>
              <a:rPr lang="en-US" dirty="0"/>
              <a:t>	orders o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join</a:t>
            </a:r>
            <a:r>
              <a:rPr lang="en-US" dirty="0"/>
              <a:t> 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order_details</a:t>
            </a:r>
            <a:r>
              <a:rPr lang="en-US" dirty="0"/>
              <a:t> od on </a:t>
            </a:r>
            <a:r>
              <a:rPr lang="en-US" dirty="0" err="1"/>
              <a:t>o.OrderID</a:t>
            </a:r>
            <a:r>
              <a:rPr lang="en-US" dirty="0"/>
              <a:t> = </a:t>
            </a:r>
            <a:r>
              <a:rPr lang="en-US" dirty="0" err="1"/>
              <a:t>od.OrderID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GROUP BY    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o.orderID</a:t>
            </a:r>
            <a:r>
              <a:rPr lang="en-US" dirty="0"/>
              <a:t>,    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o.customerID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ORDER BY    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total_revenue</a:t>
            </a:r>
            <a:r>
              <a:rPr lang="en-US" dirty="0"/>
              <a:t> DESC;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A1388-6C8E-A144-A6B2-71B3F4E869C3}"/>
              </a:ext>
            </a:extLst>
          </p:cNvPr>
          <p:cNvSpPr txBox="1"/>
          <p:nvPr/>
        </p:nvSpPr>
        <p:spPr>
          <a:xfrm>
            <a:off x="838200" y="35787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2.Identify customers who placed the most orders in a specific time period.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309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AF0F6-6B7A-13C3-AC9F-0A54A5EC9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5"/>
            <a:ext cx="10515600" cy="5282227"/>
          </a:xfrm>
        </p:spPr>
        <p:txBody>
          <a:bodyPr>
            <a:normAutofit lnSpcReduction="10000"/>
          </a:bodyPr>
          <a:lstStyle/>
          <a:p>
            <a:pPr lvl="1" indent="0">
              <a:buNone/>
            </a:pPr>
            <a:r>
              <a:rPr lang="en-US" b="1" dirty="0"/>
              <a:t>       SELECT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SupplierID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	SUM(</a:t>
            </a:r>
            <a:r>
              <a:rPr lang="en-US" dirty="0" err="1"/>
              <a:t>StockQuantity</a:t>
            </a:r>
            <a:r>
              <a:rPr lang="en-US" dirty="0"/>
              <a:t>) AS </a:t>
            </a:r>
            <a:r>
              <a:rPr lang="en-US" dirty="0" err="1"/>
              <a:t>TotalStock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Products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GROUP BY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SupplierID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ORDER BY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TotalStock</a:t>
            </a:r>
            <a:r>
              <a:rPr lang="en-US" dirty="0"/>
              <a:t> DESC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LIMIT 10;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b="1" i="1" dirty="0"/>
              <a:t>To check the supplier name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amazon.suppliers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supplierid</a:t>
            </a:r>
            <a:r>
              <a:rPr lang="en-US" dirty="0"/>
              <a:t> = '898ca408-050f-49be-b083-00eedf4bd064';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F41D86-A332-4E2A-1DD0-F2C04B7B998A}"/>
              </a:ext>
            </a:extLst>
          </p:cNvPr>
          <p:cNvSpPr txBox="1"/>
          <p:nvPr/>
        </p:nvSpPr>
        <p:spPr>
          <a:xfrm>
            <a:off x="838200" y="35787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3.Find the supplier with the most products in stock.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832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6D352-9EC0-514D-2AEE-04A022697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2FA2-BBA7-48CD-EA1B-28D2380A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b="1" dirty="0"/>
              <a:t>Task - 12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45887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A43F-1181-D656-653F-82B0DA18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Separate product categories and subcategories into a new table.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77A9-C939-C6F2-6476-8FA6E26C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TABLE</a:t>
            </a:r>
            <a:r>
              <a:rPr lang="en-US" dirty="0"/>
              <a:t> Categories (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CategoryID</a:t>
            </a:r>
            <a:r>
              <a:rPr lang="en-US" dirty="0"/>
              <a:t> INT PRIMARY KEY AUTO_INCREMENT,   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CategoryName</a:t>
            </a:r>
            <a:r>
              <a:rPr lang="en-US" dirty="0"/>
              <a:t> VARCHAR(100) NOT NULL,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SubCategoryName</a:t>
            </a:r>
            <a:r>
              <a:rPr lang="en-US" dirty="0"/>
              <a:t> VARCHAR(100) NOT NULL</a:t>
            </a:r>
          </a:p>
          <a:p>
            <a:pPr marL="0" indent="0">
              <a:buNone/>
            </a:pPr>
            <a:r>
              <a:rPr lang="en-US" dirty="0"/>
              <a:t>	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287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B1FA-DEE3-109E-E315-BC848F5F6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313"/>
            <a:ext cx="10515600" cy="4800650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dirty="0"/>
              <a:t>      </a:t>
            </a: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Categories (</a:t>
            </a:r>
            <a:r>
              <a:rPr lang="en-US" dirty="0" err="1"/>
              <a:t>CategoryName</a:t>
            </a:r>
            <a:r>
              <a:rPr lang="en-US" dirty="0"/>
              <a:t>, </a:t>
            </a:r>
            <a:r>
              <a:rPr lang="en-US" dirty="0" err="1"/>
              <a:t>SubCategoryName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DISTINCT</a:t>
            </a:r>
            <a:r>
              <a:rPr lang="en-US" dirty="0"/>
              <a:t> Category, </a:t>
            </a:r>
            <a:r>
              <a:rPr lang="en-US" dirty="0" err="1"/>
              <a:t>SubCategory</a:t>
            </a:r>
            <a:r>
              <a:rPr lang="en-US" dirty="0"/>
              <a:t> FROM Products;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UPDATE</a:t>
            </a:r>
            <a:r>
              <a:rPr lang="en-US" dirty="0"/>
              <a:t> Products 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JOIN</a:t>
            </a:r>
            <a:r>
              <a:rPr lang="en-US" dirty="0"/>
              <a:t> Categories c ON </a:t>
            </a:r>
            <a:r>
              <a:rPr lang="en-US" dirty="0" err="1"/>
              <a:t>p.Category</a:t>
            </a:r>
            <a:r>
              <a:rPr lang="en-US" dirty="0"/>
              <a:t> = </a:t>
            </a:r>
            <a:r>
              <a:rPr lang="en-US" dirty="0" err="1"/>
              <a:t>c.CategoryName</a:t>
            </a:r>
            <a:r>
              <a:rPr lang="en-US" dirty="0"/>
              <a:t> AND </a:t>
            </a:r>
            <a:r>
              <a:rPr lang="en-US" dirty="0" err="1"/>
              <a:t>p.SubCategory</a:t>
            </a:r>
            <a:r>
              <a:rPr lang="en-US" dirty="0"/>
              <a:t> = </a:t>
            </a:r>
            <a:r>
              <a:rPr lang="en-US" dirty="0" err="1"/>
              <a:t>c.SubCategoryName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dirty="0" err="1"/>
              <a:t>p.CategoryID</a:t>
            </a:r>
            <a:r>
              <a:rPr lang="en-US" dirty="0"/>
              <a:t> = </a:t>
            </a:r>
            <a:r>
              <a:rPr lang="en-US" dirty="0" err="1"/>
              <a:t>c.CategoryID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	</a:t>
            </a:r>
            <a:r>
              <a:rPr lang="en-US" b="1" dirty="0"/>
              <a:t>ALTER</a:t>
            </a:r>
            <a:r>
              <a:rPr lang="en-US" dirty="0"/>
              <a:t> TABLE Products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DROP</a:t>
            </a:r>
            <a:r>
              <a:rPr lang="en-US" dirty="0"/>
              <a:t> COLUMN Category,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DROP</a:t>
            </a:r>
            <a:r>
              <a:rPr lang="en-US" dirty="0"/>
              <a:t> COLUMN </a:t>
            </a:r>
            <a:r>
              <a:rPr lang="en-US" dirty="0" err="1"/>
              <a:t>SubCategory</a:t>
            </a:r>
            <a:r>
              <a:rPr lang="en-US" dirty="0"/>
              <a:t>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0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30A06-C2A1-7937-453F-C71942A10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6B86A7-AAC0-8B22-10AD-6CE3FE2F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- 2</a:t>
            </a:r>
            <a:endParaRPr lang="en-IN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C481B6F-29B5-9BB7-55A7-7DCDB08B83EA}"/>
              </a:ext>
            </a:extLst>
          </p:cNvPr>
          <p:cNvSpPr txBox="1">
            <a:spLocks/>
          </p:cNvSpPr>
          <p:nvPr/>
        </p:nvSpPr>
        <p:spPr>
          <a:xfrm>
            <a:off x="1066800" y="257666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</a:rPr>
              <a:t>Identifying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primary keys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foreign keys</a:t>
            </a:r>
            <a:r>
              <a:rPr lang="en-IN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567321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4B4E-1A84-4C39-DE77-8505882C9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2371"/>
            <a:ext cx="10515600" cy="35845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b="1" dirty="0"/>
              <a:t>. ALTER TABLE </a:t>
            </a:r>
            <a:r>
              <a:rPr lang="en-US" dirty="0"/>
              <a:t>Products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 ADD CONSTRAINT </a:t>
            </a:r>
            <a:r>
              <a:rPr lang="en-US" dirty="0" err="1"/>
              <a:t>fk_category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    FOREIGN KEY </a:t>
            </a:r>
            <a:r>
              <a:rPr lang="en-US" dirty="0"/>
              <a:t>(</a:t>
            </a:r>
            <a:r>
              <a:rPr lang="en-US" dirty="0" err="1"/>
              <a:t>CategoryID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b="1" dirty="0"/>
              <a:t>    REFERENCES </a:t>
            </a:r>
            <a:r>
              <a:rPr lang="en-US" dirty="0"/>
              <a:t>Categories(</a:t>
            </a:r>
            <a:r>
              <a:rPr lang="en-US" dirty="0" err="1"/>
              <a:t>CategoryID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ON DELETE </a:t>
            </a:r>
            <a:r>
              <a:rPr lang="en-US" dirty="0"/>
              <a:t>CASCADE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ON UPDATE </a:t>
            </a:r>
            <a:r>
              <a:rPr lang="en-US" dirty="0"/>
              <a:t>CASCADE;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9817BC5-FD40-9F1F-D52C-2C3E040EE9A4}"/>
              </a:ext>
            </a:extLst>
          </p:cNvPr>
          <p:cNvSpPr txBox="1">
            <a:spLocks/>
          </p:cNvSpPr>
          <p:nvPr/>
        </p:nvSpPr>
        <p:spPr>
          <a:xfrm>
            <a:off x="838200" y="1283617"/>
            <a:ext cx="10515600" cy="63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foreign keys to maintain relationships.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86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D27A8-1207-D136-1573-57DC322A6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B672-EA13-AA9F-5C86-A1CCF11C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b="1" dirty="0"/>
              <a:t>Task - 13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57635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D3F8-1E81-53A3-7625-A15C8148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31682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Identify the top 3 products based on sales revenue.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17841-6B28-A6C8-C757-214E8C054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4276"/>
            <a:ext cx="10058400" cy="44607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                  SELECT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productid, </a:t>
            </a:r>
          </a:p>
          <a:p>
            <a:pPr marL="0" indent="0">
              <a:buNone/>
            </a:pPr>
            <a:r>
              <a:rPr lang="en-US" dirty="0"/>
              <a:t>		ProductName,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total_revenue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(    </a:t>
            </a:r>
          </a:p>
          <a:p>
            <a:pPr marL="0" indent="0">
              <a:buNone/>
            </a:pPr>
            <a:r>
              <a:rPr lang="en-US" dirty="0"/>
              <a:t>		SELECT </a:t>
            </a:r>
            <a:r>
              <a:rPr lang="en-US" dirty="0" err="1"/>
              <a:t>p.productid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p.ProductName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		SUM(</a:t>
            </a:r>
            <a:r>
              <a:rPr lang="en-US" dirty="0" err="1"/>
              <a:t>od.unitprice</a:t>
            </a:r>
            <a:r>
              <a:rPr lang="en-US" dirty="0"/>
              <a:t> * </a:t>
            </a:r>
            <a:r>
              <a:rPr lang="en-US" dirty="0" err="1"/>
              <a:t>od.quantity</a:t>
            </a:r>
            <a:r>
              <a:rPr lang="en-US" dirty="0"/>
              <a:t>) AS </a:t>
            </a:r>
            <a:r>
              <a:rPr lang="en-US" dirty="0" err="1"/>
              <a:t>total_revenue</a:t>
            </a:r>
            <a:r>
              <a:rPr lang="en-US" dirty="0"/>
              <a:t>,           			</a:t>
            </a:r>
            <a:r>
              <a:rPr lang="en-US" b="1" dirty="0"/>
              <a:t>RANK</a:t>
            </a:r>
            <a:r>
              <a:rPr lang="en-US" dirty="0"/>
              <a:t>() OVER (ORDER BY SUM(</a:t>
            </a:r>
            <a:r>
              <a:rPr lang="en-US" dirty="0" err="1"/>
              <a:t>od.unitprice</a:t>
            </a:r>
            <a:r>
              <a:rPr lang="en-US" dirty="0"/>
              <a:t> * </a:t>
            </a:r>
            <a:r>
              <a:rPr lang="en-US" dirty="0" err="1"/>
              <a:t>od.quantity</a:t>
            </a:r>
            <a:r>
              <a:rPr lang="en-US" dirty="0"/>
              <a:t>) DESC) AS </a:t>
            </a:r>
            <a:r>
              <a:rPr lang="en-US" dirty="0" err="1"/>
              <a:t>revenue_rank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order_details</a:t>
            </a:r>
            <a:r>
              <a:rPr lang="en-US" dirty="0"/>
              <a:t> od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JOIN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products p ON </a:t>
            </a:r>
            <a:r>
              <a:rPr lang="en-US" dirty="0" err="1"/>
              <a:t>od.productID</a:t>
            </a:r>
            <a:r>
              <a:rPr lang="en-US" dirty="0"/>
              <a:t> = </a:t>
            </a:r>
            <a:r>
              <a:rPr lang="en-US" dirty="0" err="1"/>
              <a:t>p.ProductID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GROUP BY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p.productid</a:t>
            </a:r>
            <a:r>
              <a:rPr lang="en-US" dirty="0"/>
              <a:t>, </a:t>
            </a:r>
            <a:r>
              <a:rPr lang="en-US" dirty="0" err="1"/>
              <a:t>p.ProductName</a:t>
            </a:r>
            <a:r>
              <a:rPr lang="en-US" dirty="0"/>
              <a:t>) AS </a:t>
            </a:r>
            <a:r>
              <a:rPr lang="en-US" dirty="0" err="1"/>
              <a:t>ranked_products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revenue_rank</a:t>
            </a:r>
            <a:r>
              <a:rPr lang="en-US" dirty="0"/>
              <a:t> &lt;= 3;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057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2363-3EFD-028E-2B02-E10C278CB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88"/>
            <a:ext cx="10515600" cy="42821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SELECT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customerid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name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FROM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customers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customerid</a:t>
            </a:r>
            <a:r>
              <a:rPr lang="en-US" dirty="0"/>
              <a:t> NOT IN (    </a:t>
            </a:r>
          </a:p>
          <a:p>
            <a:pPr marL="0" indent="0">
              <a:buNone/>
            </a:pPr>
            <a:r>
              <a:rPr lang="en-US" dirty="0"/>
              <a:t>	SELECT DISTINCT </a:t>
            </a:r>
            <a:r>
              <a:rPr lang="en-US" dirty="0" err="1"/>
              <a:t>customerid</a:t>
            </a:r>
            <a:r>
              <a:rPr lang="en-US" dirty="0"/>
              <a:t> FROM orders</a:t>
            </a:r>
          </a:p>
          <a:p>
            <a:pPr marL="0" indent="0">
              <a:buNone/>
            </a:pPr>
            <a:r>
              <a:rPr lang="en-US" dirty="0"/>
              <a:t>     );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61E2CE6-2D65-C8B7-040C-5B386FCFB2CA}"/>
              </a:ext>
            </a:extLst>
          </p:cNvPr>
          <p:cNvSpPr txBox="1">
            <a:spLocks/>
          </p:cNvSpPr>
          <p:nvPr/>
        </p:nvSpPr>
        <p:spPr>
          <a:xfrm>
            <a:off x="838200" y="1027522"/>
            <a:ext cx="10515600" cy="130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dirty="0"/>
              <a:t>2.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Find customers who haven’t placed any orders yet.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3499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1B5B3-BB27-17C1-650C-D0810E998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3B7E-8728-D7FC-F4E3-A1EFA142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b="1" dirty="0"/>
              <a:t>Task - 14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649095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86D5-50B5-E486-6677-B20126EC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Which cities have the highest concentration of Prime members?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A0F5-AB19-098C-7D32-55D2C97D2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SELECT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city,	</a:t>
            </a:r>
          </a:p>
          <a:p>
            <a:pPr marL="0" indent="0">
              <a:buNone/>
            </a:pPr>
            <a:r>
              <a:rPr lang="en-US" dirty="0"/>
              <a:t>		COUNT(</a:t>
            </a:r>
            <a:r>
              <a:rPr lang="en-US" dirty="0" err="1"/>
              <a:t>customerid</a:t>
            </a:r>
            <a:r>
              <a:rPr lang="en-US" dirty="0"/>
              <a:t>) AS </a:t>
            </a:r>
            <a:r>
              <a:rPr lang="en-US" dirty="0" err="1"/>
              <a:t>prime_members_count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FROM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customers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PrimeMember</a:t>
            </a:r>
            <a:r>
              <a:rPr lang="en-US" dirty="0"/>
              <a:t> = 'yes'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GROUP BY </a:t>
            </a:r>
          </a:p>
          <a:p>
            <a:pPr marL="0" indent="0">
              <a:buNone/>
            </a:pPr>
            <a:r>
              <a:rPr lang="en-US" dirty="0"/>
              <a:t>		city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ORDER BY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prime_members_count</a:t>
            </a:r>
            <a:r>
              <a:rPr lang="en-US" dirty="0"/>
              <a:t> DESC;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745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C4688-2CBE-FA3F-3FB3-A0B635042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118"/>
            <a:ext cx="10515600" cy="45178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SELECT</a:t>
            </a:r>
            <a:r>
              <a:rPr lang="en-US" dirty="0"/>
              <a:t>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c.categoryid</a:t>
            </a:r>
            <a:r>
              <a:rPr lang="en-US" dirty="0"/>
              <a:t>,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c.categoryname</a:t>
            </a:r>
            <a:r>
              <a:rPr lang="en-US" dirty="0"/>
              <a:t>,	</a:t>
            </a:r>
          </a:p>
          <a:p>
            <a:pPr marL="0" indent="0">
              <a:buNone/>
            </a:pPr>
            <a:r>
              <a:rPr lang="en-US" dirty="0"/>
              <a:t>	COUNT(</a:t>
            </a:r>
            <a:r>
              <a:rPr lang="en-US" dirty="0" err="1"/>
              <a:t>od.orderid</a:t>
            </a:r>
            <a:r>
              <a:rPr lang="en-US" dirty="0"/>
              <a:t>) AS </a:t>
            </a:r>
            <a:r>
              <a:rPr lang="en-US" dirty="0" err="1"/>
              <a:t>order_count</a:t>
            </a: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order_details</a:t>
            </a:r>
            <a:r>
              <a:rPr lang="en-US" dirty="0"/>
              <a:t> od     </a:t>
            </a:r>
          </a:p>
          <a:p>
            <a:pPr marL="0" indent="0">
              <a:buNone/>
            </a:pPr>
            <a:r>
              <a:rPr lang="en-US" b="1" dirty="0"/>
              <a:t>JOIN</a:t>
            </a:r>
            <a:r>
              <a:rPr lang="en-US" dirty="0"/>
              <a:t> 	</a:t>
            </a:r>
          </a:p>
          <a:p>
            <a:pPr marL="0" indent="0">
              <a:buNone/>
            </a:pPr>
            <a:r>
              <a:rPr lang="en-US" dirty="0"/>
              <a:t>	categories c ON </a:t>
            </a:r>
            <a:r>
              <a:rPr lang="en-US" dirty="0" err="1"/>
              <a:t>od.productid</a:t>
            </a:r>
            <a:r>
              <a:rPr lang="en-US" dirty="0"/>
              <a:t> = </a:t>
            </a:r>
            <a:r>
              <a:rPr lang="en-US" dirty="0" err="1"/>
              <a:t>c.CategoryID</a:t>
            </a: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b="1" dirty="0"/>
              <a:t>GROUP BY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c.CategoryID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c.categoryname</a:t>
            </a: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b="1" dirty="0"/>
              <a:t>ORDER BY 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order_count</a:t>
            </a:r>
            <a:r>
              <a:rPr lang="en-US" dirty="0"/>
              <a:t> DESC     </a:t>
            </a:r>
          </a:p>
          <a:p>
            <a:pPr marL="0" indent="0">
              <a:buNone/>
            </a:pPr>
            <a:r>
              <a:rPr lang="en-US" b="1" dirty="0"/>
              <a:t>LIMIT 3;</a:t>
            </a:r>
            <a:endParaRPr lang="en-IN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85903-A940-B6B1-328E-2CEB6A33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386"/>
            <a:ext cx="10058400" cy="1371600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2.What are the top 3 most frequently ordered categories?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37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534" y="727749"/>
            <a:ext cx="8360931" cy="704088"/>
          </a:xfrm>
        </p:spPr>
        <p:txBody>
          <a:bodyPr>
            <a:normAutofit fontScale="90000"/>
          </a:bodyPr>
          <a:lstStyle/>
          <a:p>
            <a:r>
              <a:rPr b="1" dirty="0"/>
              <a:t>Customers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534" y="2001405"/>
            <a:ext cx="8784949" cy="3296563"/>
          </a:xfrm>
        </p:spPr>
        <p:txBody>
          <a:bodyPr>
            <a:normAutofit lnSpcReduction="10000"/>
          </a:bodyPr>
          <a:lstStyle/>
          <a:p>
            <a:r>
              <a:rPr sz="2400" dirty="0"/>
              <a:t>Primary Key: </a:t>
            </a:r>
            <a:r>
              <a:rPr sz="2400" dirty="0" err="1"/>
              <a:t>CustomerID</a:t>
            </a:r>
            <a:r>
              <a:rPr sz="2400" dirty="0"/>
              <a:t> (TEXT)</a:t>
            </a:r>
          </a:p>
          <a:p>
            <a:r>
              <a:rPr sz="2400" dirty="0"/>
              <a:t>Foreign Keys: None</a:t>
            </a:r>
          </a:p>
          <a:p>
            <a:endParaRPr sz="2400" dirty="0"/>
          </a:p>
          <a:p>
            <a:r>
              <a:rPr sz="2400" dirty="0"/>
              <a:t>Relationships:</a:t>
            </a:r>
          </a:p>
          <a:p>
            <a:r>
              <a:rPr sz="2400" dirty="0"/>
              <a:t>One-to-many with Orders (1 customer can place many orders)</a:t>
            </a:r>
          </a:p>
          <a:p>
            <a:r>
              <a:rPr sz="2400" dirty="0"/>
              <a:t>One-to-many with Reviews (1 customer can write many reviews)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300" b="1" dirty="0"/>
              <a:t>Orders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Primary Key: </a:t>
            </a:r>
            <a:r>
              <a:rPr sz="2400" dirty="0" err="1"/>
              <a:t>OrderID</a:t>
            </a:r>
            <a:r>
              <a:rPr sz="2400" dirty="0"/>
              <a:t> (TEXT)</a:t>
            </a:r>
          </a:p>
          <a:p>
            <a:r>
              <a:rPr sz="2400" dirty="0"/>
              <a:t>Foreign Keys:</a:t>
            </a:r>
          </a:p>
          <a:p>
            <a:r>
              <a:rPr sz="2400" dirty="0" err="1"/>
              <a:t>CustomerID</a:t>
            </a:r>
            <a:r>
              <a:rPr sz="2400" dirty="0"/>
              <a:t> (references </a:t>
            </a:r>
            <a:r>
              <a:rPr sz="2400" dirty="0" err="1"/>
              <a:t>Customers.CustomerID</a:t>
            </a:r>
            <a:r>
              <a:rPr sz="2400" dirty="0"/>
              <a:t>)</a:t>
            </a:r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Relationships:</a:t>
            </a:r>
          </a:p>
          <a:p>
            <a:r>
              <a:rPr sz="2400" dirty="0"/>
              <a:t>Many-to-one with Customers (many orders belong to 1 customer)</a:t>
            </a:r>
          </a:p>
          <a:p>
            <a:r>
              <a:rPr sz="2400" dirty="0"/>
              <a:t>One-to-many with </a:t>
            </a:r>
            <a:r>
              <a:rPr sz="2400" dirty="0" err="1"/>
              <a:t>Order_Details</a:t>
            </a:r>
            <a:r>
              <a:rPr sz="2400" dirty="0"/>
              <a:t> (1 order contains many items)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300" b="1" dirty="0"/>
              <a:t>Products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35474"/>
            <a:ext cx="10058400" cy="4599337"/>
          </a:xfrm>
        </p:spPr>
        <p:txBody>
          <a:bodyPr>
            <a:noAutofit/>
          </a:bodyPr>
          <a:lstStyle/>
          <a:p>
            <a:r>
              <a:rPr sz="2400" dirty="0"/>
              <a:t>Primary Key: </a:t>
            </a:r>
            <a:r>
              <a:rPr sz="2400" dirty="0" err="1"/>
              <a:t>ProductID</a:t>
            </a:r>
            <a:r>
              <a:rPr sz="2400" dirty="0"/>
              <a:t> (TEXT)</a:t>
            </a:r>
          </a:p>
          <a:p>
            <a:r>
              <a:rPr sz="2400" dirty="0"/>
              <a:t>Foreign Keys:</a:t>
            </a:r>
          </a:p>
          <a:p>
            <a:r>
              <a:rPr sz="2400" dirty="0" err="1"/>
              <a:t>SupplierID</a:t>
            </a:r>
            <a:r>
              <a:rPr sz="2400" dirty="0"/>
              <a:t> (references </a:t>
            </a:r>
            <a:r>
              <a:rPr sz="2400" dirty="0" err="1"/>
              <a:t>Suppliers.SupplierID</a:t>
            </a:r>
            <a:r>
              <a:rPr sz="2400" dirty="0"/>
              <a:t>)</a:t>
            </a:r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Relationships:</a:t>
            </a:r>
          </a:p>
          <a:p>
            <a:r>
              <a:rPr sz="2400" dirty="0"/>
              <a:t>Many-to-one with Suppliers (many products supplied by 1 supplier)</a:t>
            </a:r>
          </a:p>
          <a:p>
            <a:r>
              <a:rPr sz="2400" dirty="0"/>
              <a:t>One-to-many with </a:t>
            </a:r>
            <a:r>
              <a:rPr sz="2400" dirty="0" err="1"/>
              <a:t>Order_Details</a:t>
            </a:r>
            <a:r>
              <a:rPr sz="2400" dirty="0"/>
              <a:t> (1 product can appear in many orders)</a:t>
            </a:r>
          </a:p>
          <a:p>
            <a:r>
              <a:rPr sz="2400" dirty="0"/>
              <a:t>One-to-many with Reviews (1 product can have many reviews)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300" b="1" dirty="0"/>
              <a:t>Suppliers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Primary Key: </a:t>
            </a:r>
            <a:r>
              <a:rPr sz="2400" dirty="0" err="1"/>
              <a:t>SupplierID</a:t>
            </a:r>
            <a:r>
              <a:rPr sz="2400" dirty="0"/>
              <a:t> (TEXT)</a:t>
            </a:r>
          </a:p>
          <a:p>
            <a:r>
              <a:rPr sz="2400" dirty="0"/>
              <a:t>Foreign Keys: None</a:t>
            </a:r>
          </a:p>
          <a:p>
            <a:endParaRPr sz="2400" dirty="0"/>
          </a:p>
          <a:p>
            <a:r>
              <a:rPr sz="2400" dirty="0"/>
              <a:t>Relationships:</a:t>
            </a:r>
          </a:p>
          <a:p>
            <a:r>
              <a:rPr sz="2400" dirty="0"/>
              <a:t>One-to-many with Products (1 supplier provides many products)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300" b="1" dirty="0"/>
              <a:t>Reviews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 </a:t>
            </a:r>
            <a:r>
              <a:rPr sz="2400" dirty="0"/>
              <a:t>Primary Key: </a:t>
            </a:r>
            <a:r>
              <a:rPr sz="2400" dirty="0" err="1"/>
              <a:t>ReviewID</a:t>
            </a:r>
            <a:r>
              <a:rPr sz="2400" dirty="0"/>
              <a:t> (TEXT)</a:t>
            </a:r>
          </a:p>
          <a:p>
            <a:r>
              <a:rPr lang="en-US" sz="2400" dirty="0"/>
              <a:t>  </a:t>
            </a:r>
            <a:r>
              <a:rPr sz="2400" dirty="0"/>
              <a:t>Foreign Keys:</a:t>
            </a:r>
          </a:p>
          <a:p>
            <a:r>
              <a:rPr lang="en-US" sz="2400" dirty="0"/>
              <a:t>  </a:t>
            </a:r>
            <a:r>
              <a:rPr sz="2400" dirty="0" err="1"/>
              <a:t>ProductID</a:t>
            </a:r>
            <a:r>
              <a:rPr sz="2400" dirty="0"/>
              <a:t> (references </a:t>
            </a:r>
            <a:r>
              <a:rPr sz="2400" dirty="0" err="1"/>
              <a:t>Products.ProductID</a:t>
            </a:r>
            <a:r>
              <a:rPr sz="2400" dirty="0"/>
              <a:t>)</a:t>
            </a:r>
          </a:p>
          <a:p>
            <a:r>
              <a:rPr lang="en-US" sz="2400" dirty="0"/>
              <a:t>  </a:t>
            </a:r>
            <a:r>
              <a:rPr sz="2400" dirty="0" err="1"/>
              <a:t>CustomerID</a:t>
            </a:r>
            <a:r>
              <a:rPr sz="2400" dirty="0"/>
              <a:t> (references </a:t>
            </a:r>
            <a:r>
              <a:rPr sz="2400" dirty="0" err="1"/>
              <a:t>Customers.CustomerID</a:t>
            </a:r>
            <a:r>
              <a:rPr sz="2400" dirty="0"/>
              <a:t>)</a:t>
            </a:r>
          </a:p>
          <a:p>
            <a:pPr marL="0" indent="0">
              <a:buNone/>
            </a:pPr>
            <a:endParaRPr sz="2400" dirty="0"/>
          </a:p>
          <a:p>
            <a:r>
              <a:rPr lang="en-US" sz="2400" dirty="0"/>
              <a:t>  </a:t>
            </a:r>
            <a:r>
              <a:rPr sz="2400" dirty="0"/>
              <a:t>Relationships:</a:t>
            </a:r>
          </a:p>
          <a:p>
            <a:r>
              <a:rPr lang="en-US" sz="2400" dirty="0"/>
              <a:t>  </a:t>
            </a:r>
            <a:r>
              <a:rPr sz="2400" dirty="0"/>
              <a:t>Many-to-one with Products (many reviews </a:t>
            </a:r>
            <a:r>
              <a:rPr lang="en-US" sz="2400" dirty="0"/>
              <a:t>   </a:t>
            </a:r>
            <a:r>
              <a:rPr sz="2400" dirty="0"/>
              <a:t>about 1 product)</a:t>
            </a:r>
          </a:p>
          <a:p>
            <a:r>
              <a:rPr lang="en-US" sz="2400" dirty="0"/>
              <a:t>  </a:t>
            </a:r>
            <a:r>
              <a:rPr sz="2400" dirty="0"/>
              <a:t>Many-to-one with Customers (many reviews written by 1 customer)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1007</TotalTime>
  <Words>2388</Words>
  <Application>Microsoft Office PowerPoint</Application>
  <PresentationFormat>Widescreen</PresentationFormat>
  <Paragraphs>392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Century Gothic</vt:lpstr>
      <vt:lpstr>Garamond</vt:lpstr>
      <vt:lpstr>Roboto Mono</vt:lpstr>
      <vt:lpstr>Savon</vt:lpstr>
      <vt:lpstr>Worksheet</vt:lpstr>
      <vt:lpstr>Amazon Fresh Analytics</vt:lpstr>
      <vt:lpstr>TASK - 1</vt:lpstr>
      <vt:lpstr>PowerPoint Presentation</vt:lpstr>
      <vt:lpstr>TASK - 2</vt:lpstr>
      <vt:lpstr>Customers Table</vt:lpstr>
      <vt:lpstr>Orders Table</vt:lpstr>
      <vt:lpstr>Products Table</vt:lpstr>
      <vt:lpstr>Suppliers Table</vt:lpstr>
      <vt:lpstr>Reviews Table</vt:lpstr>
      <vt:lpstr>Order_Details Table</vt:lpstr>
      <vt:lpstr>PowerPoint Presentation</vt:lpstr>
      <vt:lpstr>PowerPoint Presentation</vt:lpstr>
      <vt:lpstr>PowerPoint Presentation</vt:lpstr>
      <vt:lpstr>Task - 4</vt:lpstr>
      <vt:lpstr>PowerPoint Presentation</vt:lpstr>
      <vt:lpstr>Task - 5</vt:lpstr>
      <vt:lpstr>Insert 3 new rows into the Products table</vt:lpstr>
      <vt:lpstr>Task - 6</vt:lpstr>
      <vt:lpstr>Update the stock quantity of a product where ProductID matches a specific ID.</vt:lpstr>
      <vt:lpstr>Task - 7</vt:lpstr>
      <vt:lpstr>Delete a supplier from the Suppliers table where their city matches a specific value. </vt:lpstr>
      <vt:lpstr>Task - 8</vt:lpstr>
      <vt:lpstr>Add a CHECK constraint to ensure that ratings in the Reviews table are between 1 and 5.</vt:lpstr>
      <vt:lpstr>Task - 9</vt:lpstr>
      <vt:lpstr>1. WHERE clause to find orders placed after 2024-01-01. </vt:lpstr>
      <vt:lpstr>PowerPoint Presentation</vt:lpstr>
      <vt:lpstr>PowerPoint Presentation</vt:lpstr>
      <vt:lpstr>PowerPoint Presentation</vt:lpstr>
      <vt:lpstr>Task - 10</vt:lpstr>
      <vt:lpstr>1.Calculate each customer's total spending.</vt:lpstr>
      <vt:lpstr>PowerPoint Presentation</vt:lpstr>
      <vt:lpstr>PowerPoint Presentation</vt:lpstr>
      <vt:lpstr>Task - 11</vt:lpstr>
      <vt:lpstr>1.Join the orders and orders_details tables to calculate total revenue per order.</vt:lpstr>
      <vt:lpstr>PowerPoint Presentation</vt:lpstr>
      <vt:lpstr>PowerPoint Presentation</vt:lpstr>
      <vt:lpstr>Task - 12</vt:lpstr>
      <vt:lpstr>Separate product categories and subcategories into a new table.</vt:lpstr>
      <vt:lpstr>PowerPoint Presentation</vt:lpstr>
      <vt:lpstr>PowerPoint Presentation</vt:lpstr>
      <vt:lpstr>Task - 13</vt:lpstr>
      <vt:lpstr>1. Identify the top 3 products based on sales revenue.</vt:lpstr>
      <vt:lpstr>PowerPoint Presentation</vt:lpstr>
      <vt:lpstr>Task - 14</vt:lpstr>
      <vt:lpstr>1. Which cities have the highest concentration of Prime members?</vt:lpstr>
      <vt:lpstr>2.What are the top 3 most frequently ordered categories?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sujith c</dc:creator>
  <cp:lastModifiedBy>sujith c</cp:lastModifiedBy>
  <cp:revision>14</cp:revision>
  <dcterms:created xsi:type="dcterms:W3CDTF">2025-03-27T04:50:18Z</dcterms:created>
  <dcterms:modified xsi:type="dcterms:W3CDTF">2025-04-04T04:30:16Z</dcterms:modified>
</cp:coreProperties>
</file>