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66" r:id="rId5"/>
    <p:sldId id="282" r:id="rId6"/>
    <p:sldId id="283" r:id="rId7"/>
    <p:sldId id="280" r:id="rId8"/>
    <p:sldId id="281" r:id="rId9"/>
    <p:sldId id="277" r:id="rId10"/>
    <p:sldId id="261" r:id="rId11"/>
    <p:sldId id="278" r:id="rId12"/>
    <p:sldId id="279" r:id="rId13"/>
    <p:sldId id="272" r:id="rId14"/>
    <p:sldId id="284" r:id="rId15"/>
    <p:sldId id="285" r:id="rId16"/>
    <p:sldId id="286" r:id="rId17"/>
    <p:sldId id="287" r:id="rId18"/>
    <p:sldId id="288" r:id="rId19"/>
    <p:sldId id="274" r:id="rId20"/>
    <p:sldId id="262" r:id="rId21"/>
    <p:sldId id="275" r:id="rId22"/>
    <p:sldId id="289" r:id="rId23"/>
    <p:sldId id="290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5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09" autoAdjust="0"/>
  </p:normalViewPr>
  <p:slideViewPr>
    <p:cSldViewPr snapToGrid="0">
      <p:cViewPr varScale="1">
        <p:scale>
          <a:sx n="62" d="100"/>
          <a:sy n="62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pPr>
              <a:lnSpc>
                <a:spcPts val="5550"/>
              </a:lnSpc>
            </a:pPr>
            <a:r>
              <a:rPr lang="en-US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Data-Driven Insights for Digital Marketing Campaigns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BY   SUJITHKUMAR C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AUDIENCE </a:t>
            </a:r>
            <a:br>
              <a:rPr lang="en-US" dirty="0"/>
            </a:br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78E8BE-8BE1-0E26-A51E-8ADB670A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F37FB1-3CFD-F5C5-BA80-E8F204E64F75}"/>
              </a:ext>
            </a:extLst>
          </p:cNvPr>
          <p:cNvSpPr/>
          <p:nvPr/>
        </p:nvSpPr>
        <p:spPr>
          <a:xfrm>
            <a:off x="2260316" y="256855"/>
            <a:ext cx="2835667" cy="12945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REVENUE BY AUDIENCE</a:t>
            </a:r>
            <a:endParaRPr lang="en-IN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F3D37-405D-F583-6893-872F52A6F46C}"/>
              </a:ext>
            </a:extLst>
          </p:cNvPr>
          <p:cNvSpPr/>
          <p:nvPr/>
        </p:nvSpPr>
        <p:spPr>
          <a:xfrm>
            <a:off x="1243173" y="2398463"/>
            <a:ext cx="5106256" cy="647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REVENUE : Purchasers (</a:t>
            </a:r>
            <a:r>
              <a:rPr lang="en-US" b="1" dirty="0">
                <a:solidFill>
                  <a:srgbClr val="00B050"/>
                </a:solidFill>
              </a:rPr>
              <a:t>$5070</a:t>
            </a:r>
            <a:r>
              <a:rPr lang="en-US" dirty="0"/>
              <a:t>)(</a:t>
            </a:r>
            <a:r>
              <a:rPr lang="en-US" dirty="0">
                <a:solidFill>
                  <a:srgbClr val="0070C0"/>
                </a:solidFill>
              </a:rPr>
              <a:t>21.86%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823C9-A6C0-9071-D2D8-B660D2117650}"/>
              </a:ext>
            </a:extLst>
          </p:cNvPr>
          <p:cNvSpPr/>
          <p:nvPr/>
        </p:nvSpPr>
        <p:spPr>
          <a:xfrm>
            <a:off x="1243173" y="3564764"/>
            <a:ext cx="5106256" cy="647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LOWEST REVENUE : (</a:t>
            </a:r>
            <a:r>
              <a:rPr lang="en-US" b="1" dirty="0">
                <a:solidFill>
                  <a:srgbClr val="00B050"/>
                </a:solidFill>
              </a:rPr>
              <a:t>$0</a:t>
            </a:r>
            <a:r>
              <a:rPr lang="en-US" dirty="0"/>
              <a:t>) From Predicted 28 days top spenders, Top spenders – top 5% of users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0520CE-E111-56F6-A18F-880B2CC42233}"/>
              </a:ext>
            </a:extLst>
          </p:cNvPr>
          <p:cNvSpPr/>
          <p:nvPr/>
        </p:nvSpPr>
        <p:spPr>
          <a:xfrm>
            <a:off x="7376845" y="452063"/>
            <a:ext cx="4058292" cy="996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HIGHEST RETURNING USERS BY AUDIENCE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D45C9-1343-6BA5-6CB7-D805718A38A9}"/>
              </a:ext>
            </a:extLst>
          </p:cNvPr>
          <p:cNvSpPr txBox="1"/>
          <p:nvPr/>
        </p:nvSpPr>
        <p:spPr>
          <a:xfrm>
            <a:off x="7376844" y="1869897"/>
            <a:ext cx="42329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NON-PURCHASERS</a:t>
            </a:r>
            <a:r>
              <a:rPr lang="en-US" dirty="0"/>
              <a:t>  - </a:t>
            </a:r>
            <a:r>
              <a:rPr lang="en-US" dirty="0">
                <a:solidFill>
                  <a:srgbClr val="0070C0"/>
                </a:solidFill>
              </a:rPr>
              <a:t>3744</a:t>
            </a:r>
            <a:r>
              <a:rPr lang="en-US" dirty="0"/>
              <a:t> Users</a:t>
            </a:r>
          </a:p>
          <a:p>
            <a:r>
              <a:rPr lang="en-US" b="1" dirty="0"/>
              <a:t>RECENTLY ACTIVE USERS </a:t>
            </a:r>
            <a:r>
              <a:rPr lang="en-US" dirty="0"/>
              <a:t>– </a:t>
            </a:r>
            <a:r>
              <a:rPr lang="en-US" dirty="0">
                <a:solidFill>
                  <a:srgbClr val="0070C0"/>
                </a:solidFill>
              </a:rPr>
              <a:t>2745</a:t>
            </a:r>
            <a:r>
              <a:rPr lang="en-US" dirty="0"/>
              <a:t> Users</a:t>
            </a:r>
          </a:p>
          <a:p>
            <a:r>
              <a:rPr lang="en-US" b="1" dirty="0"/>
              <a:t>LIKELY 7 DAY PURCHASERS </a:t>
            </a:r>
            <a:r>
              <a:rPr lang="en-US" dirty="0"/>
              <a:t>– </a:t>
            </a:r>
            <a:r>
              <a:rPr lang="en-US" dirty="0">
                <a:solidFill>
                  <a:srgbClr val="0070C0"/>
                </a:solidFill>
              </a:rPr>
              <a:t>2738</a:t>
            </a:r>
            <a:r>
              <a:rPr lang="en-US" dirty="0"/>
              <a:t> Users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4322F2-2316-6BCD-4234-36408B7E0D92}"/>
              </a:ext>
            </a:extLst>
          </p:cNvPr>
          <p:cNvSpPr/>
          <p:nvPr/>
        </p:nvSpPr>
        <p:spPr>
          <a:xfrm>
            <a:off x="7376844" y="3068181"/>
            <a:ext cx="4058292" cy="996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LOWEST RETURNING USERS BY AUDIENCE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C1B16-DFC0-0E71-6096-8C2460CE8440}"/>
              </a:ext>
            </a:extLst>
          </p:cNvPr>
          <p:cNvSpPr txBox="1"/>
          <p:nvPr/>
        </p:nvSpPr>
        <p:spPr>
          <a:xfrm>
            <a:off x="7469312" y="4323213"/>
            <a:ext cx="37706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PURCHASERS</a:t>
            </a:r>
            <a:r>
              <a:rPr lang="en-US" dirty="0"/>
              <a:t> – </a:t>
            </a:r>
            <a:r>
              <a:rPr lang="en-US" b="1" dirty="0">
                <a:solidFill>
                  <a:srgbClr val="C00000"/>
                </a:solidFill>
              </a:rPr>
              <a:t>21</a:t>
            </a:r>
            <a:r>
              <a:rPr lang="en-US" dirty="0"/>
              <a:t> Users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962C0-57CE-90A0-BB11-B86A63D5F69C}"/>
              </a:ext>
            </a:extLst>
          </p:cNvPr>
          <p:cNvSpPr/>
          <p:nvPr/>
        </p:nvSpPr>
        <p:spPr>
          <a:xfrm>
            <a:off x="1510301" y="5250094"/>
            <a:ext cx="10099496" cy="13510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NEW USERS BY AUDIENCE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latin typeface="Aptos Narrow" panose="020B0004020202020204" pitchFamily="34" charset="0"/>
              </a:rPr>
              <a:t>HIGHEST NEW USERS IN </a:t>
            </a:r>
            <a:r>
              <a:rPr lang="en-US" sz="2000" b="1" dirty="0">
                <a:latin typeface="Aptos Narrow" panose="020B0004020202020204" pitchFamily="34" charset="0"/>
              </a:rPr>
              <a:t>NON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b="1" dirty="0">
                <a:latin typeface="Aptos Narrow" panose="020B0004020202020204" pitchFamily="34" charset="0"/>
              </a:rPr>
              <a:t>PURCHASERS</a:t>
            </a:r>
            <a:r>
              <a:rPr lang="en-US" sz="2000" dirty="0">
                <a:latin typeface="Aptos Narrow" panose="020B0004020202020204" pitchFamily="34" charset="0"/>
              </a:rPr>
              <a:t> –</a:t>
            </a:r>
            <a:r>
              <a:rPr lang="en-US" sz="2000" dirty="0">
                <a:solidFill>
                  <a:srgbClr val="FFC000"/>
                </a:solidFill>
                <a:latin typeface="Aptos Narrow" panose="020B0004020202020204" pitchFamily="34" charset="0"/>
              </a:rPr>
              <a:t> 56665 </a:t>
            </a:r>
            <a:r>
              <a:rPr lang="en-US" sz="2000" dirty="0">
                <a:latin typeface="Aptos Narrow" panose="020B0004020202020204" pitchFamily="34" charset="0"/>
              </a:rPr>
              <a:t>Users</a:t>
            </a:r>
          </a:p>
          <a:p>
            <a:pPr algn="ctr"/>
            <a:r>
              <a:rPr lang="en-US" sz="2000" dirty="0">
                <a:latin typeface="Aptos Narrow" panose="020B0004020202020204" pitchFamily="34" charset="0"/>
              </a:rPr>
              <a:t>LOWEST USERS IN </a:t>
            </a:r>
            <a:r>
              <a:rPr lang="en-US" sz="2000" b="1" dirty="0">
                <a:latin typeface="Aptos Narrow" panose="020B0004020202020204" pitchFamily="34" charset="0"/>
              </a:rPr>
              <a:t>PURCHASERS</a:t>
            </a:r>
            <a:r>
              <a:rPr lang="en-US" sz="2000" dirty="0">
                <a:latin typeface="Aptos Narrow" panose="020B0004020202020204" pitchFamily="34" charset="0"/>
              </a:rPr>
              <a:t> – </a:t>
            </a:r>
            <a:r>
              <a:rPr lang="en-US" sz="2000" dirty="0">
                <a:solidFill>
                  <a:srgbClr val="C00000"/>
                </a:solidFill>
                <a:latin typeface="Aptos Narrow" panose="020B0004020202020204" pitchFamily="34" charset="0"/>
              </a:rPr>
              <a:t>0</a:t>
            </a:r>
            <a:r>
              <a:rPr lang="en-US" sz="2000" dirty="0">
                <a:latin typeface="Aptos Narrow" panose="020B0004020202020204" pitchFamily="34" charset="0"/>
              </a:rPr>
              <a:t> Users</a:t>
            </a:r>
            <a:endParaRPr lang="en-IN" sz="20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1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7AEA6-6C0E-CCD2-72AD-9479582F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0FF2-AB4D-D127-B0B7-6A491DF46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User Behavior by Interest Category </a:t>
            </a:r>
          </a:p>
        </p:txBody>
      </p:sp>
    </p:spTree>
    <p:extLst>
      <p:ext uri="{BB962C8B-B14F-4D97-AF65-F5344CB8AC3E}">
        <p14:creationId xmlns:p14="http://schemas.microsoft.com/office/powerpoint/2010/main" val="281418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9903F-A259-7F93-1124-3EB4BDC5E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82B029-48C7-B4AB-7373-06D1B8DCF483}"/>
              </a:ext>
            </a:extLst>
          </p:cNvPr>
          <p:cNvSpPr/>
          <p:nvPr/>
        </p:nvSpPr>
        <p:spPr>
          <a:xfrm>
            <a:off x="6397377" y="3810001"/>
            <a:ext cx="4448710" cy="266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HIGHEST ENGAGEMENT RATE HAPPENS ON</a:t>
            </a:r>
            <a:r>
              <a:rPr lang="en-US" b="1" dirty="0"/>
              <a:t>: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Media &amp; Entertainment / Music Lovers / Blues Fans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Sports &amp; Fitness</a:t>
            </a:r>
            <a:r>
              <a:rPr lang="en-IN" dirty="0">
                <a:latin typeface="Aptos Narrow" panose="020B0004020202020204" pitchFamily="34" charset="0"/>
              </a:rPr>
              <a:t> / Sports Fans / Cycling Enthusiasts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ptos Narrow" panose="020B0004020202020204" pitchFamily="34" charset="0"/>
              </a:rPr>
              <a:t>Movie Lovers / Horror Movie Fans</a:t>
            </a:r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72DA7C-7C0A-6F55-B8E2-FFFEC2E9531C}"/>
              </a:ext>
            </a:extLst>
          </p:cNvPr>
          <p:cNvSpPr/>
          <p:nvPr/>
        </p:nvSpPr>
        <p:spPr>
          <a:xfrm>
            <a:off x="1345915" y="3820275"/>
            <a:ext cx="4448710" cy="26687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HIGHEST CONVERSION HAPPENS ON</a:t>
            </a:r>
            <a:r>
              <a:rPr lang="en-US" b="1" dirty="0"/>
              <a:t>: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Shoppers / Shoppers By Store Type / Supper Store Shoppers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Sports &amp; Fitness</a:t>
            </a:r>
            <a:r>
              <a:rPr lang="en-IN" dirty="0">
                <a:latin typeface="Aptos Narrow" panose="020B00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ptos Narrow" panose="020B0004020202020204" pitchFamily="34" charset="0"/>
              </a:rPr>
              <a:t>Media &amp; Entertainment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83D9F-65EE-EB70-D492-2233ED0DED2D}"/>
              </a:ext>
            </a:extLst>
          </p:cNvPr>
          <p:cNvSpPr txBox="1"/>
          <p:nvPr/>
        </p:nvSpPr>
        <p:spPr>
          <a:xfrm>
            <a:off x="6260386" y="1301342"/>
            <a:ext cx="55754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HIGHEST USER IN : </a:t>
            </a:r>
            <a:r>
              <a:rPr lang="en-US" dirty="0"/>
              <a:t>Technology / Technophiles (</a:t>
            </a:r>
            <a:r>
              <a:rPr lang="en-US" dirty="0">
                <a:solidFill>
                  <a:srgbClr val="FFC000"/>
                </a:solidFill>
              </a:rPr>
              <a:t>10602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0DB55-F94B-3414-808B-2AF9816DF01D}"/>
              </a:ext>
            </a:extLst>
          </p:cNvPr>
          <p:cNvSpPr/>
          <p:nvPr/>
        </p:nvSpPr>
        <p:spPr>
          <a:xfrm>
            <a:off x="6260387" y="2205518"/>
            <a:ext cx="5575443" cy="842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TOP REVENUE BASED ON INTERESTS : </a:t>
            </a:r>
            <a:r>
              <a:rPr lang="en-US" dirty="0">
                <a:latin typeface="Aptos Narrow" panose="020B0004020202020204" pitchFamily="34" charset="0"/>
              </a:rPr>
              <a:t>Technology / Technophiles (</a:t>
            </a:r>
            <a:r>
              <a:rPr lang="en-US" b="1" dirty="0">
                <a:solidFill>
                  <a:srgbClr val="00B050"/>
                </a:solidFill>
                <a:latin typeface="Aptos Narrow" panose="020B0004020202020204" pitchFamily="34" charset="0"/>
              </a:rPr>
              <a:t>$3508</a:t>
            </a:r>
            <a:r>
              <a:rPr lang="en-US" dirty="0">
                <a:latin typeface="Aptos Narrow" panose="020B0004020202020204" pitchFamily="34" charset="0"/>
              </a:rPr>
              <a:t>) (</a:t>
            </a:r>
            <a:r>
              <a:rPr lang="en-US" dirty="0">
                <a:solidFill>
                  <a:srgbClr val="0070C0"/>
                </a:solidFill>
                <a:latin typeface="Aptos Narrow" panose="020B0004020202020204" pitchFamily="34" charset="0"/>
              </a:rPr>
              <a:t>10.28%</a:t>
            </a: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6A1020-3BEE-A6B0-0CC9-2B031C91CD75}"/>
              </a:ext>
            </a:extLst>
          </p:cNvPr>
          <p:cNvSpPr/>
          <p:nvPr/>
        </p:nvSpPr>
        <p:spPr>
          <a:xfrm>
            <a:off x="1006867" y="1455186"/>
            <a:ext cx="4787758" cy="13219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BEST PERFORMING SEGMENTS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9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31468-2499-018B-AAED-D3D056651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0EED-868F-6753-F8AD-EFB5C571D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IN" dirty="0"/>
              <a:t>Traffic Acquisition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1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6145C-A57B-913F-0204-8CFF4A30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29DB6-2905-A1A2-E7CD-BCD32F514E77}"/>
              </a:ext>
            </a:extLst>
          </p:cNvPr>
          <p:cNvSpPr/>
          <p:nvPr/>
        </p:nvSpPr>
        <p:spPr>
          <a:xfrm>
            <a:off x="1268858" y="1397285"/>
            <a:ext cx="10325528" cy="14383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HIGHEST REVENUE </a:t>
            </a:r>
            <a:r>
              <a:rPr lang="en-US" dirty="0"/>
              <a:t>– Organic Search (</a:t>
            </a:r>
            <a:r>
              <a:rPr lang="en-US" dirty="0">
                <a:solidFill>
                  <a:srgbClr val="00B050"/>
                </a:solidFill>
              </a:rPr>
              <a:t>$2811.96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ZERO REVENUE </a:t>
            </a:r>
            <a:r>
              <a:rPr lang="en-US" dirty="0"/>
              <a:t>– Cross </a:t>
            </a:r>
            <a:r>
              <a:rPr lang="en-US" dirty="0" err="1"/>
              <a:t>Network,Email,Organic</a:t>
            </a:r>
            <a:r>
              <a:rPr lang="en-US" dirty="0"/>
              <a:t> </a:t>
            </a:r>
            <a:r>
              <a:rPr lang="en-US" dirty="0" err="1"/>
              <a:t>Shopping,Organic</a:t>
            </a:r>
            <a:r>
              <a:rPr lang="en-US" dirty="0"/>
              <a:t> </a:t>
            </a:r>
            <a:r>
              <a:rPr lang="en-US" dirty="0" err="1"/>
              <a:t>Social,Organic</a:t>
            </a:r>
            <a:r>
              <a:rPr lang="en-US" dirty="0"/>
              <a:t> Video (</a:t>
            </a:r>
            <a:r>
              <a:rPr lang="en-US" dirty="0">
                <a:solidFill>
                  <a:srgbClr val="C00000"/>
                </a:solidFill>
              </a:rPr>
              <a:t>$0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5C9D75-B707-BC76-CB77-DC84A1BC502B}"/>
              </a:ext>
            </a:extLst>
          </p:cNvPr>
          <p:cNvSpPr/>
          <p:nvPr/>
        </p:nvSpPr>
        <p:spPr>
          <a:xfrm>
            <a:off x="4397339" y="287676"/>
            <a:ext cx="4068567" cy="5548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 Black" panose="020B0A04020102020204" pitchFamily="34" charset="0"/>
              </a:rPr>
              <a:t>TRAFFIC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1A8E6-C672-3268-6B4E-B2E520A75622}"/>
              </a:ext>
            </a:extLst>
          </p:cNvPr>
          <p:cNvSpPr/>
          <p:nvPr/>
        </p:nvSpPr>
        <p:spPr>
          <a:xfrm>
            <a:off x="2974368" y="3655031"/>
            <a:ext cx="1546260" cy="452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USERS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B9A01-47E2-1FE5-6893-7F1692C70A50}"/>
              </a:ext>
            </a:extLst>
          </p:cNvPr>
          <p:cNvSpPr/>
          <p:nvPr/>
        </p:nvSpPr>
        <p:spPr>
          <a:xfrm>
            <a:off x="1248310" y="4515494"/>
            <a:ext cx="4998377" cy="94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HIGHEST USERS </a:t>
            </a:r>
            <a:r>
              <a:rPr lang="en-US" dirty="0"/>
              <a:t>– </a:t>
            </a:r>
            <a:r>
              <a:rPr lang="en-US" dirty="0" err="1"/>
              <a:t>Dirrect</a:t>
            </a:r>
            <a:r>
              <a:rPr lang="en-US" dirty="0"/>
              <a:t> (</a:t>
            </a:r>
            <a:r>
              <a:rPr lang="en-US" dirty="0">
                <a:solidFill>
                  <a:srgbClr val="FFC000"/>
                </a:solidFill>
              </a:rPr>
              <a:t>49150</a:t>
            </a:r>
            <a:r>
              <a:rPr lang="en-US" dirty="0"/>
              <a:t> Users) </a:t>
            </a:r>
            <a:r>
              <a:rPr lang="en-US" dirty="0">
                <a:solidFill>
                  <a:srgbClr val="0070C0"/>
                </a:solidFill>
              </a:rPr>
              <a:t>78.87%</a:t>
            </a:r>
          </a:p>
          <a:p>
            <a:pPr algn="ctr"/>
            <a:r>
              <a:rPr lang="en-US" b="1" dirty="0"/>
              <a:t>LOW USERS </a:t>
            </a:r>
            <a:r>
              <a:rPr lang="en-US" dirty="0"/>
              <a:t>– Email (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Users) </a:t>
            </a:r>
            <a:r>
              <a:rPr lang="en-US" dirty="0">
                <a:solidFill>
                  <a:srgbClr val="0070C0"/>
                </a:solidFill>
              </a:rPr>
              <a:t>5.13%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ED01B-13CE-F709-60F5-7FB5EDA742C4}"/>
              </a:ext>
            </a:extLst>
          </p:cNvPr>
          <p:cNvSpPr/>
          <p:nvPr/>
        </p:nvSpPr>
        <p:spPr>
          <a:xfrm>
            <a:off x="6904233" y="3655031"/>
            <a:ext cx="4320283" cy="225774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AVG ENGAGED SESSION PER USER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0.50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Have Low Engagement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03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0721-D146-EC57-6F92-4D2398A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pic>
        <p:nvPicPr>
          <p:cNvPr id="12" name="Picture Placeholder 5" descr="Person sitting in a booth on their tablet">
            <a:extLst>
              <a:ext uri="{FF2B5EF4-FFF2-40B4-BE49-F238E27FC236}">
                <a16:creationId xmlns:a16="http://schemas.microsoft.com/office/drawing/2014/main" id="{7E015989-24D7-C1ED-8674-21DCE64017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6822" r="16822"/>
          <a:stretch/>
        </p:blipFill>
        <p:spPr>
          <a:xfrm>
            <a:off x="6089904" y="768096"/>
            <a:ext cx="4480560" cy="4498848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809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DE99FE-B851-20E3-6252-93FA252E4C85}"/>
              </a:ext>
            </a:extLst>
          </p:cNvPr>
          <p:cNvSpPr/>
          <p:nvPr/>
        </p:nvSpPr>
        <p:spPr>
          <a:xfrm>
            <a:off x="816796" y="719192"/>
            <a:ext cx="5279204" cy="1407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Top Revenue Age Group: </a:t>
            </a:r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35–44</a:t>
            </a:r>
          </a:p>
          <a:p>
            <a:pPr algn="ctr"/>
            <a:endParaRPr lang="en-US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/>
              <a:t>35–44 age group generated the highest revenue — ideal for targeting in future campaigns.</a:t>
            </a:r>
            <a:endParaRPr lang="en-IN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10FD32-282D-0A77-9FE4-560595319BFD}"/>
              </a:ext>
            </a:extLst>
          </p:cNvPr>
          <p:cNvSpPr/>
          <p:nvPr/>
        </p:nvSpPr>
        <p:spPr>
          <a:xfrm>
            <a:off x="7099443" y="719192"/>
            <a:ext cx="4912759" cy="14075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Top performance Channel: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Organic Shopping</a:t>
            </a:r>
          </a:p>
          <a:p>
            <a:pPr algn="ctr"/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/>
              <a:t>Organic shopping shows the highest conversion rate — worth increasing investment.</a:t>
            </a:r>
            <a:endParaRPr lang="en-IN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CA980-BD94-45FE-B7D4-D39A1752DE6B}"/>
              </a:ext>
            </a:extLst>
          </p:cNvPr>
          <p:cNvSpPr/>
          <p:nvPr/>
        </p:nvSpPr>
        <p:spPr>
          <a:xfrm>
            <a:off x="804811" y="2227783"/>
            <a:ext cx="5279204" cy="14075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Revenue Dominance by 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Female Users</a:t>
            </a:r>
          </a:p>
          <a:p>
            <a:pPr algn="ctr"/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/>
              <a:t>60% of revenue is driven by female users — potential for targeted future campaigns.</a:t>
            </a:r>
            <a:endParaRPr lang="en-IN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80D2E-D146-A4DA-ADB5-19531B0A00F7}"/>
              </a:ext>
            </a:extLst>
          </p:cNvPr>
          <p:cNvSpPr/>
          <p:nvPr/>
        </p:nvSpPr>
        <p:spPr>
          <a:xfrm>
            <a:off x="7090023" y="2227782"/>
            <a:ext cx="4912759" cy="1407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User Interest Peak: 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Technology Category</a:t>
            </a:r>
          </a:p>
          <a:p>
            <a:pPr algn="ctr"/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/>
              <a:t>Technology-related content receives the highest user interest — key area to focus on.</a:t>
            </a: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C8FBE-44A4-CDF0-88B8-4045D5D5361A}"/>
              </a:ext>
            </a:extLst>
          </p:cNvPr>
          <p:cNvSpPr/>
          <p:nvPr/>
        </p:nvSpPr>
        <p:spPr>
          <a:xfrm>
            <a:off x="804810" y="3736375"/>
            <a:ext cx="5279203" cy="1407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Top Country by Conversions: </a:t>
            </a:r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USA</a:t>
            </a:r>
          </a:p>
          <a:p>
            <a:pPr algn="ctr"/>
            <a:endParaRPr lang="en-US" b="1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/>
              <a:t>USA recorded the highest number of total conversions.</a:t>
            </a:r>
            <a:endParaRPr lang="en-IN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C70F5-02A0-027E-67B8-74DCB8356C4E}"/>
              </a:ext>
            </a:extLst>
          </p:cNvPr>
          <p:cNvSpPr/>
          <p:nvPr/>
        </p:nvSpPr>
        <p:spPr>
          <a:xfrm>
            <a:off x="7090022" y="3750073"/>
            <a:ext cx="4912759" cy="13938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Top Conversion Rate: </a:t>
            </a:r>
            <a:r>
              <a:rPr lang="en-IN" b="1" dirty="0">
                <a:solidFill>
                  <a:srgbClr val="7030A0"/>
                </a:solidFill>
                <a:latin typeface="Arial Black" panose="020B0A04020102020204" pitchFamily="34" charset="0"/>
              </a:rPr>
              <a:t>Zambia</a:t>
            </a:r>
          </a:p>
          <a:p>
            <a:pPr algn="ctr"/>
            <a:endParaRPr lang="en-IN" b="1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/>
              <a:t>Zambia has the highest conversion rate among all countries.</a:t>
            </a:r>
            <a:endParaRPr lang="en-IN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BF14FF-3F73-C007-0765-438135EA81B5}"/>
              </a:ext>
            </a:extLst>
          </p:cNvPr>
          <p:cNvSpPr/>
          <p:nvPr/>
        </p:nvSpPr>
        <p:spPr>
          <a:xfrm>
            <a:off x="5095982" y="63356"/>
            <a:ext cx="2784296" cy="554805"/>
          </a:xfrm>
          <a:prstGeom prst="roundRect">
            <a:avLst/>
          </a:prstGeom>
          <a:ln>
            <a:solidFill>
              <a:srgbClr val="A1C5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INSIGHTS</a:t>
            </a:r>
            <a:endParaRPr lang="en-IN" sz="32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5F99D-812A-F77A-E1F3-A258B250360B}"/>
              </a:ext>
            </a:extLst>
          </p:cNvPr>
          <p:cNvSpPr/>
          <p:nvPr/>
        </p:nvSpPr>
        <p:spPr>
          <a:xfrm>
            <a:off x="3848528" y="5244964"/>
            <a:ext cx="5279203" cy="140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Top Revenue Generator: </a:t>
            </a:r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Indonesia</a:t>
            </a:r>
          </a:p>
          <a:p>
            <a:pPr algn="ctr"/>
            <a:endParaRPr lang="en-IN" b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/>
              <a:t>Indonesia contributed the highest revenue overall.</a:t>
            </a:r>
            <a:endParaRPr lang="en-IN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01EE-C508-5704-DEF8-AD2F27E3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245" y="1517904"/>
            <a:ext cx="6531283" cy="742411"/>
          </a:xfrm>
        </p:spPr>
        <p:txBody>
          <a:bodyPr anchor="t" anchorCtr="0"/>
          <a:lstStyle/>
          <a:p>
            <a:r>
              <a:rPr lang="en-US" dirty="0"/>
              <a:t>RECOMMENDATIONS</a:t>
            </a:r>
          </a:p>
        </p:txBody>
      </p:sp>
      <p:pic>
        <p:nvPicPr>
          <p:cNvPr id="7" name="Picture Placeholder 4" descr="Table with chairs and a pitcher and glass of water">
            <a:extLst>
              <a:ext uri="{FF2B5EF4-FFF2-40B4-BE49-F238E27FC236}">
                <a16:creationId xmlns:a16="http://schemas.microsoft.com/office/drawing/2014/main" id="{1756A83B-C2F5-ED33-7CCF-173319BCD4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49" r="349"/>
          <a:stretch/>
        </p:blipFill>
        <p:spPr>
          <a:xfrm>
            <a:off x="7653528" y="768096"/>
            <a:ext cx="3776472" cy="5340096"/>
          </a:xfr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3227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3D2104-7520-54F2-126C-793B328BA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675E-87F7-E4F8-D203-A7788DAC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Marketing strategies</a:t>
            </a:r>
          </a:p>
        </p:txBody>
      </p:sp>
      <p:pic>
        <p:nvPicPr>
          <p:cNvPr id="9" name="Picture Placeholder 8" descr="A person showing another person something on a computer screen">
            <a:extLst>
              <a:ext uri="{FF2B5EF4-FFF2-40B4-BE49-F238E27FC236}">
                <a16:creationId xmlns:a16="http://schemas.microsoft.com/office/drawing/2014/main" id="{70907133-91BB-027E-D661-43BB545939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0" r="40"/>
          <a:stretch/>
        </p:blipFill>
        <p:spPr>
          <a:xfrm>
            <a:off x="1371600" y="768096"/>
            <a:ext cx="3776472" cy="534009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001C-27BB-1254-F9F9-6AA689CE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14289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Aptos" panose="020B0004020202020204" pitchFamily="34" charset="0"/>
              </a:rPr>
              <a:t>Retarget High-Intent Users</a:t>
            </a:r>
          </a:p>
          <a:p>
            <a:pPr marL="0" indent="0">
              <a:buNone/>
            </a:pPr>
            <a:r>
              <a:rPr lang="en-US" dirty="0"/>
              <a:t>Set up retargeting campaigns for users who added products to cart but did not complete the purchase.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DBD41B-5EC7-B845-35F2-C5038CFAECEC}"/>
              </a:ext>
            </a:extLst>
          </p:cNvPr>
          <p:cNvSpPr txBox="1">
            <a:spLocks/>
          </p:cNvSpPr>
          <p:nvPr/>
        </p:nvSpPr>
        <p:spPr>
          <a:xfrm>
            <a:off x="6309360" y="4743270"/>
            <a:ext cx="5212080" cy="1428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</a:rPr>
              <a:t>Focus Campaigns on USA Market</a:t>
            </a:r>
          </a:p>
          <a:p>
            <a:pPr marL="0" indent="0">
              <a:buNone/>
            </a:pPr>
            <a:r>
              <a:rPr lang="en-US" dirty="0"/>
              <a:t>Since the USA has the highest conversions and user base, increasing campaign efforts here can boost both revenue and conversion rate.</a:t>
            </a:r>
            <a:endParaRPr lang="en-IN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9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404D6-7C36-DBE9-D0B1-A8E1BD78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1C64-C6B2-3379-ECE1-F45640193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IN" dirty="0"/>
              <a:t>User Demographics – Age Breakdown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360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CEE861-0DFA-958F-2D60-A699839AD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C7F7-1B1D-5D1E-0D91-5258B85A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Marketing strategies</a:t>
            </a:r>
          </a:p>
        </p:txBody>
      </p:sp>
      <p:pic>
        <p:nvPicPr>
          <p:cNvPr id="9" name="Picture Placeholder 8" descr="A person showing another person something on a computer screen">
            <a:extLst>
              <a:ext uri="{FF2B5EF4-FFF2-40B4-BE49-F238E27FC236}">
                <a16:creationId xmlns:a16="http://schemas.microsoft.com/office/drawing/2014/main" id="{416758E4-C633-500E-12F7-B5CD0B28BB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0" r="40"/>
          <a:stretch/>
        </p:blipFill>
        <p:spPr>
          <a:xfrm>
            <a:off x="1371600" y="768096"/>
            <a:ext cx="3776472" cy="534009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B041-EE3F-B4B0-C39B-71BDBC34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14289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</a:rPr>
              <a:t>Focus on High-Converting Audience</a:t>
            </a:r>
          </a:p>
          <a:p>
            <a:pPr marL="0" indent="0">
              <a:buNone/>
            </a:pPr>
            <a:r>
              <a:rPr lang="en-US" dirty="0"/>
              <a:t>Prioritize campaigns for segments like </a:t>
            </a:r>
            <a:r>
              <a:rPr lang="en-US" b="1" dirty="0"/>
              <a:t>Superstore Shoppers</a:t>
            </a:r>
            <a:r>
              <a:rPr lang="en-US" dirty="0"/>
              <a:t>, </a:t>
            </a:r>
            <a:r>
              <a:rPr lang="en-US" b="1" dirty="0"/>
              <a:t>Sports &amp; Fitness</a:t>
            </a:r>
            <a:r>
              <a:rPr lang="en-US" dirty="0"/>
              <a:t>, and </a:t>
            </a:r>
            <a:r>
              <a:rPr lang="en-US" b="1" dirty="0"/>
              <a:t>Media &amp; Entertainment</a:t>
            </a:r>
            <a:r>
              <a:rPr lang="en-US" dirty="0"/>
              <a:t> to maximize conversions.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004CF6-B70C-4DD7-76EA-BCCABEC35245}"/>
              </a:ext>
            </a:extLst>
          </p:cNvPr>
          <p:cNvSpPr txBox="1">
            <a:spLocks/>
          </p:cNvSpPr>
          <p:nvPr/>
        </p:nvSpPr>
        <p:spPr>
          <a:xfrm>
            <a:off x="6309360" y="4743270"/>
            <a:ext cx="5212080" cy="1428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Aptos" panose="020B0004020202020204" pitchFamily="34" charset="0"/>
              </a:rPr>
              <a:t>Increase Funnel Performance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b="1" dirty="0"/>
              <a:t>61k page views</a:t>
            </a:r>
            <a:r>
              <a:rPr lang="en-US" dirty="0"/>
              <a:t> and only (</a:t>
            </a:r>
            <a:r>
              <a:rPr lang="en-US" b="1" dirty="0"/>
              <a:t>1.2%)</a:t>
            </a:r>
            <a:r>
              <a:rPr lang="en-US" dirty="0"/>
              <a:t> </a:t>
            </a:r>
            <a:r>
              <a:rPr lang="en-US" b="1" dirty="0"/>
              <a:t>add-to-carts, </a:t>
            </a:r>
            <a:r>
              <a:rPr lang="en-US" dirty="0"/>
              <a:t>focus on optimizing the product display and call-to-actions to boost cart additions and drive better conversions.</a:t>
            </a:r>
            <a:endParaRPr lang="en-IN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6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0A191-0C5D-643B-2841-38DF6FADF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5BB7AE-CAC3-0C9E-F668-4F3AC997F5E7}"/>
              </a:ext>
            </a:extLst>
          </p:cNvPr>
          <p:cNvSpPr/>
          <p:nvPr/>
        </p:nvSpPr>
        <p:spPr>
          <a:xfrm>
            <a:off x="1027417" y="904126"/>
            <a:ext cx="4880224" cy="1705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HIGHEST REVENUE BY AGE GROUP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ptos" panose="020B0004020202020204" pitchFamily="34" charset="0"/>
              </a:rPr>
              <a:t>35 to 54 - 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$3034 </a:t>
            </a:r>
            <a:r>
              <a:rPr lang="en-US" dirty="0">
                <a:latin typeface="Aptos" panose="020B0004020202020204" pitchFamily="34" charset="0"/>
              </a:rPr>
              <a:t>(59.83%)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Unknown -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 $1246 </a:t>
            </a:r>
            <a:r>
              <a:rPr lang="en-US" dirty="0">
                <a:latin typeface="Aptos" panose="020B0004020202020204" pitchFamily="34" charset="0"/>
              </a:rPr>
              <a:t>(24.57%)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1D98E-035C-704F-18E4-8B45D24084D2}"/>
              </a:ext>
            </a:extLst>
          </p:cNvPr>
          <p:cNvSpPr/>
          <p:nvPr/>
        </p:nvSpPr>
        <p:spPr>
          <a:xfrm>
            <a:off x="6625121" y="904126"/>
            <a:ext cx="4880224" cy="1705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LOWEST REVENUE BY AGE GROUP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sz="2000" b="1" dirty="0">
                <a:latin typeface="Aptos Narrow" panose="020B0004020202020204" pitchFamily="34" charset="0"/>
              </a:rPr>
              <a:t>ZERO REVENUE : </a:t>
            </a:r>
            <a:r>
              <a:rPr lang="en-US" sz="2000" dirty="0">
                <a:latin typeface="Aptos Narrow" panose="020B0004020202020204" pitchFamily="34" charset="0"/>
              </a:rPr>
              <a:t>ABOVE 55+</a:t>
            </a:r>
            <a:endParaRPr lang="en-US" sz="2000" b="1" dirty="0">
              <a:latin typeface="Aptos Narrow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C12AC-3417-D82C-2E68-CC022B498077}"/>
              </a:ext>
            </a:extLst>
          </p:cNvPr>
          <p:cNvSpPr/>
          <p:nvPr/>
        </p:nvSpPr>
        <p:spPr>
          <a:xfrm>
            <a:off x="1027417" y="3049712"/>
            <a:ext cx="6298058" cy="936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HIGHEST NEW USERS AGE GROUP </a:t>
            </a:r>
            <a:r>
              <a:rPr lang="en-US" dirty="0">
                <a:latin typeface="Aptos" panose="020B0004020202020204" pitchFamily="34" charset="0"/>
              </a:rPr>
              <a:t>: Unknown (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36632</a:t>
            </a:r>
            <a:r>
              <a:rPr lang="en-US" dirty="0">
                <a:latin typeface="Aptos" panose="020B0004020202020204" pitchFamily="34" charset="0"/>
              </a:rPr>
              <a:t> users) </a:t>
            </a:r>
          </a:p>
          <a:p>
            <a:pPr algn="ctr"/>
            <a:r>
              <a:rPr lang="en-US" b="1" dirty="0">
                <a:latin typeface="Aptos" panose="020B0004020202020204" pitchFamily="34" charset="0"/>
              </a:rPr>
              <a:t>LOWEST NEW USERS AGE GROUP </a:t>
            </a:r>
            <a:r>
              <a:rPr lang="en-US" dirty="0">
                <a:latin typeface="Aptos" panose="020B0004020202020204" pitchFamily="34" charset="0"/>
              </a:rPr>
              <a:t>: 55 to 64 (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1465</a:t>
            </a:r>
            <a:r>
              <a:rPr lang="en-US" dirty="0">
                <a:latin typeface="Aptos" panose="020B0004020202020204" pitchFamily="34" charset="0"/>
              </a:rPr>
              <a:t> users)      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40587-2A02-DFFE-0F39-41DCF8F7628B}"/>
              </a:ext>
            </a:extLst>
          </p:cNvPr>
          <p:cNvSpPr/>
          <p:nvPr/>
        </p:nvSpPr>
        <p:spPr>
          <a:xfrm>
            <a:off x="3686710" y="4426449"/>
            <a:ext cx="7602875" cy="936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HIGHEST RETURNING USERS AGE GROUP </a:t>
            </a:r>
            <a:r>
              <a:rPr lang="en-US" dirty="0">
                <a:latin typeface="Aptos" panose="020B0004020202020204" pitchFamily="34" charset="0"/>
              </a:rPr>
              <a:t>: Unknown (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1478</a:t>
            </a:r>
            <a:r>
              <a:rPr lang="en-US" dirty="0">
                <a:latin typeface="Aptos" panose="020B0004020202020204" pitchFamily="34" charset="0"/>
              </a:rPr>
              <a:t> users) </a:t>
            </a:r>
          </a:p>
          <a:p>
            <a:pPr algn="ctr"/>
            <a:r>
              <a:rPr lang="en-US" b="1" dirty="0">
                <a:latin typeface="Aptos" panose="020B0004020202020204" pitchFamily="34" charset="0"/>
              </a:rPr>
              <a:t>LOWEST RETURNING USERS AGE GROUP </a:t>
            </a:r>
            <a:r>
              <a:rPr lang="en-US" dirty="0">
                <a:latin typeface="Aptos" panose="020B0004020202020204" pitchFamily="34" charset="0"/>
              </a:rPr>
              <a:t>: 55 to 64 (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276</a:t>
            </a:r>
            <a:r>
              <a:rPr lang="en-US" dirty="0">
                <a:latin typeface="Aptos" panose="020B0004020202020204" pitchFamily="34" charset="0"/>
              </a:rPr>
              <a:t> users)      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C0A16-3792-79BC-7D8D-9B90B4C5C81F}"/>
              </a:ext>
            </a:extLst>
          </p:cNvPr>
          <p:cNvSpPr txBox="1"/>
          <p:nvPr/>
        </p:nvSpPr>
        <p:spPr>
          <a:xfrm>
            <a:off x="986320" y="5804899"/>
            <a:ext cx="4962418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HIGHEST ENGAGEMENT RATE : 25 to 34 (</a:t>
            </a:r>
            <a:r>
              <a:rPr lang="en-US" dirty="0">
                <a:solidFill>
                  <a:schemeClr val="tx1"/>
                </a:solidFill>
              </a:rPr>
              <a:t>0.55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3015D-D62C-9B18-881C-2D1D7BF27A41}"/>
              </a:ext>
            </a:extLst>
          </p:cNvPr>
          <p:cNvSpPr txBox="1"/>
          <p:nvPr/>
        </p:nvSpPr>
        <p:spPr>
          <a:xfrm>
            <a:off x="6849438" y="5804899"/>
            <a:ext cx="4962418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LOWEST ENGAGEMENT RATE : 65+ (</a:t>
            </a:r>
            <a:r>
              <a:rPr lang="en-US" dirty="0">
                <a:solidFill>
                  <a:schemeClr val="tx1"/>
                </a:solidFill>
              </a:rPr>
              <a:t>0.25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70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C0068E-D1EF-98F6-48C2-CB2848D5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4A2B-0462-FBB1-1DAB-4C733E24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New users  </a:t>
            </a:r>
            <a:br>
              <a:rPr lang="en-US" dirty="0"/>
            </a:br>
            <a:r>
              <a:rPr lang="en-US" dirty="0"/>
              <a:t>traffic source</a:t>
            </a:r>
          </a:p>
        </p:txBody>
      </p:sp>
    </p:spTree>
    <p:extLst>
      <p:ext uri="{BB962C8B-B14F-4D97-AF65-F5344CB8AC3E}">
        <p14:creationId xmlns:p14="http://schemas.microsoft.com/office/powerpoint/2010/main" val="5717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D7D5E-27B2-8F08-D7FA-435C27F7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1B1163-E45C-AF51-AF77-E2961842BCC2}"/>
              </a:ext>
            </a:extLst>
          </p:cNvPr>
          <p:cNvSpPr/>
          <p:nvPr/>
        </p:nvSpPr>
        <p:spPr>
          <a:xfrm>
            <a:off x="1417834" y="626724"/>
            <a:ext cx="3770615" cy="1726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6B2F-AC20-8439-7513-8FB73DB226E0}"/>
              </a:ext>
            </a:extLst>
          </p:cNvPr>
          <p:cNvSpPr/>
          <p:nvPr/>
        </p:nvSpPr>
        <p:spPr>
          <a:xfrm>
            <a:off x="1323654" y="2126750"/>
            <a:ext cx="4931595" cy="1633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TOP CHANNELS BY NEW USERS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Direct –  </a:t>
            </a:r>
            <a:r>
              <a:rPr lang="en-US" sz="2000" dirty="0">
                <a:solidFill>
                  <a:srgbClr val="0070C0"/>
                </a:solidFill>
                <a:latin typeface="Aptos" panose="020B0004020202020204" pitchFamily="34" charset="0"/>
              </a:rPr>
              <a:t>46784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Organic – </a:t>
            </a:r>
            <a:r>
              <a:rPr lang="en-US" sz="2000" dirty="0">
                <a:solidFill>
                  <a:srgbClr val="FFC000"/>
                </a:solidFill>
                <a:latin typeface="Aptos" panose="020B0004020202020204" pitchFamily="34" charset="0"/>
              </a:rPr>
              <a:t>6838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Aptos" panose="020B0004020202020204" pitchFamily="34" charset="0"/>
              </a:rPr>
              <a:t>Refferal</a:t>
            </a: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 - </a:t>
            </a: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</a:rPr>
              <a:t>1925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FB654-39D5-90C8-0FB3-6E348BF372BC}"/>
              </a:ext>
            </a:extLst>
          </p:cNvPr>
          <p:cNvSpPr/>
          <p:nvPr/>
        </p:nvSpPr>
        <p:spPr>
          <a:xfrm>
            <a:off x="6926495" y="1180722"/>
            <a:ext cx="4931595" cy="2044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LOWEST CHANNELS BY NEW USERS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latin typeface="Aptos" panose="020B0004020202020204" pitchFamily="34" charset="0"/>
              </a:rPr>
              <a:t>Cross Network &amp; Email – </a:t>
            </a: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</a:rPr>
              <a:t>0</a:t>
            </a:r>
          </a:p>
          <a:p>
            <a:pPr algn="ctr"/>
            <a:r>
              <a:rPr lang="en-US" sz="2000" dirty="0">
                <a:latin typeface="Aptos" panose="020B0004020202020204" pitchFamily="34" charset="0"/>
              </a:rPr>
              <a:t>Organic Video – </a:t>
            </a:r>
            <a:r>
              <a:rPr lang="en-US" sz="2000" dirty="0">
                <a:solidFill>
                  <a:srgbClr val="FFC000"/>
                </a:solidFill>
                <a:latin typeface="Aptos" panose="020B0004020202020204" pitchFamily="34" charset="0"/>
              </a:rPr>
              <a:t>13</a:t>
            </a:r>
          </a:p>
          <a:p>
            <a:pPr algn="ctr"/>
            <a:r>
              <a:rPr lang="en-US" sz="2000" dirty="0">
                <a:latin typeface="Aptos" panose="020B0004020202020204" pitchFamily="34" charset="0"/>
              </a:rPr>
              <a:t>Organic Shopping - </a:t>
            </a:r>
            <a:r>
              <a:rPr lang="en-US" sz="2000" dirty="0">
                <a:solidFill>
                  <a:srgbClr val="00B050"/>
                </a:solidFill>
                <a:latin typeface="Aptos" panose="020B0004020202020204" pitchFamily="34" charset="0"/>
              </a:rPr>
              <a:t>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20DE7-485E-FB27-6742-D90C9E7BB9DC}"/>
              </a:ext>
            </a:extLst>
          </p:cNvPr>
          <p:cNvSpPr/>
          <p:nvPr/>
        </p:nvSpPr>
        <p:spPr>
          <a:xfrm>
            <a:off x="1323654" y="4381928"/>
            <a:ext cx="4613096" cy="184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TOP REVENUE BY CHANNELS</a:t>
            </a:r>
          </a:p>
          <a:p>
            <a:pPr algn="ctr"/>
            <a:endParaRPr lang="en-US" b="1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ptos" panose="020B0004020202020204" pitchFamily="34" charset="0"/>
              </a:rPr>
              <a:t>Organic – 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2811.96</a:t>
            </a:r>
            <a:r>
              <a:rPr lang="en-US" dirty="0">
                <a:latin typeface="Aptos" panose="020B0004020202020204" pitchFamily="34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55.46%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Direct – </a:t>
            </a:r>
            <a:r>
              <a:rPr lang="en-US" dirty="0">
                <a:solidFill>
                  <a:srgbClr val="FFC000"/>
                </a:solidFill>
                <a:latin typeface="Aptos" panose="020B0004020202020204" pitchFamily="34" charset="0"/>
              </a:rPr>
              <a:t>1003.59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19.8%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Paid –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858.01</a:t>
            </a:r>
            <a:r>
              <a:rPr lang="en-US" dirty="0">
                <a:latin typeface="Aptos" panose="020B0004020202020204" pitchFamily="34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16.92%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Referral – 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396.28</a:t>
            </a:r>
            <a:r>
              <a:rPr lang="en-US" dirty="0">
                <a:latin typeface="Aptos" panose="020B0004020202020204" pitchFamily="34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7.82%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E08AB-5EFC-7FB8-515D-1A09D222C643}"/>
              </a:ext>
            </a:extLst>
          </p:cNvPr>
          <p:cNvSpPr/>
          <p:nvPr/>
        </p:nvSpPr>
        <p:spPr>
          <a:xfrm>
            <a:off x="6926495" y="3827930"/>
            <a:ext cx="4768922" cy="184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LOW REVENUE BY CHANNEL</a:t>
            </a:r>
          </a:p>
          <a:p>
            <a:pPr algn="ctr"/>
            <a:endParaRPr lang="en-US" b="1" dirty="0">
              <a:latin typeface="Arial Black" panose="020B0A04020102020204" pitchFamily="34" charset="0"/>
            </a:endParaRPr>
          </a:p>
          <a:p>
            <a:pPr algn="ctr"/>
            <a:r>
              <a:rPr lang="en-US" b="1" dirty="0">
                <a:latin typeface="Aptos" panose="020B0004020202020204" pitchFamily="34" charset="0"/>
              </a:rPr>
              <a:t>ZERO REVENUE : </a:t>
            </a:r>
            <a:r>
              <a:rPr lang="en-US" dirty="0">
                <a:latin typeface="Aptos" panose="020B0004020202020204" pitchFamily="34" charset="0"/>
              </a:rPr>
              <a:t>Organic </a:t>
            </a:r>
            <a:r>
              <a:rPr lang="en-US" dirty="0" err="1">
                <a:latin typeface="Aptos" panose="020B0004020202020204" pitchFamily="34" charset="0"/>
              </a:rPr>
              <a:t>Social,Organic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Shopping,Organic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Video,Cross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Network,Email</a:t>
            </a:r>
            <a:endParaRPr lang="en-US" dirty="0">
              <a:latin typeface="Aptos" panose="020B0004020202020204" pitchFamily="34" charset="0"/>
            </a:endParaRPr>
          </a:p>
          <a:p>
            <a:pPr algn="ctr"/>
            <a:endParaRPr lang="en-US" b="1" dirty="0">
              <a:latin typeface="Arial Black" panose="020B0A040201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DA541-DBE5-405B-A0B2-0E3CADC0CC0B}"/>
              </a:ext>
            </a:extLst>
          </p:cNvPr>
          <p:cNvSpPr txBox="1"/>
          <p:nvPr/>
        </p:nvSpPr>
        <p:spPr>
          <a:xfrm>
            <a:off x="1849348" y="452063"/>
            <a:ext cx="48100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TOTAL CONVERSION – </a:t>
            </a:r>
            <a:r>
              <a:rPr lang="en-US" dirty="0">
                <a:solidFill>
                  <a:srgbClr val="FFC000"/>
                </a:solidFill>
              </a:rPr>
              <a:t>15K</a:t>
            </a:r>
            <a:r>
              <a:rPr lang="en-US" dirty="0"/>
              <a:t> From the New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E5CB4-76BB-8F22-2DBF-9C1DC85E9AB2}"/>
              </a:ext>
            </a:extLst>
          </p:cNvPr>
          <p:cNvSpPr txBox="1"/>
          <p:nvPr/>
        </p:nvSpPr>
        <p:spPr>
          <a:xfrm>
            <a:off x="1849348" y="996056"/>
            <a:ext cx="1448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ROI – </a:t>
            </a:r>
            <a:r>
              <a:rPr lang="en-US" dirty="0">
                <a:solidFill>
                  <a:srgbClr val="C00000"/>
                </a:solidFill>
              </a:rPr>
              <a:t>684%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0CC93-F5F0-40E6-A6E0-4CC1ED994EF6}"/>
              </a:ext>
            </a:extLst>
          </p:cNvPr>
          <p:cNvSpPr txBox="1"/>
          <p:nvPr/>
        </p:nvSpPr>
        <p:spPr>
          <a:xfrm>
            <a:off x="3630202" y="996056"/>
            <a:ext cx="1448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CTR – </a:t>
            </a:r>
            <a:r>
              <a:rPr lang="en-US" dirty="0">
                <a:solidFill>
                  <a:srgbClr val="00B050"/>
                </a:solidFill>
              </a:rPr>
              <a:t>83%</a:t>
            </a:r>
          </a:p>
        </p:txBody>
      </p:sp>
    </p:spTree>
    <p:extLst>
      <p:ext uri="{BB962C8B-B14F-4D97-AF65-F5344CB8AC3E}">
        <p14:creationId xmlns:p14="http://schemas.microsoft.com/office/powerpoint/2010/main" val="102219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754D0-572E-0B94-BCB4-D9A30749D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4C15-69BA-7A7A-0CDB-CB02C82BD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GENDER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06816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323088-3042-E7E7-6737-C7FFD8E5F245}"/>
              </a:ext>
            </a:extLst>
          </p:cNvPr>
          <p:cNvSpPr/>
          <p:nvPr/>
        </p:nvSpPr>
        <p:spPr>
          <a:xfrm>
            <a:off x="1823662" y="1171253"/>
            <a:ext cx="3970962" cy="14537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REVENUE CONTRIBUTION:</a:t>
            </a:r>
          </a:p>
          <a:p>
            <a:pPr algn="just"/>
            <a:endParaRPr lang="en-US" dirty="0">
              <a:latin typeface="Arial Black" panose="020B0A04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Male –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$1182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23.31%</a:t>
            </a:r>
            <a:r>
              <a:rPr lang="en-US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Female –</a:t>
            </a:r>
            <a:r>
              <a:rPr lang="en-US" dirty="0">
                <a:solidFill>
                  <a:srgbClr val="00B050"/>
                </a:solidFill>
              </a:rPr>
              <a:t> $3085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60.85%</a:t>
            </a:r>
            <a:r>
              <a:rPr lang="en-US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unknown – </a:t>
            </a:r>
            <a:r>
              <a:rPr lang="en-US" dirty="0">
                <a:solidFill>
                  <a:srgbClr val="C00000"/>
                </a:solidFill>
              </a:rPr>
              <a:t>$803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15.84%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E1EE4-3D4A-BF51-1ACE-A08A4D3674CC}"/>
              </a:ext>
            </a:extLst>
          </p:cNvPr>
          <p:cNvSpPr/>
          <p:nvPr/>
        </p:nvSpPr>
        <p:spPr>
          <a:xfrm>
            <a:off x="1823662" y="4036032"/>
            <a:ext cx="3970962" cy="16507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TOTAL USERS BY GENDER:</a:t>
            </a:r>
          </a:p>
          <a:p>
            <a:pPr algn="just"/>
            <a:endParaRPr lang="en-US" dirty="0">
              <a:latin typeface="Arial Black" panose="020B0A04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Male – </a:t>
            </a:r>
            <a:r>
              <a:rPr lang="en-US" dirty="0">
                <a:solidFill>
                  <a:srgbClr val="FFC000"/>
                </a:solidFill>
              </a:rPr>
              <a:t>13531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22.22%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Female – </a:t>
            </a:r>
            <a:r>
              <a:rPr lang="en-US" dirty="0">
                <a:solidFill>
                  <a:srgbClr val="C00000"/>
                </a:solidFill>
              </a:rPr>
              <a:t>12092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19.85%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unknown – </a:t>
            </a:r>
            <a:r>
              <a:rPr lang="en-US" dirty="0">
                <a:solidFill>
                  <a:srgbClr val="00B050"/>
                </a:solidFill>
              </a:rPr>
              <a:t>35280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57.93%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8D421-3123-B978-3BC8-EB9C7EB35BBE}"/>
              </a:ext>
            </a:extLst>
          </p:cNvPr>
          <p:cNvSpPr/>
          <p:nvPr/>
        </p:nvSpPr>
        <p:spPr>
          <a:xfrm>
            <a:off x="6794642" y="1171253"/>
            <a:ext cx="3970962" cy="19726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ENGAGEMENT RATE BY GENDER:</a:t>
            </a:r>
          </a:p>
          <a:p>
            <a:pPr algn="just"/>
            <a:endParaRPr lang="en-US" dirty="0">
              <a:latin typeface="Arial Black" panose="020B0A04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Male – </a:t>
            </a:r>
            <a:r>
              <a:rPr lang="en-US" dirty="0">
                <a:solidFill>
                  <a:srgbClr val="00B050"/>
                </a:solidFill>
              </a:rPr>
              <a:t>0.51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Female – </a:t>
            </a:r>
            <a:r>
              <a:rPr lang="en-US" dirty="0">
                <a:solidFill>
                  <a:srgbClr val="FFC000"/>
                </a:solidFill>
              </a:rPr>
              <a:t>0.41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unknown – </a:t>
            </a:r>
            <a:r>
              <a:rPr lang="en-US" dirty="0">
                <a:solidFill>
                  <a:srgbClr val="C00000"/>
                </a:solidFill>
              </a:rPr>
              <a:t>0.40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69F7B-FC15-A757-3ACB-A961909B7ECE}"/>
              </a:ext>
            </a:extLst>
          </p:cNvPr>
          <p:cNvSpPr/>
          <p:nvPr/>
        </p:nvSpPr>
        <p:spPr>
          <a:xfrm>
            <a:off x="6794642" y="3714111"/>
            <a:ext cx="3970962" cy="197263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CONVERSIONS BY GENDER:</a:t>
            </a:r>
          </a:p>
          <a:p>
            <a:pPr algn="just"/>
            <a:endParaRPr lang="en-US" dirty="0">
              <a:latin typeface="Arial Black" panose="020B0A04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Male – </a:t>
            </a:r>
            <a:r>
              <a:rPr lang="en-US" dirty="0">
                <a:solidFill>
                  <a:srgbClr val="FFC000"/>
                </a:solidFill>
              </a:rPr>
              <a:t>4867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Female – </a:t>
            </a:r>
            <a:r>
              <a:rPr lang="en-US" dirty="0">
                <a:solidFill>
                  <a:srgbClr val="C00000"/>
                </a:solidFill>
              </a:rPr>
              <a:t>2710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unknown – </a:t>
            </a:r>
            <a:r>
              <a:rPr lang="en-US" dirty="0">
                <a:solidFill>
                  <a:srgbClr val="00B050"/>
                </a:solidFill>
              </a:rPr>
              <a:t>7273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9FA0A-8B6D-1B79-2995-36949A21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3983-EAA8-0C28-A5D4-FA1F2D3C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Geographical  </a:t>
            </a:r>
            <a:br>
              <a:rPr lang="en-US" dirty="0"/>
            </a:br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0657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94E14-9DE9-7E2A-207B-D4669B9C6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E402E8-FB88-0352-3D0A-591279963DFD}"/>
              </a:ext>
            </a:extLst>
          </p:cNvPr>
          <p:cNvSpPr/>
          <p:nvPr/>
        </p:nvSpPr>
        <p:spPr>
          <a:xfrm>
            <a:off x="1160979" y="678095"/>
            <a:ext cx="4798031" cy="19315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TOP COUNTRIES BY USERS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latin typeface="Aptos" panose="020B0004020202020204" pitchFamily="34" charset="0"/>
              </a:rPr>
              <a:t>Usa – </a:t>
            </a:r>
            <a:r>
              <a:rPr lang="en-US" sz="2000" dirty="0">
                <a:solidFill>
                  <a:srgbClr val="00B050"/>
                </a:solidFill>
                <a:latin typeface="Aptos" panose="020B0004020202020204" pitchFamily="34" charset="0"/>
              </a:rPr>
              <a:t>38k</a:t>
            </a:r>
          </a:p>
          <a:p>
            <a:pPr algn="ctr"/>
            <a:r>
              <a:rPr lang="en-US" sz="2000" dirty="0">
                <a:latin typeface="Aptos" panose="020B0004020202020204" pitchFamily="34" charset="0"/>
              </a:rPr>
              <a:t>Canada – </a:t>
            </a:r>
            <a:r>
              <a:rPr lang="en-US" sz="2000" dirty="0">
                <a:solidFill>
                  <a:srgbClr val="FFC000"/>
                </a:solidFill>
                <a:latin typeface="Aptos" panose="020B0004020202020204" pitchFamily="34" charset="0"/>
              </a:rPr>
              <a:t>6k</a:t>
            </a:r>
          </a:p>
          <a:p>
            <a:pPr algn="ctr"/>
            <a:r>
              <a:rPr lang="en-US" sz="2000" dirty="0">
                <a:latin typeface="Aptos" panose="020B0004020202020204" pitchFamily="34" charset="0"/>
              </a:rPr>
              <a:t>India – </a:t>
            </a: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</a:rPr>
              <a:t>3k</a:t>
            </a:r>
          </a:p>
          <a:p>
            <a:pPr algn="ctr"/>
            <a:endParaRPr lang="en-IN" sz="2000" dirty="0">
              <a:latin typeface="Aptos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D0601F-D46F-6723-626C-AFE65617413B}"/>
              </a:ext>
            </a:extLst>
          </p:cNvPr>
          <p:cNvSpPr/>
          <p:nvPr/>
        </p:nvSpPr>
        <p:spPr>
          <a:xfrm>
            <a:off x="1160979" y="3606228"/>
            <a:ext cx="4798031" cy="19315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TOP COUNTRIES BY REVENUE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IN" sz="2000" dirty="0">
                <a:latin typeface="Aptos" panose="020B0004020202020204" pitchFamily="34" charset="0"/>
              </a:rPr>
              <a:t>Indonesia - </a:t>
            </a:r>
            <a:r>
              <a:rPr lang="en-IN" sz="2000" dirty="0">
                <a:solidFill>
                  <a:srgbClr val="00B050"/>
                </a:solidFill>
                <a:latin typeface="Aptos" panose="020B0004020202020204" pitchFamily="34" charset="0"/>
              </a:rPr>
              <a:t>$2.8k</a:t>
            </a:r>
          </a:p>
          <a:p>
            <a:pPr algn="ctr"/>
            <a:r>
              <a:rPr lang="en-IN" sz="2000" dirty="0">
                <a:latin typeface="Aptos" panose="020B0004020202020204" pitchFamily="34" charset="0"/>
              </a:rPr>
              <a:t>Usa - </a:t>
            </a:r>
            <a:r>
              <a:rPr lang="en-IN" sz="2000" dirty="0">
                <a:solidFill>
                  <a:srgbClr val="00B050"/>
                </a:solidFill>
                <a:latin typeface="Aptos" panose="020B0004020202020204" pitchFamily="34" charset="0"/>
              </a:rPr>
              <a:t>$1.7k</a:t>
            </a:r>
          </a:p>
          <a:p>
            <a:pPr algn="ctr"/>
            <a:r>
              <a:rPr lang="en-IN" sz="2000" dirty="0">
                <a:latin typeface="Aptos" panose="020B0004020202020204" pitchFamily="34" charset="0"/>
              </a:rPr>
              <a:t>Qatar - </a:t>
            </a:r>
            <a:r>
              <a:rPr lang="en-IN" sz="2000" dirty="0">
                <a:solidFill>
                  <a:srgbClr val="00B050"/>
                </a:solidFill>
                <a:latin typeface="Aptos" panose="020B0004020202020204" pitchFamily="34" charset="0"/>
              </a:rPr>
              <a:t>$0.6k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C9F68A-40F5-5D2D-6A05-A242E037A318}"/>
              </a:ext>
            </a:extLst>
          </p:cNvPr>
          <p:cNvSpPr/>
          <p:nvPr/>
        </p:nvSpPr>
        <p:spPr>
          <a:xfrm>
            <a:off x="6770669" y="4122506"/>
            <a:ext cx="4798031" cy="19315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TOP COUNTRIES BY CONVERSION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IN" sz="2000" dirty="0">
                <a:latin typeface="Aptos" panose="020B0004020202020204" pitchFamily="34" charset="0"/>
              </a:rPr>
              <a:t>Usa - </a:t>
            </a:r>
            <a:r>
              <a:rPr lang="en-IN" sz="2000" dirty="0">
                <a:solidFill>
                  <a:srgbClr val="00B050"/>
                </a:solidFill>
                <a:latin typeface="Aptos" panose="020B0004020202020204" pitchFamily="34" charset="0"/>
              </a:rPr>
              <a:t>10455</a:t>
            </a:r>
          </a:p>
          <a:p>
            <a:pPr algn="ctr"/>
            <a:r>
              <a:rPr lang="en-IN" sz="2000" dirty="0">
                <a:latin typeface="Aptos" panose="020B0004020202020204" pitchFamily="34" charset="0"/>
              </a:rPr>
              <a:t>Taiwan - </a:t>
            </a:r>
            <a:r>
              <a:rPr lang="en-IN" sz="2000" dirty="0">
                <a:solidFill>
                  <a:srgbClr val="FFC000"/>
                </a:solidFill>
                <a:latin typeface="Aptos" panose="020B0004020202020204" pitchFamily="34" charset="0"/>
              </a:rPr>
              <a:t>861</a:t>
            </a:r>
          </a:p>
          <a:p>
            <a:pPr algn="ctr"/>
            <a:r>
              <a:rPr lang="en-IN" sz="2000" dirty="0">
                <a:latin typeface="Aptos" panose="020B0004020202020204" pitchFamily="34" charset="0"/>
              </a:rPr>
              <a:t>Canada - </a:t>
            </a:r>
            <a:r>
              <a:rPr lang="en-IN" sz="2000" dirty="0">
                <a:solidFill>
                  <a:srgbClr val="C00000"/>
                </a:solidFill>
                <a:latin typeface="Aptos" panose="020B0004020202020204" pitchFamily="34" charset="0"/>
              </a:rPr>
              <a:t>708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683EF8-5618-8FB9-BEE0-E7D434F9A7F6}"/>
              </a:ext>
            </a:extLst>
          </p:cNvPr>
          <p:cNvSpPr/>
          <p:nvPr/>
        </p:nvSpPr>
        <p:spPr>
          <a:xfrm>
            <a:off x="6770670" y="1119883"/>
            <a:ext cx="4798031" cy="19315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TOP COUNTRIES BY CONVERSION RATE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IN" sz="2000" dirty="0">
                <a:latin typeface="Aptos" panose="020B0004020202020204" pitchFamily="34" charset="0"/>
              </a:rPr>
              <a:t>Zambia – </a:t>
            </a:r>
            <a:r>
              <a:rPr lang="en-IN" sz="2000" dirty="0">
                <a:solidFill>
                  <a:srgbClr val="0070C0"/>
                </a:solidFill>
                <a:latin typeface="Aptos" panose="020B0004020202020204" pitchFamily="34" charset="0"/>
              </a:rPr>
              <a:t>9.0</a:t>
            </a:r>
          </a:p>
          <a:p>
            <a:pPr algn="ctr"/>
            <a:r>
              <a:rPr lang="en-IN" sz="2000" dirty="0">
                <a:latin typeface="Aptos" panose="020B0004020202020204" pitchFamily="34" charset="0"/>
              </a:rPr>
              <a:t>Bhutan - </a:t>
            </a:r>
            <a:r>
              <a:rPr lang="en-IN" sz="2000" dirty="0">
                <a:solidFill>
                  <a:srgbClr val="FFC000"/>
                </a:solidFill>
                <a:latin typeface="Aptos" panose="020B0004020202020204" pitchFamily="34" charset="0"/>
              </a:rPr>
              <a:t>1.7</a:t>
            </a:r>
          </a:p>
          <a:p>
            <a:pPr algn="ctr"/>
            <a:r>
              <a:rPr lang="en-IN" sz="2000" dirty="0">
                <a:latin typeface="Aptos" panose="020B0004020202020204" pitchFamily="34" charset="0"/>
              </a:rPr>
              <a:t>Qatar - </a:t>
            </a:r>
            <a:r>
              <a:rPr lang="en-IN" sz="2000" dirty="0">
                <a:solidFill>
                  <a:srgbClr val="C00000"/>
                </a:solidFill>
                <a:latin typeface="Aptos" panose="020B0004020202020204" pitchFamily="34" charset="0"/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39248736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EE0834-CC23-43E5-9706-A0904E341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820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Narrow</vt:lpstr>
      <vt:lpstr>Arial</vt:lpstr>
      <vt:lpstr>Arial Black</vt:lpstr>
      <vt:lpstr>Calibri</vt:lpstr>
      <vt:lpstr>Franklin Gothic Book</vt:lpstr>
      <vt:lpstr>Platypi Medium</vt:lpstr>
      <vt:lpstr>Crop</vt:lpstr>
      <vt:lpstr>Data-Driven Insights for Digital Marketing Campaigns</vt:lpstr>
      <vt:lpstr>User Demographics – Age Breakdown  </vt:lpstr>
      <vt:lpstr>PowerPoint Presentation</vt:lpstr>
      <vt:lpstr>New users   traffic source</vt:lpstr>
      <vt:lpstr>PowerPoint Presentation</vt:lpstr>
      <vt:lpstr>GENDER  ANALYSIS</vt:lpstr>
      <vt:lpstr>PowerPoint Presentation</vt:lpstr>
      <vt:lpstr>Geographical   insights</vt:lpstr>
      <vt:lpstr>PowerPoint Presentation</vt:lpstr>
      <vt:lpstr>AUDIENCE  INSIGHTS</vt:lpstr>
      <vt:lpstr>PowerPoint Presentation</vt:lpstr>
      <vt:lpstr>User Behavior by Interest Category </vt:lpstr>
      <vt:lpstr>PowerPoint Presentation</vt:lpstr>
      <vt:lpstr>Traffic Acquisition Insights</vt:lpstr>
      <vt:lpstr>PowerPoint Presentation</vt:lpstr>
      <vt:lpstr>key insights</vt:lpstr>
      <vt:lpstr>PowerPoint Presentation</vt:lpstr>
      <vt:lpstr>RECOMMENDATIONS</vt:lpstr>
      <vt:lpstr>Marketing strategies</vt:lpstr>
      <vt:lpstr>Marketing strategies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sujith</dc:creator>
  <cp:lastModifiedBy>sujith c</cp:lastModifiedBy>
  <cp:revision>7</cp:revision>
  <dcterms:created xsi:type="dcterms:W3CDTF">2023-08-29T05:40:47Z</dcterms:created>
  <dcterms:modified xsi:type="dcterms:W3CDTF">2025-07-18T12:07:54Z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