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1"/>
  </p:notesMasterIdLst>
  <p:sldIdLst>
    <p:sldId id="1864" r:id="rId5"/>
    <p:sldId id="1845" r:id="rId6"/>
    <p:sldId id="1846" r:id="rId7"/>
    <p:sldId id="1869" r:id="rId8"/>
    <p:sldId id="1868" r:id="rId9"/>
    <p:sldId id="1870" r:id="rId10"/>
    <p:sldId id="1871" r:id="rId11"/>
    <p:sldId id="1872" r:id="rId12"/>
    <p:sldId id="1848" r:id="rId13"/>
    <p:sldId id="1873" r:id="rId14"/>
    <p:sldId id="1874" r:id="rId15"/>
    <p:sldId id="1875" r:id="rId16"/>
    <p:sldId id="1876" r:id="rId17"/>
    <p:sldId id="1877" r:id="rId18"/>
    <p:sldId id="1878" r:id="rId19"/>
    <p:sldId id="1879" r:id="rId20"/>
    <p:sldId id="1866" r:id="rId21"/>
    <p:sldId id="1880" r:id="rId22"/>
    <p:sldId id="1881" r:id="rId23"/>
    <p:sldId id="1882" r:id="rId24"/>
    <p:sldId id="1883" r:id="rId25"/>
    <p:sldId id="1884" r:id="rId26"/>
    <p:sldId id="1852" r:id="rId27"/>
    <p:sldId id="1885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93" r:id="rId36"/>
    <p:sldId id="1894" r:id="rId37"/>
    <p:sldId id="1895" r:id="rId38"/>
    <p:sldId id="1896" r:id="rId39"/>
    <p:sldId id="1897" r:id="rId40"/>
    <p:sldId id="1859" r:id="rId41"/>
    <p:sldId id="1899" r:id="rId42"/>
    <p:sldId id="1898" r:id="rId43"/>
    <p:sldId id="1858" r:id="rId44"/>
    <p:sldId id="1849" r:id="rId45"/>
    <p:sldId id="1865" r:id="rId46"/>
    <p:sldId id="1867" r:id="rId47"/>
    <p:sldId id="1900" r:id="rId48"/>
    <p:sldId id="1901" r:id="rId49"/>
    <p:sldId id="1902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5" autoAdjust="0"/>
  </p:normalViewPr>
  <p:slideViewPr>
    <p:cSldViewPr snapToGrid="0">
      <p:cViewPr varScale="1">
        <p:scale>
          <a:sx n="58" d="100"/>
          <a:sy n="58" d="100"/>
        </p:scale>
        <p:origin x="1032" y="4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99256-7F6E-D5B4-D08D-164246D0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26C66-CB03-9618-5A49-49095F2A5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B3256-C900-2D19-F417-5E11A15A3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B513D-418B-012D-0254-772BF6D3F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647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3E9E8-A4AD-FB7A-78B6-BD5C7959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95463-38DE-FC87-E8C4-A2C8C5E0C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535F9-254C-0443-C127-23F1FB643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978CB-F89A-D89C-D23C-2308E3DF3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9071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8478-DFC3-2927-F15B-F7E7AE3C7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698A6-1756-B584-6944-C934F5F2A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F233D-6676-CAD5-9633-794B6BD1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03DF-F9C6-4F5A-26F6-BEB6D63E6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769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EA57-3C38-F28A-7B39-2609F8895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E42BB9-40D4-41C1-419F-9A37B3908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867B9-4DDF-BAFC-F882-803799598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FB14-4F18-2ABB-C460-723131533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333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C7C3-D7B9-4C0D-8D1E-2D7ED4D8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BE420-FB31-6A39-C39E-6A07EC63E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B42D0-F395-C304-75B6-B3E374390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3E142-5C3A-89F0-3A79-7CC40A34D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11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09EF6-C762-ED85-19A8-3DA1EA8D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869C2-7528-902F-343C-87E40E5F1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5E193-0E55-F9B7-3AF1-AA6595396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B689-8284-E855-5585-FFD1BBF83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390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34F58-A1FC-3F4A-7C01-C160F3D5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9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5FE53-6581-7540-5ECF-9B45F0CE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BA6AA-3FC7-2ADB-8653-0C25819B4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FCD92-0A35-073A-E636-D43D216C1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510E-188E-2FAB-EBDF-0B3AB673F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3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A09D-9092-0D73-B57F-BC7BA729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7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5A1B2-6E24-EEF6-340E-EB7B3EE1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2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04161-A587-E39C-04FE-E1763DE2E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EC7E7-1745-D796-6CFF-9FFE85A11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7ACF8-46B3-7511-B213-F034EA412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2561-9586-6015-F62B-8688975FC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8918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DFED-9B96-BB7B-0D83-519A226B2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064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25E4-175A-E6E4-401F-0E1CB3EE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379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16AB7-98F4-EF6E-FFF7-92A34819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DA052-67D4-2276-5659-6E6A9504D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7E20A-BF8E-30A6-7958-C2A9518CE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FB0B-3411-A6A2-1E10-E8BA5C614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8775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F967-6FA5-559E-0589-F8233D9B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14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B3B42-50F6-8871-2523-F654858B3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B0066-E2B3-454F-B346-C4892724D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A9660-FEAE-C85D-12A2-42A4C01FB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3C7C-7C77-BF25-170F-0914F844C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687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482E-8ADC-A44A-E70C-377AB86AB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786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E0DEB-6871-D275-52F5-CE825C420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76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00B8E-A988-2AD9-3833-966A178C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70937-0BF0-C0B1-A9AF-1EBACA295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AD943-B3C1-FA66-1B19-26478D418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FD05-AB0D-732E-D5A3-F1FEDAC3A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84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7B7F4-586B-79FC-1A74-44C3BB84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1F05B-B6AD-B139-8519-990CA8DB3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14F6D-9647-3407-EEA2-D1C8CCE0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6A6B-6C65-CDE3-DAE9-12FDFA35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8515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A235-34D7-9F96-6856-1DA9B4582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9EAAC-A3FC-F804-73D7-0472BEF16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98A16-C7D2-A0F7-1573-B2659F221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370B0-DE50-9DEE-CA83-743E14AAE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16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9663-A1ED-C364-E87A-6868B7BB5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7D7A-7145-EB40-99DF-F88B97A7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EB81D-E43B-C4C2-42F9-1A69D660D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6F2A7-43A4-B9DD-CC29-E9575C40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86766-C80C-9B93-B331-C9BAE2D12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89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25A92-D889-2AE4-1885-7403CECD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5023B-29B1-2DE5-C1B0-3386D77DB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BD0C1-3034-A4CA-B1C5-F67D52F7C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8DC9-9862-1B8B-D445-9D18908A6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6100-6381-306D-A020-FD80584E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361ED-CFD5-331D-DCE5-BED972E30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8BA7C-707C-4FBF-BF3F-BA514EA47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8ED1C-2AFD-A40C-C6F8-AA14A84A2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58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4985-80F0-FC22-4471-D0D4B76D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ECB65-BE82-FFF0-B55F-97FB22EE1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D9B50-D210-F3F7-D146-0E59780CC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AE85-5D48-77D8-74C0-3A9D92046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229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0829-7DBD-19FD-276A-BF1314AB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4E013-B1DE-6E18-33A0-73D5B243E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8E7F9-C5DA-2D0C-9FEA-36474BCB2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0352C-A93F-A492-ADF3-ECFA74257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1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Netflix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Data Analysis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lang="en-US" altLang="en-US" dirty="0">
                <a:solidFill>
                  <a:srgbClr val="C00000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74BC-334F-27B7-38C6-0DABBCD2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32C5C-D8A8-EA06-C964-83EC9045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A8581-B858-F4AE-174E-7629C0465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Genre Popularity by Country</a:t>
            </a:r>
            <a:br>
              <a:rPr lang="en-US" sz="28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8621A-E982-5BE8-2BEF-56F58FDE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3E35E-C559-0376-9DFF-A6D7BA4F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9E279D-75D2-E7A3-F2B3-D72D8C44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4647282" cy="4197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To find the most popular genre I used </a:t>
            </a:r>
            <a:r>
              <a:rPr lang="en-US" altLang="en-US" sz="2400" b="1" dirty="0"/>
              <a:t>matrix table </a:t>
            </a:r>
            <a:r>
              <a:rPr lang="en-US" altLang="en-US" sz="2400" dirty="0"/>
              <a:t>to find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Here I separate the viewers by their genre and their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From the heat map we can identify low contrast value is low viewers an high contrast is high viewers.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FDDED-9B81-6B6D-FA27-17DDDC15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68" y="715963"/>
            <a:ext cx="6248400" cy="48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6ADA1-DE66-99A0-981A-FB75C002C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8BDDF1-E7E6-C4B0-B6D2-C8FF84AA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A0C41-FF58-8603-EACE-D27BE27959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i="0" u="none" strike="noStrike" dirty="0">
                <a:effectLst/>
                <a:latin typeface="Arial" panose="020B0604020202020204" pitchFamily="34" charset="0"/>
              </a:rPr>
              <a:t>Customer Ratings Distribution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52B83-0400-E155-471E-90E3EF59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89BC8-DFA3-A73B-2FD9-DB8DF38D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07ED6D-2887-6C0D-0D90-3BDEBA62B0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3281" y="4439796"/>
            <a:ext cx="5549171" cy="13771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Rating 5 has </a:t>
            </a:r>
            <a:r>
              <a:rPr lang="en-US" altLang="en-US" sz="2400" b="1" dirty="0"/>
              <a:t>higher</a:t>
            </a:r>
            <a:r>
              <a:rPr lang="en-US" altLang="en-US" sz="2400" dirty="0"/>
              <a:t> value(20.52%).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And 3 has</a:t>
            </a:r>
            <a:r>
              <a:rPr lang="en-US" altLang="en-US" sz="2400" b="1" dirty="0"/>
              <a:t> lower </a:t>
            </a:r>
            <a:r>
              <a:rPr lang="en-US" altLang="en-US" sz="2400" dirty="0"/>
              <a:t>value(19.46%).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44131-26E4-8F74-4457-924209BD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19" y="1228496"/>
            <a:ext cx="3343275" cy="2990850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31F6B77B-1CE6-E03A-AA92-F7914309C34E}"/>
              </a:ext>
            </a:extLst>
          </p:cNvPr>
          <p:cNvSpPr txBox="1">
            <a:spLocks/>
          </p:cNvSpPr>
          <p:nvPr/>
        </p:nvSpPr>
        <p:spPr>
          <a:xfrm>
            <a:off x="914400" y="1514696"/>
            <a:ext cx="4647282" cy="41970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To identify the number of  count for each rating for that I used pie chart .</a:t>
            </a:r>
            <a:br>
              <a:rPr lang="en-US" altLang="en-US" sz="2400"/>
            </a:br>
            <a:endParaRPr lang="en-US" altLang="en-US" sz="240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/>
              <a:t>So we can easily identify the % of customers ratted for the particular ratings.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8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6B53-61BC-BF91-C55F-53F79E4A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9F36B-74FA-C030-9A52-2C441ECE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EB1F4B-B13B-B04D-F116-B06F8215D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4647282" cy="4197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To identify the average rating for country and genre I created a new measure called Average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From genre we have </a:t>
            </a:r>
            <a:r>
              <a:rPr lang="en-US" altLang="en-US" sz="2400" b="1" dirty="0"/>
              <a:t>action</a:t>
            </a:r>
            <a:r>
              <a:rPr lang="en-US" altLang="en-US" sz="2400" dirty="0"/>
              <a:t> as the </a:t>
            </a:r>
            <a:r>
              <a:rPr lang="en-US" altLang="en-US" sz="2400" b="1" dirty="0">
                <a:solidFill>
                  <a:schemeClr val="accent1"/>
                </a:solidFill>
              </a:rPr>
              <a:t>higher avg rating </a:t>
            </a:r>
            <a:r>
              <a:rPr lang="en-US" alt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And </a:t>
            </a:r>
            <a:r>
              <a:rPr lang="en-US" altLang="en-US" sz="2400" b="1" dirty="0"/>
              <a:t>thriller, horror,   documentary </a:t>
            </a:r>
            <a:r>
              <a:rPr lang="en-US" altLang="en-US" sz="2400" dirty="0"/>
              <a:t>are sharing the </a:t>
            </a:r>
            <a:r>
              <a:rPr lang="en-US" altLang="en-US" sz="2400" b="1" dirty="0">
                <a:solidFill>
                  <a:schemeClr val="accent1"/>
                </a:solidFill>
              </a:rPr>
              <a:t>lower avg rating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2D0F1-95E5-6AEF-B04A-47DD12AE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744165"/>
            <a:ext cx="5514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985EA-B3EC-5ABD-C1F6-D71CDCE7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A9DEF-22BE-52C0-345A-DA2A1968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19AF47-527F-1A5E-4630-93FC4F94B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4647282" cy="4197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For Country we have </a:t>
            </a:r>
            <a:r>
              <a:rPr lang="en-US" altLang="en-US" sz="2400" b="1" dirty="0"/>
              <a:t>south </a:t>
            </a:r>
            <a:r>
              <a:rPr lang="en-US" altLang="en-US" sz="2400" b="1" dirty="0" err="1"/>
              <a:t>korea</a:t>
            </a:r>
            <a:r>
              <a:rPr lang="en-US" altLang="en-US" sz="2400" b="1" dirty="0"/>
              <a:t> </a:t>
            </a:r>
            <a:r>
              <a:rPr lang="en-US" altLang="en-US" sz="2400" dirty="0"/>
              <a:t>have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chemeClr val="accent1"/>
                </a:solidFill>
              </a:rPr>
              <a:t>highest </a:t>
            </a:r>
            <a:r>
              <a:rPr lang="en-US" altLang="en-US" sz="2400" dirty="0"/>
              <a:t>Avg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And </a:t>
            </a:r>
            <a:r>
              <a:rPr lang="en-US" altLang="en-US" sz="2400" b="1" dirty="0"/>
              <a:t>Usa &amp; Australia </a:t>
            </a:r>
            <a:r>
              <a:rPr lang="en-US" altLang="en-US" sz="2400" dirty="0"/>
              <a:t>have </a:t>
            </a:r>
            <a:r>
              <a:rPr lang="en-US" altLang="en-US" sz="2400" b="1" dirty="0">
                <a:solidFill>
                  <a:schemeClr val="accent1"/>
                </a:solidFill>
              </a:rPr>
              <a:t>lowest </a:t>
            </a:r>
            <a:r>
              <a:rPr lang="en-US" altLang="en-US" sz="2400" dirty="0"/>
              <a:t>Avg Rating.</a:t>
            </a:r>
            <a:br>
              <a:rPr lang="en-US" altLang="en-US" sz="2400" dirty="0"/>
            </a:b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9A699-8AA9-C6E5-6555-F525A562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6" y="1841825"/>
            <a:ext cx="5514974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DA74B-7F46-C2D4-BB9B-01B04A920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BFC6A-1C29-0E16-2843-F1409EB3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DAD15F-40EB-FCFC-3E51-89CC6FEF59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Trending Content Analysis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5109990" cy="4384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find the most recent addiction I used a slicer to get the specific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Here the total sum of watch time will show the most recent trending shows and the details of the show.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6C0D2-E0D0-957F-68E1-FCCAC51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1" y="158194"/>
            <a:ext cx="616944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5E73D-337E-092E-356A-66842B4F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C9E3F-B300-6BAA-E472-C84F20DE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9C87ED-423D-3989-ABF5-4A3CF01BF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5109990" cy="4384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separate the avg rating of newly added vs older content for that I used a conditional column based on release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Here above 2010 is </a:t>
            </a:r>
            <a:r>
              <a:rPr lang="en-US" sz="2400" dirty="0" err="1"/>
              <a:t>newely</a:t>
            </a:r>
            <a:r>
              <a:rPr lang="en-US" sz="2400" dirty="0"/>
              <a:t> added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 below 2010 its all older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013DF-051C-F377-10CD-2C8E7D12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72" y="715964"/>
            <a:ext cx="3152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6EF72-C2C8-9E88-48E1-18CDB009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69D42-3A08-1037-5EC2-A0EA21E9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EC0CC-80DE-EAB8-EF4D-295AD668C4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Subscription Market Share Analysis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400" b="0" i="0" u="none" strike="noStrike" dirty="0">
                <a:effectLst/>
                <a:latin typeface="Arial" panose="020B0604020202020204" pitchFamily="34" charset="0"/>
              </a:rPr>
              <a:t>Data Consistency Check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4794-1F16-F122-EAB0-44BAD4C0A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3A52B3-538A-D640-AD05-42FC0C52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F9539E-A0AB-014B-9F23-51113725E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5109990" cy="4384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the pie chart we can easily identify the market share based on total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Here </a:t>
            </a:r>
            <a:r>
              <a:rPr lang="en-US" sz="2400" b="1" dirty="0"/>
              <a:t>standard</a:t>
            </a:r>
            <a:r>
              <a:rPr lang="en-US" sz="2400" dirty="0"/>
              <a:t> have (34.2%).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Then </a:t>
            </a:r>
            <a:r>
              <a:rPr lang="en-US" sz="2400" b="1" dirty="0"/>
              <a:t>Basic</a:t>
            </a:r>
            <a:r>
              <a:rPr lang="en-US" sz="2400" dirty="0"/>
              <a:t> have (32.93%).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After we have </a:t>
            </a:r>
            <a:r>
              <a:rPr lang="en-US" sz="2400" b="1" dirty="0"/>
              <a:t>Premium</a:t>
            </a:r>
            <a:r>
              <a:rPr lang="en-US" sz="2400" dirty="0"/>
              <a:t> (32.86%).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4E34C-685F-C52E-71D3-EAF863CA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2" y="1432562"/>
            <a:ext cx="44481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D5C4-90F3-0FFD-A3B1-27A630A2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29307-77C4-F83A-1985-AACEB059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4762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F12582-3EB3-A2CB-7236-CEE1276AB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145410"/>
            <a:ext cx="5109990" cy="46714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this matrix table we can easily identify the customer based on different countries and the subscription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this heat map the </a:t>
            </a:r>
            <a:r>
              <a:rPr lang="en-US" sz="2400" b="1" dirty="0"/>
              <a:t>highest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Basic plan customers </a:t>
            </a:r>
            <a:r>
              <a:rPr lang="en-US" sz="2400" dirty="0"/>
              <a:t>are in </a:t>
            </a:r>
            <a:r>
              <a:rPr lang="en-US" sz="2400" dirty="0">
                <a:solidFill>
                  <a:srgbClr val="00B050"/>
                </a:solidFill>
              </a:rPr>
              <a:t>France(491) </a:t>
            </a:r>
            <a:r>
              <a:rPr lang="en-US" sz="2400" dirty="0"/>
              <a:t>and </a:t>
            </a:r>
            <a:r>
              <a:rPr lang="en-US" sz="2400" b="1" dirty="0"/>
              <a:t>lowest customers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Usa(431).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 the </a:t>
            </a:r>
            <a:r>
              <a:rPr lang="en-US" sz="2400" b="1" dirty="0"/>
              <a:t>Highest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premium customers </a:t>
            </a:r>
            <a:r>
              <a:rPr lang="en-US" sz="2400" dirty="0"/>
              <a:t>are in </a:t>
            </a:r>
            <a:r>
              <a:rPr lang="en-US" sz="2400" dirty="0">
                <a:solidFill>
                  <a:srgbClr val="00B050"/>
                </a:solidFill>
              </a:rPr>
              <a:t>Brazil(496) </a:t>
            </a:r>
            <a:r>
              <a:rPr lang="en-US" sz="2400" dirty="0"/>
              <a:t>and the </a:t>
            </a:r>
            <a:r>
              <a:rPr lang="en-US" sz="2400" b="1" dirty="0"/>
              <a:t>lowest customers </a:t>
            </a:r>
            <a:r>
              <a:rPr lang="en-US" sz="2400" dirty="0"/>
              <a:t>are in South </a:t>
            </a:r>
            <a:r>
              <a:rPr lang="en-US" sz="2400" dirty="0" err="1">
                <a:solidFill>
                  <a:srgbClr val="C00000"/>
                </a:solidFill>
              </a:rPr>
              <a:t>korea</a:t>
            </a:r>
            <a:r>
              <a:rPr lang="en-US" sz="2400" dirty="0">
                <a:solidFill>
                  <a:srgbClr val="C00000"/>
                </a:solidFill>
              </a:rPr>
              <a:t>(423).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6FE6C-5D21-DADE-1C26-79D438DD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70" y="506431"/>
            <a:ext cx="3018105" cy="367997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8445B49-663A-52D5-F7C9-994140E4B3F9}"/>
              </a:ext>
            </a:extLst>
          </p:cNvPr>
          <p:cNvSpPr txBox="1">
            <a:spLocks/>
          </p:cNvSpPr>
          <p:nvPr/>
        </p:nvSpPr>
        <p:spPr>
          <a:xfrm>
            <a:off x="6501128" y="4186409"/>
            <a:ext cx="5109990" cy="16580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standard type </a:t>
            </a:r>
            <a:r>
              <a:rPr lang="en-US" sz="2400" dirty="0"/>
              <a:t>the </a:t>
            </a:r>
            <a:r>
              <a:rPr lang="en-US" sz="2400" b="1" dirty="0"/>
              <a:t>Highest Customers </a:t>
            </a:r>
            <a:r>
              <a:rPr lang="en-US" sz="2400" dirty="0"/>
              <a:t>are in </a:t>
            </a:r>
            <a:r>
              <a:rPr lang="en-US" sz="2400" dirty="0">
                <a:solidFill>
                  <a:srgbClr val="00B050"/>
                </a:solidFill>
              </a:rPr>
              <a:t>Australia(510) </a:t>
            </a:r>
            <a:r>
              <a:rPr lang="en-US" sz="2400" dirty="0"/>
              <a:t>and the </a:t>
            </a:r>
            <a:r>
              <a:rPr lang="en-US" sz="2400" b="1" dirty="0"/>
              <a:t>lowest customers </a:t>
            </a:r>
            <a:r>
              <a:rPr lang="en-US" sz="2400" dirty="0"/>
              <a:t>are in </a:t>
            </a:r>
            <a:r>
              <a:rPr lang="en-US" sz="2400" dirty="0">
                <a:solidFill>
                  <a:srgbClr val="C00000"/>
                </a:solidFill>
              </a:rPr>
              <a:t>Brazil(434).</a:t>
            </a:r>
          </a:p>
        </p:txBody>
      </p:sp>
    </p:spTree>
    <p:extLst>
      <p:ext uri="{BB962C8B-B14F-4D97-AF65-F5344CB8AC3E}">
        <p14:creationId xmlns:p14="http://schemas.microsoft.com/office/powerpoint/2010/main" val="70533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E3126-5197-2012-51CA-1C597F722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4C848-9331-3E59-6275-D3BFB2C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4B382C-FC41-1292-1766-3E34E9C17D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Customer Insights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To get different kinds of shows,</a:t>
            </a:r>
            <a:br>
              <a:rPr lang="en-US" sz="2400" b="0" dirty="0"/>
            </a:br>
            <a:r>
              <a:rPr lang="en-US" sz="2400" b="0" dirty="0"/>
              <a:t>I used the GROUP BY function,</a:t>
            </a:r>
            <a:br>
              <a:rPr lang="en-US" sz="2400" b="0" dirty="0"/>
            </a:br>
            <a:r>
              <a:rPr lang="en-US" sz="2400" b="0" dirty="0"/>
              <a:t>on show ID and customer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If count of customers =1 that mean customer watch </a:t>
            </a:r>
            <a:r>
              <a:rPr lang="en-US" altLang="en-US" sz="2400" dirty="0"/>
              <a:t>One Show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Otherwise customer watch </a:t>
            </a:r>
            <a:r>
              <a:rPr lang="en-US" altLang="en-US" sz="2400" dirty="0"/>
              <a:t>Multiple Show</a:t>
            </a:r>
            <a:r>
              <a:rPr lang="en-US" altLang="en-US" sz="2400" b="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A8C4D-3582-5F48-FC93-85065BBD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374" y="1040174"/>
            <a:ext cx="4223821" cy="3676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DE21-BC1D-4E7F-8B1D-2BC797A7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519AC6-E27E-50BA-79D2-1C130C76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75743371-3E9B-A99F-09A7-CEA697127878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To identify the watch category I used conditional column for watch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If watch time is </a:t>
            </a:r>
            <a:r>
              <a:rPr lang="en-US" altLang="en-US" sz="2400" dirty="0"/>
              <a:t>above 3000 </a:t>
            </a:r>
            <a:r>
              <a:rPr lang="en-US" altLang="en-US" sz="2400" b="0" dirty="0"/>
              <a:t>then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Extreme Watcher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If watch time </a:t>
            </a:r>
            <a:r>
              <a:rPr lang="en-US" altLang="en-US" sz="2400" dirty="0"/>
              <a:t>above 1000 </a:t>
            </a:r>
            <a:r>
              <a:rPr lang="en-US" altLang="en-US" sz="2400" b="0" dirty="0"/>
              <a:t>mean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Heavy Watcher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And watch time </a:t>
            </a:r>
            <a:r>
              <a:rPr lang="en-US" altLang="en-US" sz="2400" dirty="0"/>
              <a:t>above 300 </a:t>
            </a:r>
            <a:r>
              <a:rPr lang="en-US" altLang="en-US" sz="2400" b="0" dirty="0"/>
              <a:t>mean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Medium Watcher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Other wise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en-US" altLang="en-US" sz="2400" b="0" dirty="0"/>
              <a:t> 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Watcher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D52C-702C-7635-3B38-B0108D1F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84" y="1399142"/>
            <a:ext cx="3114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D816-FFBE-1D26-8398-CB0D45525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BB50-9D26-BD57-FCDE-4A47791C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ED66D-F87B-6CDC-5731-574CB17B2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400" b="0" i="0" u="none" strike="noStrike" dirty="0">
                <a:effectLst/>
                <a:latin typeface="Arial" panose="020B0604020202020204" pitchFamily="34" charset="0"/>
              </a:rPr>
              <a:t>High-Rated vs. Low-Rated Content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F669-4282-C782-BCF8-EB9D5B86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ED9957-F898-9EA8-0C96-79B85BA3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7B977919-24A0-A0FA-7A89-9EE1104AD1E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From this bar chart we can see that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en-US" altLang="en-US" sz="2400" b="0" dirty="0"/>
              <a:t> genre have the highest rating.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And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Animation</a:t>
            </a:r>
            <a:r>
              <a:rPr lang="en-US" altLang="en-US" sz="2400" b="0" dirty="0"/>
              <a:t> genre have the lowest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D8C0B-319C-8736-AF86-AAD1DFA8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282" y="715962"/>
            <a:ext cx="3071411" cy="45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2B16-A626-7674-7EE7-3B3E5AFB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10F008-551E-F8EA-0EFF-4A5B8865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7ECCF37F-B4E0-F19B-7E94-0E970A6C546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From the </a:t>
            </a:r>
            <a:r>
              <a:rPr lang="en-US" altLang="en-US" sz="2400" b="0" dirty="0" err="1"/>
              <a:t>Comparision</a:t>
            </a:r>
            <a:r>
              <a:rPr lang="en-US" altLang="en-US" sz="2400" b="0" dirty="0"/>
              <a:t> I find that Movie have the highest average rating compare to Tv shows.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711D-85BA-888A-4621-BB375B8B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225798"/>
            <a:ext cx="4562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6ECBE-3AFD-E543-9C1C-7155DBCC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25359-2FA1-EAE6-8BA3-BA77227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FB3941-67D6-28C3-7CE2-FCFE961ADB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Director &amp; Cast Influence on Ratings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5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7D72-0888-3B95-54D5-A4E1B3FC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76AD41-0E65-1FF9-C426-23CAC023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D885CF2F-1877-AE83-D312-18697C399018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On the </a:t>
            </a:r>
            <a:r>
              <a:rPr lang="en-US" altLang="en-US" sz="2400" b="0" dirty="0" err="1"/>
              <a:t>comparision</a:t>
            </a:r>
            <a:r>
              <a:rPr lang="en-US" altLang="en-US" sz="2400" b="0" dirty="0"/>
              <a:t> of title and cast the movie with title have the highest rating compare to cast.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On the cast picture it display top 3 actors on the Netflix with high ratings.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9CB87-517D-0277-8248-8EEAA868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27" y="715963"/>
            <a:ext cx="4562475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3EDF3-4FE5-7849-64C3-8E0958A1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6" y="3429000"/>
            <a:ext cx="4524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endParaRPr lang="en-US" altLang="en-US" dirty="0"/>
          </a:p>
          <a:p>
            <a:pPr lvl="1"/>
            <a:r>
              <a:rPr lang="en-US" altLang="en-US" sz="2400" dirty="0"/>
              <a:t>I cleared all the blank values in the data set using Excel.</a:t>
            </a:r>
          </a:p>
          <a:p>
            <a:pPr lvl="1"/>
            <a:r>
              <a:rPr lang="en-US" altLang="en-US" sz="2400" dirty="0"/>
              <a:t>And I convert date added column into proper date format.</a:t>
            </a:r>
          </a:p>
          <a:p>
            <a:pPr lvl="1"/>
            <a:r>
              <a:rPr lang="en-US" altLang="en-US" sz="2400" dirty="0"/>
              <a:t>Also Convert into csv and loaded into power Bi.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00705-C515-C41D-3398-D5AF02CC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0610A-DEC8-FD06-BD4B-ED37888E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BEF70A1D-7057-BC64-6A05-89585854AAA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The column chart is displaying the movie count of director and the rating of the director.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This are the top 6 director based on movie count and average rating.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363E7-D9E6-31DC-3DB0-274E8869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02" y="858634"/>
            <a:ext cx="3342529" cy="4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6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EE7D-1B89-15B3-5BC5-A0FBA1AF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BF717-2532-8CDA-6C8D-A447B7DB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4252C-CA69-9031-F250-05878C6A40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Content Localization Strategy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1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D5AD-11F0-20E4-566B-B20970E2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54F05-70ED-9B7C-37D0-6A581F47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263D4CB3-504B-37C0-198B-62D16332544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To identify the performance of the country I created a new measure called is under performing.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Here If 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avg rating is less than global rating </a:t>
            </a:r>
            <a:r>
              <a:rPr lang="en-US" altLang="en-US" sz="2400" b="0" dirty="0"/>
              <a:t>it display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yes </a:t>
            </a:r>
            <a:r>
              <a:rPr lang="en-US" altLang="en-US" sz="2400" b="0" dirty="0"/>
              <a:t>it mean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under performing </a:t>
            </a:r>
            <a:r>
              <a:rPr lang="en-US" altLang="en-US" sz="2400" b="0" dirty="0"/>
              <a:t>other wise it display 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Same as if 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total views less than global avg views </a:t>
            </a:r>
            <a:r>
              <a:rPr lang="en-US" altLang="en-US" sz="2400" b="0" dirty="0"/>
              <a:t>then it consider as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low performance</a:t>
            </a:r>
            <a:r>
              <a:rPr lang="en-US" alt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35155-7E8F-067D-50C7-C8BCA723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535" y="581427"/>
            <a:ext cx="3829050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6C721-D7A8-84A7-6486-13C938E8C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35" y="3558736"/>
            <a:ext cx="3371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3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9777-002B-53E0-123F-6A68A66A2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41F7C-36A3-B7C0-BD36-67FED4B5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8A67E-7195-9FC7-8FE8-9B1A8ED6B0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Best Time to Release New Content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90189-B070-B285-6890-705BCC986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668EF-FA68-41CE-E1F1-6C4929EA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12036471-78A9-04FC-C5F9-8A99094316DB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From here we can see the most of the movies and tv shows released on October and December.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And November is the lowest movie and tv shows are released.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4362C-781B-F41F-A979-DF602B45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06" y="1399142"/>
            <a:ext cx="48006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7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C14B1-D3B8-427D-4AC9-6D00D26CC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381C56-56D4-4BF7-F4EE-25CE72CF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683179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4D6599FE-32C5-B450-6FE5-A16F29AF80B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9863"/>
            <a:ext cx="5334000" cy="4156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In the line chart we can identify highest movie released year and lowest movie released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In 2024 is the highest movies and tv </a:t>
            </a:r>
            <a:r>
              <a:rPr lang="en-US" altLang="en-US" sz="2400" b="0" dirty="0" err="1"/>
              <a:t>showsare</a:t>
            </a:r>
            <a:r>
              <a:rPr lang="en-US" altLang="en-US" sz="2400" b="0" dirty="0"/>
              <a:t> released (250).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/>
              <a:t>And in 2010 is the lowest movie and tv shows are released(159).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7C120-55A4-5419-5819-729D36A1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78" y="1399142"/>
            <a:ext cx="4695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4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A8CE-0A04-4A66-BFB1-FE9F8858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65A42-1659-00A1-09D1-7B09B38A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44E98-9D48-EC43-00FF-1B054BF3F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Customer Engagement Dashboard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47AC3D-C91C-0585-586B-1A7BF3BF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00013"/>
            <a:ext cx="11858625" cy="59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7F2E-FAA4-8996-24F1-AC20E62E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57C8A-47F8-ECE9-DE14-6E27F8CE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197688-A686-8E6D-3DF0-01A47CC286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Compare Netflix's content availability and ratings by country</a:t>
            </a:r>
            <a:br>
              <a:rPr lang="en-US" sz="280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1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D6A2-ED0C-4E5E-0276-17F193505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4AF35E-60E6-1D1A-C316-C1D12CDA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" y="0"/>
            <a:ext cx="12142805" cy="6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0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8320-9AEA-4ED2-06DD-1D6D8DA1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6D92D-B14C-E532-C0E4-61226D48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238A4-4FDC-47C7-049A-C496486B3E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IN" sz="2400" b="0" i="0" u="none" strike="noStrike" dirty="0">
                <a:effectLst/>
                <a:latin typeface="Arial" panose="020B0604020202020204" pitchFamily="34" charset="0"/>
              </a:rPr>
              <a:t>Customer Demographics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7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Age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age group above 60+ are watching most of the shows and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Below 18 age group have low watch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They mostly liked genre is </a:t>
            </a:r>
            <a:r>
              <a:rPr lang="en-US" dirty="0">
                <a:solidFill>
                  <a:srgbClr val="00B050"/>
                </a:solidFill>
              </a:rPr>
              <a:t>Romance ,Science Fiction </a:t>
            </a:r>
            <a:r>
              <a:rPr lang="en-US" b="0" dirty="0"/>
              <a:t>and </a:t>
            </a:r>
            <a:r>
              <a:rPr lang="en-US" dirty="0">
                <a:solidFill>
                  <a:srgbClr val="00B050"/>
                </a:solidFill>
              </a:rPr>
              <a:t>Animation</a:t>
            </a:r>
            <a:r>
              <a:rPr lang="en-US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To increase the watch time we can focus on this genre to release new content.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11890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dirty="0">
                <a:solidFill>
                  <a:srgbClr val="00B050"/>
                </a:solidFill>
              </a:rPr>
              <a:t>Animation and Comedy </a:t>
            </a:r>
            <a:r>
              <a:rPr lang="en-US" b="0" dirty="0"/>
              <a:t>genre have the lowest watch time around 3.27 to 3.29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By focusing on this genre we can increase the watch time.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1350ADA-C75D-7A9E-4FC2-51D427A64FF3}"/>
              </a:ext>
            </a:extLst>
          </p:cNvPr>
          <p:cNvSpPr txBox="1">
            <a:spLocks/>
          </p:cNvSpPr>
          <p:nvPr/>
        </p:nvSpPr>
        <p:spPr>
          <a:xfrm>
            <a:off x="762000" y="3248004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Country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E4B009D-1A5C-B8E0-2EBB-1814CFBB4E14}"/>
              </a:ext>
            </a:extLst>
          </p:cNvPr>
          <p:cNvSpPr txBox="1">
            <a:spLocks/>
          </p:cNvSpPr>
          <p:nvPr/>
        </p:nvSpPr>
        <p:spPr>
          <a:xfrm>
            <a:off x="762000" y="4424836"/>
            <a:ext cx="6477000" cy="19979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Some country has low customers in some genre in </a:t>
            </a:r>
            <a:r>
              <a:rPr lang="en-US" b="0" dirty="0" err="1"/>
              <a:t>brazil</a:t>
            </a:r>
            <a:r>
              <a:rPr lang="en-US" b="0" dirty="0"/>
              <a:t> the documentary have 108 customers and </a:t>
            </a:r>
            <a:r>
              <a:rPr lang="en-US" b="0" dirty="0" err="1"/>
              <a:t>uk</a:t>
            </a:r>
            <a:r>
              <a:rPr lang="en-US" b="0" dirty="0"/>
              <a:t> and </a:t>
            </a:r>
            <a:r>
              <a:rPr lang="en-US" b="0" dirty="0" err="1"/>
              <a:t>usa</a:t>
            </a:r>
            <a:r>
              <a:rPr lang="en-US" b="0" dirty="0"/>
              <a:t> they have low customers in drama.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And most of the countries are</a:t>
            </a:r>
            <a:r>
              <a:rPr lang="en-US" i="1" dirty="0"/>
              <a:t> struggling to increase the customer on </a:t>
            </a:r>
            <a:r>
              <a:rPr lang="en-US" i="1" dirty="0">
                <a:solidFill>
                  <a:srgbClr val="00B050"/>
                </a:solidFill>
              </a:rPr>
              <a:t>animation genre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Best Month To Release Movie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5754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From this analysis most of the movies are released in particular month(</a:t>
            </a:r>
            <a:r>
              <a:rPr lang="en-US" dirty="0" err="1">
                <a:solidFill>
                  <a:srgbClr val="00B050"/>
                </a:solidFill>
              </a:rPr>
              <a:t>October,December,January,march</a:t>
            </a:r>
            <a:r>
              <a:rPr lang="en-US" b="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we launch our movies on this month it will be positive.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5445E-EE97-9CB8-D6C6-023F33D6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6095A2-C0ED-5058-3556-BC18EC0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Subscription Type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FA3FC-7021-78D3-8234-273AD7595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442969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(12.08 million watch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Most popular and affordable.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 user can watch at one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BASIC (11.62 million watch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Only one user can watch at one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And lower video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PREMIUM (11,53 million watch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allow 4 users at one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cost  too much.</a:t>
            </a:r>
          </a:p>
        </p:txBody>
      </p:sp>
    </p:spTree>
    <p:extLst>
      <p:ext uri="{BB962C8B-B14F-4D97-AF65-F5344CB8AC3E}">
        <p14:creationId xmlns:p14="http://schemas.microsoft.com/office/powerpoint/2010/main" val="108416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A33E-64D0-23AC-1A23-0AAABC2C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E6583-01BA-8CC6-0D6D-517C39B2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Director And Actor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DB21-B72C-AB05-AB67-024FEDE902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57539"/>
            <a:ext cx="6477000" cy="3884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By producing a movie from top performance directors like </a:t>
            </a:r>
            <a:r>
              <a:rPr lang="en-US" b="0" dirty="0" err="1"/>
              <a:t>james</a:t>
            </a:r>
            <a:r>
              <a:rPr lang="en-US" b="0" dirty="0"/>
              <a:t> smith ,David smith, Mathew </a:t>
            </a:r>
            <a:r>
              <a:rPr lang="en-US" b="0" dirty="0" err="1"/>
              <a:t>smith,Michael</a:t>
            </a:r>
            <a:r>
              <a:rPr lang="en-US" b="0" dirty="0"/>
              <a:t> </a:t>
            </a:r>
            <a:r>
              <a:rPr lang="en-US" b="0" dirty="0" err="1"/>
              <a:t>johnsonit</a:t>
            </a:r>
            <a:r>
              <a:rPr lang="en-US" b="0" dirty="0"/>
              <a:t> will  increases the chances of gaining popularity and higher user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By combining the top director and top actors it will </a:t>
            </a:r>
            <a:r>
              <a:rPr lang="en-US" b="0" dirty="0" err="1"/>
              <a:t>attracte</a:t>
            </a:r>
            <a:r>
              <a:rPr lang="en-US" b="0" dirty="0"/>
              <a:t> more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Additionally, offering a 30% discount to customers switching from the Basic to the Standard plan can encourage upgrades, leading to increased engagement and longer watch times.</a:t>
            </a:r>
          </a:p>
        </p:txBody>
      </p:sp>
    </p:spTree>
    <p:extLst>
      <p:ext uri="{BB962C8B-B14F-4D97-AF65-F5344CB8AC3E}">
        <p14:creationId xmlns:p14="http://schemas.microsoft.com/office/powerpoint/2010/main" val="22156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7497-7DEF-FDCF-98D4-E6A9ABA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188" y="2834481"/>
            <a:ext cx="3029858" cy="118903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2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5DA1-4078-91FA-8B55-77A9336F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A4EA-4414-44AB-B611-1BAE087427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493819"/>
            <a:ext cx="6340929" cy="48041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Here I convert a Age Column into different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It helps to identify which age group watch Netflix 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7F406-3E6A-AE22-B4C9-270CA90A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5" y="2547650"/>
            <a:ext cx="4307597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249E-F993-F21A-24CD-A7E7AA156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9BE1D-A8CC-0096-196E-FE4DEDF4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C58E4D-47C8-BB90-AAA1-8A5E70422D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Subscription Type vs Watch Time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4CB2-10E5-C0B8-BF86-4155CED5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D9AB-8610-52AE-9589-C37694FD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F87B-6004-C809-934D-A075C7E22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493819"/>
            <a:ext cx="6340929" cy="53641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In the data set they provide the subscription type.</a:t>
            </a:r>
          </a:p>
          <a:p>
            <a:endParaRPr lang="en-IN" sz="2400" b="0" dirty="0"/>
          </a:p>
          <a:p>
            <a:endParaRPr lang="en-IN" sz="2400" b="0" dirty="0"/>
          </a:p>
          <a:p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To get the total watch time I used sum to calculate.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69148-C556-1B65-CA40-F6448F48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71" y="2356865"/>
            <a:ext cx="4829175" cy="34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6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A034-CC53-909D-E0A6-3FEC736E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54E79-F472-4802-543B-6DADF7D6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Task-4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AC70F5-0A7E-F777-2228-3D8D9F1E2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Top 10 Most Watched Shows/Movies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2"/>
            <a:ext cx="4647282" cy="4197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To identify the top 10 most watched shows for that I used </a:t>
            </a:r>
            <a:r>
              <a:rPr lang="en-US" altLang="en-US" sz="2400" b="1" dirty="0"/>
              <a:t>top n </a:t>
            </a:r>
            <a:r>
              <a:rPr lang="en-US" altLang="en-US" sz="2400" dirty="0"/>
              <a:t>filter to achieve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I used sum of watch time as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So it will give the total watch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1B50-928B-4FC9-4160-14DBCABB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30" y="297226"/>
            <a:ext cx="4419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04BC66-A771-492B-8E79-E3C5E33B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D4D6-2712-4EC3-A727-A5652AD67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ACE82-BD1C-4CC4-B9C6-7097502B70B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1297</Words>
  <Application>Microsoft Office PowerPoint</Application>
  <PresentationFormat>Widescreen</PresentationFormat>
  <Paragraphs>193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Arial</vt:lpstr>
      <vt:lpstr>Office Theme</vt:lpstr>
      <vt:lpstr>Netflix Data Analysis  Using Power Bi</vt:lpstr>
      <vt:lpstr>Task-1</vt:lpstr>
      <vt:lpstr>Excel</vt:lpstr>
      <vt:lpstr>Task-2</vt:lpstr>
      <vt:lpstr>Power Bi</vt:lpstr>
      <vt:lpstr>Task-3</vt:lpstr>
      <vt:lpstr>Power Bi</vt:lpstr>
      <vt:lpstr>Task-4</vt:lpstr>
      <vt:lpstr>Power Bi</vt:lpstr>
      <vt:lpstr>Task-5</vt:lpstr>
      <vt:lpstr>Power Bi</vt:lpstr>
      <vt:lpstr>Task-6</vt:lpstr>
      <vt:lpstr>Power Bi</vt:lpstr>
      <vt:lpstr>Power Bi</vt:lpstr>
      <vt:lpstr>Power Bi</vt:lpstr>
      <vt:lpstr>Task-7</vt:lpstr>
      <vt:lpstr>Power Bi</vt:lpstr>
      <vt:lpstr>Power Bi</vt:lpstr>
      <vt:lpstr>Task-8</vt:lpstr>
      <vt:lpstr>Power Bi</vt:lpstr>
      <vt:lpstr>Power Bi</vt:lpstr>
      <vt:lpstr>Task-9</vt:lpstr>
      <vt:lpstr>Power Bi</vt:lpstr>
      <vt:lpstr>Power Bi</vt:lpstr>
      <vt:lpstr>Task-10</vt:lpstr>
      <vt:lpstr>Power Bi</vt:lpstr>
      <vt:lpstr>Power Bi</vt:lpstr>
      <vt:lpstr>Task-11</vt:lpstr>
      <vt:lpstr>Power Bi</vt:lpstr>
      <vt:lpstr>Power Bi</vt:lpstr>
      <vt:lpstr>Task-12</vt:lpstr>
      <vt:lpstr>Power Bi</vt:lpstr>
      <vt:lpstr>Task-13</vt:lpstr>
      <vt:lpstr>Power Bi</vt:lpstr>
      <vt:lpstr>Power Bi</vt:lpstr>
      <vt:lpstr>Task-14</vt:lpstr>
      <vt:lpstr>PowerPoint Presentation</vt:lpstr>
      <vt:lpstr>Task-15</vt:lpstr>
      <vt:lpstr>PowerPoint Presentation</vt:lpstr>
      <vt:lpstr>Conclusion</vt:lpstr>
      <vt:lpstr>Age Group </vt:lpstr>
      <vt:lpstr>Genre</vt:lpstr>
      <vt:lpstr>Best Month To Release Movie</vt:lpstr>
      <vt:lpstr>Subscription Type</vt:lpstr>
      <vt:lpstr>Director And Actor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2025-05-22T06:10:40Z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