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47"/>
  </p:notesMasterIdLst>
  <p:sldIdLst>
    <p:sldId id="258" r:id="rId5"/>
    <p:sldId id="264" r:id="rId6"/>
    <p:sldId id="278" r:id="rId7"/>
    <p:sldId id="286" r:id="rId8"/>
    <p:sldId id="287" r:id="rId9"/>
    <p:sldId id="288" r:id="rId10"/>
    <p:sldId id="289" r:id="rId11"/>
    <p:sldId id="291" r:id="rId12"/>
    <p:sldId id="292" r:id="rId13"/>
    <p:sldId id="294" r:id="rId14"/>
    <p:sldId id="296" r:id="rId15"/>
    <p:sldId id="295" r:id="rId16"/>
    <p:sldId id="297" r:id="rId17"/>
    <p:sldId id="298" r:id="rId18"/>
    <p:sldId id="299" r:id="rId19"/>
    <p:sldId id="300" r:id="rId20"/>
    <p:sldId id="302" r:id="rId21"/>
    <p:sldId id="301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2" r:id="rId32"/>
    <p:sldId id="313" r:id="rId33"/>
    <p:sldId id="314" r:id="rId34"/>
    <p:sldId id="315" r:id="rId35"/>
    <p:sldId id="316" r:id="rId36"/>
    <p:sldId id="317" r:id="rId37"/>
    <p:sldId id="318" r:id="rId38"/>
    <p:sldId id="319" r:id="rId39"/>
    <p:sldId id="320" r:id="rId40"/>
    <p:sldId id="321" r:id="rId41"/>
    <p:sldId id="266" r:id="rId42"/>
    <p:sldId id="322" r:id="rId43"/>
    <p:sldId id="323" r:id="rId44"/>
    <p:sldId id="324" r:id="rId45"/>
    <p:sldId id="274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94830"/>
  </p:normalViewPr>
  <p:slideViewPr>
    <p:cSldViewPr snapToGrid="0" showGuides="1">
      <p:cViewPr varScale="1">
        <p:scale>
          <a:sx n="58" d="100"/>
          <a:sy n="58" d="100"/>
        </p:scale>
        <p:origin x="924" y="44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7D9-116D-3843-ABDF-D6546C1962D4}" type="datetimeFigureOut">
              <a:rPr lang="en-US" smtClean="0"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9D21CC-DD94-204E-93C8-E1AAF3084C8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3DA57-4989-0D20-34A5-23FF95F58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F80F4E-C40F-5844-8905-8CE7F427B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80251-C1C9-4CB7-DAEC-83AB7629E7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BF830-6ACE-2F74-3890-367EB7E645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062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E1C1D-DB5D-93DD-F5F3-436F182B9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B1EA44-C20A-99DD-FF5D-AE8F5CF434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7C2B5-F19D-7B75-9455-4B2076C6F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B13C08-E6BA-1A1D-A746-088BF1A3B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003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683523-629C-0272-3879-E7F7B85F9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1FE4F-BB23-43A1-787B-7EAF5BBB8A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44E7E8-E57A-F5E3-D190-368CA11E9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2A206-2B2B-663D-6F6D-D1E43EE96F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82948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9594D-898F-2BE4-8809-36F0003BE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7AD579-EC12-ED30-DE14-73045F72A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2BAEE-77B3-2EF0-BC63-F61C52B26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4003-C5F9-EE23-4235-BE5E9F553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4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4353C-7257-EAAE-CE3F-D788E4EFC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1D3B11-8F52-BF84-7369-CE94D3B015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853B7B-768F-1007-0466-2E3AAB4DC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67486-0457-4FE1-5758-D8FAEE659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486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DC9A8-80D5-8E4E-B64F-982EAF497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FB82FE-F193-5EF7-B88A-880A63C274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71EAE9-79CD-7A26-8064-3C86BF880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32EAB8-4560-25D8-8E1D-58EB43D84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3114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C929C-CCC0-178F-9802-8297AAFA9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D1347-49AD-2F6A-5B5A-47AB838024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BF198-6E79-EACA-F231-C91AC7EE4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4F461-FC0E-9AED-A7B5-369C256A03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8098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5FFD6-3344-FAF2-2E4F-7C7C2AA43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8EE7FF-A031-E284-580F-F784A77B99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5FC2D-F1E5-17FB-F6F9-6E2289AC9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FB374-B431-487B-9059-B1A2CE3A21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6626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2B3A1-9639-E86D-0C0F-C267596DA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B4EB93-AFBA-D5EE-5E6E-37299BD55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87EB67-43A1-578F-E13A-2EE7090AC0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6EBD27-A054-EFCC-EB9A-27BDE3807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406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400FA-A417-B360-EDD8-7256F5CAE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5B612E-85F4-406E-2499-C9899BA299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61F916-50F9-6F94-897B-410E92857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515DE-86DF-8993-5F4C-AA24B1191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830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840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BE15E-DAED-CF86-72EA-677062681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F67384-22AC-BE92-B31E-D5C2261FAC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B60CEB-641E-57B3-ACEF-3AE4F9CCB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D11BC-DD15-1F47-ACD9-DFED1551E5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739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1E89A3-F167-D9B3-C9BC-EAE03F1A4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557716-59BB-FFAC-8C0B-4FD8EC21C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7C7025-71F1-E2B1-DD48-8FA443C989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06924B-2E90-08CF-0FCC-876D012F0D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001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2AFF19-63E2-B928-C8D8-1FCF517FA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DD9D2F-50F1-C9FF-9491-843B038D1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1BE58-B909-B373-FDF2-6F4358A5E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42CE4-18F3-075D-76E6-0158BE3FC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420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524FE-3EEE-1680-03AE-F0ADFFA20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FC2126-CABB-7F8E-5A81-BA59D68E4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A18E20-2980-7581-FEA7-64559108F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AEC14-D6EC-F284-DBDB-0F79CD7498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67645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591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C28D5-7B26-E651-DDF1-B678D6FE2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41549B-0B0F-FE89-1190-739269E40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A55A58-5DA6-7DDB-27B9-431326D4B7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67C038-7F5F-ABC3-A0D2-3FD1C7F138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34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556CF-6F33-926B-4EC9-4FF700934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950FC7-4468-4AB7-0999-994E0C85D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8123E7-77CC-9F76-FC12-F3E40014B9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68352-9222-CEAF-364C-15F127402F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00711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A2952-89D5-F7A0-8E82-619C935EA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83B806-19E7-109A-60E9-8730F8D80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95D6D5-AA67-422F-D59F-DC1840D10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57F8B-7C01-D149-15BB-95E18CCD64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9225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6873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3008-3202-9A53-736A-B70A0C350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B9C9D0-5102-7FA3-99A4-7C00BB7F6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086B1E-A867-EFC8-9FFC-FCA3DBEFF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8D35C-45D5-DA83-B70B-E461F27A35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41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2C347-3A8A-3E4D-AE03-92EC1F632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BB80BA-3032-1C37-0851-415136C6E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A6C749-ACE5-5F2D-4F82-0B75FC071D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4F6ECF-FF57-02B7-6099-155288414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692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DB973-45E7-A966-62B8-C6E57633F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E014F-24D0-7AC3-2B80-35C7D0595B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CF6648-E010-179C-CFE7-D6CF7ADF63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406E-5E98-7032-DE4A-FCB9D0BD9C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7494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9E4A61-5F0E-FA3F-118C-498C9D15E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BC9F06-C5CA-6D5D-253C-0C086072E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36974E-5592-0AF0-F7A9-E85888058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7A7E56-9EFD-FD28-26D3-DEBCDC9C1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002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EDC7E-559B-690F-B3EB-F182BF5A8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4CE37-7A9E-00DD-B54D-D741E1BFB1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F2B9A8-7ED4-C1D8-EDC9-87D98229A8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9D472-0FF2-CF94-DADA-851AF45992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05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DC7D-30E6-2DB5-B371-95CB9E5DF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8A1092-D0F3-F534-A76E-8CE1F23E3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37090-2B2D-6918-3F76-D3242E163A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7C8D35-AD34-CB1C-E913-384A6C547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459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7F55FA-6924-CB62-4B30-C45F1AAAE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AB4EA-1D61-59CA-AC36-D99EC2F516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D8C08-E046-4264-B4FD-0C57BFF5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E665F2-EF7D-D621-FDCE-C9D68F86E6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D21CC-DD94-204E-93C8-E1AAF3084C8D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0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anchor="t">
            <a:noAutofit/>
          </a:bodyPr>
          <a:lstStyle>
            <a:lvl1pPr algn="l">
              <a:defRPr sz="59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>
              <a:buNone/>
              <a:defRPr sz="1200">
                <a:noFill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anchor="ctr"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MMM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1400"/>
            </a:lvl1pPr>
            <a:lvl2pPr>
              <a:lnSpc>
                <a:spcPct val="150000"/>
              </a:lnSpc>
              <a:spcBef>
                <a:spcPts val="0"/>
              </a:spcBef>
              <a:defRPr sz="1200"/>
            </a:lvl2pPr>
            <a:lvl3pPr>
              <a:lnSpc>
                <a:spcPct val="150000"/>
              </a:lnSpc>
              <a:spcBef>
                <a:spcPts val="0"/>
              </a:spcBef>
              <a:defRPr sz="1100"/>
            </a:lvl3pPr>
            <a:lvl4pPr>
              <a:lnSpc>
                <a:spcPct val="150000"/>
              </a:lnSpc>
              <a:spcBef>
                <a:spcPts val="0"/>
              </a:spcBef>
              <a:defRPr sz="1050"/>
            </a:lvl4pPr>
            <a:lvl5pPr>
              <a:lnSpc>
                <a:spcPct val="150000"/>
              </a:lnSpc>
              <a:spcBef>
                <a:spcPts val="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raphic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Graphic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Footer Placeholder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raphic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72" name="Graphic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le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anchor="b">
            <a:no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6231" y="4278235"/>
            <a:ext cx="3081528" cy="117043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/>
          <a:lstStyle>
            <a:lvl1pPr marL="0" indent="0">
              <a:buNone/>
              <a:defRPr sz="1800"/>
            </a:lvl1pPr>
            <a:lvl2pPr marL="283464">
              <a:defRPr sz="1800"/>
            </a:lvl2pPr>
            <a:lvl3pPr marL="566928">
              <a:defRPr sz="1600"/>
            </a:lvl3pPr>
            <a:lvl4pPr marL="758952">
              <a:defRPr sz="1400"/>
            </a:lvl4pPr>
            <a:lvl5pPr marL="1042416"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reeform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Footer Placeholder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anchor="ctr">
            <a:noAutofit/>
          </a:bodyPr>
          <a:lstStyle>
            <a:lvl1pPr marL="0" indent="0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40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anchor="t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2744" y="1885193"/>
            <a:ext cx="5943600" cy="41148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raphic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ooter Placeholder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1" name="Slide Number Placeholder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raphic 76">
            <a:extLst>
              <a:ext uri="{FF2B5EF4-FFF2-40B4-BE49-F238E27FC236}">
                <a16:creationId xmlns:a16="http://schemas.microsoft.com/office/drawing/2014/main" id="{527CC80A-3410-5824-B06B-C4176A6BF4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53" name="Title 1">
            <a:extLst>
              <a:ext uri="{FF2B5EF4-FFF2-40B4-BE49-F238E27FC236}">
                <a16:creationId xmlns:a16="http://schemas.microsoft.com/office/drawing/2014/main" id="{CB607447-86F1-863F-176B-E0B78D243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anchor="t">
            <a:noAutofit/>
          </a:bodyPr>
          <a:lstStyle>
            <a:lvl1pPr>
              <a:defRPr sz="5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7" name="Graphic 12">
            <a:extLst>
              <a:ext uri="{FF2B5EF4-FFF2-40B4-BE49-F238E27FC236}">
                <a16:creationId xmlns:a16="http://schemas.microsoft.com/office/drawing/2014/main" id="{E5105AB7-2E65-757B-FF2B-CFE19C5C87B7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9" name="Graphic 12">
            <a:extLst>
              <a:ext uri="{FF2B5EF4-FFF2-40B4-BE49-F238E27FC236}">
                <a16:creationId xmlns:a16="http://schemas.microsoft.com/office/drawing/2014/main" id="{ECA42036-662E-03F7-941F-EDA42BEA5EDE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9" name="Freeform 47">
            <a:extLst>
              <a:ext uri="{FF2B5EF4-FFF2-40B4-BE49-F238E27FC236}">
                <a16:creationId xmlns:a16="http://schemas.microsoft.com/office/drawing/2014/main" id="{B90A79D3-C4F3-1056-F590-BFED7F28BC72}"/>
              </a:ext>
            </a:extLst>
          </p:cNvPr>
          <p:cNvSpPr/>
          <p:nvPr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1FFE4B3-23C8-22B1-E231-C5753166B687}"/>
              </a:ext>
            </a:extLst>
          </p:cNvPr>
          <p:cNvSpPr/>
          <p:nvPr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6" name="Graphic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6D8E3E3-8A4C-591F-3DAB-1D6E46AA4DB9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Graphic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3" name="Freeform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9" name="Graphic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506487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5032014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95265"/>
            <a:ext cx="2788920" cy="365760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94678"/>
            <a:ext cx="2788920" cy="3657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85049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86146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337865"/>
            <a:ext cx="2816352" cy="310896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335932"/>
            <a:ext cx="2816352" cy="310896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>
                <a:noFill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Picture Placeholder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6" name="Picture Placeholder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0" name="Text Placeholder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5332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1" name="Text Placeholder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631936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7" name="Text Placeholder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6968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8" name="Text Placeholder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74720" y="3575304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9" name="Text Placeholder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96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4720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Picture Placeholder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73" name="Picture Placeholder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56" name="Text Placeholder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631936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4" name="Text Placeholder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53328" y="3867912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5" name="Title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31" name="Picture Placeholder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2" name="Picture Placeholder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33" name="Text Placeholder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05332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Text Placeholder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631936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886968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474720" y="6000750"/>
            <a:ext cx="2441448" cy="365760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8696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474720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9" name="Picture Placeholder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0" name="Picture Placeholder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endParaRPr lang="en-US" dirty="0"/>
          </a:p>
        </p:txBody>
      </p:sp>
      <p:sp>
        <p:nvSpPr>
          <p:cNvPr id="41" name="Text Placeholder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631936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053328" y="6293358"/>
            <a:ext cx="2441448" cy="310896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>
                <a:solidFill>
                  <a:schemeClr val="bg2"/>
                </a:solidFill>
              </a:defRPr>
            </a:lvl1pPr>
          </a:lstStyle>
          <a:p>
            <a:fld id="{CC43B8D3-9A08-F84C-9DD4-44948BA52D4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phic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4000" b="1" i="0" u="none" strike="noStrike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Zomato Order &amp; Restaurant Analysis Using Power BI</a:t>
            </a:r>
            <a:endParaRPr lang="en-US" sz="4000" b="1" dirty="0">
              <a:effectLst/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131B30-52DF-5114-9D13-F181B57D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9253848-038F-789E-1443-85C3C060B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Joins</a:t>
            </a:r>
            <a:endParaRPr lang="en-US" sz="28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4915C5-CCCE-8ADF-5ABD-FF6C09F2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863" y="1724800"/>
            <a:ext cx="8557352" cy="7772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Joining the 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Zomato_Orders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sz="1800" b="0" i="0" u="none" strike="noStrike" dirty="0" err="1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Zomato_Restaurants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table to get the restaurant details along with orders table.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E105A4F-B489-5AFC-975F-87E413955E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171CF93-BEAE-0E61-7D3C-EA916F1DBFE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5A4BA7-A795-E44C-A5E3-86EB6E5DD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502040"/>
            <a:ext cx="12192000" cy="232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214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80D4ED-0F53-4696-EE77-3F881230A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84B308A-B726-262E-32D4-10996B365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Export the transformed dataset</a:t>
            </a:r>
            <a:endParaRPr lang="en-US" sz="28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3FB549-B206-7132-5869-C7A6B2506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9863" y="2275644"/>
            <a:ext cx="8557352" cy="77724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After transforming the dataset  I use a export option to save the transform data into csv or excel file.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338BD237-790E-78B9-7775-8F59558C78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4E8A92C0-45EF-96C4-611A-672DCFAE89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537986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9A984D-7321-090E-0CEA-EE0E463C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C80BD-0C0E-B7F1-8E80-535ED965F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- 3</a:t>
            </a:r>
          </a:p>
        </p:txBody>
      </p:sp>
    </p:spTree>
    <p:extLst>
      <p:ext uri="{BB962C8B-B14F-4D97-AF65-F5344CB8AC3E}">
        <p14:creationId xmlns:p14="http://schemas.microsoft.com/office/powerpoint/2010/main" val="1394155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2B6EE5-B6E9-1578-1BED-F773FEC68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F53B5F0-504A-42C4-8263-09EEB6E1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BI Analysis and Visualization</a:t>
            </a:r>
            <a:endParaRPr lang="en-US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E1951-6D72-8152-43F7-3C0AE287CD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86" y="1893980"/>
            <a:ext cx="8104008" cy="400022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After importing a dataset I tried to find there is an any error in the dataset.</a:t>
            </a: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68B9573-9D57-CE4B-EDA4-BF26932E79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D3C707A-A72C-3C0A-4E90-353338E594D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2C9DF-77FD-6393-4001-A91A7117F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8765"/>
            <a:ext cx="12192000" cy="2448267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5E9A33-9D81-F6C3-78A6-1AAA319404D6}"/>
              </a:ext>
            </a:extLst>
          </p:cNvPr>
          <p:cNvSpPr txBox="1">
            <a:spLocks/>
          </p:cNvSpPr>
          <p:nvPr/>
        </p:nvSpPr>
        <p:spPr>
          <a:xfrm>
            <a:off x="709485" y="5042968"/>
            <a:ext cx="9106543" cy="153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Above we can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can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see there is an any error or any null value by each column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empty represent the % of null value or empty value.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The error represent the % of rows with error.</a:t>
            </a:r>
            <a:endParaRPr lang="en-IN" sz="1200" dirty="0"/>
          </a:p>
          <a:p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The valid represent the % of valid entries (non </a:t>
            </a:r>
            <a:r>
              <a:rPr lang="en-IN" sz="1800" dirty="0" err="1">
                <a:latin typeface="Arial" panose="020B0604020202020204" pitchFamily="34" charset="0"/>
                <a:cs typeface="Arial" panose="020B0604020202020204" pitchFamily="34" charset="0"/>
              </a:rPr>
              <a:t>error,non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null).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162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E7C946-BAA1-7607-B1F2-B2AAA05A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6DF6A-D1D9-B837-B0DA-CCCEA615A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Power BI tasks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434087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ACB177-79B1-52F1-48DE-FD1155AF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BB026-CF02-BA37-C756-C858FF9D1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- 1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239060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463B18-1A6E-47C7-F1FD-AC7C26253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B87DAF2-AEE4-D1BA-FD3C-C4AC31C88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Number of Restaurants per City</a:t>
            </a:r>
            <a:endParaRPr lang="en-US" sz="2800" b="1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3F4E369-E596-63C1-B7FF-7ACF1A4C0B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D2B55943-D55C-FFD8-7451-517C970097C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D9107-C714-4F85-9466-F27B94FD7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9859526" cy="3578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 used a bar char to identify the number of restaurant for each city.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FB417-FAEA-E786-9C1E-740B364E8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578" y="2740215"/>
            <a:ext cx="4210050" cy="3162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24CD43-A2E6-31A7-D80C-CAAB3E8E1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1903" y="2740215"/>
            <a:ext cx="17335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73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A54B93-F0D2-CF7F-36C6-5AEA3FCD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C475-DA23-C298-D498-21E190E7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039000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D5936-3844-38BE-7123-D5984CFE1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75465CB-D782-5023-E4AE-085464118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Percentage of Orders from Different Cities</a:t>
            </a:r>
            <a:endParaRPr lang="en-US" sz="2800" b="1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F8F9F26-56F6-78BF-A9DB-57E3B7556A5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4EE50A7A-4817-F98F-FA71-35627706FC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361DE-AC82-DDFA-DA42-1F88030A5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9859526" cy="3578352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 used a pie char to identify the number of orders for each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I created  a table to identify which city have a most orders and how much restaurant.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EEBFBA8-2D5A-B0DC-2400-6F3AC869C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5806" y="3429000"/>
            <a:ext cx="2552700" cy="1504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5929D99-5E39-2402-41D4-2AB57FBA0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610" y="3048803"/>
            <a:ext cx="4591050" cy="354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F24250D-6827-7B3A-6559-A6E6778EB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290" y="3639353"/>
            <a:ext cx="1590675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666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8274A7-0515-D8CA-AE92-60DEFB056B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0AE24-9945-4E49-4385-69E302700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- 3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47167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D881F-CA86-A4F1-802F-E64731BD2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- 1</a:t>
            </a:r>
          </a:p>
        </p:txBody>
      </p:sp>
    </p:spTree>
    <p:extLst>
      <p:ext uri="{BB962C8B-B14F-4D97-AF65-F5344CB8AC3E}">
        <p14:creationId xmlns:p14="http://schemas.microsoft.com/office/powerpoint/2010/main" val="4163351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7C1305-3E34-3282-35AD-32A43F41F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3C4C2FC-B7B8-08AF-3D4A-23522AC7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 Amount Trends Over Time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0A20753-C065-5363-4649-9C62E4D61E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7D181532-E48F-B513-FCA9-FC606DD79A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DA474-4078-831B-1564-4C7B08C9D2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9859526" cy="963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Here I used a line char to identify the trend over the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ordre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 order amount and order date column to identify the trends.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ADBBCE-281B-DD7D-00DD-0242F9744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735" y="2976828"/>
            <a:ext cx="8687149" cy="28212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E4D075-CF84-B3F9-EBB5-AB5F589DEB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23" y="2862606"/>
            <a:ext cx="1781175" cy="1419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9510D9-7C0E-339C-40E2-6DF1902D73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760" y="4567675"/>
            <a:ext cx="17145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791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E4AE2-20F9-5E64-50E9-E5BAC81D4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02EF2-C8FF-70F1-84D7-EA99A6554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- 4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06340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5EB15E-948A-CE2D-0FCA-546F8E347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6D1B095-57C3-4B25-CD82-57465D355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Correlation of Factors Affecting Average Rating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F9FB6CE-18E6-B06D-04AB-34BDB9293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DEEA57B-2F5E-5616-66F9-37DF8F10024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486DFE-4CD4-0592-D536-CD3FA4387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7010" y="1756369"/>
            <a:ext cx="9859526" cy="96331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 scatter plot to identify the correlation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B41E1F-5EFE-53A9-CD10-6CF4E15F5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875" y="2238024"/>
            <a:ext cx="3771900" cy="3124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D8D085-23B8-3C29-C43B-CB2D9FCA6523}"/>
              </a:ext>
            </a:extLst>
          </p:cNvPr>
          <p:cNvSpPr txBox="1"/>
          <p:nvPr/>
        </p:nvSpPr>
        <p:spPr>
          <a:xfrm>
            <a:off x="5503845" y="2238024"/>
            <a:ext cx="458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Slight positive trend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revenue increases, average rating slightly increases.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67936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8E13CB-F2F7-5CB6-2AE9-DD6C1192C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74B5A34-2509-90E5-D791-6E845C07C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Total Rating and Avg Rating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B218B607-8A14-20B9-E041-A243C90C48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54F2340-8521-AF6C-80B9-5A0972CA21C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52F0C8-537B-039A-AB0C-7688E333D649}"/>
              </a:ext>
            </a:extLst>
          </p:cNvPr>
          <p:cNvSpPr txBox="1"/>
          <p:nvPr/>
        </p:nvSpPr>
        <p:spPr>
          <a:xfrm>
            <a:off x="5503845" y="2238024"/>
            <a:ext cx="458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 clear trend (points spread randomly).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number of ratings doesn’t significantly affect the average rating.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F2252E8-8656-C121-715F-6D51210B0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97230" y="2238024"/>
            <a:ext cx="4000500" cy="2028825"/>
          </a:xfrm>
        </p:spPr>
      </p:pic>
    </p:spTree>
    <p:extLst>
      <p:ext uri="{BB962C8B-B14F-4D97-AF65-F5344CB8AC3E}">
        <p14:creationId xmlns:p14="http://schemas.microsoft.com/office/powerpoint/2010/main" val="1600533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66A258-020C-289A-5452-4BE420885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A40D670-52F4-8EC1-20F1-CF1464541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Delivery Time and Avg Rating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1C9C820-2315-65CC-CAA2-A307BA0789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5B18ECBF-6FEB-2A81-6291-F722936818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2C667C-37CB-273B-2932-534FE44E49D3}"/>
              </a:ext>
            </a:extLst>
          </p:cNvPr>
          <p:cNvSpPr txBox="1"/>
          <p:nvPr/>
        </p:nvSpPr>
        <p:spPr>
          <a:xfrm>
            <a:off x="1651903" y="1997736"/>
            <a:ext cx="458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Negative trend.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Higher delivery times may slightly lower the average rating.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4302E-D309-4ECA-1ED2-F79A8789E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51903" y="3279855"/>
            <a:ext cx="6510338" cy="2069566"/>
          </a:xfrm>
        </p:spPr>
      </p:pic>
    </p:spTree>
    <p:extLst>
      <p:ext uri="{BB962C8B-B14F-4D97-AF65-F5344CB8AC3E}">
        <p14:creationId xmlns:p14="http://schemas.microsoft.com/office/powerpoint/2010/main" val="14363588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4A004-FE59-532B-F3F5-7AF8DC9B4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F6A8BF2-F824-4902-8C85-CD582CF3D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Number of Orders and Avg Rating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AB49C7B0-9D88-205D-78A2-919A68C39A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743AF7A-0C3D-83F4-AF3F-67E03519499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665C66-A57F-4BE6-A8A5-A481C088E083}"/>
              </a:ext>
            </a:extLst>
          </p:cNvPr>
          <p:cNvSpPr txBox="1"/>
          <p:nvPr/>
        </p:nvSpPr>
        <p:spPr>
          <a:xfrm>
            <a:off x="5337583" y="2713638"/>
            <a:ext cx="458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Slight 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positive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trend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Restaurants with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more orders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have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higher average ratings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16145EE-12F7-6D45-23B2-7B285C27E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7707" y="2276475"/>
            <a:ext cx="3638550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60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59739-A00E-17B2-B4F7-5697D0EC0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59F76-8955-FD5C-CCA6-BCB0ECD1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- 5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5638464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375EC-97A0-3775-A7A5-3433C7F86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8422080-54E9-BADF-E201-B9F88F63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+mn-lt"/>
              </a:rPr>
              <a:t>Top 5 Restaurants by Total Sales</a:t>
            </a:r>
            <a:endParaRPr lang="en-US" sz="2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ED66814-AB52-5C71-5159-E8068BE1C5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ED0ADAC-FB31-FBFE-BEBD-196E288B754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D7E741-EB07-604D-281B-0C402881811C}"/>
              </a:ext>
            </a:extLst>
          </p:cNvPr>
          <p:cNvSpPr txBox="1"/>
          <p:nvPr/>
        </p:nvSpPr>
        <p:spPr>
          <a:xfrm>
            <a:off x="3055575" y="1693455"/>
            <a:ext cx="458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this column chart we can see the top 5 restaurant based on total sales.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B16CE-2D62-D721-44F4-EB7F2ED3B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1" y="1773715"/>
            <a:ext cx="211455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92B3229-FB75-6CED-DDEB-27A77F152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5575" y="3078480"/>
            <a:ext cx="50673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87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3EBBE9-176B-A441-3AFE-CE5F0A5D0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23B7-245E-A7D7-EF4A-F11793D54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- 6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04268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F0E29F-E5B2-7958-8473-D095A9C01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448C4286-2E0A-7DA0-7D8A-F71360F11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Revenue by Area Using a Tree Map</a:t>
            </a:r>
            <a:endParaRPr lang="en-US" sz="2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F3D789F2-679F-3E4B-3966-DE3B8E1FD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3D818B0-E76D-E78E-3FDB-8068688DCE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9BCB59-5C67-BD33-F686-70F7954898AD}"/>
              </a:ext>
            </a:extLst>
          </p:cNvPr>
          <p:cNvSpPr txBox="1"/>
          <p:nvPr/>
        </p:nvSpPr>
        <p:spPr>
          <a:xfrm>
            <a:off x="4784800" y="1784733"/>
            <a:ext cx="45876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this tree map we can see highest revenue to lowest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also the table can explain the area in details.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B4771D-B28F-BC93-227D-9A31D3029B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883" y="1784733"/>
            <a:ext cx="3981450" cy="45131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0DE7CB1-0562-F838-5081-87F80817F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8803" y="3429000"/>
            <a:ext cx="4419600" cy="20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220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BA60034-9E02-4BFF-D46B-98C157D63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Upload Dataset into MySQL</a:t>
            </a:r>
            <a:endParaRPr lang="en-US" sz="32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A91497-60EB-6CC6-BE1A-11323E8A9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 create a new schema called Zomato.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I import a two data sets.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409EE273-65DC-EBC2-149C-7BB5726CE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00E35B6-58C6-ABFD-1333-AA1B7702D18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432233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C9A9CA-D655-7C6C-7CF8-54E01E7AA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6EB1-0E64-F895-E7F1-3DADD0E13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- 7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7352289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28E5B4-1D65-16A4-748F-D907F09C9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092F57B-CEDE-776E-3A73-B9B753558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dirty="0">
                <a:solidFill>
                  <a:srgbClr val="333333"/>
                </a:solidFill>
                <a:effectLst/>
                <a:latin typeface="Comic Sans MS" panose="030F0702030302020204" pitchFamily="66" charset="0"/>
              </a:rPr>
              <a:t>Order Density by City </a:t>
            </a:r>
            <a:endParaRPr lang="en-US" sz="2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3F69381-A281-1447-3298-E588F5F100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6DB6560-FCF1-257F-3C8C-79CD9A27C58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FAD9A-209A-ABC5-5741-39E71A1F6258}"/>
              </a:ext>
            </a:extLst>
          </p:cNvPr>
          <p:cNvSpPr txBox="1"/>
          <p:nvPr/>
        </p:nvSpPr>
        <p:spPr>
          <a:xfrm>
            <a:off x="4784800" y="1784733"/>
            <a:ext cx="4587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From the Heat map we can see the order density.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high contrast value is high and the lower one is low value.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On the table we can find the city details.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1DA3E0-C410-4F81-977E-F2BC23E22F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167" y="3226942"/>
            <a:ext cx="3476625" cy="1581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C54D6D-0BD7-5F44-CF8C-E3A27ABF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9755" y="1707009"/>
            <a:ext cx="1695450" cy="1133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F518B2-4152-0CF4-F79A-513722837C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2115" y="4459605"/>
            <a:ext cx="4752975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07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444AC5-067B-16BF-4054-ED509382E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53E73-1235-E3F6-7CCD-4F4044A45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- 8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457163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C8933B-444B-1D9B-38B5-AB94B0AAC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3B4AD0D-34AA-911E-7B02-C5B7D794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dirty="0">
                <a:solidFill>
                  <a:srgbClr val="000000"/>
                </a:solidFill>
                <a:effectLst/>
                <a:latin typeface="Comic Sans MS" panose="030F0702030302020204" pitchFamily="66" charset="0"/>
              </a:rPr>
              <a:t>Total Revenue &amp; Average Order Value</a:t>
            </a:r>
            <a:endParaRPr lang="en-US" sz="2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DFD913EF-84CD-9458-F418-790583D992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30224EE4-DBCC-21CF-3931-4D45A8EE323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DB03FE-3019-24EE-DCC0-3A34BBCA096F}"/>
              </a:ext>
            </a:extLst>
          </p:cNvPr>
          <p:cNvSpPr txBox="1"/>
          <p:nvPr/>
        </p:nvSpPr>
        <p:spPr>
          <a:xfrm>
            <a:off x="4784800" y="1784733"/>
            <a:ext cx="4587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kpi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card is displaying the current month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 the line chart we can see April is the highest made revenue and in the July lowest revenue was generated.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D569AC-8863-37CE-097B-D2894B44B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266" y="1646746"/>
            <a:ext cx="3095625" cy="1847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FB3492-E385-F5C9-4E74-8546CE869C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9257" y="3944038"/>
            <a:ext cx="4503149" cy="20483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EA6D61A-B388-44E8-BF2A-50106217B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855" y="3632583"/>
            <a:ext cx="440548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241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9F941-4614-C630-438F-55C039CA7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76310-3A5C-565F-E997-6C80CA3F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- 9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227553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5B71B-D395-34BD-E98C-A29BA86C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7BECB19-F4EA-4B03-8604-37C11E485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i="0" dirty="0">
                <a:effectLst/>
                <a:latin typeface="Comic Sans MS" panose="030F0702030302020204" pitchFamily="66" charset="0"/>
              </a:rPr>
              <a:t>Restaurant-Wise Sales Summary in a Table</a:t>
            </a:r>
            <a:endParaRPr lang="en-US" sz="2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60B57162-EC01-F280-7FB1-5CB431A8A9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B7D2AE70-F1C8-4D63-D848-9D180810C67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656E2-95B4-9D1A-ABE8-6C3C91E0108E}"/>
              </a:ext>
            </a:extLst>
          </p:cNvPr>
          <p:cNvSpPr txBox="1"/>
          <p:nvPr/>
        </p:nvSpPr>
        <p:spPr>
          <a:xfrm>
            <a:off x="6872120" y="1762699"/>
            <a:ext cx="45876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All the restaurant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detalils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are mentioned in the table.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By sorting the total sales we can find the best performing restaurant.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BD33DE-63A0-FCCA-370C-F12FB8CD5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902" y="1524033"/>
            <a:ext cx="5257800" cy="460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621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E89A67-E8D7-0695-CE44-EC53CA20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FBB7-A5E9-1AED-B327-44AB8613A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908452"/>
            <a:ext cx="5513832" cy="1828139"/>
          </a:xfrm>
        </p:spPr>
        <p:txBody>
          <a:bodyPr/>
          <a:lstStyle/>
          <a:p>
            <a:r>
              <a:rPr lang="en-IN" sz="40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IN" sz="4000" b="1" dirty="0">
                <a:solidFill>
                  <a:srgbClr val="000000"/>
                </a:solidFill>
                <a:latin typeface="Arial" panose="020B0604020202020204" pitchFamily="34" charset="0"/>
              </a:rPr>
              <a:t>Task - 10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9215910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A3F519-3FE2-7934-F3C6-60C54FBFF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93ED038-5392-0787-7681-F515C6C1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Power BI Dashboard</a:t>
            </a:r>
            <a:endParaRPr lang="en-US" sz="2800" b="1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863F44F-E1D6-2DE7-6D1D-52D67D8D01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7261394-D338-5C88-1EF7-87B0155174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5B0132-918A-365E-831D-6BC584EFA5E8}"/>
              </a:ext>
            </a:extLst>
          </p:cNvPr>
          <p:cNvSpPr txBox="1"/>
          <p:nvPr/>
        </p:nvSpPr>
        <p:spPr>
          <a:xfrm>
            <a:off x="2787268" y="1817783"/>
            <a:ext cx="55745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After finishing all the task and combining into one place and creating attractive dashboard.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And used a slicer to get data from specific category.</a:t>
            </a:r>
          </a:p>
        </p:txBody>
      </p:sp>
    </p:spTree>
    <p:extLst>
      <p:ext uri="{BB962C8B-B14F-4D97-AF65-F5344CB8AC3E}">
        <p14:creationId xmlns:p14="http://schemas.microsoft.com/office/powerpoint/2010/main" val="10114251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89372BE-E6D8-2AC7-8300-09F7D7B65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-198304"/>
            <a:ext cx="10851614" cy="705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6820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72A33E-587E-ABA0-A737-6C4A769C95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C495E28-24D1-AB11-B2F1-7E3A3F797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  <a:cs typeface="Arial" panose="020B0604020202020204" pitchFamily="34" charset="0"/>
              </a:rPr>
              <a:t>From the project: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C6E9A58-A703-CE66-7DE6-043621B25A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DF24517A-1C7B-A951-D718-A2C2D59C44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4E7868-A117-66D1-C83F-EA3728FA21EE}"/>
              </a:ext>
            </a:extLst>
          </p:cNvPr>
          <p:cNvSpPr txBox="1"/>
          <p:nvPr/>
        </p:nvSpPr>
        <p:spPr>
          <a:xfrm>
            <a:off x="1099850" y="2551450"/>
            <a:ext cx="8956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Order Distribution by City: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Bangalore and Mumbai have the highest number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Chennai, Kolkata, and Delhi have comparatively lower order volumes.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8880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4D179-24D9-E509-D2ED-DB8168C9E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1530A-23D3-5454-0D01-EB967165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- 2</a:t>
            </a:r>
          </a:p>
        </p:txBody>
      </p:sp>
    </p:spTree>
    <p:extLst>
      <p:ext uri="{BB962C8B-B14F-4D97-AF65-F5344CB8AC3E}">
        <p14:creationId xmlns:p14="http://schemas.microsoft.com/office/powerpoint/2010/main" val="1108995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902759-6FB0-746F-B084-2CA787CCC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5C7D715-3E75-E1D7-EB1F-DBF702D13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  <a:cs typeface="Arial" panose="020B0604020202020204" pitchFamily="34" charset="0"/>
              </a:rPr>
              <a:t>From the project: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2A33F66D-5DB3-9E34-4705-6187C87CF8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47F9169-D665-9082-E35F-272F0462A9B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5F8E87-9106-47BE-2211-95D4F23AFBE3}"/>
              </a:ext>
            </a:extLst>
          </p:cNvPr>
          <p:cNvSpPr txBox="1"/>
          <p:nvPr/>
        </p:nvSpPr>
        <p:spPr>
          <a:xfrm>
            <a:off x="923581" y="2049113"/>
            <a:ext cx="895671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Restaurant Availability: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Cities with more than 100 restaurants (like Bangalore &amp; Mumbai) have higher order volumes.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Cities with fewer than 100 restaurants (like Chennai, Delhi, Kolkata) have lower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shows a direct relationship between the number of restaurants available and the number of orders placed.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5712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CC65FA-9D5E-1137-FF43-4BD61254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823FD67-697C-BCB2-4EAB-C234EF4C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latin typeface="+mn-lt"/>
                <a:cs typeface="Arial" panose="020B0604020202020204" pitchFamily="34" charset="0"/>
              </a:rPr>
              <a:t>From the project: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C7A2E332-5245-8855-87F2-AB0534BBE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F584A73-379B-F52B-B769-4AAB2CEE60D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6E572-35FA-AA92-9414-68B1A01646C8}"/>
              </a:ext>
            </a:extLst>
          </p:cNvPr>
          <p:cNvSpPr txBox="1"/>
          <p:nvPr/>
        </p:nvSpPr>
        <p:spPr>
          <a:xfrm>
            <a:off x="1815806" y="2215717"/>
            <a:ext cx="66688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Business Strategy Insight:</a:t>
            </a:r>
          </a:p>
          <a:p>
            <a:endParaRPr lang="en-IN" dirty="0"/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suggest that increasing restaurant partnerships in low-order cities (like Chennai or Kolkata) might help boost order volumes there..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056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45C2F8-2E24-F46B-AC7B-3070B3814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61219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CA11DE-C262-492B-DB19-EB6D0A5B2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C5A6899-424D-61A2-D78D-7CD46452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 Simple Data Transformations Using SQL</a:t>
            </a:r>
            <a:endParaRPr lang="en-US" sz="28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25BB1F-52EF-03E2-3770-B64D342C9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8425149" cy="302303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Using a count function to identify Number of restaurants in each city.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F5BD9EA-2DF6-8D2C-D337-C31F4FA7F5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ECDA6039-4648-9652-5C92-0988A3197C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75CB25-49AF-8190-E5D0-5FF3CD41A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548" y="2736072"/>
            <a:ext cx="6690903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157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33456-5EE1-5FA6-6531-73C9B8A0C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E8B7B2E0-9B28-0CFA-B761-9C4FFAF3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 Simple Data Transformations Using SQL</a:t>
            </a:r>
            <a:endParaRPr lang="en-US" sz="28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CDF7F3-28DC-AA91-D872-7AA9C6F7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8634470" cy="43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top 5 city which have highest number of orders.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5A40246-42CC-6C1F-D22A-DAB43C73B85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A8D8B40D-F4BD-A778-05D1-6C3EE6EBA39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77A7C-B41B-2D54-0D8C-55463C8C5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562" y="2649270"/>
            <a:ext cx="8297433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539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3989E-0A78-A245-A5EE-A0A273BC1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D29CDC2-EC23-5B8C-5DEC-48FDE755D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Perform Simple Data Transformations Using SQL</a:t>
            </a:r>
            <a:endParaRPr lang="en-US" sz="28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79F2F4-9F99-4DDD-A9AD-E18B2AE4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8634470" cy="43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total revenue generated by each restaurant.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B532883-BF89-5F7D-DBD8-2F7EB08246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6CEA2D13-97E3-FD82-3520-47AE9F4FC77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0119E6-6FB3-4CAD-D190-BDB1F9A6B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713" y="2768349"/>
            <a:ext cx="8287907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261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434E6-FEC2-F44F-D81B-277547495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3B0FD00-1475-346D-4BF2-350BB36DA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Aggregation</a:t>
            </a:r>
            <a:endParaRPr lang="en-US" sz="28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207F47-558B-1626-8ECD-F7E135F6F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8634470" cy="43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Finding the average order amount for each 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0D06188C-FB68-DB85-4582-1A33584AC1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8DE4700-D6D3-3A7A-A95D-E93F9740F69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F231D-8024-A69B-074A-4869845E9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888" y="2601738"/>
            <a:ext cx="8221222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67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3D78B4-33CC-F4B3-A629-AA29DC73E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2B81A7E3-9097-1C79-6A74-EEE4B8D49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 Aggregation</a:t>
            </a:r>
            <a:endParaRPr lang="en-US" sz="2800" b="1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10AF31-631F-F8DC-552A-97C0B8EB0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8634470" cy="434505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Identifying the top 5 restaurants with highest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E4B2C040-A7D1-F55C-A2E0-D05E36E65D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0A4C86BC-CC29-997C-A475-ADF7D84A601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46D400-E408-D341-E5C7-3C679C506F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464" y="2745143"/>
            <a:ext cx="7347097" cy="33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85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_Design_Win32_SW_v11" id="{D7435ACC-9DD3-4D5B-A984-7326EB7AF7CB}" vid="{7C01AFE1-C5EE-47B6-A71D-62A9F78E44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431C809-C6F0-48D7-BF3E-4570CDAF51A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E30B917-A3AD-46B5-A6A4-F876E3BAC36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8C75813-FBB5-478B-828B-AC67018E27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847</Words>
  <Application>Microsoft Office PowerPoint</Application>
  <PresentationFormat>Widescreen</PresentationFormat>
  <Paragraphs>181</Paragraphs>
  <Slides>42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Arial Black</vt:lpstr>
      <vt:lpstr>Calibri</vt:lpstr>
      <vt:lpstr>Comic Sans MS</vt:lpstr>
      <vt:lpstr>Roboto Mono</vt:lpstr>
      <vt:lpstr>Office Theme</vt:lpstr>
      <vt:lpstr>Zomato Order &amp; Restaurant Analysis Using Power BI</vt:lpstr>
      <vt:lpstr>Task - 1</vt:lpstr>
      <vt:lpstr>Upload Dataset into MySQL</vt:lpstr>
      <vt:lpstr>Task - 2</vt:lpstr>
      <vt:lpstr>Perform Simple Data Transformations Using SQL</vt:lpstr>
      <vt:lpstr>Perform Simple Data Transformations Using SQL</vt:lpstr>
      <vt:lpstr>Perform Simple Data Transformations Using SQL</vt:lpstr>
      <vt:lpstr>Data Aggregation</vt:lpstr>
      <vt:lpstr>Data Aggregation</vt:lpstr>
      <vt:lpstr>Data Joins</vt:lpstr>
      <vt:lpstr>Export the transformed dataset</vt:lpstr>
      <vt:lpstr>Task - 3</vt:lpstr>
      <vt:lpstr>Power BI Analysis and Visualization</vt:lpstr>
      <vt:lpstr> Power BI tasks </vt:lpstr>
      <vt:lpstr> Task - 1</vt:lpstr>
      <vt:lpstr>Number of Restaurants per City</vt:lpstr>
      <vt:lpstr> Task - 2</vt:lpstr>
      <vt:lpstr>Percentage of Orders from Different Cities</vt:lpstr>
      <vt:lpstr> Task - 3</vt:lpstr>
      <vt:lpstr>Order Amount Trends Over Time</vt:lpstr>
      <vt:lpstr> Task - 4</vt:lpstr>
      <vt:lpstr>Correlation of Factors Affecting Average Rating</vt:lpstr>
      <vt:lpstr>Total Rating and Avg Rating</vt:lpstr>
      <vt:lpstr>Delivery Time and Avg Rating</vt:lpstr>
      <vt:lpstr>Number of Orders and Avg Rating</vt:lpstr>
      <vt:lpstr> Task - 5</vt:lpstr>
      <vt:lpstr>Top 5 Restaurants by Total Sales</vt:lpstr>
      <vt:lpstr> Task - 6</vt:lpstr>
      <vt:lpstr>Revenue by Area Using a Tree Map</vt:lpstr>
      <vt:lpstr> Task - 7</vt:lpstr>
      <vt:lpstr>Order Density by City </vt:lpstr>
      <vt:lpstr> Task - 8</vt:lpstr>
      <vt:lpstr>Total Revenue &amp; Average Order Value</vt:lpstr>
      <vt:lpstr> Task - 9</vt:lpstr>
      <vt:lpstr>Restaurant-Wise Sales Summary in a Table</vt:lpstr>
      <vt:lpstr> Task - 10</vt:lpstr>
      <vt:lpstr>Power BI Dashboard</vt:lpstr>
      <vt:lpstr>PowerPoint Presentation</vt:lpstr>
      <vt:lpstr>From the project:</vt:lpstr>
      <vt:lpstr>From the project:</vt:lpstr>
      <vt:lpstr>From the project: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2022-08-18T06:47:08Z</dcterms:created>
  <dcterms:modified xsi:type="dcterms:W3CDTF">2025-05-05T08:46:03Z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