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sldIdLst>
    <p:sldId id="256" r:id="rId2"/>
    <p:sldId id="257" r:id="rId3"/>
    <p:sldId id="259" r:id="rId4"/>
    <p:sldId id="260" r:id="rId5"/>
    <p:sldId id="269" r:id="rId6"/>
    <p:sldId id="261" r:id="rId7"/>
    <p:sldId id="265" r:id="rId8"/>
    <p:sldId id="262" r:id="rId9"/>
    <p:sldId id="266" r:id="rId10"/>
    <p:sldId id="263" r:id="rId11"/>
    <p:sldId id="26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9FA5-A0A1-4A4E-B3DA-ED5532B33B29}" v="203" dt="2024-03-20T10:19:56.521"/>
    <p1510:client id="{89F0B676-7616-4469-A374-E1A0310DB10B}" v="343" dt="2024-03-21T11:26:04.593"/>
    <p1510:client id="{A69BB83A-9552-463B-8A97-B8056D00C895}" v="703" dt="2024-03-20T11:22:43.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9" d="100"/>
          <a:sy n="69" d="100"/>
        </p:scale>
        <p:origin x="3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311093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09644676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132921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250427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547156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277512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3/21/2024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6692390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606978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23165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80773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3/21/2024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4409004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3/21/2024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72733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hdr="0" ft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5" name="Group 84">
            <a:extLst>
              <a:ext uri="{FF2B5EF4-FFF2-40B4-BE49-F238E27FC236}">
                <a16:creationId xmlns:a16="http://schemas.microsoft.com/office/drawing/2014/main" id="{7CC099DD-8E7F-4878-A418-76859A85E9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3DEBDB6E-6E9D-48C5-8C66-EC8D1AC84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B1C1573-D299-448C-8A04-C9E2270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D0AE86A-F86F-4CBE-9CAD-B508CD66DF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37F07FB-5D28-409C-BEFF-56E4E0470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F314C2B-7573-4DB8-AD6D-D07CE831E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AB0E5B9-7A69-4C8F-832C-385E34CF94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3EE5250-5184-40BF-9DF2-E25C8ED2F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45F0B04-CD2F-4DFA-BC25-7CD1B4723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120A221-52E9-45D0-A6EA-2E4B7BA91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EF69602-360C-4C8D-A2EC-558B20F58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20FAB78-4165-4488-A328-3396610F0F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FECEB49-DD6B-46B0-96F6-9B56A3AA9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9BB7828-91C2-45AB-B2EB-A77E93E5D2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58D9842-FFBE-40DA-AD41-4067978A6A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A9D92EE-93D9-42DE-9645-2C81E20E0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18C150F-1B6F-4BD1-9052-EA20D0294B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CCDB6DC-96CE-4D4A-917E-DAC5774837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1C4B445-E267-49A6-AB25-07B1822112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58BDCEC-CCF4-470A-A624-152E41F988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5D99E0-6D1B-4979-BC1C-0F54F485AA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8BFEC78-630A-4A9D-B4BF-92B08A158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FC065A-13A3-45D2-ACB7-1068F4A69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2551881-1E40-4ABC-A1FC-686D1B2D2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445FBD3-DA73-4FF1-8388-AED59D7678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B492AB2-E246-471D-A23E-7A279EDAED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5DDB3BB-3E22-49A4-B920-BBC68FD6D1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44814FE-01E1-4C6F-AE3A-46BDA527BB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0DA665-0CFA-4ADB-89FF-9F79AC2937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249E6A0-5BFC-4622-B59D-F5082F67BD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BD83E7E-1DA8-4060-9D1A-803D06542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4C0F59-9A0F-4340-BCD2-20B5BBBE5E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Freeform: Shape 83">
            <a:extLst>
              <a:ext uri="{FF2B5EF4-FFF2-40B4-BE49-F238E27FC236}">
                <a16:creationId xmlns:a16="http://schemas.microsoft.com/office/drawing/2014/main" id="{A7050958-138C-4DA8-9DF5-1A9D65C19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7" name="Picture 36" descr="Tractor in farmland">
            <a:extLst>
              <a:ext uri="{FF2B5EF4-FFF2-40B4-BE49-F238E27FC236}">
                <a16:creationId xmlns:a16="http://schemas.microsoft.com/office/drawing/2014/main" id="{D386595B-02C3-62C4-BD53-DB182A080063}"/>
              </a:ext>
            </a:extLst>
          </p:cNvPr>
          <p:cNvPicPr>
            <a:picLocks noChangeAspect="1"/>
          </p:cNvPicPr>
          <p:nvPr/>
        </p:nvPicPr>
        <p:blipFill rotWithShape="1">
          <a:blip r:embed="rId2">
            <a:alphaModFix amt="60000"/>
          </a:blip>
          <a:srcRect t="7999" r="-1" b="-1"/>
          <a:stretch/>
        </p:blipFill>
        <p:spPr>
          <a:xfrm>
            <a:off x="-8657" y="10"/>
            <a:ext cx="11157070"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p:cNvSpPr>
            <a:spLocks noGrp="1"/>
          </p:cNvSpPr>
          <p:nvPr>
            <p:ph type="ctrTitle"/>
          </p:nvPr>
        </p:nvSpPr>
        <p:spPr>
          <a:xfrm>
            <a:off x="684225" y="746841"/>
            <a:ext cx="9339075" cy="2682160"/>
          </a:xfrm>
        </p:spPr>
        <p:txBody>
          <a:bodyPr vert="horz" lIns="109728" tIns="109728" rIns="109728" bIns="91440" rtlCol="0">
            <a:normAutofit/>
          </a:bodyPr>
          <a:lstStyle/>
          <a:p>
            <a:r>
              <a:rPr lang="en-US" b="1" dirty="0">
                <a:solidFill>
                  <a:srgbClr val="FFFFFF"/>
                </a:solidFill>
              </a:rPr>
              <a:t>  IOT BASED SMART FARMING SYSTEM USING NODEMCU8266</a:t>
            </a:r>
          </a:p>
        </p:txBody>
      </p:sp>
      <p:sp>
        <p:nvSpPr>
          <p:cNvPr id="3" name="Subtitle 2"/>
          <p:cNvSpPr>
            <a:spLocks noGrp="1"/>
          </p:cNvSpPr>
          <p:nvPr>
            <p:ph type="subTitle" idx="1"/>
          </p:nvPr>
        </p:nvSpPr>
        <p:spPr>
          <a:xfrm>
            <a:off x="947433" y="3818905"/>
            <a:ext cx="11648165" cy="3781667"/>
          </a:xfrm>
        </p:spPr>
        <p:txBody>
          <a:bodyPr vert="horz" lIns="109728" tIns="109728" rIns="109728" bIns="91440" rtlCol="0" anchor="t">
            <a:noAutofit/>
          </a:bodyPr>
          <a:lstStyle/>
          <a:p>
            <a:pPr>
              <a:lnSpc>
                <a:spcPct val="100000"/>
              </a:lnSpc>
            </a:pPr>
            <a:r>
              <a:rPr lang="en-US" sz="2000" b="1" dirty="0">
                <a:solidFill>
                  <a:srgbClr val="FFFFFF"/>
                </a:solidFill>
              </a:rPr>
              <a:t>Guide: </a:t>
            </a:r>
            <a:r>
              <a:rPr lang="en-US" sz="2000" dirty="0">
                <a:solidFill>
                  <a:srgbClr val="FFFFFF"/>
                </a:solidFill>
              </a:rPr>
              <a:t>                                                                   A2 Batch   </a:t>
            </a:r>
          </a:p>
          <a:p>
            <a:pPr>
              <a:lnSpc>
                <a:spcPct val="100000"/>
              </a:lnSpc>
            </a:pPr>
            <a:r>
              <a:rPr lang="en-US" sz="2000" dirty="0">
                <a:solidFill>
                  <a:srgbClr val="FFFFFF"/>
                </a:solidFill>
              </a:rPr>
              <a:t>                                                                       </a:t>
            </a:r>
            <a:r>
              <a:rPr lang="en-US" sz="2000" dirty="0" err="1">
                <a:solidFill>
                  <a:srgbClr val="FFFFFF"/>
                </a:solidFill>
              </a:rPr>
              <a:t>Gopireddy</a:t>
            </a:r>
            <a:r>
              <a:rPr lang="en-US" sz="2000" dirty="0">
                <a:solidFill>
                  <a:srgbClr val="FFFFFF"/>
                </a:solidFill>
              </a:rPr>
              <a:t> Shiva Tejaswini 22255A0401</a:t>
            </a:r>
          </a:p>
          <a:p>
            <a:pPr>
              <a:lnSpc>
                <a:spcPct val="100000"/>
              </a:lnSpc>
            </a:pPr>
            <a:r>
              <a:rPr lang="en-US" sz="2000" dirty="0">
                <a:solidFill>
                  <a:srgbClr val="FFFFFF"/>
                </a:solidFill>
              </a:rPr>
              <a:t>Dr.M.Vijayalakshmi                                        </a:t>
            </a:r>
            <a:r>
              <a:rPr lang="en-US" sz="2000" dirty="0" err="1">
                <a:solidFill>
                  <a:srgbClr val="FFFFFF"/>
                </a:solidFill>
              </a:rPr>
              <a:t>Sareddi</a:t>
            </a:r>
            <a:r>
              <a:rPr lang="en-US" sz="2000" dirty="0">
                <a:solidFill>
                  <a:srgbClr val="FFFFFF"/>
                </a:solidFill>
              </a:rPr>
              <a:t> Sujitha-21251A0455</a:t>
            </a:r>
          </a:p>
          <a:p>
            <a:pPr>
              <a:lnSpc>
                <a:spcPct val="100000"/>
              </a:lnSpc>
            </a:pPr>
            <a:r>
              <a:rPr lang="en-US" sz="2000" dirty="0">
                <a:solidFill>
                  <a:srgbClr val="FFFFFF"/>
                </a:solidFill>
              </a:rPr>
              <a:t>Associate Professor                                      </a:t>
            </a:r>
            <a:r>
              <a:rPr lang="en-US" sz="2000" dirty="0" err="1">
                <a:solidFill>
                  <a:srgbClr val="FFFFFF"/>
                </a:solidFill>
              </a:rPr>
              <a:t>Narsannagari</a:t>
            </a:r>
            <a:r>
              <a:rPr lang="en-US" sz="2000" dirty="0">
                <a:solidFill>
                  <a:srgbClr val="FFFFFF"/>
                </a:solidFill>
              </a:rPr>
              <a:t> Hari Priya-21251A0421</a:t>
            </a:r>
          </a:p>
          <a:p>
            <a:pPr>
              <a:lnSpc>
                <a:spcPct val="100000"/>
              </a:lnSpc>
            </a:pPr>
            <a:r>
              <a:rPr lang="en-US" sz="2000" dirty="0">
                <a:solidFill>
                  <a:srgbClr val="FFFFFF"/>
                </a:solidFill>
              </a:rPr>
              <a:t>Department of ECE                                       P.Sathwika-21251A0450 </a:t>
            </a:r>
          </a:p>
          <a:p>
            <a:pPr>
              <a:lnSpc>
                <a:spcPct val="100000"/>
              </a:lnSpc>
            </a:pPr>
            <a:endParaRPr lang="en-US" sz="1800" dirty="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23D08EE-9D38-9D59-1493-96CE56003138}"/>
              </a:ext>
            </a:extLst>
          </p:cNvPr>
          <p:cNvSpPr>
            <a:spLocks noGrp="1"/>
          </p:cNvSpPr>
          <p:nvPr>
            <p:ph type="title"/>
          </p:nvPr>
        </p:nvSpPr>
        <p:spPr>
          <a:xfrm>
            <a:off x="691079" y="4121191"/>
            <a:ext cx="4927425" cy="86576"/>
          </a:xfrm>
        </p:spPr>
        <p:txBody>
          <a:bodyPr>
            <a:normAutofit fontScale="90000"/>
          </a:bodyPr>
          <a:lstStyle/>
          <a:p>
            <a:r>
              <a:rPr lang="en-US" baseline="0">
                <a:latin typeface="Times New Roman"/>
                <a:ea typeface="Arial"/>
                <a:cs typeface="Arial"/>
              </a:rPr>
              <a:t>Disadvantages</a:t>
            </a:r>
            <a:r>
              <a:rPr lang="en-US">
                <a:latin typeface="Times New Roman"/>
                <a:ea typeface="Arial"/>
                <a:cs typeface="Arial"/>
              </a:rPr>
              <a:t>​</a:t>
            </a:r>
            <a:endParaRPr lang="en-US">
              <a:latin typeface="Times New Roman"/>
              <a:cs typeface="Times New Roman"/>
            </a:endParaRPr>
          </a:p>
        </p:txBody>
      </p:sp>
      <p:sp>
        <p:nvSpPr>
          <p:cNvPr id="84" name="Right Triangle 8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74379A3-B50E-CC77-3209-CEB54D7318DA}"/>
              </a:ext>
            </a:extLst>
          </p:cNvPr>
          <p:cNvSpPr>
            <a:spLocks noGrp="1"/>
          </p:cNvSpPr>
          <p:nvPr>
            <p:ph idx="1"/>
          </p:nvPr>
        </p:nvSpPr>
        <p:spPr>
          <a:xfrm>
            <a:off x="691079" y="4313660"/>
            <a:ext cx="4927425" cy="1818387"/>
          </a:xfrm>
        </p:spPr>
        <p:txBody>
          <a:bodyPr vert="horz" lIns="91440" tIns="45720" rIns="91440" bIns="45720" rtlCol="0" anchor="t">
            <a:normAutofit lnSpcReduction="10000"/>
          </a:bodyPr>
          <a:lstStyle/>
          <a:p>
            <a:pPr algn="just"/>
            <a:r>
              <a:rPr lang="en-US" dirty="0">
                <a:latin typeface="Times New Roman"/>
                <a:ea typeface="+mn-lt"/>
                <a:cs typeface="+mn-lt"/>
              </a:rPr>
              <a:t> Lack of a strong internet infrastructure in rural areas.</a:t>
            </a:r>
            <a:endParaRPr lang="en-US" dirty="0"/>
          </a:p>
          <a:p>
            <a:pPr algn="just">
              <a:buClr>
                <a:srgbClr val="8D87A6"/>
              </a:buClr>
            </a:pPr>
            <a:r>
              <a:rPr lang="en-US" dirty="0">
                <a:latin typeface="Times New Roman"/>
                <a:ea typeface="+mn-lt"/>
                <a:cs typeface="+mn-lt"/>
              </a:rPr>
              <a:t> Sensors and monitoring systems, is still unavailable to farmers without a dependable and steady internet connection.</a:t>
            </a:r>
            <a:endParaRPr lang="en-US" dirty="0">
              <a:latin typeface="Times New Roman"/>
              <a:cs typeface="Times New Roman"/>
            </a:endParaRPr>
          </a:p>
        </p:txBody>
      </p:sp>
      <p:pic>
        <p:nvPicPr>
          <p:cNvPr id="5" name="Picture 4" descr="Sphere of mesh and nodes">
            <a:extLst>
              <a:ext uri="{FF2B5EF4-FFF2-40B4-BE49-F238E27FC236}">
                <a16:creationId xmlns:a16="http://schemas.microsoft.com/office/drawing/2014/main" id="{C791D18E-930B-BEA1-62C7-6062A5E149C8}"/>
              </a:ext>
            </a:extLst>
          </p:cNvPr>
          <p:cNvPicPr>
            <a:picLocks noChangeAspect="1"/>
          </p:cNvPicPr>
          <p:nvPr/>
        </p:nvPicPr>
        <p:blipFill rotWithShape="1">
          <a:blip r:embed="rId2"/>
          <a:srcRect l="17762" r="17762"/>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4" name="TextBox 3">
            <a:extLst>
              <a:ext uri="{FF2B5EF4-FFF2-40B4-BE49-F238E27FC236}">
                <a16:creationId xmlns:a16="http://schemas.microsoft.com/office/drawing/2014/main" id="{58B74A5F-C29E-E5FB-6B34-E73682D04CB0}"/>
              </a:ext>
            </a:extLst>
          </p:cNvPr>
          <p:cNvSpPr txBox="1"/>
          <p:nvPr/>
        </p:nvSpPr>
        <p:spPr>
          <a:xfrm flipH="1">
            <a:off x="686339" y="899144"/>
            <a:ext cx="521489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000" dirty="0">
                <a:latin typeface="Times New Roman"/>
                <a:cs typeface="Times New Roman"/>
              </a:rPr>
              <a:t>This system can provide a high accuracy water supply and avoid water from wastage. </a:t>
            </a:r>
            <a:endParaRPr lang="en-US"/>
          </a:p>
          <a:p>
            <a:pPr marL="342900" indent="-342900" algn="just">
              <a:buFont typeface="Arial"/>
              <a:buChar char="•"/>
            </a:pPr>
            <a:r>
              <a:rPr lang="en-US" sz="2000" dirty="0">
                <a:latin typeface="Times New Roman"/>
                <a:cs typeface="Times New Roman"/>
              </a:rPr>
              <a:t>This system automatically handles, a user requiring less manpower.</a:t>
            </a:r>
          </a:p>
          <a:p>
            <a:pPr marL="342900" indent="-342900" algn="just">
              <a:buFont typeface="Arial"/>
              <a:buChar char="•"/>
            </a:pPr>
            <a:r>
              <a:rPr lang="en-US" sz="2000" dirty="0">
                <a:latin typeface="Times New Roman"/>
                <a:cs typeface="Times New Roman"/>
              </a:rPr>
              <a:t>This system automatically handles the water supply (pump) to the field.</a:t>
            </a:r>
          </a:p>
        </p:txBody>
      </p:sp>
      <p:sp>
        <p:nvSpPr>
          <p:cNvPr id="7" name="TextBox 6">
            <a:extLst>
              <a:ext uri="{FF2B5EF4-FFF2-40B4-BE49-F238E27FC236}">
                <a16:creationId xmlns:a16="http://schemas.microsoft.com/office/drawing/2014/main" id="{2A30F0A0-7953-8992-21F8-6DC0A04CFFD0}"/>
              </a:ext>
            </a:extLst>
          </p:cNvPr>
          <p:cNvSpPr txBox="1"/>
          <p:nvPr/>
        </p:nvSpPr>
        <p:spPr>
          <a:xfrm>
            <a:off x="773218" y="96652"/>
            <a:ext cx="48275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aseline="0">
                <a:latin typeface="Times New Roman"/>
              </a:rPr>
              <a:t>Advantages</a:t>
            </a:r>
            <a:endParaRPr lang="en-US"/>
          </a:p>
        </p:txBody>
      </p:sp>
      <p:sp>
        <p:nvSpPr>
          <p:cNvPr id="8" name="Slide Number Placeholder 7">
            <a:extLst>
              <a:ext uri="{FF2B5EF4-FFF2-40B4-BE49-F238E27FC236}">
                <a16:creationId xmlns:a16="http://schemas.microsoft.com/office/drawing/2014/main" id="{2E302BF3-51E6-CA14-1450-1A3D2C1813E5}"/>
              </a:ext>
            </a:extLst>
          </p:cNvPr>
          <p:cNvSpPr>
            <a:spLocks noGrp="1"/>
          </p:cNvSpPr>
          <p:nvPr>
            <p:ph type="sldNum" sz="quarter" idx="12"/>
          </p:nvPr>
        </p:nvSpPr>
        <p:spPr/>
        <p:txBody>
          <a:bodyPr/>
          <a:lstStyle/>
          <a:p>
            <a:r>
              <a:rPr lang="en-US" sz="2400" dirty="0">
                <a:solidFill>
                  <a:schemeClr val="bg1"/>
                </a:solidFill>
              </a:rPr>
              <a:t>10</a:t>
            </a:r>
          </a:p>
        </p:txBody>
      </p:sp>
    </p:spTree>
    <p:extLst>
      <p:ext uri="{BB962C8B-B14F-4D97-AF65-F5344CB8AC3E}">
        <p14:creationId xmlns:p14="http://schemas.microsoft.com/office/powerpoint/2010/main" val="1486289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5F28962D-50BA-43F8-8863-28ECE711D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0F5939-D4E0-46FD-9A5A-5D648E3810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633D331-78CB-40A1-B167-8185EC5D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512E4B1-E78E-49E7-AA36-374CC1B0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7D46340-CBFC-490F-B44E-7AA8FBF58B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75C26C-3EBD-4AA9-BA4D-2561E295D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35DB6BE-E065-4559-BF5C-36B56B3790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DA54272-CD9D-4F68-BBAB-4F0C0C3E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002CE8F-9256-4F2C-B474-588737171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9C9DE9F-4252-401D-913E-B74C9E326F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FE4E69B-534F-4A80-9E1C-798BEE1B07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7564E1C-009C-4832-AE8D-E98286693F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305DF1C-5801-43F2-A8B9-535136941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06E71C8-0783-4E17-9B34-F51231DD29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D908F17-2A89-4B0A-A2EA-692390969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BE22751-380F-44F9-BEED-0A553CF87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7B27910-846F-4E4E-B588-F5B2E026FE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6E0501E-134E-46D7-984F-3A382B0BB2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0A83974-CBD7-4A69-9D84-2D3BBDE02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03E931-00D4-4B0C-BC69-49FE5C766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7732A30-BE2F-4D71-BC37-60F7B44591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C8EB840-DE7D-4E67-989C-F4D8F50E15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05D2CC2-53CC-487E-A72E-42B1E9B184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3A12D6B-1D60-4F26-8FB9-74AD5B070B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1895D00-2D63-443C-95A8-5EB6E5EEC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AC50652-2A56-4382-95D0-971644EE0F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A50A374-8880-482D-B54F-F74E0D7BE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66364D8-CCC7-4AAF-94BC-766EC160D9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4A0DC409-26E2-4453-89FD-745EA849BE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239ED039-D66C-4A5E-AA35-E7A5FA2E64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72C13DC-161E-49CF-96B5-5383AA052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4" name="Right Triangle 123">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6" name="Rectangle 12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8" name="Group 127">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9" name="Straight Connector 128">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C930801D-57EF-9D46-82F4-2D34C0F875E8}"/>
              </a:ext>
            </a:extLst>
          </p:cNvPr>
          <p:cNvSpPr txBox="1"/>
          <p:nvPr/>
        </p:nvSpPr>
        <p:spPr>
          <a:xfrm>
            <a:off x="6088653" y="725951"/>
            <a:ext cx="4915330" cy="414525"/>
          </a:xfrm>
          <a:prstGeom prst="rect">
            <a:avLst/>
          </a:prstGeom>
        </p:spPr>
        <p:txBody>
          <a:bodyPr vert="horz" lIns="91440" tIns="45720" rIns="91440" bIns="45720" rtlCol="0" anchor="b">
            <a:noAutofit/>
          </a:bodyPr>
          <a:lstStyle/>
          <a:p>
            <a:pPr>
              <a:spcBef>
                <a:spcPct val="0"/>
              </a:spcBef>
              <a:spcAft>
                <a:spcPts val="600"/>
              </a:spcAft>
            </a:pPr>
            <a:r>
              <a:rPr lang="en-US" sz="3200" b="1" dirty="0">
                <a:solidFill>
                  <a:schemeClr val="tx2"/>
                </a:solidFill>
                <a:latin typeface="Times New Roman"/>
                <a:ea typeface="+mj-ea"/>
                <a:cs typeface="Times New Roman"/>
              </a:rPr>
              <a:t>Applications</a:t>
            </a:r>
          </a:p>
        </p:txBody>
      </p:sp>
      <p:pic>
        <p:nvPicPr>
          <p:cNvPr id="87" name="Picture 86" descr="Green and dry land">
            <a:extLst>
              <a:ext uri="{FF2B5EF4-FFF2-40B4-BE49-F238E27FC236}">
                <a16:creationId xmlns:a16="http://schemas.microsoft.com/office/drawing/2014/main" id="{4EFA2A4D-3F03-CB84-46B7-E6D9489955EB}"/>
              </a:ext>
            </a:extLst>
          </p:cNvPr>
          <p:cNvPicPr>
            <a:picLocks noChangeAspect="1"/>
          </p:cNvPicPr>
          <p:nvPr/>
        </p:nvPicPr>
        <p:blipFill rotWithShape="1">
          <a:blip r:embed="rId2"/>
          <a:srcRect l="24927" r="33635" b="-6"/>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161" name="Right Triangle 160">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3F59421-1E74-EB36-FE5C-FA4F5D3B4EB8}"/>
              </a:ext>
            </a:extLst>
          </p:cNvPr>
          <p:cNvSpPr txBox="1"/>
          <p:nvPr/>
        </p:nvSpPr>
        <p:spPr>
          <a:xfrm>
            <a:off x="6098298" y="1472657"/>
            <a:ext cx="4905685" cy="4659390"/>
          </a:xfrm>
          <a:prstGeom prst="rect">
            <a:avLst/>
          </a:prstGeom>
        </p:spPr>
        <p:txBody>
          <a:bodyPr vert="horz" lIns="91440" tIns="45720" rIns="91440" bIns="45720" rtlCol="0" anchor="t">
            <a:normAutofit/>
          </a:bodyPr>
          <a:lstStyle/>
          <a:p>
            <a:pPr indent="-228600" algn="just">
              <a:lnSpc>
                <a:spcPct val="110000"/>
              </a:lnSpc>
              <a:spcAft>
                <a:spcPts val="600"/>
              </a:spcAft>
              <a:buClr>
                <a:schemeClr val="tx2">
                  <a:lumMod val="50000"/>
                  <a:lumOff val="50000"/>
                </a:schemeClr>
              </a:buClr>
              <a:buSzPct val="75000"/>
              <a:buFont typeface="Wingdings" panose="05000000000000000000" pitchFamily="2" charset="2"/>
              <a:buChar char="§"/>
            </a:pPr>
            <a:r>
              <a:rPr lang="en-US" sz="2000" dirty="0">
                <a:latin typeface="Times New Roman"/>
                <a:cs typeface="Times New Roman"/>
              </a:rPr>
              <a:t>The main application of a smart farming system is used for monitoring and controlling water software applications. </a:t>
            </a:r>
            <a:endParaRPr lang="en-US"/>
          </a:p>
          <a:p>
            <a:pPr marL="57150" indent="-285750" algn="just">
              <a:lnSpc>
                <a:spcPct val="110000"/>
              </a:lnSpc>
              <a:spcAft>
                <a:spcPts val="600"/>
              </a:spcAft>
              <a:buClr>
                <a:srgbClr val="8D87A6"/>
              </a:buClr>
              <a:buSzPct val="75000"/>
              <a:buFont typeface="Arial" panose="05000000000000000000" pitchFamily="2" charset="2"/>
              <a:buChar char="•"/>
            </a:pPr>
            <a:r>
              <a:rPr lang="en-US" sz="2000" dirty="0">
                <a:solidFill>
                  <a:srgbClr val="000000"/>
                </a:solidFill>
                <a:latin typeface="Times New Roman"/>
                <a:cs typeface="Times New Roman"/>
              </a:rPr>
              <a:t>This system always helps to produce the best quality of crops and improves the economic condition</a:t>
            </a:r>
            <a:r>
              <a:rPr lang="en-US" sz="2000" dirty="0">
                <a:solidFill>
                  <a:srgbClr val="000000"/>
                </a:solidFill>
                <a:latin typeface="Times New Roman"/>
                <a:ea typeface="+mn-lt"/>
                <a:cs typeface="+mn-lt"/>
              </a:rPr>
              <a:t>.</a:t>
            </a:r>
          </a:p>
          <a:p>
            <a:pPr indent="-228600" algn="just">
              <a:lnSpc>
                <a:spcPct val="110000"/>
              </a:lnSpc>
              <a:spcAft>
                <a:spcPts val="600"/>
              </a:spcAft>
              <a:buClr>
                <a:srgbClr val="8D87A6"/>
              </a:buClr>
              <a:buSzPct val="75000"/>
              <a:buFont typeface="Wingdings" panose="05000000000000000000" pitchFamily="2" charset="2"/>
              <a:buChar char="§"/>
            </a:pPr>
            <a:endParaRPr lang="en-US" dirty="0">
              <a:solidFill>
                <a:schemeClr val="tx2"/>
              </a:solidFill>
              <a:latin typeface="Times New Roman"/>
              <a:cs typeface="Times New Roman"/>
            </a:endParaRPr>
          </a:p>
        </p:txBody>
      </p:sp>
      <p:sp>
        <p:nvSpPr>
          <p:cNvPr id="2" name="Slide Number Placeholder 1">
            <a:extLst>
              <a:ext uri="{FF2B5EF4-FFF2-40B4-BE49-F238E27FC236}">
                <a16:creationId xmlns:a16="http://schemas.microsoft.com/office/drawing/2014/main" id="{04B6FB96-46F7-375A-6336-64EAF6373666}"/>
              </a:ext>
            </a:extLst>
          </p:cNvPr>
          <p:cNvSpPr>
            <a:spLocks noGrp="1"/>
          </p:cNvSpPr>
          <p:nvPr>
            <p:ph type="sldNum" sz="quarter" idx="12"/>
          </p:nvPr>
        </p:nvSpPr>
        <p:spPr>
          <a:xfrm>
            <a:off x="11003649" y="6215870"/>
            <a:ext cx="979151" cy="417126"/>
          </a:xfrm>
        </p:spPr>
        <p:txBody>
          <a:bodyPr vert="horz" lIns="91440" tIns="45720" rIns="91440" bIns="45720" rtlCol="0" anchor="ctr">
            <a:noAutofit/>
          </a:bodyPr>
          <a:lstStyle/>
          <a:p>
            <a:pPr>
              <a:spcAft>
                <a:spcPts val="600"/>
              </a:spcAft>
            </a:pPr>
            <a:r>
              <a:rPr lang="en-US" sz="2400" dirty="0"/>
              <a:t>11</a:t>
            </a:r>
            <a:endParaRPr lang="en-US" sz="2400"/>
          </a:p>
        </p:txBody>
      </p:sp>
    </p:spTree>
    <p:extLst>
      <p:ext uri="{BB962C8B-B14F-4D97-AF65-F5344CB8AC3E}">
        <p14:creationId xmlns:p14="http://schemas.microsoft.com/office/powerpoint/2010/main" val="369735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988CD-97F5-EE33-4A7B-9DA1BC86E22D}"/>
              </a:ext>
            </a:extLst>
          </p:cNvPr>
          <p:cNvSpPr>
            <a:spLocks noGrp="1"/>
          </p:cNvSpPr>
          <p:nvPr>
            <p:ph type="title"/>
          </p:nvPr>
        </p:nvSpPr>
        <p:spPr>
          <a:xfrm>
            <a:off x="797180" y="118560"/>
            <a:ext cx="10218899" cy="1442463"/>
          </a:xfrm>
        </p:spPr>
        <p:txBody>
          <a:bodyPr/>
          <a:lstStyle/>
          <a:p>
            <a:r>
              <a:rPr lang="en-US" dirty="0">
                <a:latin typeface="Times New Roman"/>
                <a:cs typeface="Times New Roman"/>
              </a:rPr>
              <a:t>References </a:t>
            </a:r>
          </a:p>
        </p:txBody>
      </p:sp>
      <p:sp>
        <p:nvSpPr>
          <p:cNvPr id="3" name="Content Placeholder 2">
            <a:extLst>
              <a:ext uri="{FF2B5EF4-FFF2-40B4-BE49-F238E27FC236}">
                <a16:creationId xmlns:a16="http://schemas.microsoft.com/office/drawing/2014/main" id="{D8B25E49-F1FE-6B4C-0C62-4D3EB6130730}"/>
              </a:ext>
            </a:extLst>
          </p:cNvPr>
          <p:cNvSpPr>
            <a:spLocks noGrp="1"/>
          </p:cNvSpPr>
          <p:nvPr>
            <p:ph idx="1"/>
          </p:nvPr>
        </p:nvSpPr>
        <p:spPr>
          <a:xfrm>
            <a:off x="691079" y="1621327"/>
            <a:ext cx="10325000" cy="4625447"/>
          </a:xfrm>
        </p:spPr>
        <p:txBody>
          <a:bodyPr vert="horz" lIns="91440" tIns="45720" rIns="91440" bIns="45720" rtlCol="0" anchor="t">
            <a:normAutofit/>
          </a:bodyPr>
          <a:lstStyle/>
          <a:p>
            <a:pPr algn="just"/>
            <a:r>
              <a:rPr lang="en-US" dirty="0">
                <a:latin typeface="Times New Roman"/>
                <a:cs typeface="Times New Roman"/>
              </a:rPr>
              <a:t>[1] A. Lakshmi, Y. R. Kumar, N. S. Krishna and G. Manisha, "IOT Based Agriculture Monitoring and Controlling System," 2021 6th International Conference on Communication and Electronics Systems (ICCES), 2021, pp. 609-615, </a:t>
            </a:r>
            <a:r>
              <a:rPr lang="en-US" err="1">
                <a:latin typeface="Times New Roman"/>
                <a:cs typeface="Times New Roman"/>
              </a:rPr>
              <a:t>doi</a:t>
            </a:r>
            <a:r>
              <a:rPr lang="en-US" dirty="0">
                <a:latin typeface="Times New Roman"/>
                <a:cs typeface="Times New Roman"/>
              </a:rPr>
              <a:t>: 10.1109/ICCES51350.2021.9489198.</a:t>
            </a:r>
            <a:endParaRPr lang="en-US"/>
          </a:p>
          <a:p>
            <a:pPr algn="just">
              <a:buClr>
                <a:srgbClr val="8D87A6"/>
              </a:buClr>
            </a:pPr>
            <a:r>
              <a:rPr lang="en-US" dirty="0">
                <a:latin typeface="Times New Roman"/>
                <a:cs typeface="Times New Roman"/>
              </a:rPr>
              <a:t> [2] B. D. Thakare and D. V. </a:t>
            </a:r>
            <a:r>
              <a:rPr lang="en-US" err="1">
                <a:latin typeface="Times New Roman"/>
                <a:cs typeface="Times New Roman"/>
              </a:rPr>
              <a:t>Rojatkar</a:t>
            </a:r>
            <a:r>
              <a:rPr lang="en-US" dirty="0">
                <a:latin typeface="Times New Roman"/>
                <a:cs typeface="Times New Roman"/>
              </a:rPr>
              <a:t>, "A Review on Smart Agriculture using IoT," 2021 6th International Conference on Communication and Electronics Systems (ICCES), 2021, pp. 500-502, </a:t>
            </a:r>
            <a:r>
              <a:rPr lang="en-US" err="1">
                <a:latin typeface="Times New Roman"/>
                <a:cs typeface="Times New Roman"/>
              </a:rPr>
              <a:t>doi</a:t>
            </a:r>
            <a:r>
              <a:rPr lang="en-US" dirty="0">
                <a:latin typeface="Times New Roman"/>
                <a:cs typeface="Times New Roman"/>
              </a:rPr>
              <a:t>: 10.1109/ICCES51350.2021.9489109. </a:t>
            </a:r>
          </a:p>
          <a:p>
            <a:pPr algn="just">
              <a:buClr>
                <a:srgbClr val="8D87A6"/>
              </a:buClr>
            </a:pPr>
            <a:r>
              <a:rPr lang="en-US" dirty="0">
                <a:latin typeface="Times New Roman"/>
                <a:cs typeface="Times New Roman"/>
              </a:rPr>
              <a:t>[3] M. S. D. Abhiram, J. </a:t>
            </a:r>
            <a:r>
              <a:rPr lang="en-US" err="1">
                <a:latin typeface="Times New Roman"/>
                <a:cs typeface="Times New Roman"/>
              </a:rPr>
              <a:t>Kuppili</a:t>
            </a:r>
            <a:r>
              <a:rPr lang="en-US" dirty="0">
                <a:latin typeface="Times New Roman"/>
                <a:cs typeface="Times New Roman"/>
              </a:rPr>
              <a:t> and N. A. Manga, "Smart Farming System using IoT for Efficient Crop Growth," 2020 IEEE International Students' Conference on Electrical, Electronics and Computer Science (SCEECS), 2020, pp. 1-4, </a:t>
            </a:r>
            <a:r>
              <a:rPr lang="en-US" err="1">
                <a:latin typeface="Times New Roman"/>
                <a:cs typeface="Times New Roman"/>
              </a:rPr>
              <a:t>doi</a:t>
            </a:r>
            <a:r>
              <a:rPr lang="en-US" dirty="0">
                <a:latin typeface="Times New Roman"/>
                <a:cs typeface="Times New Roman"/>
              </a:rPr>
              <a:t>: 10.1109/SCEECS48394.2020.147. </a:t>
            </a:r>
          </a:p>
          <a:p>
            <a:pPr algn="just">
              <a:buClr>
                <a:srgbClr val="8D87A6"/>
              </a:buClr>
            </a:pPr>
            <a:r>
              <a:rPr lang="en-US" dirty="0">
                <a:latin typeface="Times New Roman"/>
                <a:cs typeface="Times New Roman"/>
              </a:rPr>
              <a:t>[4] P. </a:t>
            </a:r>
            <a:r>
              <a:rPr lang="en-US" err="1">
                <a:latin typeface="Times New Roman"/>
                <a:cs typeface="Times New Roman"/>
              </a:rPr>
              <a:t>Kanupuru</a:t>
            </a:r>
            <a:r>
              <a:rPr lang="en-US" dirty="0">
                <a:latin typeface="Times New Roman"/>
                <a:cs typeface="Times New Roman"/>
              </a:rPr>
              <a:t> and N. V. Uma Reddy, "Survey on IoT and its Applications in Agriculture," 2018 International Conference on Networking, Embedded and Wireless Systems (ICNEWS), 2018, pp. 1-5, </a:t>
            </a:r>
            <a:r>
              <a:rPr lang="en-US" err="1">
                <a:latin typeface="Times New Roman"/>
                <a:cs typeface="Times New Roman"/>
              </a:rPr>
              <a:t>doi</a:t>
            </a:r>
            <a:r>
              <a:rPr lang="en-US" dirty="0">
                <a:latin typeface="Times New Roman"/>
                <a:cs typeface="Times New Roman"/>
              </a:rPr>
              <a:t>: 10.1109/ICNEWS.2018.8903969 </a:t>
            </a:r>
          </a:p>
        </p:txBody>
      </p:sp>
      <p:sp>
        <p:nvSpPr>
          <p:cNvPr id="4" name="Slide Number Placeholder 3">
            <a:extLst>
              <a:ext uri="{FF2B5EF4-FFF2-40B4-BE49-F238E27FC236}">
                <a16:creationId xmlns:a16="http://schemas.microsoft.com/office/drawing/2014/main" id="{B772AA97-7389-807D-3226-699793E621F1}"/>
              </a:ext>
            </a:extLst>
          </p:cNvPr>
          <p:cNvSpPr>
            <a:spLocks noGrp="1"/>
          </p:cNvSpPr>
          <p:nvPr>
            <p:ph type="sldNum" sz="quarter" idx="12"/>
          </p:nvPr>
        </p:nvSpPr>
        <p:spPr/>
        <p:txBody>
          <a:bodyPr/>
          <a:lstStyle/>
          <a:p>
            <a:fld id="{BE15108C-154A-4A5A-9C05-91A49A422BA7}" type="slidenum">
              <a:rPr lang="en-US" dirty="0" smtClean="0"/>
              <a:t>12</a:t>
            </a:fld>
            <a:endParaRPr lang="en-US" dirty="0"/>
          </a:p>
        </p:txBody>
      </p:sp>
    </p:spTree>
    <p:extLst>
      <p:ext uri="{BB962C8B-B14F-4D97-AF65-F5344CB8AC3E}">
        <p14:creationId xmlns:p14="http://schemas.microsoft.com/office/powerpoint/2010/main" val="617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3" name="Group 92">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D45B419-9802-7FEB-BE52-0ED5553A9337}"/>
              </a:ext>
            </a:extLst>
          </p:cNvPr>
          <p:cNvSpPr>
            <a:spLocks noGrp="1"/>
          </p:cNvSpPr>
          <p:nvPr>
            <p:ph type="title"/>
          </p:nvPr>
        </p:nvSpPr>
        <p:spPr>
          <a:xfrm>
            <a:off x="691079" y="725951"/>
            <a:ext cx="4927425" cy="591221"/>
          </a:xfrm>
        </p:spPr>
        <p:txBody>
          <a:bodyPr>
            <a:normAutofit fontScale="90000"/>
          </a:bodyPr>
          <a:lstStyle/>
          <a:p>
            <a:r>
              <a:rPr lang="en-US" b="1" dirty="0">
                <a:latin typeface="Times New Roman"/>
                <a:cs typeface="Times New Roman"/>
              </a:rPr>
              <a:t>Contents</a:t>
            </a:r>
            <a:endParaRPr lang="en-US" b="1" dirty="0"/>
          </a:p>
        </p:txBody>
      </p:sp>
      <p:sp>
        <p:nvSpPr>
          <p:cNvPr id="126" name="Right Triangle 12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CEE2DE6D-8E71-4612-B670-554FF0668DC9}"/>
              </a:ext>
            </a:extLst>
          </p:cNvPr>
          <p:cNvSpPr>
            <a:spLocks noGrp="1"/>
          </p:cNvSpPr>
          <p:nvPr>
            <p:ph idx="1"/>
          </p:nvPr>
        </p:nvSpPr>
        <p:spPr>
          <a:xfrm>
            <a:off x="691079" y="1416496"/>
            <a:ext cx="4927425" cy="5157290"/>
          </a:xfrm>
        </p:spPr>
        <p:txBody>
          <a:bodyPr vert="horz" lIns="91440" tIns="45720" rIns="91440" bIns="45720" rtlCol="0" anchor="t">
            <a:noAutofit/>
          </a:bodyPr>
          <a:lstStyle/>
          <a:p>
            <a:pPr marL="0" indent="0">
              <a:lnSpc>
                <a:spcPct val="100000"/>
              </a:lnSpc>
              <a:buNone/>
            </a:pPr>
            <a:endParaRPr lang="en-US" sz="1100" dirty="0"/>
          </a:p>
          <a:p>
            <a:pPr>
              <a:lnSpc>
                <a:spcPct val="100000"/>
              </a:lnSpc>
              <a:buClr>
                <a:srgbClr val="8D87A6"/>
              </a:buClr>
            </a:pPr>
            <a:r>
              <a:rPr lang="en-US" dirty="0">
                <a:latin typeface="Times New Roman"/>
                <a:ea typeface="+mn-lt"/>
                <a:cs typeface="+mn-lt"/>
              </a:rPr>
              <a:t>Existing system</a:t>
            </a:r>
          </a:p>
          <a:p>
            <a:pPr>
              <a:lnSpc>
                <a:spcPct val="100000"/>
              </a:lnSpc>
              <a:buClr>
                <a:srgbClr val="8D87A6"/>
              </a:buClr>
            </a:pPr>
            <a:r>
              <a:rPr lang="en-US" dirty="0">
                <a:latin typeface="Times New Roman"/>
                <a:ea typeface="+mn-lt"/>
                <a:cs typeface="+mn-lt"/>
              </a:rPr>
              <a:t>Problem statement</a:t>
            </a:r>
            <a:endParaRPr lang="en-US" dirty="0">
              <a:latin typeface="Times New Roman"/>
              <a:cs typeface="Times New Roman"/>
            </a:endParaRPr>
          </a:p>
          <a:p>
            <a:pPr>
              <a:lnSpc>
                <a:spcPct val="100000"/>
              </a:lnSpc>
              <a:buClr>
                <a:srgbClr val="8D87A6"/>
              </a:buClr>
            </a:pPr>
            <a:r>
              <a:rPr lang="en-US" dirty="0">
                <a:latin typeface="Times New Roman"/>
                <a:ea typeface="+mn-lt"/>
                <a:cs typeface="+mn-lt"/>
              </a:rPr>
              <a:t>Proposed method</a:t>
            </a:r>
            <a:endParaRPr lang="en-US" dirty="0">
              <a:latin typeface="Times New Roman"/>
              <a:cs typeface="Times New Roman"/>
            </a:endParaRPr>
          </a:p>
          <a:p>
            <a:pPr>
              <a:lnSpc>
                <a:spcPct val="100000"/>
              </a:lnSpc>
              <a:buClr>
                <a:srgbClr val="8D87A6"/>
              </a:buClr>
            </a:pPr>
            <a:r>
              <a:rPr lang="en-US" dirty="0">
                <a:latin typeface="Times New Roman"/>
                <a:ea typeface="+mn-lt"/>
                <a:cs typeface="+mn-lt"/>
              </a:rPr>
              <a:t>Objectives</a:t>
            </a:r>
          </a:p>
          <a:p>
            <a:pPr>
              <a:lnSpc>
                <a:spcPct val="100000"/>
              </a:lnSpc>
              <a:buClr>
                <a:srgbClr val="8D87A6"/>
              </a:buClr>
            </a:pPr>
            <a:r>
              <a:rPr lang="en-US" dirty="0">
                <a:latin typeface="Times New Roman"/>
                <a:ea typeface="+mn-lt"/>
                <a:cs typeface="+mn-lt"/>
              </a:rPr>
              <a:t>Block diagram</a:t>
            </a:r>
            <a:endParaRPr lang="en-US" dirty="0">
              <a:latin typeface="Times New Roman"/>
              <a:cs typeface="Times New Roman"/>
            </a:endParaRPr>
          </a:p>
          <a:p>
            <a:pPr>
              <a:lnSpc>
                <a:spcPct val="100000"/>
              </a:lnSpc>
              <a:buClr>
                <a:srgbClr val="8D87A6"/>
              </a:buClr>
            </a:pPr>
            <a:r>
              <a:rPr lang="en-US" dirty="0">
                <a:latin typeface="Times New Roman"/>
                <a:ea typeface="+mn-lt"/>
                <a:cs typeface="+mn-lt"/>
              </a:rPr>
              <a:t>Literature survey</a:t>
            </a:r>
            <a:endParaRPr lang="en-US" dirty="0">
              <a:latin typeface="Times New Roman"/>
              <a:cs typeface="Times New Roman"/>
            </a:endParaRPr>
          </a:p>
          <a:p>
            <a:pPr>
              <a:lnSpc>
                <a:spcPct val="100000"/>
              </a:lnSpc>
              <a:buClr>
                <a:srgbClr val="8D87A6"/>
              </a:buClr>
            </a:pPr>
            <a:r>
              <a:rPr lang="en-US" dirty="0">
                <a:latin typeface="Times New Roman"/>
                <a:ea typeface="+mn-lt"/>
                <a:cs typeface="+mn-lt"/>
              </a:rPr>
              <a:t>Hardware and software requirements</a:t>
            </a:r>
            <a:endParaRPr lang="en-US" dirty="0">
              <a:latin typeface="Times New Roman"/>
              <a:cs typeface="Times New Roman"/>
            </a:endParaRPr>
          </a:p>
          <a:p>
            <a:pPr>
              <a:lnSpc>
                <a:spcPct val="100000"/>
              </a:lnSpc>
              <a:buClr>
                <a:srgbClr val="8D87A6"/>
              </a:buClr>
            </a:pPr>
            <a:r>
              <a:rPr lang="en-US" dirty="0">
                <a:latin typeface="Times New Roman"/>
                <a:ea typeface="+mn-lt"/>
                <a:cs typeface="+mn-lt"/>
              </a:rPr>
              <a:t>Advantages</a:t>
            </a:r>
          </a:p>
          <a:p>
            <a:pPr>
              <a:lnSpc>
                <a:spcPct val="100000"/>
              </a:lnSpc>
              <a:buClr>
                <a:srgbClr val="8D87A6"/>
              </a:buClr>
            </a:pPr>
            <a:r>
              <a:rPr lang="en-US" dirty="0">
                <a:latin typeface="Times New Roman"/>
                <a:ea typeface="+mn-lt"/>
                <a:cs typeface="+mn-lt"/>
              </a:rPr>
              <a:t>Disadvantages</a:t>
            </a:r>
            <a:endParaRPr lang="en-US" dirty="0">
              <a:latin typeface="Times New Roman"/>
              <a:cs typeface="Times New Roman"/>
            </a:endParaRPr>
          </a:p>
          <a:p>
            <a:pPr>
              <a:lnSpc>
                <a:spcPct val="100000"/>
              </a:lnSpc>
              <a:buClr>
                <a:srgbClr val="8D87A6"/>
              </a:buClr>
            </a:pPr>
            <a:r>
              <a:rPr lang="en-US" dirty="0">
                <a:latin typeface="Times New Roman"/>
                <a:ea typeface="+mn-lt"/>
                <a:cs typeface="+mn-lt"/>
              </a:rPr>
              <a:t>Applications</a:t>
            </a:r>
          </a:p>
          <a:p>
            <a:pPr>
              <a:lnSpc>
                <a:spcPct val="100000"/>
              </a:lnSpc>
              <a:buClr>
                <a:srgbClr val="8D87A6"/>
              </a:buClr>
            </a:pPr>
            <a:r>
              <a:rPr lang="en-US" dirty="0">
                <a:latin typeface="Times New Roman"/>
                <a:ea typeface="+mn-lt"/>
                <a:cs typeface="+mn-lt"/>
              </a:rPr>
              <a:t>References</a:t>
            </a:r>
          </a:p>
        </p:txBody>
      </p:sp>
      <p:pic>
        <p:nvPicPr>
          <p:cNvPr id="47" name="Picture 46" descr="Colourful grass on hills">
            <a:extLst>
              <a:ext uri="{FF2B5EF4-FFF2-40B4-BE49-F238E27FC236}">
                <a16:creationId xmlns:a16="http://schemas.microsoft.com/office/drawing/2014/main" id="{A7B33F9A-69DC-EA6B-ECBB-08E7D2B37EEA}"/>
              </a:ext>
            </a:extLst>
          </p:cNvPr>
          <p:cNvPicPr>
            <a:picLocks noChangeAspect="1"/>
          </p:cNvPicPr>
          <p:nvPr/>
        </p:nvPicPr>
        <p:blipFill rotWithShape="1">
          <a:blip r:embed="rId2"/>
          <a:srcRect l="18739" r="32905"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5" name="Slide Number Placeholder 4">
            <a:extLst>
              <a:ext uri="{FF2B5EF4-FFF2-40B4-BE49-F238E27FC236}">
                <a16:creationId xmlns:a16="http://schemas.microsoft.com/office/drawing/2014/main" id="{D2BD7364-08CB-4BB2-C125-EB91D17F3242}"/>
              </a:ext>
            </a:extLst>
          </p:cNvPr>
          <p:cNvSpPr>
            <a:spLocks noGrp="1"/>
          </p:cNvSpPr>
          <p:nvPr>
            <p:ph type="sldNum" sz="quarter" idx="12"/>
          </p:nvPr>
        </p:nvSpPr>
        <p:spPr/>
        <p:txBody>
          <a:bodyPr/>
          <a:lstStyle/>
          <a:p>
            <a:fld id="{BE15108C-154A-4A5A-9C05-91A49A422BA7}" type="slidenum">
              <a:rPr lang="en-US" sz="2000" dirty="0" smtClean="0">
                <a:solidFill>
                  <a:schemeClr val="bg1"/>
                </a:solidFill>
              </a:rPr>
              <a:t>2</a:t>
            </a:fld>
            <a:endParaRPr lang="en-US" sz="2000">
              <a:solidFill>
                <a:schemeClr val="bg1"/>
              </a:solidFill>
            </a:endParaRPr>
          </a:p>
        </p:txBody>
      </p:sp>
    </p:spTree>
    <p:extLst>
      <p:ext uri="{BB962C8B-B14F-4D97-AF65-F5344CB8AC3E}">
        <p14:creationId xmlns:p14="http://schemas.microsoft.com/office/powerpoint/2010/main" val="178074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2" name="Group 9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9E4795C-C998-F78C-1A67-7B556115C39B}"/>
              </a:ext>
            </a:extLst>
          </p:cNvPr>
          <p:cNvSpPr>
            <a:spLocks noGrp="1"/>
          </p:cNvSpPr>
          <p:nvPr>
            <p:ph type="title"/>
          </p:nvPr>
        </p:nvSpPr>
        <p:spPr>
          <a:xfrm>
            <a:off x="691079" y="550104"/>
            <a:ext cx="4927425" cy="604984"/>
          </a:xfrm>
        </p:spPr>
        <p:txBody>
          <a:bodyPr>
            <a:normAutofit fontScale="90000"/>
          </a:bodyPr>
          <a:lstStyle/>
          <a:p>
            <a:r>
              <a:rPr lang="en-US" b="1" dirty="0">
                <a:latin typeface="Times New Roman"/>
                <a:cs typeface="Times New Roman"/>
              </a:rPr>
              <a:t>Existing System</a:t>
            </a:r>
          </a:p>
        </p:txBody>
      </p:sp>
      <p:sp>
        <p:nvSpPr>
          <p:cNvPr id="93" name="Right Triangle 92">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7CA56735-2D2A-95A4-1020-F6ED9EBA4470}"/>
              </a:ext>
            </a:extLst>
          </p:cNvPr>
          <p:cNvSpPr>
            <a:spLocks noGrp="1"/>
          </p:cNvSpPr>
          <p:nvPr>
            <p:ph idx="1"/>
          </p:nvPr>
        </p:nvSpPr>
        <p:spPr>
          <a:xfrm>
            <a:off x="238296" y="1452163"/>
            <a:ext cx="6205240" cy="5039561"/>
          </a:xfrm>
        </p:spPr>
        <p:txBody>
          <a:bodyPr vert="horz" lIns="91440" tIns="45720" rIns="91440" bIns="45720" rtlCol="0" anchor="t">
            <a:normAutofit/>
          </a:bodyPr>
          <a:lstStyle/>
          <a:p>
            <a:pPr marL="0" indent="0">
              <a:lnSpc>
                <a:spcPct val="100000"/>
              </a:lnSpc>
              <a:buNone/>
            </a:pPr>
            <a:r>
              <a:rPr lang="en-US" sz="2400" b="1" dirty="0">
                <a:latin typeface="Times New Roman"/>
                <a:ea typeface="+mn-lt"/>
                <a:cs typeface="+mn-lt"/>
              </a:rPr>
              <a:t>IOT BASED SMART IRRIGATION SYSTEM USING ARDUINO</a:t>
            </a:r>
            <a:endParaRPr lang="en-US" sz="2400" dirty="0">
              <a:latin typeface="Times New Roman"/>
              <a:cs typeface="Times New Roman"/>
            </a:endParaRPr>
          </a:p>
          <a:p>
            <a:pPr marL="0" indent="0">
              <a:lnSpc>
                <a:spcPct val="100000"/>
              </a:lnSpc>
              <a:buNone/>
            </a:pPr>
            <a:endParaRPr lang="en-US" sz="2400" b="1" dirty="0">
              <a:latin typeface="Times New Roman"/>
              <a:ea typeface="+mn-lt"/>
              <a:cs typeface="+mn-lt"/>
            </a:endParaRPr>
          </a:p>
          <a:p>
            <a:pPr>
              <a:lnSpc>
                <a:spcPct val="100000"/>
              </a:lnSpc>
              <a:buClr>
                <a:srgbClr val="8D87A6"/>
              </a:buClr>
            </a:pPr>
            <a:r>
              <a:rPr lang="en-US" dirty="0">
                <a:latin typeface="Times New Roman"/>
                <a:ea typeface="+mn-lt"/>
                <a:cs typeface="+mn-lt"/>
              </a:rPr>
              <a:t>Existing System consists of GSM and GPRS modules to get information.</a:t>
            </a:r>
            <a:endParaRPr lang="en-US" dirty="0">
              <a:latin typeface="Times New Roman"/>
              <a:cs typeface="Times New Roman"/>
            </a:endParaRPr>
          </a:p>
          <a:p>
            <a:pPr>
              <a:lnSpc>
                <a:spcPct val="100000"/>
              </a:lnSpc>
              <a:buClr>
                <a:srgbClr val="8D87A6"/>
              </a:buClr>
            </a:pPr>
            <a:r>
              <a:rPr lang="en-US" dirty="0">
                <a:latin typeface="Times New Roman"/>
                <a:cs typeface="Arial"/>
              </a:rPr>
              <a:t>Arduino don’t have capability to send notifications.</a:t>
            </a:r>
          </a:p>
          <a:p>
            <a:pPr>
              <a:lnSpc>
                <a:spcPct val="100000"/>
              </a:lnSpc>
              <a:buClr>
                <a:srgbClr val="8D87A6"/>
              </a:buClr>
            </a:pPr>
            <a:r>
              <a:rPr lang="en-US" dirty="0">
                <a:latin typeface="Times New Roman"/>
                <a:cs typeface="Arial"/>
              </a:rPr>
              <a:t>Arduino need GSM/GPRS Modules.</a:t>
            </a:r>
          </a:p>
          <a:p>
            <a:pPr>
              <a:lnSpc>
                <a:spcPct val="100000"/>
              </a:lnSpc>
              <a:buClr>
                <a:srgbClr val="8D87A6"/>
              </a:buClr>
            </a:pPr>
            <a:r>
              <a:rPr lang="en-US" dirty="0">
                <a:latin typeface="Times New Roman"/>
                <a:cs typeface="Times New Roman"/>
              </a:rPr>
              <a:t>There is no rain/ water sensor.</a:t>
            </a:r>
          </a:p>
          <a:p>
            <a:pPr>
              <a:lnSpc>
                <a:spcPct val="100000"/>
              </a:lnSpc>
              <a:buClr>
                <a:srgbClr val="8D87A6"/>
              </a:buClr>
            </a:pPr>
            <a:r>
              <a:rPr lang="en-US" dirty="0">
                <a:latin typeface="Times New Roman"/>
                <a:cs typeface="Times New Roman"/>
              </a:rPr>
              <a:t>GSM/GPRS modules are very costly.</a:t>
            </a:r>
          </a:p>
          <a:p>
            <a:pPr>
              <a:lnSpc>
                <a:spcPct val="100000"/>
              </a:lnSpc>
              <a:buClr>
                <a:srgbClr val="8D87A6"/>
              </a:buClr>
            </a:pPr>
            <a:r>
              <a:rPr lang="en-US" dirty="0">
                <a:latin typeface="Times New Roman"/>
                <a:cs typeface="Times New Roman"/>
              </a:rPr>
              <a:t>We can't receive updated notifications.</a:t>
            </a:r>
          </a:p>
          <a:p>
            <a:pPr>
              <a:lnSpc>
                <a:spcPct val="100000"/>
              </a:lnSpc>
              <a:buClr>
                <a:srgbClr val="8D87A6"/>
              </a:buClr>
            </a:pPr>
            <a:endParaRPr lang="en-US" sz="1700"/>
          </a:p>
          <a:p>
            <a:pPr>
              <a:lnSpc>
                <a:spcPct val="100000"/>
              </a:lnSpc>
              <a:buClr>
                <a:srgbClr val="8D87A6"/>
              </a:buClr>
            </a:pPr>
            <a:endParaRPr lang="en-US" sz="1700"/>
          </a:p>
        </p:txBody>
      </p:sp>
      <p:pic>
        <p:nvPicPr>
          <p:cNvPr id="5" name="Picture 4" descr="CPU with binary numbers and blueprint">
            <a:extLst>
              <a:ext uri="{FF2B5EF4-FFF2-40B4-BE49-F238E27FC236}">
                <a16:creationId xmlns:a16="http://schemas.microsoft.com/office/drawing/2014/main" id="{33E66BB0-ED6C-1161-9CFE-F8F340E43C23}"/>
              </a:ext>
            </a:extLst>
          </p:cNvPr>
          <p:cNvPicPr>
            <a:picLocks noChangeAspect="1"/>
          </p:cNvPicPr>
          <p:nvPr/>
        </p:nvPicPr>
        <p:blipFill rotWithShape="1">
          <a:blip r:embed="rId2"/>
          <a:srcRect l="28770" r="22874"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4" name="Slide Number Placeholder 3">
            <a:extLst>
              <a:ext uri="{FF2B5EF4-FFF2-40B4-BE49-F238E27FC236}">
                <a16:creationId xmlns:a16="http://schemas.microsoft.com/office/drawing/2014/main" id="{F58F5110-B591-9564-83F8-742F70668909}"/>
              </a:ext>
            </a:extLst>
          </p:cNvPr>
          <p:cNvSpPr>
            <a:spLocks noGrp="1"/>
          </p:cNvSpPr>
          <p:nvPr>
            <p:ph type="sldNum" sz="quarter" idx="12"/>
          </p:nvPr>
        </p:nvSpPr>
        <p:spPr/>
        <p:txBody>
          <a:bodyPr/>
          <a:lstStyle/>
          <a:p>
            <a:fld id="{BE15108C-154A-4A5A-9C05-91A49A422BA7}" type="slidenum">
              <a:rPr lang="en-US" sz="2000" dirty="0" smtClean="0">
                <a:solidFill>
                  <a:schemeClr val="bg1"/>
                </a:solidFill>
              </a:rPr>
              <a:t>3</a:t>
            </a:fld>
            <a:endParaRPr lang="en-US" sz="2000" dirty="0">
              <a:solidFill>
                <a:schemeClr val="bg1"/>
              </a:solidFill>
            </a:endParaRPr>
          </a:p>
        </p:txBody>
      </p:sp>
    </p:spTree>
    <p:extLst>
      <p:ext uri="{BB962C8B-B14F-4D97-AF65-F5344CB8AC3E}">
        <p14:creationId xmlns:p14="http://schemas.microsoft.com/office/powerpoint/2010/main" val="980485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1" name="Group 90">
            <a:extLst>
              <a:ext uri="{FF2B5EF4-FFF2-40B4-BE49-F238E27FC236}">
                <a16:creationId xmlns:a16="http://schemas.microsoft.com/office/drawing/2014/main" id="{16DCAA85-498A-403D-9B78-5CCBD10900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4C929204-F980-484D-8655-730F1B727D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4AA9E8-0640-456D-9848-62D4B61E47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441337F-52E8-47F0-BE05-22B9546B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A2DF1D8-3C43-493B-81AB-F884A1AC2C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C936AE0-5857-4E83-9FBF-0DF0AF7D38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36A29DB-28F7-484B-99D4-7E87455EB3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56A04A1-DCC2-47B8-8D5F-2FBCDFEDB7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F8231EB-A54F-4957-8BD8-E09CF6D39E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D1D56A-9AA0-4252-83CA-007900F7DB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ACB8F62-27AD-449A-9672-CF1606EF1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B8E8DD-78E3-4D21-9D97-1E8853D1C6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220D24-A0B4-47A2-BB5A-B6ABA10ED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83FC849-1B32-469B-B356-6BB73B5EC8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750050C-BD87-4421-8AF5-D44362576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ADD4106-749A-4CFF-8200-A538FF2CFF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18D6102-2C43-4536-94B6-3F20198912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A4A991-2B53-4FCA-A902-988C73FB44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AC82C70-BA0E-4EE5-8BD1-86BE0F028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76FAE23-3A27-481D-B71A-87F5B8544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4AF4835-A99A-4CC2-A6E4-86EB56985E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957E9B9-6479-47C7-B61A-B53AFE4BF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D469BB-F55D-4219-8418-546B245E6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DEC9E81-2D66-47F9-B4BE-FE06E7B770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A5F6DC-345D-4A6D-8724-76CAA824AC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1211B08-57AE-4D57-855B-125A73E5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3DB6EC5-BA1C-4572-B46B-8459807DFC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DBA9824-38B3-4502-A8D3-970A14DFFF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22FCB05-90E9-44F3-8C1B-8C0F54E067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25384D3-980A-4770-AA07-E69D5FF0C0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474BF91-F9D9-4FAD-8398-B8D215012B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D34BA63-E3AC-41DA-BE9A-FF9EFB5A26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4F86126-7FAF-4334-E55D-9A60A1C6A2A2}"/>
              </a:ext>
            </a:extLst>
          </p:cNvPr>
          <p:cNvSpPr>
            <a:spLocks noGrp="1"/>
          </p:cNvSpPr>
          <p:nvPr>
            <p:ph type="title"/>
          </p:nvPr>
        </p:nvSpPr>
        <p:spPr>
          <a:xfrm>
            <a:off x="683587" y="158395"/>
            <a:ext cx="10332491" cy="971436"/>
          </a:xfrm>
        </p:spPr>
        <p:txBody>
          <a:bodyPr anchor="b">
            <a:normAutofit/>
          </a:bodyPr>
          <a:lstStyle/>
          <a:p>
            <a:r>
              <a:rPr lang="en-US" dirty="0">
                <a:latin typeface="Times New Roman"/>
                <a:cs typeface="Times New Roman"/>
              </a:rPr>
              <a:t>Problem Statement</a:t>
            </a:r>
          </a:p>
        </p:txBody>
      </p:sp>
      <p:sp>
        <p:nvSpPr>
          <p:cNvPr id="92" name="Right Triangle 91">
            <a:extLst>
              <a:ext uri="{FF2B5EF4-FFF2-40B4-BE49-F238E27FC236}">
                <a16:creationId xmlns:a16="http://schemas.microsoft.com/office/drawing/2014/main" id="{C06E4552-68A6-4116-A498-EAB3BF2A2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95733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FFA217E8-7B20-7F8D-C6C9-4AB0D2A9AACD}"/>
              </a:ext>
            </a:extLst>
          </p:cNvPr>
          <p:cNvSpPr>
            <a:spLocks noGrp="1"/>
          </p:cNvSpPr>
          <p:nvPr>
            <p:ph idx="1"/>
          </p:nvPr>
        </p:nvSpPr>
        <p:spPr>
          <a:xfrm>
            <a:off x="142457" y="2197919"/>
            <a:ext cx="12069570" cy="944640"/>
          </a:xfrm>
        </p:spPr>
        <p:txBody>
          <a:bodyPr vert="horz" lIns="91440" tIns="45720" rIns="91440" bIns="45720" rtlCol="0" anchor="ctr">
            <a:noAutofit/>
          </a:bodyPr>
          <a:lstStyle/>
          <a:p>
            <a:pPr algn="just">
              <a:lnSpc>
                <a:spcPct val="100000"/>
              </a:lnSpc>
            </a:pPr>
            <a:r>
              <a:rPr lang="en-US" dirty="0">
                <a:latin typeface="Times New Roman"/>
                <a:ea typeface="+mn-lt"/>
                <a:cs typeface="+mn-lt"/>
              </a:rPr>
              <a:t>To provide efficient decision web using wireless sensor network which handle different activities of farm and provides useful information associated with farm. Information associated with Soil moisture, Temperature and Humidity content. Due to the atmospheric condition, water level increasing Farmers get lot of distractions which isn't good for Agriculture. </a:t>
            </a:r>
            <a:endParaRPr lang="en-US" dirty="0">
              <a:latin typeface="Times New Roman"/>
              <a:cs typeface="Times New Roman"/>
            </a:endParaRPr>
          </a:p>
          <a:p>
            <a:pPr algn="just">
              <a:lnSpc>
                <a:spcPct val="100000"/>
              </a:lnSpc>
              <a:buClr>
                <a:srgbClr val="8D87A6"/>
              </a:buClr>
            </a:pPr>
            <a:r>
              <a:rPr lang="en-US" dirty="0">
                <a:latin typeface="Times New Roman"/>
                <a:ea typeface="+mn-lt"/>
                <a:cs typeface="+mn-lt"/>
              </a:rPr>
              <a:t>Water level is managed by farmers in both Automatic/Manual using that mobile application. it'll make easier to farmers. Performing agriculture is incredibly much time consuming.</a:t>
            </a:r>
            <a:endParaRPr lang="en-US" dirty="0">
              <a:latin typeface="Times New Roman"/>
              <a:cs typeface="Times New Roman"/>
            </a:endParaRPr>
          </a:p>
        </p:txBody>
      </p:sp>
      <p:pic>
        <p:nvPicPr>
          <p:cNvPr id="5" name="Picture 4" descr="Green and dry land">
            <a:extLst>
              <a:ext uri="{FF2B5EF4-FFF2-40B4-BE49-F238E27FC236}">
                <a16:creationId xmlns:a16="http://schemas.microsoft.com/office/drawing/2014/main" id="{562B2539-502B-669B-6418-B05C969193F4}"/>
              </a:ext>
            </a:extLst>
          </p:cNvPr>
          <p:cNvPicPr>
            <a:picLocks noChangeAspect="1"/>
          </p:cNvPicPr>
          <p:nvPr/>
        </p:nvPicPr>
        <p:blipFill rotWithShape="1">
          <a:blip r:embed="rId2"/>
          <a:srcRect t="19574" b="19574"/>
          <a:stretch/>
        </p:blipFill>
        <p:spPr>
          <a:xfrm>
            <a:off x="20" y="4089174"/>
            <a:ext cx="12217673" cy="2782147"/>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
        <p:nvSpPr>
          <p:cNvPr id="4" name="Slide Number Placeholder 3">
            <a:extLst>
              <a:ext uri="{FF2B5EF4-FFF2-40B4-BE49-F238E27FC236}">
                <a16:creationId xmlns:a16="http://schemas.microsoft.com/office/drawing/2014/main" id="{5B0CC0AA-0959-74F0-B167-D40F307818A5}"/>
              </a:ext>
            </a:extLst>
          </p:cNvPr>
          <p:cNvSpPr>
            <a:spLocks noGrp="1"/>
          </p:cNvSpPr>
          <p:nvPr>
            <p:ph type="sldNum" sz="quarter" idx="12"/>
          </p:nvPr>
        </p:nvSpPr>
        <p:spPr/>
        <p:txBody>
          <a:bodyPr/>
          <a:lstStyle/>
          <a:p>
            <a:fld id="{BE15108C-154A-4A5A-9C05-91A49A422BA7}" type="slidenum">
              <a:rPr lang="en-US" sz="2000" dirty="0" smtClean="0">
                <a:solidFill>
                  <a:schemeClr val="bg1"/>
                </a:solidFill>
              </a:rPr>
              <a:t>4</a:t>
            </a:fld>
            <a:endParaRPr lang="en-US" sz="2000" dirty="0">
              <a:solidFill>
                <a:schemeClr val="bg1"/>
              </a:solidFill>
            </a:endParaRPr>
          </a:p>
        </p:txBody>
      </p:sp>
    </p:spTree>
    <p:extLst>
      <p:ext uri="{BB962C8B-B14F-4D97-AF65-F5344CB8AC3E}">
        <p14:creationId xmlns:p14="http://schemas.microsoft.com/office/powerpoint/2010/main" val="58110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9" name="Group 128">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4" name="Straight Connector 93">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0862DD8-578A-6A3A-D2EF-9C6CC4AA86FA}"/>
              </a:ext>
            </a:extLst>
          </p:cNvPr>
          <p:cNvSpPr>
            <a:spLocks noGrp="1"/>
          </p:cNvSpPr>
          <p:nvPr>
            <p:ph type="title"/>
          </p:nvPr>
        </p:nvSpPr>
        <p:spPr>
          <a:xfrm>
            <a:off x="691079" y="725951"/>
            <a:ext cx="4927425" cy="1938525"/>
          </a:xfrm>
        </p:spPr>
        <p:txBody>
          <a:bodyPr>
            <a:normAutofit/>
          </a:bodyPr>
          <a:lstStyle/>
          <a:p>
            <a:r>
              <a:rPr lang="en-US" b="1" dirty="0">
                <a:latin typeface="Times New Roman"/>
                <a:cs typeface="Times New Roman"/>
              </a:rPr>
              <a:t>Objectives plants</a:t>
            </a:r>
          </a:p>
        </p:txBody>
      </p:sp>
      <p:sp>
        <p:nvSpPr>
          <p:cNvPr id="126" name="Right Triangle 125">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1905DB16-52BA-819E-28EF-0DFAA079DFDD}"/>
              </a:ext>
            </a:extLst>
          </p:cNvPr>
          <p:cNvSpPr>
            <a:spLocks noGrp="1"/>
          </p:cNvSpPr>
          <p:nvPr>
            <p:ph idx="1"/>
          </p:nvPr>
        </p:nvSpPr>
        <p:spPr>
          <a:xfrm>
            <a:off x="691079" y="2886116"/>
            <a:ext cx="4927425" cy="3245931"/>
          </a:xfrm>
        </p:spPr>
        <p:txBody>
          <a:bodyPr vert="horz" lIns="91440" tIns="45720" rIns="91440" bIns="45720" rtlCol="0">
            <a:normAutofit/>
          </a:bodyPr>
          <a:lstStyle/>
          <a:p>
            <a:r>
              <a:rPr lang="en-US" dirty="0">
                <a:ea typeface="+mn-lt"/>
                <a:cs typeface="+mn-lt"/>
              </a:rPr>
              <a:t>Crop Monitoring</a:t>
            </a:r>
            <a:endParaRPr lang="en-US" dirty="0"/>
          </a:p>
          <a:p>
            <a:pPr>
              <a:buClr>
                <a:srgbClr val="8D87A6"/>
              </a:buClr>
            </a:pPr>
            <a:r>
              <a:rPr lang="en-US" dirty="0">
                <a:ea typeface="+mn-lt"/>
                <a:cs typeface="+mn-lt"/>
              </a:rPr>
              <a:t>Weather Monitoring and Forecasting</a:t>
            </a:r>
            <a:endParaRPr lang="en-US" dirty="0"/>
          </a:p>
          <a:p>
            <a:pPr>
              <a:buClr>
                <a:srgbClr val="8D87A6"/>
              </a:buClr>
            </a:pPr>
            <a:r>
              <a:rPr lang="en-US" dirty="0">
                <a:ea typeface="+mn-lt"/>
                <a:cs typeface="+mn-lt"/>
              </a:rPr>
              <a:t>Remote Control and Management</a:t>
            </a:r>
            <a:endParaRPr lang="en-US" dirty="0"/>
          </a:p>
          <a:p>
            <a:pPr>
              <a:buClr>
                <a:srgbClr val="8D87A6"/>
              </a:buClr>
            </a:pPr>
            <a:r>
              <a:rPr lang="en-US" dirty="0">
                <a:ea typeface="+mn-lt"/>
                <a:cs typeface="+mn-lt"/>
              </a:rPr>
              <a:t>Energy Efficiency</a:t>
            </a:r>
            <a:endParaRPr lang="en-US" dirty="0"/>
          </a:p>
          <a:p>
            <a:pPr>
              <a:buClr>
                <a:srgbClr val="8D87A6"/>
              </a:buClr>
            </a:pPr>
            <a:r>
              <a:rPr lang="en-US" dirty="0">
                <a:ea typeface="+mn-lt"/>
                <a:cs typeface="+mn-lt"/>
              </a:rPr>
              <a:t>Scalability and Flexibility</a:t>
            </a:r>
            <a:endParaRPr lang="en-US" dirty="0"/>
          </a:p>
          <a:p>
            <a:pPr>
              <a:buClr>
                <a:srgbClr val="8D87A6"/>
              </a:buClr>
            </a:pPr>
            <a:r>
              <a:rPr lang="en-US" dirty="0">
                <a:ea typeface="+mn-lt"/>
                <a:cs typeface="+mn-lt"/>
              </a:rPr>
              <a:t>Education and Training</a:t>
            </a:r>
            <a:endParaRPr lang="en-US" dirty="0"/>
          </a:p>
          <a:p>
            <a:pPr>
              <a:buClr>
                <a:srgbClr val="8D87A6"/>
              </a:buClr>
            </a:pPr>
            <a:r>
              <a:rPr lang="en-US" dirty="0">
                <a:ea typeface="+mn-lt"/>
                <a:cs typeface="+mn-lt"/>
              </a:rPr>
              <a:t>Cost-effectiveness</a:t>
            </a:r>
            <a:endParaRPr lang="en-US" dirty="0"/>
          </a:p>
        </p:txBody>
      </p:sp>
      <p:pic>
        <p:nvPicPr>
          <p:cNvPr id="47" name="Picture 46" descr="Sunset at cornfields">
            <a:extLst>
              <a:ext uri="{FF2B5EF4-FFF2-40B4-BE49-F238E27FC236}">
                <a16:creationId xmlns:a16="http://schemas.microsoft.com/office/drawing/2014/main" id="{8980CF97-DCED-29DE-FC60-9ADC8FBE598B}"/>
              </a:ext>
            </a:extLst>
          </p:cNvPr>
          <p:cNvPicPr>
            <a:picLocks noChangeAspect="1"/>
          </p:cNvPicPr>
          <p:nvPr/>
        </p:nvPicPr>
        <p:blipFill rotWithShape="1">
          <a:blip r:embed="rId2"/>
          <a:srcRect l="8927" r="13703"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4" name="Slide Number Placeholder 3">
            <a:extLst>
              <a:ext uri="{FF2B5EF4-FFF2-40B4-BE49-F238E27FC236}">
                <a16:creationId xmlns:a16="http://schemas.microsoft.com/office/drawing/2014/main" id="{6914AEE5-4EBC-306E-38D8-439BC587F65D}"/>
              </a:ext>
            </a:extLst>
          </p:cNvPr>
          <p:cNvSpPr>
            <a:spLocks noGrp="1"/>
          </p:cNvSpPr>
          <p:nvPr>
            <p:ph type="sldNum" sz="quarter" idx="12"/>
          </p:nvPr>
        </p:nvSpPr>
        <p:spPr>
          <a:xfrm>
            <a:off x="11003649" y="6215870"/>
            <a:ext cx="979151" cy="417126"/>
          </a:xfrm>
        </p:spPr>
        <p:txBody>
          <a:bodyPr>
            <a:noAutofit/>
          </a:bodyPr>
          <a:lstStyle/>
          <a:p>
            <a:pPr>
              <a:spcAft>
                <a:spcPts val="600"/>
              </a:spcAft>
            </a:pPr>
            <a:fld id="{BE15108C-154A-4A5A-9C05-91A49A422BA7}" type="slidenum">
              <a:rPr lang="en-US" sz="2400" dirty="0">
                <a:solidFill>
                  <a:srgbClr val="FFFFFF"/>
                </a:solidFill>
              </a:rPr>
              <a:pPr>
                <a:spcAft>
                  <a:spcPts val="600"/>
                </a:spcAft>
              </a:pPr>
              <a:t>5</a:t>
            </a:fld>
            <a:endParaRPr lang="en-US" sz="2400" dirty="0">
              <a:solidFill>
                <a:srgbClr val="FFFFFF"/>
              </a:solidFill>
            </a:endParaRPr>
          </a:p>
        </p:txBody>
      </p:sp>
    </p:spTree>
    <p:extLst>
      <p:ext uri="{BB962C8B-B14F-4D97-AF65-F5344CB8AC3E}">
        <p14:creationId xmlns:p14="http://schemas.microsoft.com/office/powerpoint/2010/main" val="164767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374C90A-F6FA-B60B-D978-F1C6EB2B5A36}"/>
              </a:ext>
            </a:extLst>
          </p:cNvPr>
          <p:cNvSpPr>
            <a:spLocks noGrp="1"/>
          </p:cNvSpPr>
          <p:nvPr>
            <p:ph type="title"/>
          </p:nvPr>
        </p:nvSpPr>
        <p:spPr>
          <a:xfrm>
            <a:off x="742565" y="97816"/>
            <a:ext cx="4927425" cy="1938525"/>
          </a:xfrm>
        </p:spPr>
        <p:txBody>
          <a:bodyPr>
            <a:normAutofit/>
          </a:bodyPr>
          <a:lstStyle/>
          <a:p>
            <a:r>
              <a:rPr lang="en-US" baseline="0">
                <a:latin typeface="Times New Roman"/>
                <a:ea typeface="Arial"/>
                <a:cs typeface="Arial"/>
              </a:rPr>
              <a:t>Proposed </a:t>
            </a:r>
            <a:r>
              <a:rPr lang="en-US">
                <a:latin typeface="Times New Roman"/>
                <a:ea typeface="Arial"/>
                <a:cs typeface="Arial"/>
              </a:rPr>
              <a:t>Method​</a:t>
            </a:r>
            <a:endParaRPr lang="en-US">
              <a:latin typeface="Times New Roman"/>
              <a:cs typeface="Times New Roman"/>
            </a:endParaRPr>
          </a:p>
        </p:txBody>
      </p:sp>
      <p:sp>
        <p:nvSpPr>
          <p:cNvPr id="84" name="Right Triangle 8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A3EFD7E5-5CBC-B18E-9BE3-4400E4B2689E}"/>
              </a:ext>
            </a:extLst>
          </p:cNvPr>
          <p:cNvSpPr>
            <a:spLocks noGrp="1"/>
          </p:cNvSpPr>
          <p:nvPr>
            <p:ph idx="1"/>
          </p:nvPr>
        </p:nvSpPr>
        <p:spPr>
          <a:xfrm>
            <a:off x="691079" y="2886116"/>
            <a:ext cx="4927425" cy="3245931"/>
          </a:xfrm>
        </p:spPr>
        <p:txBody>
          <a:bodyPr vert="horz" lIns="91440" tIns="45720" rIns="91440" bIns="45720" rtlCol="0" anchor="t">
            <a:normAutofit/>
          </a:bodyPr>
          <a:lstStyle/>
          <a:p>
            <a:pPr algn="just"/>
            <a:r>
              <a:rPr lang="en-US" dirty="0">
                <a:latin typeface="Times New Roman"/>
                <a:ea typeface="+mn-lt"/>
                <a:cs typeface="+mn-lt"/>
              </a:rPr>
              <a:t>Design and implement an IoT-based Smart Agriculture System using </a:t>
            </a:r>
            <a:r>
              <a:rPr lang="en-US" dirty="0" err="1">
                <a:latin typeface="Times New Roman"/>
                <a:ea typeface="+mn-lt"/>
                <a:cs typeface="+mn-lt"/>
              </a:rPr>
              <a:t>NodeMCU</a:t>
            </a:r>
            <a:r>
              <a:rPr lang="en-US" dirty="0">
                <a:latin typeface="Times New Roman"/>
                <a:ea typeface="+mn-lt"/>
                <a:cs typeface="+mn-lt"/>
              </a:rPr>
              <a:t> ESP8266 microcontroller to monitor and manage agricultural parameters remotely. The system aims to optimize crop </a:t>
            </a:r>
            <a:r>
              <a:rPr lang="en-US" dirty="0" err="1">
                <a:latin typeface="Times New Roman"/>
                <a:ea typeface="+mn-lt"/>
                <a:cs typeface="+mn-lt"/>
              </a:rPr>
              <a:t>production,minimize</a:t>
            </a:r>
            <a:r>
              <a:rPr lang="en-US" dirty="0">
                <a:latin typeface="Times New Roman"/>
                <a:ea typeface="+mn-lt"/>
                <a:cs typeface="+mn-lt"/>
              </a:rPr>
              <a:t> resource consumption, and enhance yield quality by integrating various sensors and actuators with cloud-based data analytics.</a:t>
            </a:r>
            <a:endParaRPr lang="en-US" dirty="0">
              <a:latin typeface="Times New Roman"/>
              <a:cs typeface="Times New Roman"/>
            </a:endParaRPr>
          </a:p>
        </p:txBody>
      </p:sp>
      <p:pic>
        <p:nvPicPr>
          <p:cNvPr id="6" name="Picture 5" descr="Light bulb on yellow background with sketched light beams and cord">
            <a:extLst>
              <a:ext uri="{FF2B5EF4-FFF2-40B4-BE49-F238E27FC236}">
                <a16:creationId xmlns:a16="http://schemas.microsoft.com/office/drawing/2014/main" id="{8D0A130D-AA5A-1B25-6804-A23359587755}"/>
              </a:ext>
            </a:extLst>
          </p:cNvPr>
          <p:cNvPicPr>
            <a:picLocks noChangeAspect="1"/>
          </p:cNvPicPr>
          <p:nvPr/>
        </p:nvPicPr>
        <p:blipFill rotWithShape="1">
          <a:blip r:embed="rId2"/>
          <a:srcRect l="23563" r="23566" b="-1"/>
          <a:stretch/>
        </p:blipFill>
        <p:spPr>
          <a:xfrm>
            <a:off x="6309311" y="1"/>
            <a:ext cx="586617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4" name="Slide Number Placeholder 3">
            <a:extLst>
              <a:ext uri="{FF2B5EF4-FFF2-40B4-BE49-F238E27FC236}">
                <a16:creationId xmlns:a16="http://schemas.microsoft.com/office/drawing/2014/main" id="{5B31B914-16EE-34DA-8CC2-48761454B5E6}"/>
              </a:ext>
            </a:extLst>
          </p:cNvPr>
          <p:cNvSpPr>
            <a:spLocks noGrp="1"/>
          </p:cNvSpPr>
          <p:nvPr>
            <p:ph type="sldNum" sz="quarter" idx="12"/>
          </p:nvPr>
        </p:nvSpPr>
        <p:spPr/>
        <p:txBody>
          <a:bodyPr/>
          <a:lstStyle/>
          <a:p>
            <a:fld id="{BE15108C-154A-4A5A-9C05-91A49A422BA7}" type="slidenum">
              <a:rPr lang="en-US" sz="2000" dirty="0" smtClean="0"/>
              <a:t>6</a:t>
            </a:fld>
            <a:endParaRPr lang="en-US" sz="2000" dirty="0"/>
          </a:p>
        </p:txBody>
      </p:sp>
    </p:spTree>
    <p:extLst>
      <p:ext uri="{BB962C8B-B14F-4D97-AF65-F5344CB8AC3E}">
        <p14:creationId xmlns:p14="http://schemas.microsoft.com/office/powerpoint/2010/main" val="327418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2E146C-7A86-F46A-DFD1-C612F3FF46F1}"/>
              </a:ext>
            </a:extLst>
          </p:cNvPr>
          <p:cNvSpPr/>
          <p:nvPr/>
        </p:nvSpPr>
        <p:spPr>
          <a:xfrm>
            <a:off x="5022272" y="1454727"/>
            <a:ext cx="2320637" cy="49737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t>
            </a:r>
            <a:r>
              <a:rPr lang="en-US" sz="3200" b="1" dirty="0">
                <a:solidFill>
                  <a:schemeClr val="tx1"/>
                </a:solidFill>
                <a:latin typeface="Times New Roman" panose="02020603050405020304" pitchFamily="18" charset="0"/>
                <a:cs typeface="Times New Roman" panose="02020603050405020304" pitchFamily="18" charset="0"/>
              </a:rPr>
              <a:t>NODE</a:t>
            </a:r>
          </a:p>
          <a:p>
            <a:r>
              <a:rPr lang="en-US" sz="3200" b="1" dirty="0">
                <a:solidFill>
                  <a:schemeClr val="tx1"/>
                </a:solidFill>
                <a:latin typeface="Times New Roman" panose="02020603050405020304" pitchFamily="18" charset="0"/>
                <a:cs typeface="Times New Roman" panose="02020603050405020304" pitchFamily="18" charset="0"/>
              </a:rPr>
              <a:t>     MCU</a:t>
            </a:r>
            <a:r>
              <a:rPr lang="en-US" dirty="0">
                <a:latin typeface="Times New Roman" panose="02020603050405020304" pitchFamily="18" charset="0"/>
                <a:cs typeface="Times New Roman" panose="02020603050405020304" pitchFamily="18" charset="0"/>
              </a:rPr>
              <a:t>CU</a:t>
            </a:r>
          </a:p>
        </p:txBody>
      </p:sp>
      <p:sp>
        <p:nvSpPr>
          <p:cNvPr id="7" name="Rectangle 6">
            <a:extLst>
              <a:ext uri="{FF2B5EF4-FFF2-40B4-BE49-F238E27FC236}">
                <a16:creationId xmlns:a16="http://schemas.microsoft.com/office/drawing/2014/main" id="{56EF6D67-7064-318B-AE64-25C0751AC038}"/>
              </a:ext>
            </a:extLst>
          </p:cNvPr>
          <p:cNvSpPr/>
          <p:nvPr/>
        </p:nvSpPr>
        <p:spPr>
          <a:xfrm>
            <a:off x="723894" y="2022763"/>
            <a:ext cx="2715491" cy="1066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POWER SUPPLY</a:t>
            </a:r>
          </a:p>
        </p:txBody>
      </p:sp>
      <p:sp>
        <p:nvSpPr>
          <p:cNvPr id="11" name="Rectangle 10">
            <a:extLst>
              <a:ext uri="{FF2B5EF4-FFF2-40B4-BE49-F238E27FC236}">
                <a16:creationId xmlns:a16="http://schemas.microsoft.com/office/drawing/2014/main" id="{114DC252-E254-8950-616E-88D982E58D20}"/>
              </a:ext>
            </a:extLst>
          </p:cNvPr>
          <p:cNvSpPr/>
          <p:nvPr/>
        </p:nvSpPr>
        <p:spPr>
          <a:xfrm>
            <a:off x="723893" y="5361709"/>
            <a:ext cx="2715491" cy="1066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SOIL MOISTURE</a:t>
            </a:r>
          </a:p>
          <a:p>
            <a:pPr algn="ctr"/>
            <a:r>
              <a:rPr lang="en-US" sz="2000" b="1" dirty="0">
                <a:latin typeface="Times New Roman" panose="02020603050405020304" pitchFamily="18" charset="0"/>
                <a:cs typeface="Times New Roman" panose="02020603050405020304" pitchFamily="18" charset="0"/>
              </a:rPr>
              <a:t>SENSOR</a:t>
            </a:r>
          </a:p>
        </p:txBody>
      </p:sp>
      <p:sp>
        <p:nvSpPr>
          <p:cNvPr id="12" name="Rectangle 11">
            <a:extLst>
              <a:ext uri="{FF2B5EF4-FFF2-40B4-BE49-F238E27FC236}">
                <a16:creationId xmlns:a16="http://schemas.microsoft.com/office/drawing/2014/main" id="{F707D757-753A-9965-EB00-2AA30B56530B}"/>
              </a:ext>
            </a:extLst>
          </p:cNvPr>
          <p:cNvSpPr/>
          <p:nvPr/>
        </p:nvSpPr>
        <p:spPr>
          <a:xfrm>
            <a:off x="689253" y="346362"/>
            <a:ext cx="2715491" cy="1066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RAIN WATER SENSOR</a:t>
            </a:r>
          </a:p>
        </p:txBody>
      </p:sp>
      <p:sp>
        <p:nvSpPr>
          <p:cNvPr id="13" name="Rectangle 12">
            <a:extLst>
              <a:ext uri="{FF2B5EF4-FFF2-40B4-BE49-F238E27FC236}">
                <a16:creationId xmlns:a16="http://schemas.microsoft.com/office/drawing/2014/main" id="{238AE3B0-4026-AC8E-76C4-DA18486BE2A8}"/>
              </a:ext>
            </a:extLst>
          </p:cNvPr>
          <p:cNvSpPr/>
          <p:nvPr/>
        </p:nvSpPr>
        <p:spPr>
          <a:xfrm>
            <a:off x="723893" y="3685308"/>
            <a:ext cx="2715491" cy="1066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DHT-22</a:t>
            </a:r>
          </a:p>
        </p:txBody>
      </p:sp>
      <p:sp>
        <p:nvSpPr>
          <p:cNvPr id="14" name="Rectangle 13">
            <a:extLst>
              <a:ext uri="{FF2B5EF4-FFF2-40B4-BE49-F238E27FC236}">
                <a16:creationId xmlns:a16="http://schemas.microsoft.com/office/drawing/2014/main" id="{FF3D1776-829B-9067-F773-657C32403B44}"/>
              </a:ext>
            </a:extLst>
          </p:cNvPr>
          <p:cNvSpPr/>
          <p:nvPr/>
        </p:nvSpPr>
        <p:spPr>
          <a:xfrm>
            <a:off x="8752614" y="1156853"/>
            <a:ext cx="2715491" cy="1066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WIFI/CLOUD</a:t>
            </a:r>
          </a:p>
        </p:txBody>
      </p:sp>
      <p:sp>
        <p:nvSpPr>
          <p:cNvPr id="15" name="Rectangle 14">
            <a:extLst>
              <a:ext uri="{FF2B5EF4-FFF2-40B4-BE49-F238E27FC236}">
                <a16:creationId xmlns:a16="http://schemas.microsoft.com/office/drawing/2014/main" id="{C6AE5E0A-048B-6A8D-3D6B-1A788C9E237C}"/>
              </a:ext>
            </a:extLst>
          </p:cNvPr>
          <p:cNvSpPr/>
          <p:nvPr/>
        </p:nvSpPr>
        <p:spPr>
          <a:xfrm>
            <a:off x="8752615" y="3151908"/>
            <a:ext cx="2715491" cy="1066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RELAY</a:t>
            </a:r>
          </a:p>
        </p:txBody>
      </p:sp>
      <p:sp>
        <p:nvSpPr>
          <p:cNvPr id="16" name="Rectangle 15">
            <a:extLst>
              <a:ext uri="{FF2B5EF4-FFF2-40B4-BE49-F238E27FC236}">
                <a16:creationId xmlns:a16="http://schemas.microsoft.com/office/drawing/2014/main" id="{05B2067D-EEDD-3A37-EFCC-5B466F13C053}"/>
              </a:ext>
            </a:extLst>
          </p:cNvPr>
          <p:cNvSpPr/>
          <p:nvPr/>
        </p:nvSpPr>
        <p:spPr>
          <a:xfrm>
            <a:off x="9105906" y="5008418"/>
            <a:ext cx="2445329" cy="1066800"/>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WATER PUMP</a:t>
            </a:r>
          </a:p>
        </p:txBody>
      </p:sp>
      <p:cxnSp>
        <p:nvCxnSpPr>
          <p:cNvPr id="21" name="Straight Connector 20">
            <a:extLst>
              <a:ext uri="{FF2B5EF4-FFF2-40B4-BE49-F238E27FC236}">
                <a16:creationId xmlns:a16="http://schemas.microsoft.com/office/drawing/2014/main" id="{A0D94671-2D87-0F19-2D2C-076B62E7A3C5}"/>
              </a:ext>
            </a:extLst>
          </p:cNvPr>
          <p:cNvCxnSpPr/>
          <p:nvPr/>
        </p:nvCxnSpPr>
        <p:spPr>
          <a:xfrm>
            <a:off x="3439384" y="748145"/>
            <a:ext cx="2171707"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0268D79-1A22-F42D-DF99-4AE726F9C27A}"/>
              </a:ext>
            </a:extLst>
          </p:cNvPr>
          <p:cNvCxnSpPr>
            <a:cxnSpLocks/>
          </p:cNvCxnSpPr>
          <p:nvPr/>
        </p:nvCxnSpPr>
        <p:spPr>
          <a:xfrm>
            <a:off x="5611091" y="748145"/>
            <a:ext cx="0" cy="7065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B4E5FB9-E51C-9BD2-4BCD-3254C0412E55}"/>
              </a:ext>
            </a:extLst>
          </p:cNvPr>
          <p:cNvCxnSpPr>
            <a:stCxn id="7" idx="3"/>
          </p:cNvCxnSpPr>
          <p:nvPr/>
        </p:nvCxnSpPr>
        <p:spPr>
          <a:xfrm>
            <a:off x="3439385" y="2556163"/>
            <a:ext cx="15828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A63D16D-8E5E-1081-8C88-DB5F9418807F}"/>
              </a:ext>
            </a:extLst>
          </p:cNvPr>
          <p:cNvCxnSpPr>
            <a:stCxn id="13" idx="3"/>
          </p:cNvCxnSpPr>
          <p:nvPr/>
        </p:nvCxnSpPr>
        <p:spPr>
          <a:xfrm>
            <a:off x="3439384" y="4218708"/>
            <a:ext cx="15828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D4EF983-E372-EAC0-5DB2-DF7016918D95}"/>
              </a:ext>
            </a:extLst>
          </p:cNvPr>
          <p:cNvCxnSpPr>
            <a:stCxn id="11" idx="3"/>
          </p:cNvCxnSpPr>
          <p:nvPr/>
        </p:nvCxnSpPr>
        <p:spPr>
          <a:xfrm>
            <a:off x="3439384" y="5895109"/>
            <a:ext cx="15828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2118322-CF4A-FA04-8D70-E8A55693D2C3}"/>
              </a:ext>
            </a:extLst>
          </p:cNvPr>
          <p:cNvCxnSpPr/>
          <p:nvPr/>
        </p:nvCxnSpPr>
        <p:spPr>
          <a:xfrm>
            <a:off x="7342909" y="3685308"/>
            <a:ext cx="14097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B48F0F9-80C6-FFBF-B8D4-417A3DFF1007}"/>
              </a:ext>
            </a:extLst>
          </p:cNvPr>
          <p:cNvCxnSpPr/>
          <p:nvPr/>
        </p:nvCxnSpPr>
        <p:spPr>
          <a:xfrm>
            <a:off x="7342909" y="1870364"/>
            <a:ext cx="14097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9EBB70E-2F7E-AC85-8395-3138163F87D7}"/>
              </a:ext>
            </a:extLst>
          </p:cNvPr>
          <p:cNvCxnSpPr>
            <a:stCxn id="15" idx="2"/>
          </p:cNvCxnSpPr>
          <p:nvPr/>
        </p:nvCxnSpPr>
        <p:spPr>
          <a:xfrm flipH="1">
            <a:off x="10110359" y="4218708"/>
            <a:ext cx="2" cy="789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8F05F029-D41F-508C-442A-D9EAFAA6FF85}"/>
              </a:ext>
            </a:extLst>
          </p:cNvPr>
          <p:cNvSpPr>
            <a:spLocks noGrp="1"/>
          </p:cNvSpPr>
          <p:nvPr>
            <p:ph type="sldNum" sz="quarter" idx="12"/>
          </p:nvPr>
        </p:nvSpPr>
        <p:spPr>
          <a:xfrm>
            <a:off x="11003649" y="6215870"/>
            <a:ext cx="979151" cy="682671"/>
          </a:xfrm>
        </p:spPr>
        <p:txBody>
          <a:bodyPr/>
          <a:lstStyle/>
          <a:p>
            <a:fld id="{BE15108C-154A-4A5A-9C05-91A49A422BA7}" type="slidenum">
              <a:rPr lang="en-US" sz="2000" dirty="0" smtClean="0"/>
              <a:t>7</a:t>
            </a:fld>
            <a:endParaRPr lang="en-US" sz="2000" dirty="0"/>
          </a:p>
        </p:txBody>
      </p:sp>
    </p:spTree>
    <p:extLst>
      <p:ext uri="{BB962C8B-B14F-4D97-AF65-F5344CB8AC3E}">
        <p14:creationId xmlns:p14="http://schemas.microsoft.com/office/powerpoint/2010/main" val="292129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57B5DC75-1F52-4E9C-9473-841A19CCD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D7C8E260-9745-4F1D-9E08-E4B33A9BB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CC986A-1060-4A1B-B829-D185CCCFA3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63AEB3-7A0A-4B79-81AF-C0AA5649E0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47D3CD-E86B-49FC-9EC9-3450B956C0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B16073-5DFB-4FD7-B03D-2EEA1C79C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ED614C-8961-4154-995D-93FCE92569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983C93A-F7B0-4FD2-8ABA-68BAD16EF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A8E084-22C2-42FC-91B5-80302C50D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993E6F-B198-4649-B462-A780AF1BD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F83CECE-ADEA-45F5-886B-D8A509FD61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22CAB2-F6BB-419F-882E-CD868E9A0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9B1C8B9-8B62-4A61-AD6A-F5DE1FE8A0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920E83D-80DE-47EA-85BD-D6D8658154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66981D-F19A-4E89-BD38-4DE035A246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9CBF7E-3DED-45B3-ADE2-7898DBA8C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0C8E43C-B884-4E1D-8DDC-82A2D3C41D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8FB5D68-029C-4FED-B617-51BC9373F7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056076-8190-4B79-8274-F78B57EFE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00878F-F3CD-4558-ADA5-BDBC367DD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E57A73-E862-4FD6-8126-BC1FD2106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77E7956-4B42-4171-9748-3C00107F8C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31AF756-3380-46B8-AA68-E20C133C7C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7A0A0E-DDE9-469D-B026-82A5E7F17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C3D7289-C839-4506-8270-306A16F33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FD8A14B-57EA-4B68-BB88-6DF9AB0A27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F2E610-EFF5-4550-909D-DDFC580F22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1BE3BC8-9219-432A-9775-861977C5D9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754CEB-5D93-4638-A046-A2F4EB573B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3BD69F-562F-407A-8608-D0B716145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EF25EC-83B4-4BED-A9F7-161C004B0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A23889E-B0CB-432F-A4B4-42CEAFF916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785B506-BB85-788D-14EA-18176F95106F}"/>
              </a:ext>
            </a:extLst>
          </p:cNvPr>
          <p:cNvSpPr>
            <a:spLocks noGrp="1"/>
          </p:cNvSpPr>
          <p:nvPr>
            <p:ph type="title"/>
          </p:nvPr>
        </p:nvSpPr>
        <p:spPr>
          <a:xfrm>
            <a:off x="649890" y="2093692"/>
            <a:ext cx="10325000" cy="1085760"/>
          </a:xfrm>
        </p:spPr>
        <p:txBody>
          <a:bodyPr anchor="ctr">
            <a:normAutofit/>
          </a:bodyPr>
          <a:lstStyle/>
          <a:p>
            <a:r>
              <a:rPr lang="en-US" baseline="0" dirty="0">
                <a:latin typeface="Times New Roman"/>
              </a:rPr>
              <a:t>Literature survey</a:t>
            </a:r>
            <a:endParaRPr lang="en-US" dirty="0">
              <a:latin typeface="Times New Roman"/>
              <a:cs typeface="Times New Roman"/>
            </a:endParaRPr>
          </a:p>
        </p:txBody>
      </p:sp>
      <p:pic>
        <p:nvPicPr>
          <p:cNvPr id="48" name="Picture 47" descr="Electronic circuit board">
            <a:extLst>
              <a:ext uri="{FF2B5EF4-FFF2-40B4-BE49-F238E27FC236}">
                <a16:creationId xmlns:a16="http://schemas.microsoft.com/office/drawing/2014/main" id="{F2593C1A-96A2-1F09-B687-DCD4F14BB99B}"/>
              </a:ext>
            </a:extLst>
          </p:cNvPr>
          <p:cNvPicPr>
            <a:picLocks noChangeAspect="1"/>
          </p:cNvPicPr>
          <p:nvPr/>
        </p:nvPicPr>
        <p:blipFill rotWithShape="1">
          <a:blip r:embed="rId2"/>
          <a:srcRect t="46910" r="-8" b="12323"/>
          <a:stretch/>
        </p:blipFill>
        <p:spPr>
          <a:xfrm>
            <a:off x="20" y="1"/>
            <a:ext cx="12196992" cy="1997658"/>
          </a:xfrm>
          <a:custGeom>
            <a:avLst/>
            <a:gdLst/>
            <a:ahLst/>
            <a:cxnLst/>
            <a:rect l="l" t="t" r="r" b="b"/>
            <a:pathLst>
              <a:path w="12166121" h="3305415">
                <a:moveTo>
                  <a:pt x="0" y="0"/>
                </a:moveTo>
                <a:lnTo>
                  <a:pt x="12166121" y="0"/>
                </a:lnTo>
                <a:lnTo>
                  <a:pt x="12166121" y="2570737"/>
                </a:lnTo>
                <a:lnTo>
                  <a:pt x="11635078" y="2574050"/>
                </a:lnTo>
                <a:cubicBezTo>
                  <a:pt x="6088525" y="2644467"/>
                  <a:pt x="5904024" y="3760719"/>
                  <a:pt x="0" y="3093802"/>
                </a:cubicBezTo>
                <a:close/>
              </a:path>
            </a:pathLst>
          </a:custGeom>
        </p:spPr>
      </p:pic>
      <p:sp>
        <p:nvSpPr>
          <p:cNvPr id="49" name="Right Triangle 48">
            <a:extLst>
              <a:ext uri="{FF2B5EF4-FFF2-40B4-BE49-F238E27FC236}">
                <a16:creationId xmlns:a16="http://schemas.microsoft.com/office/drawing/2014/main" id="{9CB088BA-8550-4910-8653-B87C86898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473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E280F850-80E3-F9CF-038A-CAFD6FFAAC24}"/>
              </a:ext>
            </a:extLst>
          </p:cNvPr>
          <p:cNvSpPr>
            <a:spLocks noGrp="1"/>
          </p:cNvSpPr>
          <p:nvPr>
            <p:ph idx="1"/>
          </p:nvPr>
        </p:nvSpPr>
        <p:spPr>
          <a:xfrm>
            <a:off x="649890" y="3182828"/>
            <a:ext cx="10325000" cy="3075740"/>
          </a:xfrm>
        </p:spPr>
        <p:txBody>
          <a:bodyPr vert="horz" lIns="91440" tIns="45720" rIns="91440" bIns="45720" rtlCol="0" anchor="t">
            <a:noAutofit/>
          </a:bodyPr>
          <a:lstStyle/>
          <a:p>
            <a:pPr marL="342900" indent="-342900" algn="just">
              <a:lnSpc>
                <a:spcPct val="100000"/>
              </a:lnSpc>
            </a:pPr>
            <a:r>
              <a:rPr lang="en-US" dirty="0">
                <a:latin typeface="Times New Roman"/>
                <a:cs typeface="Times New Roman"/>
              </a:rPr>
              <a:t> IOT based smart sensors agriculture by Anand Nayyar and Er. Vikram Puri, November 2016 :This paper describes Internet of Things (IOT) technology has brought revolution to every and each field of common man’s life by making everything smart and intelligent. </a:t>
            </a:r>
            <a:endParaRPr lang="en-US">
              <a:latin typeface="Grandview"/>
              <a:cs typeface="Times New Roman"/>
            </a:endParaRPr>
          </a:p>
          <a:p>
            <a:pPr marL="342900" indent="-342900" algn="just">
              <a:lnSpc>
                <a:spcPct val="100000"/>
              </a:lnSpc>
              <a:buClr>
                <a:srgbClr val="8D87A6"/>
              </a:buClr>
            </a:pPr>
            <a:r>
              <a:rPr lang="en-US" dirty="0">
                <a:latin typeface="Times New Roman"/>
                <a:cs typeface="Times New Roman"/>
              </a:rPr>
              <a:t>A. Lakshmi, Y. R. Kumar, N. S. Krishna and G. Manisha, "IOT Based Agriculture Monitoring and Controlling </a:t>
            </a:r>
            <a:r>
              <a:rPr lang="en-US" err="1">
                <a:latin typeface="Times New Roman"/>
                <a:cs typeface="Times New Roman"/>
              </a:rPr>
              <a:t>System</a:t>
            </a:r>
            <a:r>
              <a:rPr lang="en-US" sz="1700" err="1">
                <a:latin typeface="Times New Roman"/>
                <a:cs typeface="Times New Roman"/>
              </a:rPr>
              <a:t>.</a:t>
            </a:r>
            <a:r>
              <a:rPr lang="en-US" err="1">
                <a:latin typeface="Times New Roman"/>
                <a:cs typeface="Times New Roman"/>
              </a:rPr>
              <a:t>This</a:t>
            </a:r>
            <a:r>
              <a:rPr lang="en-US" dirty="0">
                <a:latin typeface="Times New Roman"/>
                <a:cs typeface="Times New Roman"/>
              </a:rPr>
              <a:t> paper describes Internet of Things (IOT) technology using GSM/GPRS modules.</a:t>
            </a:r>
          </a:p>
          <a:p>
            <a:pPr marL="342900" indent="-342900" algn="just">
              <a:lnSpc>
                <a:spcPct val="100000"/>
              </a:lnSpc>
              <a:spcBef>
                <a:spcPts val="0"/>
              </a:spcBef>
              <a:buClr>
                <a:srgbClr val="8D87A6"/>
              </a:buClr>
            </a:pPr>
            <a:r>
              <a:rPr lang="en-US">
                <a:latin typeface="Times New Roman"/>
                <a:cs typeface="Times New Roman"/>
              </a:rPr>
              <a:t> B. D. Thakare and D. V. </a:t>
            </a:r>
            <a:r>
              <a:rPr lang="en-US" err="1">
                <a:latin typeface="Times New Roman"/>
                <a:cs typeface="Times New Roman"/>
              </a:rPr>
              <a:t>Rojatkar</a:t>
            </a:r>
            <a:r>
              <a:rPr lang="en-US">
                <a:latin typeface="Times New Roman"/>
                <a:cs typeface="Times New Roman"/>
              </a:rPr>
              <a:t>, "A Review on Smart Agriculture using IoT," 2021 6th International Conference on Communication and Electronics </a:t>
            </a:r>
            <a:r>
              <a:rPr lang="en-US" err="1">
                <a:latin typeface="Times New Roman"/>
                <a:cs typeface="Times New Roman"/>
              </a:rPr>
              <a:t>Systems.</a:t>
            </a:r>
            <a:r>
              <a:rPr lang="en-US" err="1">
                <a:solidFill>
                  <a:srgbClr val="000000"/>
                </a:solidFill>
                <a:latin typeface="Times New Roman"/>
                <a:cs typeface="Times New Roman"/>
              </a:rPr>
              <a:t>This</a:t>
            </a:r>
            <a:r>
              <a:rPr lang="en-US">
                <a:solidFill>
                  <a:srgbClr val="000000"/>
                </a:solidFill>
                <a:latin typeface="Times New Roman"/>
                <a:cs typeface="Times New Roman"/>
              </a:rPr>
              <a:t> system automatically handles, a user requiring less manpower.</a:t>
            </a:r>
          </a:p>
          <a:p>
            <a:pPr marL="342900" indent="-342900" algn="just">
              <a:lnSpc>
                <a:spcPct val="100000"/>
              </a:lnSpc>
              <a:buClr>
                <a:srgbClr val="8D87A6"/>
              </a:buClr>
            </a:pPr>
            <a:endParaRPr lang="en-US" dirty="0">
              <a:latin typeface="Times New Roman"/>
              <a:cs typeface="Times New Roman"/>
            </a:endParaRPr>
          </a:p>
          <a:p>
            <a:pPr marL="0" indent="0" algn="just">
              <a:lnSpc>
                <a:spcPct val="100000"/>
              </a:lnSpc>
              <a:buClr>
                <a:srgbClr val="8D87A6"/>
              </a:buClr>
            </a:pPr>
            <a:endParaRPr lang="en-US" dirty="0">
              <a:latin typeface="Times New Roman"/>
              <a:cs typeface="Times New Roman"/>
            </a:endParaRPr>
          </a:p>
          <a:p>
            <a:pPr marL="0" indent="0" algn="just">
              <a:lnSpc>
                <a:spcPct val="100000"/>
              </a:lnSpc>
              <a:buClr>
                <a:srgbClr val="8D87A6"/>
              </a:buClr>
            </a:pPr>
            <a:endParaRPr lang="en-US" dirty="0">
              <a:latin typeface="Times New Roman"/>
              <a:cs typeface="Times New Roman"/>
            </a:endParaRPr>
          </a:p>
          <a:p>
            <a:pPr algn="just">
              <a:lnSpc>
                <a:spcPct val="100000"/>
              </a:lnSpc>
              <a:buClr>
                <a:srgbClr val="8D87A6"/>
              </a:buClr>
            </a:pPr>
            <a:endParaRPr lang="en-US" dirty="0">
              <a:latin typeface="Times New Roman"/>
              <a:cs typeface="Times New Roman"/>
            </a:endParaRPr>
          </a:p>
        </p:txBody>
      </p:sp>
      <p:sp>
        <p:nvSpPr>
          <p:cNvPr id="4" name="Slide Number Placeholder 3">
            <a:extLst>
              <a:ext uri="{FF2B5EF4-FFF2-40B4-BE49-F238E27FC236}">
                <a16:creationId xmlns:a16="http://schemas.microsoft.com/office/drawing/2014/main" id="{480E51A3-2AAC-FB0B-BF98-BA9027194DC2}"/>
              </a:ext>
            </a:extLst>
          </p:cNvPr>
          <p:cNvSpPr>
            <a:spLocks noGrp="1"/>
          </p:cNvSpPr>
          <p:nvPr>
            <p:ph type="sldNum" sz="quarter" idx="12"/>
          </p:nvPr>
        </p:nvSpPr>
        <p:spPr/>
        <p:txBody>
          <a:bodyPr/>
          <a:lstStyle/>
          <a:p>
            <a:r>
              <a:rPr lang="en-US" sz="2400" dirty="0"/>
              <a:t>8</a:t>
            </a:r>
          </a:p>
        </p:txBody>
      </p:sp>
    </p:spTree>
    <p:extLst>
      <p:ext uri="{BB962C8B-B14F-4D97-AF65-F5344CB8AC3E}">
        <p14:creationId xmlns:p14="http://schemas.microsoft.com/office/powerpoint/2010/main" val="232002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0C9309-734D-EBD1-B7A6-731FB41E0074}"/>
              </a:ext>
            </a:extLst>
          </p:cNvPr>
          <p:cNvSpPr/>
          <p:nvPr/>
        </p:nvSpPr>
        <p:spPr>
          <a:xfrm>
            <a:off x="706582" y="374072"/>
            <a:ext cx="7883236" cy="10806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chemeClr val="tx1"/>
                </a:solidFill>
                <a:latin typeface="Times New Roman" panose="02020603050405020304" pitchFamily="18" charset="0"/>
                <a:cs typeface="Times New Roman" panose="02020603050405020304" pitchFamily="18" charset="0"/>
              </a:rPr>
              <a:t>Hardware used</a:t>
            </a:r>
          </a:p>
        </p:txBody>
      </p:sp>
      <p:sp>
        <p:nvSpPr>
          <p:cNvPr id="8" name="Rectangle 7">
            <a:extLst>
              <a:ext uri="{FF2B5EF4-FFF2-40B4-BE49-F238E27FC236}">
                <a16:creationId xmlns:a16="http://schemas.microsoft.com/office/drawing/2014/main" id="{8D2FA7B9-BFA0-41E2-6E77-15ABF2BC8104}"/>
              </a:ext>
            </a:extLst>
          </p:cNvPr>
          <p:cNvSpPr/>
          <p:nvPr/>
        </p:nvSpPr>
        <p:spPr>
          <a:xfrm>
            <a:off x="900545" y="1857736"/>
            <a:ext cx="4765964" cy="22561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endParaRPr lang="en-US" sz="28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a:buChar char="§"/>
            </a:pPr>
            <a:r>
              <a:rPr lang="en-US" sz="2000" dirty="0">
                <a:solidFill>
                  <a:schemeClr val="tx1"/>
                </a:solidFill>
                <a:latin typeface="Times New Roman"/>
                <a:cs typeface="Times New Roman"/>
              </a:rPr>
              <a:t>Node MCU 8266</a:t>
            </a:r>
          </a:p>
          <a:p>
            <a:pPr marL="342900" indent="-342900" algn="just">
              <a:buFont typeface="Wingdings"/>
              <a:buChar char="§"/>
            </a:pPr>
            <a:r>
              <a:rPr lang="en-US" sz="2000" dirty="0">
                <a:solidFill>
                  <a:schemeClr val="tx1"/>
                </a:solidFill>
                <a:latin typeface="Times New Roman"/>
                <a:cs typeface="Times New Roman"/>
              </a:rPr>
              <a:t>Rain water sensor</a:t>
            </a:r>
          </a:p>
          <a:p>
            <a:pPr marL="342900" indent="-342900" algn="just">
              <a:buFont typeface="Wingdings"/>
              <a:buChar char="§"/>
            </a:pPr>
            <a:r>
              <a:rPr lang="en-US" sz="2000" dirty="0">
                <a:solidFill>
                  <a:schemeClr val="tx1"/>
                </a:solidFill>
                <a:latin typeface="Times New Roman"/>
                <a:cs typeface="Times New Roman"/>
              </a:rPr>
              <a:t>Soil Moisture sensor</a:t>
            </a:r>
          </a:p>
          <a:p>
            <a:pPr marL="342900" indent="-342900" algn="just">
              <a:buFont typeface="Wingdings"/>
              <a:buChar char="§"/>
            </a:pPr>
            <a:r>
              <a:rPr lang="en-US" sz="2000" dirty="0">
                <a:solidFill>
                  <a:schemeClr val="tx1"/>
                </a:solidFill>
                <a:latin typeface="Times New Roman"/>
                <a:cs typeface="Times New Roman"/>
              </a:rPr>
              <a:t>Relay</a:t>
            </a:r>
          </a:p>
          <a:p>
            <a:pPr marL="342900" indent="-342900" algn="just">
              <a:buFont typeface="Wingdings"/>
              <a:buChar char="§"/>
            </a:pPr>
            <a:r>
              <a:rPr lang="en-US" sz="2000" dirty="0">
                <a:solidFill>
                  <a:schemeClr val="tx1"/>
                </a:solidFill>
                <a:latin typeface="Times New Roman"/>
                <a:cs typeface="Times New Roman"/>
              </a:rPr>
              <a:t>Water pump</a:t>
            </a:r>
          </a:p>
          <a:p>
            <a:pPr marL="342900" indent="-342900" algn="just">
              <a:buFont typeface="Wingdings"/>
              <a:buChar char="§"/>
            </a:pPr>
            <a:r>
              <a:rPr lang="en-US" sz="2000" dirty="0">
                <a:solidFill>
                  <a:schemeClr val="tx1"/>
                </a:solidFill>
                <a:latin typeface="Times New Roman"/>
                <a:cs typeface="Times New Roman"/>
              </a:rPr>
              <a:t>DHT-22</a:t>
            </a:r>
          </a:p>
          <a:p>
            <a:pPr algn="just"/>
            <a:endParaRPr lang="en-US" sz="2000" dirty="0">
              <a:solidFill>
                <a:schemeClr val="tx1"/>
              </a:solidFill>
            </a:endParaRPr>
          </a:p>
          <a:p>
            <a:pPr algn="ctr"/>
            <a:endParaRPr lang="en-US" dirty="0"/>
          </a:p>
        </p:txBody>
      </p:sp>
      <p:sp>
        <p:nvSpPr>
          <p:cNvPr id="21" name="TextBox 20">
            <a:extLst>
              <a:ext uri="{FF2B5EF4-FFF2-40B4-BE49-F238E27FC236}">
                <a16:creationId xmlns:a16="http://schemas.microsoft.com/office/drawing/2014/main" id="{3E589E80-E7E2-6424-1006-9155F5CE30EB}"/>
              </a:ext>
            </a:extLst>
          </p:cNvPr>
          <p:cNvSpPr txBox="1"/>
          <p:nvPr/>
        </p:nvSpPr>
        <p:spPr>
          <a:xfrm>
            <a:off x="896248" y="4040665"/>
            <a:ext cx="6109854" cy="769441"/>
          </a:xfrm>
          <a:prstGeom prst="rect">
            <a:avLst/>
          </a:prstGeom>
          <a:noFill/>
        </p:spPr>
        <p:txBody>
          <a:bodyPr wrap="square">
            <a:spAutoFit/>
          </a:bodyPr>
          <a:lstStyle/>
          <a:p>
            <a:r>
              <a:rPr lang="en-US" sz="4400" dirty="0">
                <a:solidFill>
                  <a:schemeClr val="tx1"/>
                </a:solidFill>
                <a:latin typeface="Times New Roman" panose="02020603050405020304" pitchFamily="18" charset="0"/>
                <a:cs typeface="Times New Roman" panose="02020603050405020304" pitchFamily="18" charset="0"/>
              </a:rPr>
              <a:t>Software used</a:t>
            </a:r>
          </a:p>
        </p:txBody>
      </p:sp>
      <p:sp>
        <p:nvSpPr>
          <p:cNvPr id="23" name="TextBox 22">
            <a:extLst>
              <a:ext uri="{FF2B5EF4-FFF2-40B4-BE49-F238E27FC236}">
                <a16:creationId xmlns:a16="http://schemas.microsoft.com/office/drawing/2014/main" id="{0ED92EC1-6F51-C839-6FF3-A38D44997537}"/>
              </a:ext>
            </a:extLst>
          </p:cNvPr>
          <p:cNvSpPr txBox="1"/>
          <p:nvPr/>
        </p:nvSpPr>
        <p:spPr>
          <a:xfrm>
            <a:off x="854948" y="4855970"/>
            <a:ext cx="2652532" cy="400110"/>
          </a:xfrm>
          <a:prstGeom prst="rect">
            <a:avLst/>
          </a:prstGeom>
          <a:noFill/>
        </p:spPr>
        <p:txBody>
          <a:bodyPr wrap="square" lIns="91440" tIns="45720" rIns="91440" bIns="45720" anchor="t">
            <a:spAutoFit/>
          </a:bodyPr>
          <a:lstStyle/>
          <a:p>
            <a:pPr marL="342900" indent="-342900">
              <a:buFont typeface="Wingdings"/>
              <a:buChar char="§"/>
            </a:pPr>
            <a:r>
              <a:rPr lang="en-US" sz="2000" dirty="0">
                <a:latin typeface="Times New Roman"/>
                <a:cs typeface="Times New Roman"/>
              </a:rPr>
              <a:t>Arduino IDE 2.3.2</a:t>
            </a:r>
            <a:endParaRPr lang="en-US" sz="2000"/>
          </a:p>
        </p:txBody>
      </p:sp>
      <p:sp>
        <p:nvSpPr>
          <p:cNvPr id="3" name="Slide Number Placeholder 2">
            <a:extLst>
              <a:ext uri="{FF2B5EF4-FFF2-40B4-BE49-F238E27FC236}">
                <a16:creationId xmlns:a16="http://schemas.microsoft.com/office/drawing/2014/main" id="{8AF486DD-7C84-541C-D5A2-D4A70F4FA393}"/>
              </a:ext>
            </a:extLst>
          </p:cNvPr>
          <p:cNvSpPr>
            <a:spLocks noGrp="1"/>
          </p:cNvSpPr>
          <p:nvPr>
            <p:ph type="sldNum" sz="quarter" idx="12"/>
          </p:nvPr>
        </p:nvSpPr>
        <p:spPr/>
        <p:txBody>
          <a:bodyPr/>
          <a:lstStyle/>
          <a:p>
            <a:r>
              <a:rPr lang="en-US" sz="2400" dirty="0"/>
              <a:t>9</a:t>
            </a:r>
          </a:p>
        </p:txBody>
      </p:sp>
      <p:pic>
        <p:nvPicPr>
          <p:cNvPr id="6" name="Picture 5" descr="A logo with a plus and a sign&#10;&#10;Description automatically generated">
            <a:extLst>
              <a:ext uri="{FF2B5EF4-FFF2-40B4-BE49-F238E27FC236}">
                <a16:creationId xmlns:a16="http://schemas.microsoft.com/office/drawing/2014/main" id="{BBE4004B-3B58-EA89-C100-F217E2C315C3}"/>
              </a:ext>
            </a:extLst>
          </p:cNvPr>
          <p:cNvPicPr>
            <a:picLocks noChangeAspect="1"/>
          </p:cNvPicPr>
          <p:nvPr/>
        </p:nvPicPr>
        <p:blipFill>
          <a:blip r:embed="rId2"/>
          <a:stretch>
            <a:fillRect/>
          </a:stretch>
        </p:blipFill>
        <p:spPr>
          <a:xfrm>
            <a:off x="4830501" y="1631066"/>
            <a:ext cx="5617578" cy="2245488"/>
          </a:xfrm>
          <a:prstGeom prst="rect">
            <a:avLst/>
          </a:prstGeom>
        </p:spPr>
      </p:pic>
    </p:spTree>
    <p:extLst>
      <p:ext uri="{BB962C8B-B14F-4D97-AF65-F5344CB8AC3E}">
        <p14:creationId xmlns:p14="http://schemas.microsoft.com/office/powerpoint/2010/main" val="1460866549"/>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office theme</Template>
  <TotalTime>182</TotalTime>
  <Words>760</Words>
  <Application>Microsoft Office PowerPoint</Application>
  <PresentationFormat>Widescreen</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CosineVTI</vt:lpstr>
      <vt:lpstr>  IOT BASED SMART FARMING SYSTEM USING NODEMCU8266</vt:lpstr>
      <vt:lpstr>Contents</vt:lpstr>
      <vt:lpstr>Existing System</vt:lpstr>
      <vt:lpstr>Problem Statement</vt:lpstr>
      <vt:lpstr>Objectives plants</vt:lpstr>
      <vt:lpstr>Proposed Method​</vt:lpstr>
      <vt:lpstr>PowerPoint Presentation</vt:lpstr>
      <vt:lpstr>Literature survey</vt:lpstr>
      <vt:lpstr>PowerPoint Presentation</vt:lpstr>
      <vt:lpstr>Disadvantages​</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saipriya reddy</cp:lastModifiedBy>
  <cp:revision>562</cp:revision>
  <dcterms:created xsi:type="dcterms:W3CDTF">2024-03-20T10:05:20Z</dcterms:created>
  <dcterms:modified xsi:type="dcterms:W3CDTF">2024-03-21T11:32:50Z</dcterms:modified>
</cp:coreProperties>
</file>