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8" r:id="rId7"/>
    <p:sldId id="282" r:id="rId8"/>
    <p:sldId id="287" r:id="rId9"/>
    <p:sldId id="288" r:id="rId10"/>
    <p:sldId id="289" r:id="rId11"/>
    <p:sldId id="290" r:id="rId12"/>
    <p:sldId id="291" r:id="rId13"/>
    <p:sldId id="292" r:id="rId14"/>
    <p:sldId id="293" r:id="rId15"/>
    <p:sldId id="294"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3" autoAdjust="0"/>
    <p:restoredTop sz="90630" autoAdjust="0"/>
  </p:normalViewPr>
  <p:slideViewPr>
    <p:cSldViewPr snapToGrid="0">
      <p:cViewPr>
        <p:scale>
          <a:sx n="109" d="100"/>
          <a:sy n="109" d="100"/>
        </p:scale>
        <p:origin x="640" y="12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4814A-5FDA-47A6-8889-13504B60AFD2}"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4FDA6C62-C6DB-49DE-B7F1-D8C4A2811D32}">
      <dgm:prSet/>
      <dgm:spPr/>
      <dgm:t>
        <a:bodyPr/>
        <a:lstStyle/>
        <a:p>
          <a:r>
            <a:rPr lang="en-US" dirty="0"/>
            <a:t>Required Tools:</a:t>
          </a:r>
        </a:p>
      </dgm:t>
    </dgm:pt>
    <dgm:pt modelId="{60E9CFA0-6065-4933-A37F-D7542D2ABE61}" type="parTrans" cxnId="{85CB520D-6309-4031-A49B-8BC866F11785}">
      <dgm:prSet/>
      <dgm:spPr/>
      <dgm:t>
        <a:bodyPr/>
        <a:lstStyle/>
        <a:p>
          <a:endParaRPr lang="en-US"/>
        </a:p>
      </dgm:t>
    </dgm:pt>
    <dgm:pt modelId="{700F06FF-FEDF-417F-AB59-3CDDB70C2820}" type="sibTrans" cxnId="{85CB520D-6309-4031-A49B-8BC866F11785}">
      <dgm:prSet/>
      <dgm:spPr/>
      <dgm:t>
        <a:bodyPr/>
        <a:lstStyle/>
        <a:p>
          <a:endParaRPr lang="en-US"/>
        </a:p>
      </dgm:t>
    </dgm:pt>
    <dgm:pt modelId="{8B0CD099-EE36-4846-94E4-970253E7FBCB}">
      <dgm:prSet/>
      <dgm:spPr/>
      <dgm:t>
        <a:bodyPr/>
        <a:lstStyle/>
        <a:p>
          <a:r>
            <a:rPr lang="en-US" dirty="0"/>
            <a:t>Breakdown:</a:t>
          </a:r>
        </a:p>
      </dgm:t>
    </dgm:pt>
    <dgm:pt modelId="{A9B1B8DF-B23F-43FC-99CA-1A789324FC3A}" type="parTrans" cxnId="{703EFCFA-2BE4-4395-BBC7-89FDA5BDAE84}">
      <dgm:prSet/>
      <dgm:spPr/>
      <dgm:t>
        <a:bodyPr/>
        <a:lstStyle/>
        <a:p>
          <a:endParaRPr lang="en-US"/>
        </a:p>
      </dgm:t>
    </dgm:pt>
    <dgm:pt modelId="{1D9BE14A-F1CC-44CE-B238-2F8AEA7CC919}" type="sibTrans" cxnId="{703EFCFA-2BE4-4395-BBC7-89FDA5BDAE84}">
      <dgm:prSet/>
      <dgm:spPr/>
      <dgm:t>
        <a:bodyPr/>
        <a:lstStyle/>
        <a:p>
          <a:endParaRPr lang="en-US"/>
        </a:p>
      </dgm:t>
    </dgm:pt>
    <dgm:pt modelId="{57C5FFF9-F4E6-4797-A11B-4ED06B066E15}">
      <dgm:prSet/>
      <dgm:spPr/>
      <dgm:t>
        <a:bodyPr/>
        <a:lstStyle/>
        <a:p>
          <a:r>
            <a:rPr lang="en-US" b="1" i="0" dirty="0"/>
            <a:t>Describe how the tools are used for diagnostics and analysis.</a:t>
          </a:r>
          <a:endParaRPr lang="en-US" dirty="0"/>
        </a:p>
      </dgm:t>
    </dgm:pt>
    <dgm:pt modelId="{B91F85B9-C48D-4628-B3BD-A02AFB5EE7AC}" type="parTrans" cxnId="{EAC92F04-6758-428E-B8EC-6706A8052D3D}">
      <dgm:prSet/>
      <dgm:spPr/>
      <dgm:t>
        <a:bodyPr/>
        <a:lstStyle/>
        <a:p>
          <a:endParaRPr lang="en-US"/>
        </a:p>
      </dgm:t>
    </dgm:pt>
    <dgm:pt modelId="{22A63058-EA21-4112-81D1-F938535609CF}" type="sibTrans" cxnId="{EAC92F04-6758-428E-B8EC-6706A8052D3D}">
      <dgm:prSet/>
      <dgm:spPr/>
      <dgm:t>
        <a:bodyPr/>
        <a:lstStyle/>
        <a:p>
          <a:endParaRPr lang="en-US"/>
        </a:p>
      </dgm:t>
    </dgm:pt>
    <dgm:pt modelId="{D68B1BD7-14C7-1D44-96A5-8ED37A4271FF}">
      <dgm:prSet/>
      <dgm:spPr/>
      <dgm:t>
        <a:bodyPr/>
        <a:lstStyle/>
        <a:p>
          <a:r>
            <a:rPr lang="en-US" b="1" i="0"/>
            <a:t>OLE Tools</a:t>
          </a:r>
          <a:r>
            <a:rPr lang="en-US" b="0" i="0"/>
            <a:t>: For extracting and analyzing </a:t>
          </a:r>
          <a:r>
            <a:rPr lang="en-US"/>
            <a:t>external links.</a:t>
          </a:r>
          <a:endParaRPr lang="en-GB"/>
        </a:p>
      </dgm:t>
    </dgm:pt>
    <dgm:pt modelId="{D7B29A52-1B59-F844-B5D5-08855C07433B}" type="parTrans" cxnId="{140E5E83-2044-A54B-9706-D4F9D3A5A477}">
      <dgm:prSet/>
      <dgm:spPr/>
      <dgm:t>
        <a:bodyPr/>
        <a:lstStyle/>
        <a:p>
          <a:endParaRPr lang="en-GB"/>
        </a:p>
      </dgm:t>
    </dgm:pt>
    <dgm:pt modelId="{F8C34A63-A949-E248-A3B8-40F571F3446C}" type="sibTrans" cxnId="{140E5E83-2044-A54B-9706-D4F9D3A5A477}">
      <dgm:prSet/>
      <dgm:spPr/>
      <dgm:t>
        <a:bodyPr/>
        <a:lstStyle/>
        <a:p>
          <a:endParaRPr lang="en-GB"/>
        </a:p>
      </dgm:t>
    </dgm:pt>
    <dgm:pt modelId="{8DE1D5F5-56D9-BA43-A13B-12C10436A933}">
      <dgm:prSet/>
      <dgm:spPr/>
      <dgm:t>
        <a:bodyPr/>
        <a:lstStyle/>
        <a:p>
          <a:r>
            <a:rPr lang="en-US" b="1" i="0" dirty="0" err="1"/>
            <a:t>CyberChef</a:t>
          </a:r>
          <a:r>
            <a:rPr lang="en-US" b="0" i="0" dirty="0"/>
            <a:t>: For decoding and analyzing encoded scripts (e.g., Base64).</a:t>
          </a:r>
          <a:endParaRPr lang="en-US" dirty="0"/>
        </a:p>
      </dgm:t>
    </dgm:pt>
    <dgm:pt modelId="{C80D3692-ACD7-3F45-BB2D-5EB79555D50B}" type="parTrans" cxnId="{4035E927-D8D6-C94C-B55E-F39C16522B01}">
      <dgm:prSet/>
      <dgm:spPr/>
      <dgm:t>
        <a:bodyPr/>
        <a:lstStyle/>
        <a:p>
          <a:endParaRPr lang="en-GB"/>
        </a:p>
      </dgm:t>
    </dgm:pt>
    <dgm:pt modelId="{9CF58732-9816-1440-B772-29B56AA4BBB0}" type="sibTrans" cxnId="{4035E927-D8D6-C94C-B55E-F39C16522B01}">
      <dgm:prSet/>
      <dgm:spPr/>
      <dgm:t>
        <a:bodyPr/>
        <a:lstStyle/>
        <a:p>
          <a:endParaRPr lang="en-GB"/>
        </a:p>
      </dgm:t>
    </dgm:pt>
    <dgm:pt modelId="{D8B57BA9-D0C5-A742-B3F8-2AC3A7CE6095}">
      <dgm:prSet/>
      <dgm:spPr/>
      <dgm:t>
        <a:bodyPr/>
        <a:lstStyle/>
        <a:p>
          <a:r>
            <a:rPr lang="en-US" b="1" i="0" dirty="0"/>
            <a:t>PowerShell</a:t>
          </a:r>
          <a:r>
            <a:rPr lang="en-US" b="0" i="0" dirty="0"/>
            <a:t>: For accessing and testing commands.</a:t>
          </a:r>
          <a:endParaRPr lang="en-US" dirty="0"/>
        </a:p>
      </dgm:t>
    </dgm:pt>
    <dgm:pt modelId="{69234FDC-8CE2-F248-A1FF-D357ED4BC411}" type="parTrans" cxnId="{99593FC7-34C4-DD40-B8FA-C2164A35A618}">
      <dgm:prSet/>
      <dgm:spPr/>
      <dgm:t>
        <a:bodyPr/>
        <a:lstStyle/>
        <a:p>
          <a:endParaRPr lang="en-GB"/>
        </a:p>
      </dgm:t>
    </dgm:pt>
    <dgm:pt modelId="{13AF24D4-4BF4-8B4D-BFE5-F92052266BA8}" type="sibTrans" cxnId="{99593FC7-34C4-DD40-B8FA-C2164A35A618}">
      <dgm:prSet/>
      <dgm:spPr/>
      <dgm:t>
        <a:bodyPr/>
        <a:lstStyle/>
        <a:p>
          <a:endParaRPr lang="en-GB"/>
        </a:p>
      </dgm:t>
    </dgm:pt>
    <dgm:pt modelId="{FCF6C967-429D-A741-995E-9C3773CB3DF2}">
      <dgm:prSet/>
      <dgm:spPr/>
      <dgm:t>
        <a:bodyPr/>
        <a:lstStyle/>
        <a:p>
          <a:r>
            <a:rPr lang="en-US" b="1" i="0" dirty="0"/>
            <a:t>Include steps for script analysis and highlight any found malicious code</a:t>
          </a:r>
          <a:r>
            <a:rPr lang="en-US" b="0" i="0" dirty="0"/>
            <a:t>.</a:t>
          </a:r>
          <a:endParaRPr lang="en-US" dirty="0"/>
        </a:p>
      </dgm:t>
    </dgm:pt>
    <dgm:pt modelId="{008375FE-2087-7549-9F58-323F60A92CBF}" type="parTrans" cxnId="{5585D6AB-5BBA-EE48-8B62-4ED3A5B28099}">
      <dgm:prSet/>
      <dgm:spPr/>
      <dgm:t>
        <a:bodyPr/>
        <a:lstStyle/>
        <a:p>
          <a:endParaRPr lang="en-GB"/>
        </a:p>
      </dgm:t>
    </dgm:pt>
    <dgm:pt modelId="{166244AC-C07D-DF4F-AA96-015C07B91471}" type="sibTrans" cxnId="{5585D6AB-5BBA-EE48-8B62-4ED3A5B28099}">
      <dgm:prSet/>
      <dgm:spPr/>
      <dgm:t>
        <a:bodyPr/>
        <a:lstStyle/>
        <a:p>
          <a:endParaRPr lang="en-GB"/>
        </a:p>
      </dgm:t>
    </dgm:pt>
    <dgm:pt modelId="{B0D93BEA-0666-7D4C-9D88-340039DC7B54}">
      <dgm:prSet/>
      <dgm:spPr/>
      <dgm:t>
        <a:bodyPr/>
        <a:lstStyle/>
        <a:p>
          <a:r>
            <a:rPr lang="en-US" b="1" dirty="0" err="1"/>
            <a:t>Remnux</a:t>
          </a:r>
          <a:r>
            <a:rPr lang="en-US" b="1" dirty="0"/>
            <a:t>: </a:t>
          </a:r>
          <a:r>
            <a:rPr lang="en-IN" dirty="0"/>
            <a:t>Specialized for Malware Analysis and Reverse Engineering</a:t>
          </a:r>
          <a:endParaRPr lang="en-US" dirty="0"/>
        </a:p>
      </dgm:t>
    </dgm:pt>
    <dgm:pt modelId="{80505A95-6807-2843-B6B1-BDCBDA217032}" type="parTrans" cxnId="{452A9C2C-EB3F-794A-A0EC-D97850A4AF23}">
      <dgm:prSet/>
      <dgm:spPr/>
      <dgm:t>
        <a:bodyPr/>
        <a:lstStyle/>
        <a:p>
          <a:endParaRPr lang="en-GB"/>
        </a:p>
      </dgm:t>
    </dgm:pt>
    <dgm:pt modelId="{F4D8E14A-CC8A-7D4F-AA55-1945ED92731A}" type="sibTrans" cxnId="{452A9C2C-EB3F-794A-A0EC-D97850A4AF23}">
      <dgm:prSet/>
      <dgm:spPr/>
      <dgm:t>
        <a:bodyPr/>
        <a:lstStyle/>
        <a:p>
          <a:endParaRPr lang="en-GB"/>
        </a:p>
      </dgm:t>
    </dgm:pt>
    <dgm:pt modelId="{5C87F1D0-777C-A141-BE92-3B15F538C42D}" type="pres">
      <dgm:prSet presAssocID="{69D4814A-5FDA-47A6-8889-13504B60AFD2}" presName="linear" presStyleCnt="0">
        <dgm:presLayoutVars>
          <dgm:dir/>
          <dgm:animLvl val="lvl"/>
          <dgm:resizeHandles val="exact"/>
        </dgm:presLayoutVars>
      </dgm:prSet>
      <dgm:spPr/>
    </dgm:pt>
    <dgm:pt modelId="{FDE7E14C-A369-2D40-880A-7FCDA4673554}" type="pres">
      <dgm:prSet presAssocID="{4FDA6C62-C6DB-49DE-B7F1-D8C4A2811D32}" presName="parentLin" presStyleCnt="0"/>
      <dgm:spPr/>
    </dgm:pt>
    <dgm:pt modelId="{2155619A-928F-2D44-8539-A61B0A0B4AEC}" type="pres">
      <dgm:prSet presAssocID="{4FDA6C62-C6DB-49DE-B7F1-D8C4A2811D32}" presName="parentLeftMargin" presStyleLbl="node1" presStyleIdx="0" presStyleCnt="2"/>
      <dgm:spPr/>
    </dgm:pt>
    <dgm:pt modelId="{E6C6277A-B2A4-E847-AEF4-7B3E6D33FC39}" type="pres">
      <dgm:prSet presAssocID="{4FDA6C62-C6DB-49DE-B7F1-D8C4A2811D32}" presName="parentText" presStyleLbl="node1" presStyleIdx="0" presStyleCnt="2">
        <dgm:presLayoutVars>
          <dgm:chMax val="0"/>
          <dgm:bulletEnabled val="1"/>
        </dgm:presLayoutVars>
      </dgm:prSet>
      <dgm:spPr/>
    </dgm:pt>
    <dgm:pt modelId="{FB8652D0-9E3F-874F-B059-1538390007A8}" type="pres">
      <dgm:prSet presAssocID="{4FDA6C62-C6DB-49DE-B7F1-D8C4A2811D32}" presName="negativeSpace" presStyleCnt="0"/>
      <dgm:spPr/>
    </dgm:pt>
    <dgm:pt modelId="{8D860566-0871-1046-AC07-6A963992FFBC}" type="pres">
      <dgm:prSet presAssocID="{4FDA6C62-C6DB-49DE-B7F1-D8C4A2811D32}" presName="childText" presStyleLbl="conFgAcc1" presStyleIdx="0" presStyleCnt="2">
        <dgm:presLayoutVars>
          <dgm:bulletEnabled val="1"/>
        </dgm:presLayoutVars>
      </dgm:prSet>
      <dgm:spPr/>
    </dgm:pt>
    <dgm:pt modelId="{0524B2EC-A76D-3B4F-8108-AFD2F7A87171}" type="pres">
      <dgm:prSet presAssocID="{700F06FF-FEDF-417F-AB59-3CDDB70C2820}" presName="spaceBetweenRectangles" presStyleCnt="0"/>
      <dgm:spPr/>
    </dgm:pt>
    <dgm:pt modelId="{F161D211-DB45-9F45-8B10-9927566A6B97}" type="pres">
      <dgm:prSet presAssocID="{8B0CD099-EE36-4846-94E4-970253E7FBCB}" presName="parentLin" presStyleCnt="0"/>
      <dgm:spPr/>
    </dgm:pt>
    <dgm:pt modelId="{FC8C3D6B-1B06-6B45-B234-A9BB7BFEF315}" type="pres">
      <dgm:prSet presAssocID="{8B0CD099-EE36-4846-94E4-970253E7FBCB}" presName="parentLeftMargin" presStyleLbl="node1" presStyleIdx="0" presStyleCnt="2"/>
      <dgm:spPr/>
    </dgm:pt>
    <dgm:pt modelId="{D3133F07-AA11-3545-84CC-E3D3AC35F736}" type="pres">
      <dgm:prSet presAssocID="{8B0CD099-EE36-4846-94E4-970253E7FBCB}" presName="parentText" presStyleLbl="node1" presStyleIdx="1" presStyleCnt="2">
        <dgm:presLayoutVars>
          <dgm:chMax val="0"/>
          <dgm:bulletEnabled val="1"/>
        </dgm:presLayoutVars>
      </dgm:prSet>
      <dgm:spPr/>
    </dgm:pt>
    <dgm:pt modelId="{BD85EC2E-178A-9B4B-83E3-8080ED53616D}" type="pres">
      <dgm:prSet presAssocID="{8B0CD099-EE36-4846-94E4-970253E7FBCB}" presName="negativeSpace" presStyleCnt="0"/>
      <dgm:spPr/>
    </dgm:pt>
    <dgm:pt modelId="{182A8D27-C0FB-824F-91E8-7B7BB251D7D2}" type="pres">
      <dgm:prSet presAssocID="{8B0CD099-EE36-4846-94E4-970253E7FBCB}" presName="childText" presStyleLbl="conFgAcc1" presStyleIdx="1" presStyleCnt="2">
        <dgm:presLayoutVars>
          <dgm:bulletEnabled val="1"/>
        </dgm:presLayoutVars>
      </dgm:prSet>
      <dgm:spPr/>
    </dgm:pt>
  </dgm:ptLst>
  <dgm:cxnLst>
    <dgm:cxn modelId="{EAC92F04-6758-428E-B8EC-6706A8052D3D}" srcId="{8B0CD099-EE36-4846-94E4-970253E7FBCB}" destId="{57C5FFF9-F4E6-4797-A11B-4ED06B066E15}" srcOrd="0" destOrd="0" parTransId="{B91F85B9-C48D-4628-B3BD-A02AFB5EE7AC}" sibTransId="{22A63058-EA21-4112-81D1-F938535609CF}"/>
    <dgm:cxn modelId="{389F2806-C60C-7E4A-B7BE-7C6C6CC7A3DE}" type="presOf" srcId="{69D4814A-5FDA-47A6-8889-13504B60AFD2}" destId="{5C87F1D0-777C-A141-BE92-3B15F538C42D}" srcOrd="0" destOrd="0" presId="urn:microsoft.com/office/officeart/2005/8/layout/list1"/>
    <dgm:cxn modelId="{85CB520D-6309-4031-A49B-8BC866F11785}" srcId="{69D4814A-5FDA-47A6-8889-13504B60AFD2}" destId="{4FDA6C62-C6DB-49DE-B7F1-D8C4A2811D32}" srcOrd="0" destOrd="0" parTransId="{60E9CFA0-6065-4933-A37F-D7542D2ABE61}" sibTransId="{700F06FF-FEDF-417F-AB59-3CDDB70C2820}"/>
    <dgm:cxn modelId="{AC740118-9BF5-CA4B-A6C3-9BDF1F884C3B}" type="presOf" srcId="{D68B1BD7-14C7-1D44-96A5-8ED37A4271FF}" destId="{8D860566-0871-1046-AC07-6A963992FFBC}" srcOrd="0" destOrd="0" presId="urn:microsoft.com/office/officeart/2005/8/layout/list1"/>
    <dgm:cxn modelId="{4035E927-D8D6-C94C-B55E-F39C16522B01}" srcId="{4FDA6C62-C6DB-49DE-B7F1-D8C4A2811D32}" destId="{8DE1D5F5-56D9-BA43-A13B-12C10436A933}" srcOrd="1" destOrd="0" parTransId="{C80D3692-ACD7-3F45-BB2D-5EB79555D50B}" sibTransId="{9CF58732-9816-1440-B772-29B56AA4BBB0}"/>
    <dgm:cxn modelId="{452A9C2C-EB3F-794A-A0EC-D97850A4AF23}" srcId="{4FDA6C62-C6DB-49DE-B7F1-D8C4A2811D32}" destId="{B0D93BEA-0666-7D4C-9D88-340039DC7B54}" srcOrd="3" destOrd="0" parTransId="{80505A95-6807-2843-B6B1-BDCBDA217032}" sibTransId="{F4D8E14A-CC8A-7D4F-AA55-1945ED92731A}"/>
    <dgm:cxn modelId="{441BCF64-F5BF-0F48-AA1B-C74E6E87E961}" type="presOf" srcId="{57C5FFF9-F4E6-4797-A11B-4ED06B066E15}" destId="{182A8D27-C0FB-824F-91E8-7B7BB251D7D2}" srcOrd="0" destOrd="0" presId="urn:microsoft.com/office/officeart/2005/8/layout/list1"/>
    <dgm:cxn modelId="{140E5E83-2044-A54B-9706-D4F9D3A5A477}" srcId="{4FDA6C62-C6DB-49DE-B7F1-D8C4A2811D32}" destId="{D68B1BD7-14C7-1D44-96A5-8ED37A4271FF}" srcOrd="0" destOrd="0" parTransId="{D7B29A52-1B59-F844-B5D5-08855C07433B}" sibTransId="{F8C34A63-A949-E248-A3B8-40F571F3446C}"/>
    <dgm:cxn modelId="{5585D6AB-5BBA-EE48-8B62-4ED3A5B28099}" srcId="{8B0CD099-EE36-4846-94E4-970253E7FBCB}" destId="{FCF6C967-429D-A741-995E-9C3773CB3DF2}" srcOrd="1" destOrd="0" parTransId="{008375FE-2087-7549-9F58-323F60A92CBF}" sibTransId="{166244AC-C07D-DF4F-AA96-015C07B91471}"/>
    <dgm:cxn modelId="{199468AC-7D59-764A-B4FF-607202FC3BCD}" type="presOf" srcId="{8B0CD099-EE36-4846-94E4-970253E7FBCB}" destId="{D3133F07-AA11-3545-84CC-E3D3AC35F736}" srcOrd="1" destOrd="0" presId="urn:microsoft.com/office/officeart/2005/8/layout/list1"/>
    <dgm:cxn modelId="{BCE442B0-6F05-E043-80AA-E5AD0895FB56}" type="presOf" srcId="{4FDA6C62-C6DB-49DE-B7F1-D8C4A2811D32}" destId="{E6C6277A-B2A4-E847-AEF4-7B3E6D33FC39}" srcOrd="1" destOrd="0" presId="urn:microsoft.com/office/officeart/2005/8/layout/list1"/>
    <dgm:cxn modelId="{400C3BB2-CC2D-EE4E-A0E9-D67624084841}" type="presOf" srcId="{D8B57BA9-D0C5-A742-B3F8-2AC3A7CE6095}" destId="{8D860566-0871-1046-AC07-6A963992FFBC}" srcOrd="0" destOrd="2" presId="urn:microsoft.com/office/officeart/2005/8/layout/list1"/>
    <dgm:cxn modelId="{99593FC7-34C4-DD40-B8FA-C2164A35A618}" srcId="{4FDA6C62-C6DB-49DE-B7F1-D8C4A2811D32}" destId="{D8B57BA9-D0C5-A742-B3F8-2AC3A7CE6095}" srcOrd="2" destOrd="0" parTransId="{69234FDC-8CE2-F248-A1FF-D357ED4BC411}" sibTransId="{13AF24D4-4BF4-8B4D-BFE5-F92052266BA8}"/>
    <dgm:cxn modelId="{2B63CBE1-BAB1-1842-AF64-76DF30BC2F49}" type="presOf" srcId="{8DE1D5F5-56D9-BA43-A13B-12C10436A933}" destId="{8D860566-0871-1046-AC07-6A963992FFBC}" srcOrd="0" destOrd="1" presId="urn:microsoft.com/office/officeart/2005/8/layout/list1"/>
    <dgm:cxn modelId="{350930E9-47CD-644C-A20B-F74E24F93BCB}" type="presOf" srcId="{8B0CD099-EE36-4846-94E4-970253E7FBCB}" destId="{FC8C3D6B-1B06-6B45-B234-A9BB7BFEF315}" srcOrd="0" destOrd="0" presId="urn:microsoft.com/office/officeart/2005/8/layout/list1"/>
    <dgm:cxn modelId="{EC314CEB-9482-8B49-96E1-759480C72FAF}" type="presOf" srcId="{FCF6C967-429D-A741-995E-9C3773CB3DF2}" destId="{182A8D27-C0FB-824F-91E8-7B7BB251D7D2}" srcOrd="0" destOrd="1" presId="urn:microsoft.com/office/officeart/2005/8/layout/list1"/>
    <dgm:cxn modelId="{66B91CF3-7488-0440-B71F-70E1D04A5D30}" type="presOf" srcId="{B0D93BEA-0666-7D4C-9D88-340039DC7B54}" destId="{8D860566-0871-1046-AC07-6A963992FFBC}" srcOrd="0" destOrd="3" presId="urn:microsoft.com/office/officeart/2005/8/layout/list1"/>
    <dgm:cxn modelId="{FE4E04F5-4C0A-B740-8313-3F14A7AB5E39}" type="presOf" srcId="{4FDA6C62-C6DB-49DE-B7F1-D8C4A2811D32}" destId="{2155619A-928F-2D44-8539-A61B0A0B4AEC}" srcOrd="0" destOrd="0" presId="urn:microsoft.com/office/officeart/2005/8/layout/list1"/>
    <dgm:cxn modelId="{703EFCFA-2BE4-4395-BBC7-89FDA5BDAE84}" srcId="{69D4814A-5FDA-47A6-8889-13504B60AFD2}" destId="{8B0CD099-EE36-4846-94E4-970253E7FBCB}" srcOrd="1" destOrd="0" parTransId="{A9B1B8DF-B23F-43FC-99CA-1A789324FC3A}" sibTransId="{1D9BE14A-F1CC-44CE-B238-2F8AEA7CC919}"/>
    <dgm:cxn modelId="{CA46127D-B597-CB4F-9732-794CE52F1A1D}" type="presParOf" srcId="{5C87F1D0-777C-A141-BE92-3B15F538C42D}" destId="{FDE7E14C-A369-2D40-880A-7FCDA4673554}" srcOrd="0" destOrd="0" presId="urn:microsoft.com/office/officeart/2005/8/layout/list1"/>
    <dgm:cxn modelId="{4652D3F4-C560-564B-9A09-79390D65E1CF}" type="presParOf" srcId="{FDE7E14C-A369-2D40-880A-7FCDA4673554}" destId="{2155619A-928F-2D44-8539-A61B0A0B4AEC}" srcOrd="0" destOrd="0" presId="urn:microsoft.com/office/officeart/2005/8/layout/list1"/>
    <dgm:cxn modelId="{C7EAF84E-9A8F-5A4F-8BC2-58352047F7C1}" type="presParOf" srcId="{FDE7E14C-A369-2D40-880A-7FCDA4673554}" destId="{E6C6277A-B2A4-E847-AEF4-7B3E6D33FC39}" srcOrd="1" destOrd="0" presId="urn:microsoft.com/office/officeart/2005/8/layout/list1"/>
    <dgm:cxn modelId="{A38E078A-919F-5343-B646-07EE2F705448}" type="presParOf" srcId="{5C87F1D0-777C-A141-BE92-3B15F538C42D}" destId="{FB8652D0-9E3F-874F-B059-1538390007A8}" srcOrd="1" destOrd="0" presId="urn:microsoft.com/office/officeart/2005/8/layout/list1"/>
    <dgm:cxn modelId="{8BE91B5D-22F0-FA45-BAF6-27B9A90B3E59}" type="presParOf" srcId="{5C87F1D0-777C-A141-BE92-3B15F538C42D}" destId="{8D860566-0871-1046-AC07-6A963992FFBC}" srcOrd="2" destOrd="0" presId="urn:microsoft.com/office/officeart/2005/8/layout/list1"/>
    <dgm:cxn modelId="{9B2A7676-819B-654A-B8F2-096984044FCE}" type="presParOf" srcId="{5C87F1D0-777C-A141-BE92-3B15F538C42D}" destId="{0524B2EC-A76D-3B4F-8108-AFD2F7A87171}" srcOrd="3" destOrd="0" presId="urn:microsoft.com/office/officeart/2005/8/layout/list1"/>
    <dgm:cxn modelId="{FE09949A-ECD6-8343-94A7-63DC3F9A9F26}" type="presParOf" srcId="{5C87F1D0-777C-A141-BE92-3B15F538C42D}" destId="{F161D211-DB45-9F45-8B10-9927566A6B97}" srcOrd="4" destOrd="0" presId="urn:microsoft.com/office/officeart/2005/8/layout/list1"/>
    <dgm:cxn modelId="{769E5AFF-FC52-AB4A-8C56-87EF11F68D6D}" type="presParOf" srcId="{F161D211-DB45-9F45-8B10-9927566A6B97}" destId="{FC8C3D6B-1B06-6B45-B234-A9BB7BFEF315}" srcOrd="0" destOrd="0" presId="urn:microsoft.com/office/officeart/2005/8/layout/list1"/>
    <dgm:cxn modelId="{D4D52384-E334-594A-A896-93B321D007BB}" type="presParOf" srcId="{F161D211-DB45-9F45-8B10-9927566A6B97}" destId="{D3133F07-AA11-3545-84CC-E3D3AC35F736}" srcOrd="1" destOrd="0" presId="urn:microsoft.com/office/officeart/2005/8/layout/list1"/>
    <dgm:cxn modelId="{5704065D-51F5-7C4D-8B7A-7245DBBB8D50}" type="presParOf" srcId="{5C87F1D0-777C-A141-BE92-3B15F538C42D}" destId="{BD85EC2E-178A-9B4B-83E3-8080ED53616D}" srcOrd="5" destOrd="0" presId="urn:microsoft.com/office/officeart/2005/8/layout/list1"/>
    <dgm:cxn modelId="{2705122B-8651-144A-839E-4A8948C7D2BE}" type="presParOf" srcId="{5C87F1D0-777C-A141-BE92-3B15F538C42D}" destId="{182A8D27-C0FB-824F-91E8-7B7BB251D7D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6A2F64-5E7C-4480-8B23-EF92F1D8A99B}" type="doc">
      <dgm:prSet loTypeId="urn:microsoft.com/office/officeart/2016/7/layout/ChevronBlockProcess" loCatId="process" qsTypeId="urn:microsoft.com/office/officeart/2005/8/quickstyle/simple1" qsCatId="simple" csTypeId="urn:microsoft.com/office/officeart/2005/8/colors/colorful1" csCatId="colorful"/>
      <dgm:spPr/>
      <dgm:t>
        <a:bodyPr/>
        <a:lstStyle/>
        <a:p>
          <a:endParaRPr lang="en-US"/>
        </a:p>
      </dgm:t>
    </dgm:pt>
    <dgm:pt modelId="{B89BE758-1AFE-4995-A09A-9BF55C6BCEC0}">
      <dgm:prSet/>
      <dgm:spPr/>
      <dgm:t>
        <a:bodyPr/>
        <a:lstStyle/>
        <a:p>
          <a:r>
            <a:rPr lang="en-US"/>
            <a:t>Set Up</a:t>
          </a:r>
        </a:p>
      </dgm:t>
    </dgm:pt>
    <dgm:pt modelId="{15B856AB-514D-4466-948E-763A734E9D3B}" type="parTrans" cxnId="{030EF63B-0D0A-4545-B81B-00068CDBE457}">
      <dgm:prSet/>
      <dgm:spPr/>
      <dgm:t>
        <a:bodyPr/>
        <a:lstStyle/>
        <a:p>
          <a:endParaRPr lang="en-US"/>
        </a:p>
      </dgm:t>
    </dgm:pt>
    <dgm:pt modelId="{BBF2E6DC-6898-4829-817C-D43702E9DC1D}" type="sibTrans" cxnId="{030EF63B-0D0A-4545-B81B-00068CDBE457}">
      <dgm:prSet/>
      <dgm:spPr/>
      <dgm:t>
        <a:bodyPr/>
        <a:lstStyle/>
        <a:p>
          <a:endParaRPr lang="en-US"/>
        </a:p>
      </dgm:t>
    </dgm:pt>
    <dgm:pt modelId="{7087A7A4-F93F-408E-A598-83411C83D20B}">
      <dgm:prSet/>
      <dgm:spPr/>
      <dgm:t>
        <a:bodyPr/>
        <a:lstStyle/>
        <a:p>
          <a:r>
            <a:rPr lang="en-US"/>
            <a:t>Set Up the Environment</a:t>
          </a:r>
        </a:p>
      </dgm:t>
    </dgm:pt>
    <dgm:pt modelId="{2837506B-BB4F-4782-9467-5621BD47FB70}" type="parTrans" cxnId="{436639CD-9720-4639-9ACB-8493FA55D351}">
      <dgm:prSet/>
      <dgm:spPr/>
      <dgm:t>
        <a:bodyPr/>
        <a:lstStyle/>
        <a:p>
          <a:endParaRPr lang="en-US"/>
        </a:p>
      </dgm:t>
    </dgm:pt>
    <dgm:pt modelId="{F81CC4EC-6713-4BFA-9CB2-35C2C774BB63}" type="sibTrans" cxnId="{436639CD-9720-4639-9ACB-8493FA55D351}">
      <dgm:prSet/>
      <dgm:spPr/>
      <dgm:t>
        <a:bodyPr/>
        <a:lstStyle/>
        <a:p>
          <a:endParaRPr lang="en-US"/>
        </a:p>
      </dgm:t>
    </dgm:pt>
    <dgm:pt modelId="{578E496F-3CDB-406E-8B5F-5645CDF3CA87}">
      <dgm:prSet/>
      <dgm:spPr/>
      <dgm:t>
        <a:bodyPr/>
        <a:lstStyle/>
        <a:p>
          <a:r>
            <a:rPr lang="en-US" dirty="0"/>
            <a:t>The analysis will be done on </a:t>
          </a:r>
          <a:r>
            <a:rPr lang="en-US" dirty="0" err="1"/>
            <a:t>REMnux</a:t>
          </a:r>
          <a:r>
            <a:rPr lang="en-US" dirty="0"/>
            <a:t>-a Linux distribution for malware analysis-which will guarantee a safe, isolated environment. First, update /</a:t>
          </a:r>
          <a:r>
            <a:rPr lang="en-US" dirty="0" err="1"/>
            <a:t>etc</a:t>
          </a:r>
          <a:r>
            <a:rPr lang="en-US" dirty="0"/>
            <a:t>/hosts to map the domain </a:t>
          </a:r>
          <a:r>
            <a:rPr lang="en-US" dirty="0" err="1"/>
            <a:t>diagnostic.htb</a:t>
          </a:r>
          <a:r>
            <a:rPr lang="en-US" dirty="0"/>
            <a:t> to its IP address for correct DNS resolution.</a:t>
          </a:r>
        </a:p>
      </dgm:t>
    </dgm:pt>
    <dgm:pt modelId="{77EEBF2F-7EDF-4665-97F7-4F85875016E5}" type="parTrans" cxnId="{36334F29-6983-4686-A3AC-6521BA7FA0B1}">
      <dgm:prSet/>
      <dgm:spPr/>
      <dgm:t>
        <a:bodyPr/>
        <a:lstStyle/>
        <a:p>
          <a:endParaRPr lang="en-US"/>
        </a:p>
      </dgm:t>
    </dgm:pt>
    <dgm:pt modelId="{4E7C6E1F-4D84-4911-890B-FBB539CB6938}" type="sibTrans" cxnId="{36334F29-6983-4686-A3AC-6521BA7FA0B1}">
      <dgm:prSet/>
      <dgm:spPr/>
      <dgm:t>
        <a:bodyPr/>
        <a:lstStyle/>
        <a:p>
          <a:endParaRPr lang="en-US"/>
        </a:p>
      </dgm:t>
    </dgm:pt>
    <dgm:pt modelId="{14F145AC-6762-411D-842D-467A2862D7D8}">
      <dgm:prSet/>
      <dgm:spPr/>
      <dgm:t>
        <a:bodyPr/>
        <a:lstStyle/>
        <a:p>
          <a:r>
            <a:rPr lang="en-US"/>
            <a:t>Verify</a:t>
          </a:r>
        </a:p>
      </dgm:t>
    </dgm:pt>
    <dgm:pt modelId="{DF96DB61-8017-4DF0-8F7E-40BEDAFA97D3}" type="parTrans" cxnId="{6BF2E958-EA7B-409F-AB34-28541B6C0D5A}">
      <dgm:prSet/>
      <dgm:spPr/>
      <dgm:t>
        <a:bodyPr/>
        <a:lstStyle/>
        <a:p>
          <a:endParaRPr lang="en-US"/>
        </a:p>
      </dgm:t>
    </dgm:pt>
    <dgm:pt modelId="{152D8489-D69E-4BC0-A1DB-812BC611C24C}" type="sibTrans" cxnId="{6BF2E958-EA7B-409F-AB34-28541B6C0D5A}">
      <dgm:prSet/>
      <dgm:spPr/>
      <dgm:t>
        <a:bodyPr/>
        <a:lstStyle/>
        <a:p>
          <a:endParaRPr lang="en-US"/>
        </a:p>
      </dgm:t>
    </dgm:pt>
    <dgm:pt modelId="{16995768-AC60-48F0-94D3-E91BDA2D3D6C}">
      <dgm:prSet/>
      <dgm:spPr/>
      <dgm:t>
        <a:bodyPr/>
        <a:lstStyle/>
        <a:p>
          <a:r>
            <a:rPr lang="en-US"/>
            <a:t>Verify the Connection</a:t>
          </a:r>
        </a:p>
      </dgm:t>
    </dgm:pt>
    <dgm:pt modelId="{5564E61A-50EC-4D4C-B600-BEB715AF3464}" type="parTrans" cxnId="{7C68D32D-CEFF-4BA5-8EFF-1FDF07C0BEC8}">
      <dgm:prSet/>
      <dgm:spPr/>
      <dgm:t>
        <a:bodyPr/>
        <a:lstStyle/>
        <a:p>
          <a:endParaRPr lang="en-US"/>
        </a:p>
      </dgm:t>
    </dgm:pt>
    <dgm:pt modelId="{77397F80-DEF1-4542-9480-92364CE0F48F}" type="sibTrans" cxnId="{7C68D32D-CEFF-4BA5-8EFF-1FDF07C0BEC8}">
      <dgm:prSet/>
      <dgm:spPr/>
      <dgm:t>
        <a:bodyPr/>
        <a:lstStyle/>
        <a:p>
          <a:endParaRPr lang="en-US"/>
        </a:p>
      </dgm:t>
    </dgm:pt>
    <dgm:pt modelId="{B52EB57F-4CCA-4335-8EE8-2B1AEF1C5935}">
      <dgm:prSet/>
      <dgm:spPr/>
      <dgm:t>
        <a:bodyPr/>
        <a:lstStyle/>
        <a:p>
          <a:r>
            <a:rPr lang="en-US"/>
            <a:t>Use ping or curl commands to test reachability to that domain, to assure the server is reachable. This will ensure that the malicious file can be downloaded safely.</a:t>
          </a:r>
        </a:p>
      </dgm:t>
    </dgm:pt>
    <dgm:pt modelId="{600F82F1-4F0E-47D8-A007-E4660922DAD5}" type="parTrans" cxnId="{4F4E98A3-30AA-4AF9-B3EF-5C73D3335C81}">
      <dgm:prSet/>
      <dgm:spPr/>
      <dgm:t>
        <a:bodyPr/>
        <a:lstStyle/>
        <a:p>
          <a:endParaRPr lang="en-US"/>
        </a:p>
      </dgm:t>
    </dgm:pt>
    <dgm:pt modelId="{115DE60A-8AC5-4E65-A4B3-74719CC47802}" type="sibTrans" cxnId="{4F4E98A3-30AA-4AF9-B3EF-5C73D3335C81}">
      <dgm:prSet/>
      <dgm:spPr/>
      <dgm:t>
        <a:bodyPr/>
        <a:lstStyle/>
        <a:p>
          <a:endParaRPr lang="en-US"/>
        </a:p>
      </dgm:t>
    </dgm:pt>
    <dgm:pt modelId="{87347B5E-C9DD-40B6-AC5A-612B86E1177F}">
      <dgm:prSet/>
      <dgm:spPr/>
      <dgm:t>
        <a:bodyPr/>
        <a:lstStyle/>
        <a:p>
          <a:r>
            <a:rPr lang="en-US"/>
            <a:t>Download</a:t>
          </a:r>
        </a:p>
      </dgm:t>
    </dgm:pt>
    <dgm:pt modelId="{945A6D03-90B9-4373-A6C7-3ADBC5CFC861}" type="parTrans" cxnId="{4AA50B01-B329-4B4E-8142-FEFFB5C7C3E8}">
      <dgm:prSet/>
      <dgm:spPr/>
      <dgm:t>
        <a:bodyPr/>
        <a:lstStyle/>
        <a:p>
          <a:endParaRPr lang="en-US"/>
        </a:p>
      </dgm:t>
    </dgm:pt>
    <dgm:pt modelId="{A90A9664-E994-4552-A7F9-C8B5BA101599}" type="sibTrans" cxnId="{4AA50B01-B329-4B4E-8142-FEFFB5C7C3E8}">
      <dgm:prSet/>
      <dgm:spPr/>
      <dgm:t>
        <a:bodyPr/>
        <a:lstStyle/>
        <a:p>
          <a:endParaRPr lang="en-US"/>
        </a:p>
      </dgm:t>
    </dgm:pt>
    <dgm:pt modelId="{DE91262C-683F-46FC-A2F7-5B4BEFFAAAA3}">
      <dgm:prSet/>
      <dgm:spPr/>
      <dgm:t>
        <a:bodyPr/>
        <a:lstStyle/>
        <a:p>
          <a:r>
            <a:rPr lang="en-US"/>
            <a:t>Download the Malicious Document</a:t>
          </a:r>
        </a:p>
      </dgm:t>
    </dgm:pt>
    <dgm:pt modelId="{45253FCC-515F-4F89-BFC1-DBAF81AF942E}" type="parTrans" cxnId="{1D560825-B845-4B71-B063-4C0E1FE11B22}">
      <dgm:prSet/>
      <dgm:spPr/>
      <dgm:t>
        <a:bodyPr/>
        <a:lstStyle/>
        <a:p>
          <a:endParaRPr lang="en-US"/>
        </a:p>
      </dgm:t>
    </dgm:pt>
    <dgm:pt modelId="{54CE6AF2-7797-475E-8BE8-269B05393F12}" type="sibTrans" cxnId="{1D560825-B845-4B71-B063-4C0E1FE11B22}">
      <dgm:prSet/>
      <dgm:spPr/>
      <dgm:t>
        <a:bodyPr/>
        <a:lstStyle/>
        <a:p>
          <a:endParaRPr lang="en-US"/>
        </a:p>
      </dgm:t>
    </dgm:pt>
    <dgm:pt modelId="{95C1460D-76DB-4809-8CF3-93B85D27F24F}">
      <dgm:prSet/>
      <dgm:spPr/>
      <dgm:t>
        <a:bodyPr/>
        <a:lstStyle/>
        <a:p>
          <a:r>
            <a:rPr lang="en-US" dirty="0"/>
            <a:t>Use </a:t>
          </a:r>
          <a:r>
            <a:rPr lang="en-US" dirty="0" err="1"/>
            <a:t>wget</a:t>
          </a:r>
          <a:r>
            <a:rPr lang="en-US" dirty="0"/>
            <a:t> to download the document, layoffs.doc, from the given server to your VM in a directory that you have created. Process the document in isolation within the </a:t>
          </a:r>
          <a:r>
            <a:rPr lang="en-US"/>
            <a:t>REMnux</a:t>
          </a:r>
          <a:r>
            <a:rPr lang="en-US" dirty="0"/>
            <a:t> environment.</a:t>
          </a:r>
        </a:p>
      </dgm:t>
    </dgm:pt>
    <dgm:pt modelId="{96ABB205-4AB2-499D-B63C-100196B8BD1A}" type="parTrans" cxnId="{FF3DE6D6-6A90-4479-A28F-CDD3A0339B9E}">
      <dgm:prSet/>
      <dgm:spPr/>
      <dgm:t>
        <a:bodyPr/>
        <a:lstStyle/>
        <a:p>
          <a:endParaRPr lang="en-US"/>
        </a:p>
      </dgm:t>
    </dgm:pt>
    <dgm:pt modelId="{EDDC7811-EEA3-46FF-A5CD-EC344F2BACEA}" type="sibTrans" cxnId="{FF3DE6D6-6A90-4479-A28F-CDD3A0339B9E}">
      <dgm:prSet/>
      <dgm:spPr/>
      <dgm:t>
        <a:bodyPr/>
        <a:lstStyle/>
        <a:p>
          <a:endParaRPr lang="en-US"/>
        </a:p>
      </dgm:t>
    </dgm:pt>
    <dgm:pt modelId="{B6EF1160-F3D7-4E6E-BB20-13590E42CC6B}">
      <dgm:prSet/>
      <dgm:spPr/>
      <dgm:t>
        <a:bodyPr/>
        <a:lstStyle/>
        <a:p>
          <a:r>
            <a:rPr lang="en-US"/>
            <a:t>Verify</a:t>
          </a:r>
        </a:p>
      </dgm:t>
    </dgm:pt>
    <dgm:pt modelId="{5CFD7652-1DFB-42EF-8934-9604302BD13D}" type="parTrans" cxnId="{49CB84DC-A060-48A9-B498-A649FE5B9289}">
      <dgm:prSet/>
      <dgm:spPr/>
      <dgm:t>
        <a:bodyPr/>
        <a:lstStyle/>
        <a:p>
          <a:endParaRPr lang="en-US"/>
        </a:p>
      </dgm:t>
    </dgm:pt>
    <dgm:pt modelId="{4F1AE1BF-05D0-44A4-BD36-BE69EA276F21}" type="sibTrans" cxnId="{49CB84DC-A060-48A9-B498-A649FE5B9289}">
      <dgm:prSet/>
      <dgm:spPr/>
      <dgm:t>
        <a:bodyPr/>
        <a:lstStyle/>
        <a:p>
          <a:endParaRPr lang="en-US"/>
        </a:p>
      </dgm:t>
    </dgm:pt>
    <dgm:pt modelId="{2683B4EC-AE14-4BD6-974D-4109501DDCF6}">
      <dgm:prSet/>
      <dgm:spPr/>
      <dgm:t>
        <a:bodyPr/>
        <a:lstStyle/>
        <a:p>
          <a:r>
            <a:rPr lang="en-US"/>
            <a:t>Verify the File</a:t>
          </a:r>
        </a:p>
      </dgm:t>
    </dgm:pt>
    <dgm:pt modelId="{9C3F2EBC-7E22-4624-8A9B-F7C4DAD62222}" type="parTrans" cxnId="{0CDD00EF-4F63-4280-8C59-7222E3E67134}">
      <dgm:prSet/>
      <dgm:spPr/>
      <dgm:t>
        <a:bodyPr/>
        <a:lstStyle/>
        <a:p>
          <a:endParaRPr lang="en-US"/>
        </a:p>
      </dgm:t>
    </dgm:pt>
    <dgm:pt modelId="{AA8FEFB3-BB7E-4317-BA7E-D04A49E35F62}" type="sibTrans" cxnId="{0CDD00EF-4F63-4280-8C59-7222E3E67134}">
      <dgm:prSet/>
      <dgm:spPr/>
      <dgm:t>
        <a:bodyPr/>
        <a:lstStyle/>
        <a:p>
          <a:endParaRPr lang="en-US"/>
        </a:p>
      </dgm:t>
    </dgm:pt>
    <dgm:pt modelId="{F4194688-0216-481F-BD21-5066F432D865}">
      <dgm:prSet/>
      <dgm:spPr/>
      <dgm:t>
        <a:bodyPr/>
        <a:lstStyle/>
        <a:p>
          <a:r>
            <a:rPr lang="en-US"/>
            <a:t>The next step was to verify the type using the file command to confirm the file type without opening it, for instance, a Microsoft Word document, to ensure it remains in a safe state for further analysis.</a:t>
          </a:r>
        </a:p>
      </dgm:t>
    </dgm:pt>
    <dgm:pt modelId="{ED6FA5E6-AC10-4DA7-BDC1-2438946A2C27}" type="parTrans" cxnId="{7FF042A4-E092-441B-89A1-D77909C64563}">
      <dgm:prSet/>
      <dgm:spPr/>
      <dgm:t>
        <a:bodyPr/>
        <a:lstStyle/>
        <a:p>
          <a:endParaRPr lang="en-US"/>
        </a:p>
      </dgm:t>
    </dgm:pt>
    <dgm:pt modelId="{E4DFFF47-763F-48A4-8CFF-304A5EA649C0}" type="sibTrans" cxnId="{7FF042A4-E092-441B-89A1-D77909C64563}">
      <dgm:prSet/>
      <dgm:spPr/>
      <dgm:t>
        <a:bodyPr/>
        <a:lstStyle/>
        <a:p>
          <a:endParaRPr lang="en-US"/>
        </a:p>
      </dgm:t>
    </dgm:pt>
    <dgm:pt modelId="{22ACB31E-353D-4F1B-ADE0-859CBF61DAAA}" type="pres">
      <dgm:prSet presAssocID="{806A2F64-5E7C-4480-8B23-EF92F1D8A99B}" presName="Name0" presStyleCnt="0">
        <dgm:presLayoutVars>
          <dgm:dir/>
          <dgm:animLvl val="lvl"/>
          <dgm:resizeHandles val="exact"/>
        </dgm:presLayoutVars>
      </dgm:prSet>
      <dgm:spPr/>
    </dgm:pt>
    <dgm:pt modelId="{EB86BC24-A3FC-45CC-8243-9FBC10056D61}" type="pres">
      <dgm:prSet presAssocID="{B89BE758-1AFE-4995-A09A-9BF55C6BCEC0}" presName="composite" presStyleCnt="0"/>
      <dgm:spPr/>
    </dgm:pt>
    <dgm:pt modelId="{70F81850-77F9-4408-BC58-B359BB9BF118}" type="pres">
      <dgm:prSet presAssocID="{B89BE758-1AFE-4995-A09A-9BF55C6BCEC0}" presName="parTx" presStyleLbl="alignNode1" presStyleIdx="0" presStyleCnt="4">
        <dgm:presLayoutVars>
          <dgm:chMax val="0"/>
          <dgm:chPref val="0"/>
        </dgm:presLayoutVars>
      </dgm:prSet>
      <dgm:spPr/>
    </dgm:pt>
    <dgm:pt modelId="{1A21C5EF-82D5-4AE6-AC94-A57963673229}" type="pres">
      <dgm:prSet presAssocID="{B89BE758-1AFE-4995-A09A-9BF55C6BCEC0}" presName="desTx" presStyleLbl="alignAccFollowNode1" presStyleIdx="0" presStyleCnt="4">
        <dgm:presLayoutVars/>
      </dgm:prSet>
      <dgm:spPr/>
    </dgm:pt>
    <dgm:pt modelId="{2E00225B-9DFD-4DC5-A57C-34EEFD16EE37}" type="pres">
      <dgm:prSet presAssocID="{BBF2E6DC-6898-4829-817C-D43702E9DC1D}" presName="space" presStyleCnt="0"/>
      <dgm:spPr/>
    </dgm:pt>
    <dgm:pt modelId="{03DE15F2-7E17-4005-9395-D1AFF5D26569}" type="pres">
      <dgm:prSet presAssocID="{14F145AC-6762-411D-842D-467A2862D7D8}" presName="composite" presStyleCnt="0"/>
      <dgm:spPr/>
    </dgm:pt>
    <dgm:pt modelId="{91EBCB08-65CF-4B78-ABB2-06E583384FC0}" type="pres">
      <dgm:prSet presAssocID="{14F145AC-6762-411D-842D-467A2862D7D8}" presName="parTx" presStyleLbl="alignNode1" presStyleIdx="1" presStyleCnt="4">
        <dgm:presLayoutVars>
          <dgm:chMax val="0"/>
          <dgm:chPref val="0"/>
        </dgm:presLayoutVars>
      </dgm:prSet>
      <dgm:spPr/>
    </dgm:pt>
    <dgm:pt modelId="{8E727B2E-E29C-49FA-BFCA-811CE5798270}" type="pres">
      <dgm:prSet presAssocID="{14F145AC-6762-411D-842D-467A2862D7D8}" presName="desTx" presStyleLbl="alignAccFollowNode1" presStyleIdx="1" presStyleCnt="4">
        <dgm:presLayoutVars/>
      </dgm:prSet>
      <dgm:spPr/>
    </dgm:pt>
    <dgm:pt modelId="{0D9EEF1A-5AED-4BD3-8181-C1BE74D3112E}" type="pres">
      <dgm:prSet presAssocID="{152D8489-D69E-4BC0-A1DB-812BC611C24C}" presName="space" presStyleCnt="0"/>
      <dgm:spPr/>
    </dgm:pt>
    <dgm:pt modelId="{D4BEAC58-D76D-4BC6-8738-381A08181554}" type="pres">
      <dgm:prSet presAssocID="{87347B5E-C9DD-40B6-AC5A-612B86E1177F}" presName="composite" presStyleCnt="0"/>
      <dgm:spPr/>
    </dgm:pt>
    <dgm:pt modelId="{250BC8AE-922B-408D-A9B0-D97FD2DAA2EB}" type="pres">
      <dgm:prSet presAssocID="{87347B5E-C9DD-40B6-AC5A-612B86E1177F}" presName="parTx" presStyleLbl="alignNode1" presStyleIdx="2" presStyleCnt="4">
        <dgm:presLayoutVars>
          <dgm:chMax val="0"/>
          <dgm:chPref val="0"/>
        </dgm:presLayoutVars>
      </dgm:prSet>
      <dgm:spPr/>
    </dgm:pt>
    <dgm:pt modelId="{8012EF24-81B8-4D2F-8D3C-BC6BC62E33CC}" type="pres">
      <dgm:prSet presAssocID="{87347B5E-C9DD-40B6-AC5A-612B86E1177F}" presName="desTx" presStyleLbl="alignAccFollowNode1" presStyleIdx="2" presStyleCnt="4">
        <dgm:presLayoutVars/>
      </dgm:prSet>
      <dgm:spPr/>
    </dgm:pt>
    <dgm:pt modelId="{E903D108-BC71-41F0-8976-3E9C03E081F2}" type="pres">
      <dgm:prSet presAssocID="{A90A9664-E994-4552-A7F9-C8B5BA101599}" presName="space" presStyleCnt="0"/>
      <dgm:spPr/>
    </dgm:pt>
    <dgm:pt modelId="{4F06319D-323E-4EA1-876D-97F0B8981E5E}" type="pres">
      <dgm:prSet presAssocID="{B6EF1160-F3D7-4E6E-BB20-13590E42CC6B}" presName="composite" presStyleCnt="0"/>
      <dgm:spPr/>
    </dgm:pt>
    <dgm:pt modelId="{83377526-F1CC-4C55-834D-3B603C1C2281}" type="pres">
      <dgm:prSet presAssocID="{B6EF1160-F3D7-4E6E-BB20-13590E42CC6B}" presName="parTx" presStyleLbl="alignNode1" presStyleIdx="3" presStyleCnt="4">
        <dgm:presLayoutVars>
          <dgm:chMax val="0"/>
          <dgm:chPref val="0"/>
        </dgm:presLayoutVars>
      </dgm:prSet>
      <dgm:spPr/>
    </dgm:pt>
    <dgm:pt modelId="{AE398A23-8C81-4FA7-960F-99F66F857EEF}" type="pres">
      <dgm:prSet presAssocID="{B6EF1160-F3D7-4E6E-BB20-13590E42CC6B}" presName="desTx" presStyleLbl="alignAccFollowNode1" presStyleIdx="3" presStyleCnt="4">
        <dgm:presLayoutVars/>
      </dgm:prSet>
      <dgm:spPr/>
    </dgm:pt>
  </dgm:ptLst>
  <dgm:cxnLst>
    <dgm:cxn modelId="{4AA50B01-B329-4B4E-8142-FEFFB5C7C3E8}" srcId="{806A2F64-5E7C-4480-8B23-EF92F1D8A99B}" destId="{87347B5E-C9DD-40B6-AC5A-612B86E1177F}" srcOrd="2" destOrd="0" parTransId="{945A6D03-90B9-4373-A6C7-3ADBC5CFC861}" sibTransId="{A90A9664-E994-4552-A7F9-C8B5BA101599}"/>
    <dgm:cxn modelId="{1D560825-B845-4B71-B063-4C0E1FE11B22}" srcId="{87347B5E-C9DD-40B6-AC5A-612B86E1177F}" destId="{DE91262C-683F-46FC-A2F7-5B4BEFFAAAA3}" srcOrd="0" destOrd="0" parTransId="{45253FCC-515F-4F89-BFC1-DBAF81AF942E}" sibTransId="{54CE6AF2-7797-475E-8BE8-269B05393F12}"/>
    <dgm:cxn modelId="{36334F29-6983-4686-A3AC-6521BA7FA0B1}" srcId="{7087A7A4-F93F-408E-A598-83411C83D20B}" destId="{578E496F-3CDB-406E-8B5F-5645CDF3CA87}" srcOrd="0" destOrd="0" parTransId="{77EEBF2F-7EDF-4665-97F7-4F85875016E5}" sibTransId="{4E7C6E1F-4D84-4911-890B-FBB539CB6938}"/>
    <dgm:cxn modelId="{7C68D32D-CEFF-4BA5-8EFF-1FDF07C0BEC8}" srcId="{14F145AC-6762-411D-842D-467A2862D7D8}" destId="{16995768-AC60-48F0-94D3-E91BDA2D3D6C}" srcOrd="0" destOrd="0" parTransId="{5564E61A-50EC-4D4C-B600-BEB715AF3464}" sibTransId="{77397F80-DEF1-4542-9480-92364CE0F48F}"/>
    <dgm:cxn modelId="{030EF63B-0D0A-4545-B81B-00068CDBE457}" srcId="{806A2F64-5E7C-4480-8B23-EF92F1D8A99B}" destId="{B89BE758-1AFE-4995-A09A-9BF55C6BCEC0}" srcOrd="0" destOrd="0" parTransId="{15B856AB-514D-4466-948E-763A734E9D3B}" sibTransId="{BBF2E6DC-6898-4829-817C-D43702E9DC1D}"/>
    <dgm:cxn modelId="{6BF2E958-EA7B-409F-AB34-28541B6C0D5A}" srcId="{806A2F64-5E7C-4480-8B23-EF92F1D8A99B}" destId="{14F145AC-6762-411D-842D-467A2862D7D8}" srcOrd="1" destOrd="0" parTransId="{DF96DB61-8017-4DF0-8F7E-40BEDAFA97D3}" sibTransId="{152D8489-D69E-4BC0-A1DB-812BC611C24C}"/>
    <dgm:cxn modelId="{73748067-5FF0-42B7-8FB1-01D33A5068DF}" type="presOf" srcId="{578E496F-3CDB-406E-8B5F-5645CDF3CA87}" destId="{1A21C5EF-82D5-4AE6-AC94-A57963673229}" srcOrd="0" destOrd="1" presId="urn:microsoft.com/office/officeart/2016/7/layout/ChevronBlockProcess"/>
    <dgm:cxn modelId="{E6EBE570-B841-4D6B-9D58-328BCE7A6F59}" type="presOf" srcId="{B89BE758-1AFE-4995-A09A-9BF55C6BCEC0}" destId="{70F81850-77F9-4408-BC58-B359BB9BF118}" srcOrd="0" destOrd="0" presId="urn:microsoft.com/office/officeart/2016/7/layout/ChevronBlockProcess"/>
    <dgm:cxn modelId="{DC6D1C78-2AA2-4D86-98BE-4606B4DA21F2}" type="presOf" srcId="{806A2F64-5E7C-4480-8B23-EF92F1D8A99B}" destId="{22ACB31E-353D-4F1B-ADE0-859CBF61DAAA}" srcOrd="0" destOrd="0" presId="urn:microsoft.com/office/officeart/2016/7/layout/ChevronBlockProcess"/>
    <dgm:cxn modelId="{69BFF97D-BCE4-4942-88AB-66AE94B85495}" type="presOf" srcId="{DE91262C-683F-46FC-A2F7-5B4BEFFAAAA3}" destId="{8012EF24-81B8-4D2F-8D3C-BC6BC62E33CC}" srcOrd="0" destOrd="0" presId="urn:microsoft.com/office/officeart/2016/7/layout/ChevronBlockProcess"/>
    <dgm:cxn modelId="{FCB1A783-E166-4386-ADFD-957E07411A80}" type="presOf" srcId="{14F145AC-6762-411D-842D-467A2862D7D8}" destId="{91EBCB08-65CF-4B78-ABB2-06E583384FC0}" srcOrd="0" destOrd="0" presId="urn:microsoft.com/office/officeart/2016/7/layout/ChevronBlockProcess"/>
    <dgm:cxn modelId="{6BDD0985-79A9-4912-AF27-43D1F40FBD7E}" type="presOf" srcId="{2683B4EC-AE14-4BD6-974D-4109501DDCF6}" destId="{AE398A23-8C81-4FA7-960F-99F66F857EEF}" srcOrd="0" destOrd="0" presId="urn:microsoft.com/office/officeart/2016/7/layout/ChevronBlockProcess"/>
    <dgm:cxn modelId="{DAE98E93-D3B2-43B2-AE39-38115939AB9D}" type="presOf" srcId="{16995768-AC60-48F0-94D3-E91BDA2D3D6C}" destId="{8E727B2E-E29C-49FA-BFCA-811CE5798270}" srcOrd="0" destOrd="0" presId="urn:microsoft.com/office/officeart/2016/7/layout/ChevronBlockProcess"/>
    <dgm:cxn modelId="{D332EF9B-8D6E-41AE-9A66-398A9EB1AF11}" type="presOf" srcId="{7087A7A4-F93F-408E-A598-83411C83D20B}" destId="{1A21C5EF-82D5-4AE6-AC94-A57963673229}" srcOrd="0" destOrd="0" presId="urn:microsoft.com/office/officeart/2016/7/layout/ChevronBlockProcess"/>
    <dgm:cxn modelId="{4F4E98A3-30AA-4AF9-B3EF-5C73D3335C81}" srcId="{16995768-AC60-48F0-94D3-E91BDA2D3D6C}" destId="{B52EB57F-4CCA-4335-8EE8-2B1AEF1C5935}" srcOrd="0" destOrd="0" parTransId="{600F82F1-4F0E-47D8-A007-E4660922DAD5}" sibTransId="{115DE60A-8AC5-4E65-A4B3-74719CC47802}"/>
    <dgm:cxn modelId="{7FF042A4-E092-441B-89A1-D77909C64563}" srcId="{2683B4EC-AE14-4BD6-974D-4109501DDCF6}" destId="{F4194688-0216-481F-BD21-5066F432D865}" srcOrd="0" destOrd="0" parTransId="{ED6FA5E6-AC10-4DA7-BDC1-2438946A2C27}" sibTransId="{E4DFFF47-763F-48A4-8CFF-304A5EA649C0}"/>
    <dgm:cxn modelId="{436639CD-9720-4639-9ACB-8493FA55D351}" srcId="{B89BE758-1AFE-4995-A09A-9BF55C6BCEC0}" destId="{7087A7A4-F93F-408E-A598-83411C83D20B}" srcOrd="0" destOrd="0" parTransId="{2837506B-BB4F-4782-9467-5621BD47FB70}" sibTransId="{F81CC4EC-6713-4BFA-9CB2-35C2C774BB63}"/>
    <dgm:cxn modelId="{FF3DE6D6-6A90-4479-A28F-CDD3A0339B9E}" srcId="{DE91262C-683F-46FC-A2F7-5B4BEFFAAAA3}" destId="{95C1460D-76DB-4809-8CF3-93B85D27F24F}" srcOrd="0" destOrd="0" parTransId="{96ABB205-4AB2-499D-B63C-100196B8BD1A}" sibTransId="{EDDC7811-EEA3-46FF-A5CD-EC344F2BACEA}"/>
    <dgm:cxn modelId="{49CB84DC-A060-48A9-B498-A649FE5B9289}" srcId="{806A2F64-5E7C-4480-8B23-EF92F1D8A99B}" destId="{B6EF1160-F3D7-4E6E-BB20-13590E42CC6B}" srcOrd="3" destOrd="0" parTransId="{5CFD7652-1DFB-42EF-8934-9604302BD13D}" sibTransId="{4F1AE1BF-05D0-44A4-BD36-BE69EA276F21}"/>
    <dgm:cxn modelId="{9C29B2DC-6D58-4DC5-9157-66B86E4D8393}" type="presOf" srcId="{F4194688-0216-481F-BD21-5066F432D865}" destId="{AE398A23-8C81-4FA7-960F-99F66F857EEF}" srcOrd="0" destOrd="1" presId="urn:microsoft.com/office/officeart/2016/7/layout/ChevronBlockProcess"/>
    <dgm:cxn modelId="{0CDD00EF-4F63-4280-8C59-7222E3E67134}" srcId="{B6EF1160-F3D7-4E6E-BB20-13590E42CC6B}" destId="{2683B4EC-AE14-4BD6-974D-4109501DDCF6}" srcOrd="0" destOrd="0" parTransId="{9C3F2EBC-7E22-4624-8A9B-F7C4DAD62222}" sibTransId="{AA8FEFB3-BB7E-4317-BA7E-D04A49E35F62}"/>
    <dgm:cxn modelId="{ED243BF2-B2C5-4B64-8331-465B63954E3F}" type="presOf" srcId="{95C1460D-76DB-4809-8CF3-93B85D27F24F}" destId="{8012EF24-81B8-4D2F-8D3C-BC6BC62E33CC}" srcOrd="0" destOrd="1" presId="urn:microsoft.com/office/officeart/2016/7/layout/ChevronBlockProcess"/>
    <dgm:cxn modelId="{803510F6-ABEE-4473-A1D4-32CA4F7B2DE4}" type="presOf" srcId="{B6EF1160-F3D7-4E6E-BB20-13590E42CC6B}" destId="{83377526-F1CC-4C55-834D-3B603C1C2281}" srcOrd="0" destOrd="0" presId="urn:microsoft.com/office/officeart/2016/7/layout/ChevronBlockProcess"/>
    <dgm:cxn modelId="{49DCAEF9-D66C-4A17-B849-1716E0C9F46F}" type="presOf" srcId="{B52EB57F-4CCA-4335-8EE8-2B1AEF1C5935}" destId="{8E727B2E-E29C-49FA-BFCA-811CE5798270}" srcOrd="0" destOrd="1" presId="urn:microsoft.com/office/officeart/2016/7/layout/ChevronBlockProcess"/>
    <dgm:cxn modelId="{711EF7FF-6C31-452F-AF27-E1ACD017E5D5}" type="presOf" srcId="{87347B5E-C9DD-40B6-AC5A-612B86E1177F}" destId="{250BC8AE-922B-408D-A9B0-D97FD2DAA2EB}" srcOrd="0" destOrd="0" presId="urn:microsoft.com/office/officeart/2016/7/layout/ChevronBlockProcess"/>
    <dgm:cxn modelId="{2E216DFE-DBD3-4DCD-BC85-26C73482D1F8}" type="presParOf" srcId="{22ACB31E-353D-4F1B-ADE0-859CBF61DAAA}" destId="{EB86BC24-A3FC-45CC-8243-9FBC10056D61}" srcOrd="0" destOrd="0" presId="urn:microsoft.com/office/officeart/2016/7/layout/ChevronBlockProcess"/>
    <dgm:cxn modelId="{7F9B7FB0-8CCF-42BD-A483-13B9AC387A20}" type="presParOf" srcId="{EB86BC24-A3FC-45CC-8243-9FBC10056D61}" destId="{70F81850-77F9-4408-BC58-B359BB9BF118}" srcOrd="0" destOrd="0" presId="urn:microsoft.com/office/officeart/2016/7/layout/ChevronBlockProcess"/>
    <dgm:cxn modelId="{8F5127B1-7E89-474F-9DB8-B896F973459A}" type="presParOf" srcId="{EB86BC24-A3FC-45CC-8243-9FBC10056D61}" destId="{1A21C5EF-82D5-4AE6-AC94-A57963673229}" srcOrd="1" destOrd="0" presId="urn:microsoft.com/office/officeart/2016/7/layout/ChevronBlockProcess"/>
    <dgm:cxn modelId="{32AEFA90-415C-4A49-86E4-B46F582B1511}" type="presParOf" srcId="{22ACB31E-353D-4F1B-ADE0-859CBF61DAAA}" destId="{2E00225B-9DFD-4DC5-A57C-34EEFD16EE37}" srcOrd="1" destOrd="0" presId="urn:microsoft.com/office/officeart/2016/7/layout/ChevronBlockProcess"/>
    <dgm:cxn modelId="{4C21C237-BB2F-46D4-A604-27222F34E8D1}" type="presParOf" srcId="{22ACB31E-353D-4F1B-ADE0-859CBF61DAAA}" destId="{03DE15F2-7E17-4005-9395-D1AFF5D26569}" srcOrd="2" destOrd="0" presId="urn:microsoft.com/office/officeart/2016/7/layout/ChevronBlockProcess"/>
    <dgm:cxn modelId="{26E34F23-67E2-42E3-A4CB-5D8C515FDBC3}" type="presParOf" srcId="{03DE15F2-7E17-4005-9395-D1AFF5D26569}" destId="{91EBCB08-65CF-4B78-ABB2-06E583384FC0}" srcOrd="0" destOrd="0" presId="urn:microsoft.com/office/officeart/2016/7/layout/ChevronBlockProcess"/>
    <dgm:cxn modelId="{5D1C3A0A-3446-4C33-A3BF-1BF633324809}" type="presParOf" srcId="{03DE15F2-7E17-4005-9395-D1AFF5D26569}" destId="{8E727B2E-E29C-49FA-BFCA-811CE5798270}" srcOrd="1" destOrd="0" presId="urn:microsoft.com/office/officeart/2016/7/layout/ChevronBlockProcess"/>
    <dgm:cxn modelId="{2948C14C-A560-4429-93B1-0CCFE5160F29}" type="presParOf" srcId="{22ACB31E-353D-4F1B-ADE0-859CBF61DAAA}" destId="{0D9EEF1A-5AED-4BD3-8181-C1BE74D3112E}" srcOrd="3" destOrd="0" presId="urn:microsoft.com/office/officeart/2016/7/layout/ChevronBlockProcess"/>
    <dgm:cxn modelId="{C7453CAB-14DA-4F27-B5B4-1A0F32BDB313}" type="presParOf" srcId="{22ACB31E-353D-4F1B-ADE0-859CBF61DAAA}" destId="{D4BEAC58-D76D-4BC6-8738-381A08181554}" srcOrd="4" destOrd="0" presId="urn:microsoft.com/office/officeart/2016/7/layout/ChevronBlockProcess"/>
    <dgm:cxn modelId="{EC26BDFD-A606-497F-8808-BCE8B522C844}" type="presParOf" srcId="{D4BEAC58-D76D-4BC6-8738-381A08181554}" destId="{250BC8AE-922B-408D-A9B0-D97FD2DAA2EB}" srcOrd="0" destOrd="0" presId="urn:microsoft.com/office/officeart/2016/7/layout/ChevronBlockProcess"/>
    <dgm:cxn modelId="{E047D27E-09F1-499B-A2FE-6E8273DA41B4}" type="presParOf" srcId="{D4BEAC58-D76D-4BC6-8738-381A08181554}" destId="{8012EF24-81B8-4D2F-8D3C-BC6BC62E33CC}" srcOrd="1" destOrd="0" presId="urn:microsoft.com/office/officeart/2016/7/layout/ChevronBlockProcess"/>
    <dgm:cxn modelId="{B0AAEEC3-EE62-4483-B463-11A3F035722F}" type="presParOf" srcId="{22ACB31E-353D-4F1B-ADE0-859CBF61DAAA}" destId="{E903D108-BC71-41F0-8976-3E9C03E081F2}" srcOrd="5" destOrd="0" presId="urn:microsoft.com/office/officeart/2016/7/layout/ChevronBlockProcess"/>
    <dgm:cxn modelId="{21C3B443-496E-499F-9C51-CAB6B608CE35}" type="presParOf" srcId="{22ACB31E-353D-4F1B-ADE0-859CBF61DAAA}" destId="{4F06319D-323E-4EA1-876D-97F0B8981E5E}" srcOrd="6" destOrd="0" presId="urn:microsoft.com/office/officeart/2016/7/layout/ChevronBlockProcess"/>
    <dgm:cxn modelId="{6CF4BFF9-E4DB-40F2-951F-2FA498167073}" type="presParOf" srcId="{4F06319D-323E-4EA1-876D-97F0B8981E5E}" destId="{83377526-F1CC-4C55-834D-3B603C1C2281}" srcOrd="0" destOrd="0" presId="urn:microsoft.com/office/officeart/2016/7/layout/ChevronBlockProcess"/>
    <dgm:cxn modelId="{182C250B-4E81-4A74-A669-8201B42096FC}" type="presParOf" srcId="{4F06319D-323E-4EA1-876D-97F0B8981E5E}" destId="{AE398A23-8C81-4FA7-960F-99F66F857EEF}"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60566-0871-1046-AC07-6A963992FFBC}">
      <dsp:nvSpPr>
        <dsp:cNvPr id="0" name=""/>
        <dsp:cNvSpPr/>
      </dsp:nvSpPr>
      <dsp:spPr>
        <a:xfrm>
          <a:off x="0" y="314694"/>
          <a:ext cx="7137404" cy="2646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53942" tIns="416560" rIns="553942" bIns="142240" numCol="1" spcCol="1270" anchor="t" anchorCtr="0">
          <a:noAutofit/>
        </a:bodyPr>
        <a:lstStyle/>
        <a:p>
          <a:pPr marL="228600" lvl="1" indent="-228600" algn="l" defTabSz="889000">
            <a:lnSpc>
              <a:spcPct val="90000"/>
            </a:lnSpc>
            <a:spcBef>
              <a:spcPct val="0"/>
            </a:spcBef>
            <a:spcAft>
              <a:spcPct val="15000"/>
            </a:spcAft>
            <a:buChar char="•"/>
          </a:pPr>
          <a:r>
            <a:rPr lang="en-US" sz="2000" b="1" i="0" kern="1200"/>
            <a:t>OLE Tools</a:t>
          </a:r>
          <a:r>
            <a:rPr lang="en-US" sz="2000" b="0" i="0" kern="1200"/>
            <a:t>: For extracting and analyzing </a:t>
          </a:r>
          <a:r>
            <a:rPr lang="en-US" sz="2000" kern="1200"/>
            <a:t>external links.</a:t>
          </a:r>
          <a:endParaRPr lang="en-GB" sz="2000" kern="1200"/>
        </a:p>
        <a:p>
          <a:pPr marL="228600" lvl="1" indent="-228600" algn="l" defTabSz="889000">
            <a:lnSpc>
              <a:spcPct val="90000"/>
            </a:lnSpc>
            <a:spcBef>
              <a:spcPct val="0"/>
            </a:spcBef>
            <a:spcAft>
              <a:spcPct val="15000"/>
            </a:spcAft>
            <a:buChar char="•"/>
          </a:pPr>
          <a:r>
            <a:rPr lang="en-US" sz="2000" b="1" i="0" kern="1200" dirty="0" err="1"/>
            <a:t>CyberChef</a:t>
          </a:r>
          <a:r>
            <a:rPr lang="en-US" sz="2000" b="0" i="0" kern="1200" dirty="0"/>
            <a:t>: For decoding and analyzing encoded scripts (e.g., Base64).</a:t>
          </a:r>
          <a:endParaRPr lang="en-US" sz="2000" kern="1200" dirty="0"/>
        </a:p>
        <a:p>
          <a:pPr marL="228600" lvl="1" indent="-228600" algn="l" defTabSz="889000">
            <a:lnSpc>
              <a:spcPct val="90000"/>
            </a:lnSpc>
            <a:spcBef>
              <a:spcPct val="0"/>
            </a:spcBef>
            <a:spcAft>
              <a:spcPct val="15000"/>
            </a:spcAft>
            <a:buChar char="•"/>
          </a:pPr>
          <a:r>
            <a:rPr lang="en-US" sz="2000" b="1" i="0" kern="1200" dirty="0"/>
            <a:t>PowerShell</a:t>
          </a:r>
          <a:r>
            <a:rPr lang="en-US" sz="2000" b="0" i="0" kern="1200" dirty="0"/>
            <a:t>: For accessing and testing commands.</a:t>
          </a:r>
          <a:endParaRPr lang="en-US" sz="2000" kern="1200" dirty="0"/>
        </a:p>
        <a:p>
          <a:pPr marL="228600" lvl="1" indent="-228600" algn="l" defTabSz="889000">
            <a:lnSpc>
              <a:spcPct val="90000"/>
            </a:lnSpc>
            <a:spcBef>
              <a:spcPct val="0"/>
            </a:spcBef>
            <a:spcAft>
              <a:spcPct val="15000"/>
            </a:spcAft>
            <a:buChar char="•"/>
          </a:pPr>
          <a:r>
            <a:rPr lang="en-US" sz="2000" b="1" kern="1200" dirty="0" err="1"/>
            <a:t>Remnux</a:t>
          </a:r>
          <a:r>
            <a:rPr lang="en-US" sz="2000" b="1" kern="1200" dirty="0"/>
            <a:t>: </a:t>
          </a:r>
          <a:r>
            <a:rPr lang="en-IN" sz="2000" kern="1200" dirty="0"/>
            <a:t>Specialized for Malware Analysis and Reverse Engineering</a:t>
          </a:r>
          <a:endParaRPr lang="en-US" sz="2000" kern="1200" dirty="0"/>
        </a:p>
      </dsp:txBody>
      <dsp:txXfrm>
        <a:off x="0" y="314694"/>
        <a:ext cx="7137404" cy="2646000"/>
      </dsp:txXfrm>
    </dsp:sp>
    <dsp:sp modelId="{E6C6277A-B2A4-E847-AEF4-7B3E6D33FC39}">
      <dsp:nvSpPr>
        <dsp:cNvPr id="0" name=""/>
        <dsp:cNvSpPr/>
      </dsp:nvSpPr>
      <dsp:spPr>
        <a:xfrm>
          <a:off x="356870" y="19494"/>
          <a:ext cx="4996182" cy="59039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8844" tIns="0" rIns="188844" bIns="0" numCol="1" spcCol="1270" anchor="ctr" anchorCtr="0">
          <a:noAutofit/>
        </a:bodyPr>
        <a:lstStyle/>
        <a:p>
          <a:pPr marL="0" lvl="0" indent="0" algn="l" defTabSz="889000">
            <a:lnSpc>
              <a:spcPct val="90000"/>
            </a:lnSpc>
            <a:spcBef>
              <a:spcPct val="0"/>
            </a:spcBef>
            <a:spcAft>
              <a:spcPct val="35000"/>
            </a:spcAft>
            <a:buNone/>
          </a:pPr>
          <a:r>
            <a:rPr lang="en-US" sz="2000" kern="1200" dirty="0"/>
            <a:t>Required Tools:</a:t>
          </a:r>
        </a:p>
      </dsp:txBody>
      <dsp:txXfrm>
        <a:off x="385691" y="48315"/>
        <a:ext cx="4938540" cy="532757"/>
      </dsp:txXfrm>
    </dsp:sp>
    <dsp:sp modelId="{182A8D27-C0FB-824F-91E8-7B7BB251D7D2}">
      <dsp:nvSpPr>
        <dsp:cNvPr id="0" name=""/>
        <dsp:cNvSpPr/>
      </dsp:nvSpPr>
      <dsp:spPr>
        <a:xfrm>
          <a:off x="0" y="3363894"/>
          <a:ext cx="7137404" cy="1732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53942" tIns="416560" rIns="553942" bIns="142240" numCol="1" spcCol="1270" anchor="t" anchorCtr="0">
          <a:noAutofit/>
        </a:bodyPr>
        <a:lstStyle/>
        <a:p>
          <a:pPr marL="228600" lvl="1" indent="-228600" algn="l" defTabSz="889000">
            <a:lnSpc>
              <a:spcPct val="90000"/>
            </a:lnSpc>
            <a:spcBef>
              <a:spcPct val="0"/>
            </a:spcBef>
            <a:spcAft>
              <a:spcPct val="15000"/>
            </a:spcAft>
            <a:buChar char="•"/>
          </a:pPr>
          <a:r>
            <a:rPr lang="en-US" sz="2000" b="1" i="0" kern="1200" dirty="0"/>
            <a:t>Describe how the tools are used for diagnostics and analysis.</a:t>
          </a:r>
          <a:endParaRPr lang="en-US" sz="2000" kern="1200" dirty="0"/>
        </a:p>
        <a:p>
          <a:pPr marL="228600" lvl="1" indent="-228600" algn="l" defTabSz="889000">
            <a:lnSpc>
              <a:spcPct val="90000"/>
            </a:lnSpc>
            <a:spcBef>
              <a:spcPct val="0"/>
            </a:spcBef>
            <a:spcAft>
              <a:spcPct val="15000"/>
            </a:spcAft>
            <a:buChar char="•"/>
          </a:pPr>
          <a:r>
            <a:rPr lang="en-US" sz="2000" b="1" i="0" kern="1200" dirty="0"/>
            <a:t>Include steps for script analysis and highlight any found malicious code</a:t>
          </a:r>
          <a:r>
            <a:rPr lang="en-US" sz="2000" b="0" i="0" kern="1200" dirty="0"/>
            <a:t>.</a:t>
          </a:r>
          <a:endParaRPr lang="en-US" sz="2000" kern="1200" dirty="0"/>
        </a:p>
      </dsp:txBody>
      <dsp:txXfrm>
        <a:off x="0" y="3363894"/>
        <a:ext cx="7137404" cy="1732500"/>
      </dsp:txXfrm>
    </dsp:sp>
    <dsp:sp modelId="{D3133F07-AA11-3545-84CC-E3D3AC35F736}">
      <dsp:nvSpPr>
        <dsp:cNvPr id="0" name=""/>
        <dsp:cNvSpPr/>
      </dsp:nvSpPr>
      <dsp:spPr>
        <a:xfrm>
          <a:off x="356870" y="3068694"/>
          <a:ext cx="4996182" cy="59039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8844" tIns="0" rIns="188844" bIns="0" numCol="1" spcCol="1270" anchor="ctr" anchorCtr="0">
          <a:noAutofit/>
        </a:bodyPr>
        <a:lstStyle/>
        <a:p>
          <a:pPr marL="0" lvl="0" indent="0" algn="l" defTabSz="889000">
            <a:lnSpc>
              <a:spcPct val="90000"/>
            </a:lnSpc>
            <a:spcBef>
              <a:spcPct val="0"/>
            </a:spcBef>
            <a:spcAft>
              <a:spcPct val="35000"/>
            </a:spcAft>
            <a:buNone/>
          </a:pPr>
          <a:r>
            <a:rPr lang="en-US" sz="2000" kern="1200" dirty="0"/>
            <a:t>Breakdown:</a:t>
          </a:r>
        </a:p>
      </dsp:txBody>
      <dsp:txXfrm>
        <a:off x="385691" y="3097515"/>
        <a:ext cx="4938540" cy="5327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81850-77F9-4408-BC58-B359BB9BF118}">
      <dsp:nvSpPr>
        <dsp:cNvPr id="0" name=""/>
        <dsp:cNvSpPr/>
      </dsp:nvSpPr>
      <dsp:spPr>
        <a:xfrm>
          <a:off x="12744" y="262774"/>
          <a:ext cx="2801519" cy="840455"/>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773" tIns="103773" rIns="103773" bIns="103773" numCol="1" spcCol="1270" anchor="ctr" anchorCtr="0">
          <a:noAutofit/>
        </a:bodyPr>
        <a:lstStyle/>
        <a:p>
          <a:pPr marL="0" lvl="0" indent="0" algn="ctr" defTabSz="1244600">
            <a:lnSpc>
              <a:spcPct val="90000"/>
            </a:lnSpc>
            <a:spcBef>
              <a:spcPct val="0"/>
            </a:spcBef>
            <a:spcAft>
              <a:spcPct val="35000"/>
            </a:spcAft>
            <a:buNone/>
          </a:pPr>
          <a:r>
            <a:rPr lang="en-US" sz="2800" kern="1200"/>
            <a:t>Set Up</a:t>
          </a:r>
        </a:p>
      </dsp:txBody>
      <dsp:txXfrm>
        <a:off x="264881" y="262774"/>
        <a:ext cx="2297246" cy="840455"/>
      </dsp:txXfrm>
    </dsp:sp>
    <dsp:sp modelId="{1A21C5EF-82D5-4AE6-AC94-A57963673229}">
      <dsp:nvSpPr>
        <dsp:cNvPr id="0" name=""/>
        <dsp:cNvSpPr/>
      </dsp:nvSpPr>
      <dsp:spPr>
        <a:xfrm>
          <a:off x="12744" y="1103229"/>
          <a:ext cx="2549383" cy="281522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458" tIns="201458" rIns="201458" bIns="402916" numCol="1" spcCol="1270" anchor="t" anchorCtr="0">
          <a:noAutofit/>
        </a:bodyPr>
        <a:lstStyle/>
        <a:p>
          <a:pPr marL="0" lvl="0" indent="0" algn="l" defTabSz="755650">
            <a:lnSpc>
              <a:spcPct val="90000"/>
            </a:lnSpc>
            <a:spcBef>
              <a:spcPct val="0"/>
            </a:spcBef>
            <a:spcAft>
              <a:spcPct val="35000"/>
            </a:spcAft>
            <a:buNone/>
          </a:pPr>
          <a:r>
            <a:rPr lang="en-US" sz="1700" kern="1200"/>
            <a:t>Set Up the Environment</a:t>
          </a:r>
        </a:p>
        <a:p>
          <a:pPr marL="114300" lvl="1" indent="-114300" algn="l" defTabSz="577850">
            <a:lnSpc>
              <a:spcPct val="90000"/>
            </a:lnSpc>
            <a:spcBef>
              <a:spcPct val="0"/>
            </a:spcBef>
            <a:spcAft>
              <a:spcPct val="15000"/>
            </a:spcAft>
            <a:buChar char="•"/>
          </a:pPr>
          <a:r>
            <a:rPr lang="en-US" sz="1300" kern="1200" dirty="0"/>
            <a:t>The analysis will be done on </a:t>
          </a:r>
          <a:r>
            <a:rPr lang="en-US" sz="1300" kern="1200" dirty="0" err="1"/>
            <a:t>REMnux</a:t>
          </a:r>
          <a:r>
            <a:rPr lang="en-US" sz="1300" kern="1200" dirty="0"/>
            <a:t>-a Linux distribution for malware analysis-which will guarantee a safe, isolated environment. First, update /</a:t>
          </a:r>
          <a:r>
            <a:rPr lang="en-US" sz="1300" kern="1200" dirty="0" err="1"/>
            <a:t>etc</a:t>
          </a:r>
          <a:r>
            <a:rPr lang="en-US" sz="1300" kern="1200" dirty="0"/>
            <a:t>/hosts to map the domain </a:t>
          </a:r>
          <a:r>
            <a:rPr lang="en-US" sz="1300" kern="1200" dirty="0" err="1"/>
            <a:t>diagnostic.htb</a:t>
          </a:r>
          <a:r>
            <a:rPr lang="en-US" sz="1300" kern="1200" dirty="0"/>
            <a:t> to its IP address for correct DNS resolution.</a:t>
          </a:r>
        </a:p>
      </dsp:txBody>
      <dsp:txXfrm>
        <a:off x="12744" y="1103229"/>
        <a:ext cx="2549383" cy="2815228"/>
      </dsp:txXfrm>
    </dsp:sp>
    <dsp:sp modelId="{91EBCB08-65CF-4B78-ABB2-06E583384FC0}">
      <dsp:nvSpPr>
        <dsp:cNvPr id="0" name=""/>
        <dsp:cNvSpPr/>
      </dsp:nvSpPr>
      <dsp:spPr>
        <a:xfrm>
          <a:off x="2758989" y="262774"/>
          <a:ext cx="2801519" cy="840455"/>
        </a:xfrm>
        <a:prstGeom prst="chevron">
          <a:avLst>
            <a:gd name="adj" fmla="val 3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773" tIns="103773" rIns="103773" bIns="103773" numCol="1" spcCol="1270" anchor="ctr" anchorCtr="0">
          <a:noAutofit/>
        </a:bodyPr>
        <a:lstStyle/>
        <a:p>
          <a:pPr marL="0" lvl="0" indent="0" algn="ctr" defTabSz="1244600">
            <a:lnSpc>
              <a:spcPct val="90000"/>
            </a:lnSpc>
            <a:spcBef>
              <a:spcPct val="0"/>
            </a:spcBef>
            <a:spcAft>
              <a:spcPct val="35000"/>
            </a:spcAft>
            <a:buNone/>
          </a:pPr>
          <a:r>
            <a:rPr lang="en-US" sz="2800" kern="1200"/>
            <a:t>Verify</a:t>
          </a:r>
        </a:p>
      </dsp:txBody>
      <dsp:txXfrm>
        <a:off x="3011126" y="262774"/>
        <a:ext cx="2297246" cy="840455"/>
      </dsp:txXfrm>
    </dsp:sp>
    <dsp:sp modelId="{8E727B2E-E29C-49FA-BFCA-811CE5798270}">
      <dsp:nvSpPr>
        <dsp:cNvPr id="0" name=""/>
        <dsp:cNvSpPr/>
      </dsp:nvSpPr>
      <dsp:spPr>
        <a:xfrm>
          <a:off x="2758989" y="1103229"/>
          <a:ext cx="2549383" cy="281522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458" tIns="201458" rIns="201458" bIns="402916" numCol="1" spcCol="1270" anchor="t" anchorCtr="0">
          <a:noAutofit/>
        </a:bodyPr>
        <a:lstStyle/>
        <a:p>
          <a:pPr marL="0" lvl="0" indent="0" algn="l" defTabSz="755650">
            <a:lnSpc>
              <a:spcPct val="90000"/>
            </a:lnSpc>
            <a:spcBef>
              <a:spcPct val="0"/>
            </a:spcBef>
            <a:spcAft>
              <a:spcPct val="35000"/>
            </a:spcAft>
            <a:buNone/>
          </a:pPr>
          <a:r>
            <a:rPr lang="en-US" sz="1700" kern="1200"/>
            <a:t>Verify the Connection</a:t>
          </a:r>
        </a:p>
        <a:p>
          <a:pPr marL="114300" lvl="1" indent="-114300" algn="l" defTabSz="577850">
            <a:lnSpc>
              <a:spcPct val="90000"/>
            </a:lnSpc>
            <a:spcBef>
              <a:spcPct val="0"/>
            </a:spcBef>
            <a:spcAft>
              <a:spcPct val="15000"/>
            </a:spcAft>
            <a:buChar char="•"/>
          </a:pPr>
          <a:r>
            <a:rPr lang="en-US" sz="1300" kern="1200"/>
            <a:t>Use ping or curl commands to test reachability to that domain, to assure the server is reachable. This will ensure that the malicious file can be downloaded safely.</a:t>
          </a:r>
        </a:p>
      </dsp:txBody>
      <dsp:txXfrm>
        <a:off x="2758989" y="1103229"/>
        <a:ext cx="2549383" cy="2815228"/>
      </dsp:txXfrm>
    </dsp:sp>
    <dsp:sp modelId="{250BC8AE-922B-408D-A9B0-D97FD2DAA2EB}">
      <dsp:nvSpPr>
        <dsp:cNvPr id="0" name=""/>
        <dsp:cNvSpPr/>
      </dsp:nvSpPr>
      <dsp:spPr>
        <a:xfrm>
          <a:off x="5505234" y="262774"/>
          <a:ext cx="2801519" cy="840455"/>
        </a:xfrm>
        <a:prstGeom prst="chevron">
          <a:avLst>
            <a:gd name="adj" fmla="val 3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773" tIns="103773" rIns="103773" bIns="103773" numCol="1" spcCol="1270" anchor="ctr" anchorCtr="0">
          <a:noAutofit/>
        </a:bodyPr>
        <a:lstStyle/>
        <a:p>
          <a:pPr marL="0" lvl="0" indent="0" algn="ctr" defTabSz="1244600">
            <a:lnSpc>
              <a:spcPct val="90000"/>
            </a:lnSpc>
            <a:spcBef>
              <a:spcPct val="0"/>
            </a:spcBef>
            <a:spcAft>
              <a:spcPct val="35000"/>
            </a:spcAft>
            <a:buNone/>
          </a:pPr>
          <a:r>
            <a:rPr lang="en-US" sz="2800" kern="1200"/>
            <a:t>Download</a:t>
          </a:r>
        </a:p>
      </dsp:txBody>
      <dsp:txXfrm>
        <a:off x="5757371" y="262774"/>
        <a:ext cx="2297246" cy="840455"/>
      </dsp:txXfrm>
    </dsp:sp>
    <dsp:sp modelId="{8012EF24-81B8-4D2F-8D3C-BC6BC62E33CC}">
      <dsp:nvSpPr>
        <dsp:cNvPr id="0" name=""/>
        <dsp:cNvSpPr/>
      </dsp:nvSpPr>
      <dsp:spPr>
        <a:xfrm>
          <a:off x="5505234" y="1103229"/>
          <a:ext cx="2549383" cy="281522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458" tIns="201458" rIns="201458" bIns="402916" numCol="1" spcCol="1270" anchor="t" anchorCtr="0">
          <a:noAutofit/>
        </a:bodyPr>
        <a:lstStyle/>
        <a:p>
          <a:pPr marL="0" lvl="0" indent="0" algn="l" defTabSz="755650">
            <a:lnSpc>
              <a:spcPct val="90000"/>
            </a:lnSpc>
            <a:spcBef>
              <a:spcPct val="0"/>
            </a:spcBef>
            <a:spcAft>
              <a:spcPct val="35000"/>
            </a:spcAft>
            <a:buNone/>
          </a:pPr>
          <a:r>
            <a:rPr lang="en-US" sz="1700" kern="1200"/>
            <a:t>Download the Malicious Document</a:t>
          </a:r>
        </a:p>
        <a:p>
          <a:pPr marL="114300" lvl="1" indent="-114300" algn="l" defTabSz="577850">
            <a:lnSpc>
              <a:spcPct val="90000"/>
            </a:lnSpc>
            <a:spcBef>
              <a:spcPct val="0"/>
            </a:spcBef>
            <a:spcAft>
              <a:spcPct val="15000"/>
            </a:spcAft>
            <a:buChar char="•"/>
          </a:pPr>
          <a:r>
            <a:rPr lang="en-US" sz="1300" kern="1200" dirty="0"/>
            <a:t>Use </a:t>
          </a:r>
          <a:r>
            <a:rPr lang="en-US" sz="1300" kern="1200" dirty="0" err="1"/>
            <a:t>wget</a:t>
          </a:r>
          <a:r>
            <a:rPr lang="en-US" sz="1300" kern="1200" dirty="0"/>
            <a:t> to download the document, layoffs.doc, from the given server to your VM in a directory that you have created. Process the document in isolation within the </a:t>
          </a:r>
          <a:r>
            <a:rPr lang="en-US" sz="1300" kern="1200"/>
            <a:t>REMnux</a:t>
          </a:r>
          <a:r>
            <a:rPr lang="en-US" sz="1300" kern="1200" dirty="0"/>
            <a:t> environment.</a:t>
          </a:r>
        </a:p>
      </dsp:txBody>
      <dsp:txXfrm>
        <a:off x="5505234" y="1103229"/>
        <a:ext cx="2549383" cy="2815228"/>
      </dsp:txXfrm>
    </dsp:sp>
    <dsp:sp modelId="{83377526-F1CC-4C55-834D-3B603C1C2281}">
      <dsp:nvSpPr>
        <dsp:cNvPr id="0" name=""/>
        <dsp:cNvSpPr/>
      </dsp:nvSpPr>
      <dsp:spPr>
        <a:xfrm>
          <a:off x="8251479" y="262774"/>
          <a:ext cx="2801519" cy="840455"/>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773" tIns="103773" rIns="103773" bIns="103773" numCol="1" spcCol="1270" anchor="ctr" anchorCtr="0">
          <a:noAutofit/>
        </a:bodyPr>
        <a:lstStyle/>
        <a:p>
          <a:pPr marL="0" lvl="0" indent="0" algn="ctr" defTabSz="1244600">
            <a:lnSpc>
              <a:spcPct val="90000"/>
            </a:lnSpc>
            <a:spcBef>
              <a:spcPct val="0"/>
            </a:spcBef>
            <a:spcAft>
              <a:spcPct val="35000"/>
            </a:spcAft>
            <a:buNone/>
          </a:pPr>
          <a:r>
            <a:rPr lang="en-US" sz="2800" kern="1200"/>
            <a:t>Verify</a:t>
          </a:r>
        </a:p>
      </dsp:txBody>
      <dsp:txXfrm>
        <a:off x="8503616" y="262774"/>
        <a:ext cx="2297246" cy="840455"/>
      </dsp:txXfrm>
    </dsp:sp>
    <dsp:sp modelId="{AE398A23-8C81-4FA7-960F-99F66F857EEF}">
      <dsp:nvSpPr>
        <dsp:cNvPr id="0" name=""/>
        <dsp:cNvSpPr/>
      </dsp:nvSpPr>
      <dsp:spPr>
        <a:xfrm>
          <a:off x="8251479" y="1103229"/>
          <a:ext cx="2549383" cy="281522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458" tIns="201458" rIns="201458" bIns="402916" numCol="1" spcCol="1270" anchor="t" anchorCtr="0">
          <a:noAutofit/>
        </a:bodyPr>
        <a:lstStyle/>
        <a:p>
          <a:pPr marL="0" lvl="0" indent="0" algn="l" defTabSz="755650">
            <a:lnSpc>
              <a:spcPct val="90000"/>
            </a:lnSpc>
            <a:spcBef>
              <a:spcPct val="0"/>
            </a:spcBef>
            <a:spcAft>
              <a:spcPct val="35000"/>
            </a:spcAft>
            <a:buNone/>
          </a:pPr>
          <a:r>
            <a:rPr lang="en-US" sz="1700" kern="1200"/>
            <a:t>Verify the File</a:t>
          </a:r>
        </a:p>
        <a:p>
          <a:pPr marL="114300" lvl="1" indent="-114300" algn="l" defTabSz="577850">
            <a:lnSpc>
              <a:spcPct val="90000"/>
            </a:lnSpc>
            <a:spcBef>
              <a:spcPct val="0"/>
            </a:spcBef>
            <a:spcAft>
              <a:spcPct val="15000"/>
            </a:spcAft>
            <a:buChar char="•"/>
          </a:pPr>
          <a:r>
            <a:rPr lang="en-US" sz="1300" kern="1200"/>
            <a:t>The next step was to verify the type using the file command to confirm the file type without opening it, for instance, a Microsoft Word document, to ensure it remains in a safe state for further analysis.</a:t>
          </a:r>
        </a:p>
      </dsp:txBody>
      <dsp:txXfrm>
        <a:off x="8251479" y="1103229"/>
        <a:ext cx="2549383" cy="281522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11/21/24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08091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217229" y="3429000"/>
            <a:ext cx="4819603" cy="3101190"/>
          </a:xfrm>
        </p:spPr>
        <p:txBody>
          <a:bodyPr anchor="ctr"/>
          <a:lstStyle/>
          <a:p>
            <a:r>
              <a:rPr lang="en-US" sz="3600"/>
              <a:t>DIAGNOSTIC &amp;</a:t>
            </a:r>
            <a:br>
              <a:rPr lang="en-US" sz="3600"/>
            </a:br>
            <a:r>
              <a:rPr lang="en-US" sz="3600"/>
              <a:t>BASHIC CALCULATOR</a:t>
            </a:r>
            <a:br>
              <a:rPr lang="en-US" sz="3600"/>
            </a:br>
            <a:br>
              <a:rPr lang="en-US" sz="3600"/>
            </a:br>
            <a:r>
              <a:rPr lang="en-US" sz="2000" b="1" spc="50"/>
              <a:t>TEAM MEMBERS</a:t>
            </a:r>
            <a:br>
              <a:rPr lang="en-US" sz="2000" spc="50"/>
            </a:br>
            <a:r>
              <a:rPr lang="en-US" sz="2000" spc="50"/>
              <a:t>Sai kumar</a:t>
            </a:r>
            <a:br>
              <a:rPr lang="en-US" sz="2000" spc="50"/>
            </a:br>
            <a:r>
              <a:rPr lang="en-US" sz="2000" spc="50"/>
              <a:t>Sai Alekhya</a:t>
            </a:r>
            <a:br>
              <a:rPr lang="en-US" sz="2000" spc="50"/>
            </a:br>
            <a:r>
              <a:rPr lang="en-US" sz="2000" spc="50"/>
              <a:t>SUJITHA</a:t>
            </a:r>
            <a:br>
              <a:rPr lang="en-US" sz="2000" spc="50"/>
            </a:br>
            <a:r>
              <a:rPr lang="en-US" sz="2000" spc="50"/>
              <a:t>Varshitha</a:t>
            </a:r>
            <a:br>
              <a:rPr lang="en-US" sz="2000" spc="50"/>
            </a:br>
            <a:br>
              <a:rPr lang="en-US" sz="3600" spc="50"/>
            </a:b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1EF1-550F-D055-6181-A0119E2909EE}"/>
              </a:ext>
            </a:extLst>
          </p:cNvPr>
          <p:cNvSpPr>
            <a:spLocks noGrp="1"/>
          </p:cNvSpPr>
          <p:nvPr>
            <p:ph type="title"/>
          </p:nvPr>
        </p:nvSpPr>
        <p:spPr>
          <a:xfrm>
            <a:off x="1322388" y="0"/>
            <a:ext cx="7288282" cy="2121177"/>
          </a:xfrm>
        </p:spPr>
        <p:txBody>
          <a:bodyPr/>
          <a:lstStyle/>
          <a:p>
            <a:r>
              <a:rPr lang="en-US" u="sng" dirty="0"/>
              <a:t>BASHIC </a:t>
            </a:r>
            <a:r>
              <a:rPr lang="en-US" u="sng" dirty="0" err="1"/>
              <a:t>CaLCULATOR</a:t>
            </a:r>
            <a:endParaRPr lang="en-US" u="sng" dirty="0"/>
          </a:p>
        </p:txBody>
      </p:sp>
      <p:sp>
        <p:nvSpPr>
          <p:cNvPr id="3" name="Content Placeholder 2">
            <a:extLst>
              <a:ext uri="{FF2B5EF4-FFF2-40B4-BE49-F238E27FC236}">
                <a16:creationId xmlns:a16="http://schemas.microsoft.com/office/drawing/2014/main" id="{AF031221-2E22-03C7-3C2B-2029B37D3A99}"/>
              </a:ext>
            </a:extLst>
          </p:cNvPr>
          <p:cNvSpPr>
            <a:spLocks noGrp="1"/>
          </p:cNvSpPr>
          <p:nvPr>
            <p:ph sz="half" idx="2"/>
          </p:nvPr>
        </p:nvSpPr>
        <p:spPr>
          <a:xfrm>
            <a:off x="1322388" y="2307396"/>
            <a:ext cx="8972550" cy="4048953"/>
          </a:xfrm>
        </p:spPr>
        <p:txBody>
          <a:bodyPr>
            <a:normAutofit fontScale="92500" lnSpcReduction="20000"/>
          </a:bodyPr>
          <a:lstStyle/>
          <a:p>
            <a:r>
              <a:rPr lang="en-IN" dirty="0">
                <a:effectLst/>
              </a:rPr>
              <a:t>Challenge Overview &amp; Initial Setup</a:t>
            </a:r>
          </a:p>
          <a:p>
            <a:r>
              <a:rPr lang="en-IN" dirty="0">
                <a:effectLst/>
              </a:rPr>
              <a:t>Objective:</a:t>
            </a:r>
          </a:p>
          <a:p>
            <a:pPr>
              <a:buFont typeface="Arial" panose="020B0604020202020204" pitchFamily="34" charset="0"/>
              <a:buChar char="•"/>
            </a:pPr>
            <a:r>
              <a:rPr lang="en-IN" b="0" dirty="0">
                <a:effectLst/>
              </a:rPr>
              <a:t>Solve a calculator challenge that restricts certain characters like $ and backticks to prevent code execution.</a:t>
            </a:r>
          </a:p>
          <a:p>
            <a:pPr>
              <a:buFont typeface="Arial" panose="020B0604020202020204" pitchFamily="34" charset="0"/>
              <a:buChar char="•"/>
            </a:pPr>
            <a:r>
              <a:rPr lang="en-IN" b="0" dirty="0">
                <a:effectLst/>
              </a:rPr>
              <a:t>Capture the hidden flag.</a:t>
            </a:r>
          </a:p>
          <a:p>
            <a:r>
              <a:rPr lang="en-IN" dirty="0">
                <a:effectLst/>
              </a:rPr>
              <a:t>Initial Setup:</a:t>
            </a:r>
          </a:p>
          <a:p>
            <a:pPr>
              <a:buFont typeface="Arial" panose="020B0604020202020204" pitchFamily="34" charset="0"/>
              <a:buChar char="•"/>
            </a:pPr>
            <a:r>
              <a:rPr lang="en-IN" b="0" dirty="0">
                <a:effectLst/>
              </a:rPr>
              <a:t>Environment: Kali Linux used for testing and running the setup.</a:t>
            </a:r>
          </a:p>
          <a:p>
            <a:pPr>
              <a:buFont typeface="Arial" panose="020B0604020202020204" pitchFamily="34" charset="0"/>
              <a:buChar char="•"/>
            </a:pPr>
            <a:r>
              <a:rPr lang="en-IN" b="0" dirty="0">
                <a:effectLst/>
              </a:rPr>
              <a:t>Basic Functionality: The calculator performs simple arithmetic operations (e.g., addition, subtraction).</a:t>
            </a:r>
          </a:p>
          <a:p>
            <a:r>
              <a:rPr lang="en-IN" dirty="0">
                <a:effectLst/>
              </a:rPr>
              <a:t>Key Insight:</a:t>
            </a:r>
          </a:p>
          <a:p>
            <a:pPr>
              <a:buFont typeface="Arial" panose="020B0604020202020204" pitchFamily="34" charset="0"/>
              <a:buChar char="•"/>
            </a:pPr>
            <a:r>
              <a:rPr lang="en-IN" b="0" dirty="0">
                <a:effectLst/>
              </a:rPr>
              <a:t>Challenge: The calculator filters characters like $ and backticks to prevent code execution.</a:t>
            </a:r>
          </a:p>
          <a:p>
            <a:pPr>
              <a:buFont typeface="Arial" panose="020B0604020202020204" pitchFamily="34" charset="0"/>
              <a:buChar char="•"/>
            </a:pPr>
            <a:r>
              <a:rPr lang="en-IN" b="0" dirty="0">
                <a:effectLst/>
              </a:rPr>
              <a:t>Problem: Unable to capture the flag with basic operations due to restrictions in place.</a:t>
            </a:r>
          </a:p>
          <a:p>
            <a:endParaRPr lang="en-US" dirty="0"/>
          </a:p>
        </p:txBody>
      </p:sp>
      <p:sp>
        <p:nvSpPr>
          <p:cNvPr id="4" name="Slide Number Placeholder 3">
            <a:extLst>
              <a:ext uri="{FF2B5EF4-FFF2-40B4-BE49-F238E27FC236}">
                <a16:creationId xmlns:a16="http://schemas.microsoft.com/office/drawing/2014/main" id="{0DAE0470-C81F-83ED-0097-916256A7554E}"/>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18983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B774E6-D087-E692-EFB0-D6835817656C}"/>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6" name="TextBox 5">
            <a:extLst>
              <a:ext uri="{FF2B5EF4-FFF2-40B4-BE49-F238E27FC236}">
                <a16:creationId xmlns:a16="http://schemas.microsoft.com/office/drawing/2014/main" id="{AEB41CD9-D3D5-0F43-7339-78EAB2A98E58}"/>
              </a:ext>
            </a:extLst>
          </p:cNvPr>
          <p:cNvSpPr txBox="1"/>
          <p:nvPr/>
        </p:nvSpPr>
        <p:spPr>
          <a:xfrm>
            <a:off x="529262" y="1232250"/>
            <a:ext cx="9844088" cy="4862870"/>
          </a:xfrm>
          <a:prstGeom prst="rect">
            <a:avLst/>
          </a:prstGeom>
          <a:noFill/>
        </p:spPr>
        <p:txBody>
          <a:bodyPr wrap="square">
            <a:spAutoFit/>
          </a:bodyPr>
          <a:lstStyle/>
          <a:p>
            <a:r>
              <a:rPr lang="en-IN" sz="2000" b="1" u="sng" dirty="0">
                <a:effectLst/>
              </a:rPr>
              <a:t>Bypass Techniques &amp; Flag Attempt:</a:t>
            </a:r>
            <a:endParaRPr lang="en-IN" sz="2000" u="sng" dirty="0">
              <a:effectLst/>
            </a:endParaRPr>
          </a:p>
          <a:p>
            <a:endParaRPr lang="en-IN" sz="2000" b="1" dirty="0">
              <a:effectLst/>
            </a:endParaRPr>
          </a:p>
          <a:p>
            <a:r>
              <a:rPr lang="en-IN" b="1" dirty="0">
                <a:effectLst/>
              </a:rPr>
              <a:t>Bypassing Restrictions</a:t>
            </a:r>
            <a:r>
              <a:rPr lang="en-IN" dirty="0">
                <a:effectLst/>
              </a:rPr>
              <a:t>:</a:t>
            </a:r>
          </a:p>
          <a:p>
            <a:pPr>
              <a:buFont typeface="Arial" panose="020B0604020202020204" pitchFamily="34" charset="0"/>
              <a:buChar char="•"/>
            </a:pPr>
            <a:r>
              <a:rPr lang="en-IN" b="1" dirty="0">
                <a:effectLst/>
              </a:rPr>
              <a:t>Command Substitution</a:t>
            </a:r>
            <a:r>
              <a:rPr lang="en-IN" dirty="0">
                <a:effectLst/>
              </a:rPr>
              <a:t>: Replace $ with $( ) to execute commands.</a:t>
            </a:r>
          </a:p>
          <a:p>
            <a:pPr marL="742950" lvl="1" indent="-285750">
              <a:buFont typeface="Arial" panose="020B0604020202020204" pitchFamily="34" charset="0"/>
              <a:buChar char="•"/>
            </a:pPr>
            <a:r>
              <a:rPr lang="en-IN" dirty="0">
                <a:effectLst/>
              </a:rPr>
              <a:t>Example: $(ls) or $(echo hello).</a:t>
            </a:r>
          </a:p>
          <a:p>
            <a:pPr>
              <a:buFont typeface="Arial" panose="020B0604020202020204" pitchFamily="34" charset="0"/>
              <a:buChar char="•"/>
            </a:pPr>
            <a:r>
              <a:rPr lang="en-IN" b="1" dirty="0">
                <a:effectLst/>
              </a:rPr>
              <a:t>Semicolons and Logical Operators</a:t>
            </a:r>
            <a:r>
              <a:rPr lang="en-IN" dirty="0">
                <a:effectLst/>
              </a:rPr>
              <a:t>: Chain commands using ; or &amp;&amp;.</a:t>
            </a:r>
          </a:p>
          <a:p>
            <a:pPr marL="742950" lvl="1" indent="-285750">
              <a:buFont typeface="Arial" panose="020B0604020202020204" pitchFamily="34" charset="0"/>
              <a:buChar char="•"/>
            </a:pPr>
            <a:r>
              <a:rPr lang="en-IN" dirty="0">
                <a:effectLst/>
              </a:rPr>
              <a:t>Example: echo hello; ls.</a:t>
            </a:r>
          </a:p>
          <a:p>
            <a:pPr>
              <a:buFont typeface="Arial" panose="020B0604020202020204" pitchFamily="34" charset="0"/>
              <a:buChar char="•"/>
            </a:pPr>
            <a:r>
              <a:rPr lang="en-IN" b="1" dirty="0">
                <a:effectLst/>
              </a:rPr>
              <a:t>Encoded Commands</a:t>
            </a:r>
            <a:r>
              <a:rPr lang="en-IN" dirty="0">
                <a:effectLst/>
              </a:rPr>
              <a:t>: Used Base64 or hexadecimal encoding to bypass filters.</a:t>
            </a:r>
          </a:p>
          <a:p>
            <a:endParaRPr lang="en-IN" b="1" dirty="0">
              <a:effectLst/>
            </a:endParaRPr>
          </a:p>
          <a:p>
            <a:r>
              <a:rPr lang="en-IN" b="1" dirty="0">
                <a:effectLst/>
              </a:rPr>
              <a:t>Command Injection</a:t>
            </a:r>
            <a:r>
              <a:rPr lang="en-IN" dirty="0">
                <a:effectLst/>
              </a:rPr>
              <a:t>:</a:t>
            </a:r>
          </a:p>
          <a:p>
            <a:pPr>
              <a:buFont typeface="Arial" panose="020B0604020202020204" pitchFamily="34" charset="0"/>
              <a:buChar char="•"/>
            </a:pPr>
            <a:r>
              <a:rPr lang="en-IN" b="1" dirty="0">
                <a:effectLst/>
              </a:rPr>
              <a:t>Arithmetic Operations</a:t>
            </a:r>
            <a:r>
              <a:rPr lang="en-IN" dirty="0">
                <a:effectLst/>
              </a:rPr>
              <a:t>: Explored the use of arithmetic to inject commands (e.g., 1 + 1; ls), but no flag was captured using this method.</a:t>
            </a:r>
          </a:p>
          <a:p>
            <a:pPr>
              <a:buFont typeface="Arial" panose="020B0604020202020204" pitchFamily="34" charset="0"/>
              <a:buChar char="•"/>
            </a:pPr>
            <a:r>
              <a:rPr lang="en-IN" b="1" dirty="0">
                <a:effectLst/>
              </a:rPr>
              <a:t>Environment Variables</a:t>
            </a:r>
            <a:r>
              <a:rPr lang="en-IN" dirty="0">
                <a:effectLst/>
              </a:rPr>
              <a:t>: Modified variables like PATH to try and execute hidden commands.</a:t>
            </a:r>
          </a:p>
          <a:p>
            <a:r>
              <a:rPr lang="en-IN" b="1" dirty="0">
                <a:effectLst/>
              </a:rPr>
              <a:t>Result</a:t>
            </a:r>
            <a:r>
              <a:rPr lang="en-IN" dirty="0">
                <a:effectLst/>
              </a:rPr>
              <a:t>:</a:t>
            </a:r>
          </a:p>
          <a:p>
            <a:pPr>
              <a:buFont typeface="Arial" panose="020B0604020202020204" pitchFamily="34" charset="0"/>
              <a:buChar char="•"/>
            </a:pPr>
            <a:r>
              <a:rPr lang="en-IN" b="1" dirty="0">
                <a:effectLst/>
              </a:rPr>
              <a:t>Mock Flag</a:t>
            </a:r>
            <a:r>
              <a:rPr lang="en-IN" dirty="0">
                <a:effectLst/>
              </a:rPr>
              <a:t>: A mock flag was captured after applying bypass techniques, but the real flag remains elusive.</a:t>
            </a:r>
          </a:p>
          <a:p>
            <a:pPr>
              <a:buFont typeface="Arial" panose="020B0604020202020204" pitchFamily="34" charset="0"/>
              <a:buChar char="•"/>
            </a:pPr>
            <a:r>
              <a:rPr lang="en-IN" b="1" dirty="0">
                <a:effectLst/>
              </a:rPr>
              <a:t>Next Steps</a:t>
            </a:r>
            <a:r>
              <a:rPr lang="en-IN" dirty="0">
                <a:effectLst/>
              </a:rPr>
              <a:t>: Further investigation required to identify the real flag hidden in the challenge.</a:t>
            </a:r>
          </a:p>
        </p:txBody>
      </p:sp>
    </p:spTree>
    <p:extLst>
      <p:ext uri="{BB962C8B-B14F-4D97-AF65-F5344CB8AC3E}">
        <p14:creationId xmlns:p14="http://schemas.microsoft.com/office/powerpoint/2010/main" val="25040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2BA9-9513-6855-A6F3-CDF3E0F8FB0D}"/>
              </a:ext>
            </a:extLst>
          </p:cNvPr>
          <p:cNvSpPr>
            <a:spLocks noGrp="1"/>
          </p:cNvSpPr>
          <p:nvPr>
            <p:ph type="title"/>
          </p:nvPr>
        </p:nvSpPr>
        <p:spPr>
          <a:xfrm>
            <a:off x="1222306" y="-245991"/>
            <a:ext cx="7288282" cy="2121177"/>
          </a:xfrm>
        </p:spPr>
        <p:txBody>
          <a:bodyPr anchor="b">
            <a:normAutofit/>
          </a:bodyPr>
          <a:lstStyle/>
          <a:p>
            <a:r>
              <a:rPr lang="en-US" u="sng" dirty="0"/>
              <a:t>MOCK FLAG</a:t>
            </a:r>
          </a:p>
        </p:txBody>
      </p:sp>
      <p:sp>
        <p:nvSpPr>
          <p:cNvPr id="4" name="Slide Number Placeholder 3">
            <a:extLst>
              <a:ext uri="{FF2B5EF4-FFF2-40B4-BE49-F238E27FC236}">
                <a16:creationId xmlns:a16="http://schemas.microsoft.com/office/drawing/2014/main" id="{EB3A2B8E-6A2E-865A-D022-95F6239D524D}"/>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12</a:t>
            </a:fld>
            <a:endParaRPr lang="en-US"/>
          </a:p>
        </p:txBody>
      </p:sp>
      <p:pic>
        <p:nvPicPr>
          <p:cNvPr id="11" name="Picture 10">
            <a:extLst>
              <a:ext uri="{FF2B5EF4-FFF2-40B4-BE49-F238E27FC236}">
                <a16:creationId xmlns:a16="http://schemas.microsoft.com/office/drawing/2014/main" id="{B2AD5976-C2BD-2ACC-EEF4-22B458C10F94}"/>
              </a:ext>
            </a:extLst>
          </p:cNvPr>
          <p:cNvPicPr>
            <a:picLocks noChangeAspect="1"/>
          </p:cNvPicPr>
          <p:nvPr/>
        </p:nvPicPr>
        <p:blipFill>
          <a:blip r:embed="rId2"/>
          <a:stretch>
            <a:fillRect/>
          </a:stretch>
        </p:blipFill>
        <p:spPr>
          <a:xfrm>
            <a:off x="1332787" y="1875187"/>
            <a:ext cx="7772400" cy="4103582"/>
          </a:xfrm>
          <a:prstGeom prst="rect">
            <a:avLst/>
          </a:prstGeom>
        </p:spPr>
      </p:pic>
    </p:spTree>
    <p:extLst>
      <p:ext uri="{BB962C8B-B14F-4D97-AF65-F5344CB8AC3E}">
        <p14:creationId xmlns:p14="http://schemas.microsoft.com/office/powerpoint/2010/main" val="208407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6392B5-22CF-EDAC-4798-5B641A1ECCD5}"/>
              </a:ext>
            </a:extLst>
          </p:cNvPr>
          <p:cNvSpPr txBox="1"/>
          <p:nvPr/>
        </p:nvSpPr>
        <p:spPr>
          <a:xfrm>
            <a:off x="6991350" y="487018"/>
            <a:ext cx="4179570" cy="337735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cap="all" spc="150" baseline="0">
                <a:effectLst/>
                <a:latin typeface="+mj-lt"/>
                <a:ea typeface="+mj-ea"/>
                <a:cs typeface="+mj-cs"/>
              </a:rPr>
              <a:t>THANK YOU</a:t>
            </a:r>
            <a:endParaRPr lang="en-US" sz="3600" kern="1200" cap="all" spc="150" baseline="0">
              <a:effectLst/>
              <a:latin typeface="+mj-lt"/>
              <a:ea typeface="+mj-ea"/>
              <a:cs typeface="+mj-cs"/>
            </a:endParaRPr>
          </a:p>
        </p:txBody>
      </p:sp>
      <p:sp>
        <p:nvSpPr>
          <p:cNvPr id="4" name="Slide Number Placeholder 3" hidden="1">
            <a:extLst>
              <a:ext uri="{FF2B5EF4-FFF2-40B4-BE49-F238E27FC236}">
                <a16:creationId xmlns:a16="http://schemas.microsoft.com/office/drawing/2014/main" id="{7F6F2798-050C-78A0-7EB7-D9E69C88738D}"/>
              </a:ext>
            </a:extLst>
          </p:cNvPr>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384710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39481D-A12F-373B-E5D6-810F285837EE}"/>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3" name="TextBox 2">
            <a:extLst>
              <a:ext uri="{FF2B5EF4-FFF2-40B4-BE49-F238E27FC236}">
                <a16:creationId xmlns:a16="http://schemas.microsoft.com/office/drawing/2014/main" id="{9D20513B-944F-18EB-2C01-6C25CC0FEB3C}"/>
              </a:ext>
            </a:extLst>
          </p:cNvPr>
          <p:cNvSpPr txBox="1"/>
          <p:nvPr/>
        </p:nvSpPr>
        <p:spPr>
          <a:xfrm>
            <a:off x="1246909" y="736270"/>
            <a:ext cx="9512135" cy="5078313"/>
          </a:xfrm>
          <a:prstGeom prst="rect">
            <a:avLst/>
          </a:prstGeom>
          <a:noFill/>
        </p:spPr>
        <p:txBody>
          <a:bodyPr wrap="square">
            <a:spAutoFit/>
          </a:bodyPr>
          <a:lstStyle/>
          <a:p>
            <a:pPr lvl="0"/>
            <a:r>
              <a:rPr lang="en-US" sz="2000" b="1" u="sng" dirty="0">
                <a:latin typeface="+mj-lt"/>
              </a:rPr>
              <a:t>DIAGNOSTIC:</a:t>
            </a:r>
            <a:endParaRPr lang="en-US" sz="2000" b="1" i="0" u="sng" dirty="0">
              <a:latin typeface="+mj-lt"/>
            </a:endParaRPr>
          </a:p>
          <a:p>
            <a:pPr lvl="0"/>
            <a:endParaRPr lang="en-US" b="1" i="0" dirty="0"/>
          </a:p>
          <a:p>
            <a:pPr lvl="0"/>
            <a:r>
              <a:rPr lang="en-US" b="1" i="0" dirty="0"/>
              <a:t>Problem Statement</a:t>
            </a:r>
            <a:r>
              <a:rPr lang="en-US" b="0" i="0" dirty="0"/>
              <a:t>: </a:t>
            </a:r>
          </a:p>
          <a:p>
            <a:pPr lvl="0"/>
            <a:r>
              <a:rPr lang="en-US" b="0" i="0" dirty="0"/>
              <a:t>The goal is to analyze phishing emails and the malicious file (</a:t>
            </a:r>
            <a:r>
              <a:rPr lang="en-US" b="0" i="0" dirty="0" err="1"/>
              <a:t>layoffs.doc</a:t>
            </a:r>
            <a:r>
              <a:rPr lang="en-US" b="0" i="0" dirty="0"/>
              <a:t>) hosted on the server</a:t>
            </a:r>
          </a:p>
          <a:p>
            <a:pPr lvl="0"/>
            <a:endParaRPr lang="en-GB" b="1" dirty="0"/>
          </a:p>
          <a:p>
            <a:pPr lvl="0"/>
            <a:r>
              <a:rPr lang="en-GB" b="1" dirty="0"/>
              <a:t>Key Issues:</a:t>
            </a:r>
          </a:p>
          <a:p>
            <a:pPr lvl="0"/>
            <a:r>
              <a:rPr lang="en-GB" b="1" dirty="0"/>
              <a:t>Phishing Emails:</a:t>
            </a:r>
          </a:p>
          <a:p>
            <a:pPr lvl="0"/>
            <a:r>
              <a:rPr lang="en-GB" dirty="0"/>
              <a:t>The emails are social engineering attacks designed to entice employees into clicking on a malicious link.</a:t>
            </a:r>
          </a:p>
          <a:p>
            <a:pPr lvl="0"/>
            <a:r>
              <a:rPr lang="en-GB" dirty="0"/>
              <a:t>The subject matter (layoffs) is emotionally charged, increasing the likelihood of recipients engaging with the email.</a:t>
            </a:r>
          </a:p>
          <a:p>
            <a:pPr lvl="0"/>
            <a:endParaRPr lang="en-GB" dirty="0"/>
          </a:p>
          <a:p>
            <a:pPr lvl="0"/>
            <a:r>
              <a:rPr lang="en-GB" b="1" dirty="0"/>
              <a:t>Malicious Document Hosting:</a:t>
            </a:r>
          </a:p>
          <a:p>
            <a:pPr lvl="0"/>
            <a:r>
              <a:rPr lang="en-GB" dirty="0"/>
              <a:t>The link in the phishing email points to a domain (</a:t>
            </a:r>
            <a:r>
              <a:rPr lang="en-GB" dirty="0" err="1"/>
              <a:t>diagnostic.htb</a:t>
            </a:r>
            <a:r>
              <a:rPr lang="en-GB" dirty="0"/>
              <a:t>/</a:t>
            </a:r>
            <a:r>
              <a:rPr lang="en-GB" dirty="0" err="1"/>
              <a:t>layoffs.doc</a:t>
            </a:r>
            <a:r>
              <a:rPr lang="en-GB" dirty="0"/>
              <a:t>) that previously resolved but now does not.</a:t>
            </a:r>
          </a:p>
          <a:p>
            <a:pPr lvl="0"/>
            <a:r>
              <a:rPr lang="en-GB" dirty="0"/>
              <a:t>However, the malicious document is still being hosted on a server. This suggests that the domain's DNS record was removed, but the server remains accessible directly via its IP address </a:t>
            </a:r>
          </a:p>
        </p:txBody>
      </p:sp>
    </p:spTree>
    <p:extLst>
      <p:ext uri="{BB962C8B-B14F-4D97-AF65-F5344CB8AC3E}">
        <p14:creationId xmlns:p14="http://schemas.microsoft.com/office/powerpoint/2010/main" val="241157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1" y="895350"/>
            <a:ext cx="3247662" cy="1917700"/>
          </a:xfrm>
        </p:spPr>
        <p:txBody>
          <a:bodyPr anchor="ctr">
            <a:normAutofit/>
          </a:bodyPr>
          <a:lstStyle/>
          <a:p>
            <a:br>
              <a:rPr kumimoji="0" lang="en-US" altLang="en-US" b="1" i="0" u="none" strike="noStrike" cap="none" spc="50" normalizeH="0" dirty="0">
                <a:ln>
                  <a:noFill/>
                </a:ln>
                <a:effectLst/>
              </a:rPr>
            </a:br>
            <a:br>
              <a:rPr kumimoji="0" lang="en-US" altLang="en-US" b="1" i="0" u="none" strike="noStrike" cap="none" spc="50" normalizeH="0" dirty="0">
                <a:ln>
                  <a:noFill/>
                </a:ln>
                <a:effectLst/>
              </a:rPr>
            </a:br>
            <a:r>
              <a:rPr kumimoji="0" lang="en-US" altLang="en-US" b="1" i="0" u="sng" strike="noStrike" cap="none" spc="50" normalizeH="0" dirty="0">
                <a:ln>
                  <a:noFill/>
                </a:ln>
                <a:effectLst/>
              </a:rPr>
              <a:t>DIAGNOSTIC OVERVIEW</a:t>
            </a:r>
            <a:br>
              <a:rPr kumimoji="0" lang="en-US" altLang="en-US" b="1" i="0" u="none" strike="noStrike" cap="none" spc="50" normalizeH="0" dirty="0">
                <a:ln>
                  <a:noFill/>
                </a:ln>
                <a:effectLst/>
              </a:rPr>
            </a:b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3</a:t>
            </a:fld>
            <a:endParaRPr lang="en-US"/>
          </a:p>
        </p:txBody>
      </p:sp>
      <p:graphicFrame>
        <p:nvGraphicFramePr>
          <p:cNvPr id="16" name="Text Placeholder 2">
            <a:extLst>
              <a:ext uri="{FF2B5EF4-FFF2-40B4-BE49-F238E27FC236}">
                <a16:creationId xmlns:a16="http://schemas.microsoft.com/office/drawing/2014/main" id="{701B8F31-F8C8-6293-EC2E-43F3E14D706D}"/>
              </a:ext>
            </a:extLst>
          </p:cNvPr>
          <p:cNvGraphicFramePr>
            <a:graphicFrameLocks noGrp="1"/>
          </p:cNvGraphicFramePr>
          <p:nvPr>
            <p:ph type="tbl" sz="quarter" idx="14"/>
            <p:extLst>
              <p:ext uri="{D42A27DB-BD31-4B8C-83A1-F6EECF244321}">
                <p14:modId xmlns:p14="http://schemas.microsoft.com/office/powerpoint/2010/main" val="4120845724"/>
              </p:ext>
            </p:extLst>
          </p:nvPr>
        </p:nvGraphicFramePr>
        <p:xfrm>
          <a:off x="4216396" y="895927"/>
          <a:ext cx="7137404" cy="5115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p:graphicFrame>
        <p:nvGraphicFramePr>
          <p:cNvPr id="4" name="TextBox 2">
            <a:extLst>
              <a:ext uri="{FF2B5EF4-FFF2-40B4-BE49-F238E27FC236}">
                <a16:creationId xmlns:a16="http://schemas.microsoft.com/office/drawing/2014/main" id="{D5C963AF-D2B6-C762-6757-F9D87A59A348}"/>
              </a:ext>
            </a:extLst>
          </p:cNvPr>
          <p:cNvGraphicFramePr/>
          <p:nvPr>
            <p:extLst>
              <p:ext uri="{D42A27DB-BD31-4B8C-83A1-F6EECF244321}">
                <p14:modId xmlns:p14="http://schemas.microsoft.com/office/powerpoint/2010/main" val="2755719711"/>
              </p:ext>
            </p:extLst>
          </p:nvPr>
        </p:nvGraphicFramePr>
        <p:xfrm>
          <a:off x="568363" y="1403138"/>
          <a:ext cx="11065744" cy="4181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92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6201308-BF7D-AE72-F224-ADAC6891B56D}"/>
              </a:ext>
            </a:extLst>
          </p:cNvPr>
          <p:cNvSpPr txBox="1"/>
          <p:nvPr/>
        </p:nvSpPr>
        <p:spPr>
          <a:xfrm>
            <a:off x="1322388" y="687871"/>
            <a:ext cx="7288212" cy="1951048"/>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1900" b="1" kern="1200" cap="all" spc="150" baseline="0" dirty="0">
                <a:effectLst/>
                <a:ea typeface="+mj-ea"/>
                <a:cs typeface="Adelle Sans Devanagari" panose="02000503000000020004" pitchFamily="2" charset="-78"/>
              </a:rPr>
              <a:t>WHY REMNUX? NOT KALI?</a:t>
            </a:r>
          </a:p>
          <a:p>
            <a:r>
              <a:rPr lang="en-IN" sz="1400" dirty="0">
                <a:effectLst/>
              </a:rPr>
              <a:t>Remix is a Linux distribution tailored specifically for malware analysis, digital forensics, and reverse engineering. It comes pre-installed with tools that help dissect, </a:t>
            </a:r>
            <a:r>
              <a:rPr lang="en-IN" sz="1400" dirty="0" err="1">
                <a:effectLst/>
              </a:rPr>
              <a:t>analyze</a:t>
            </a:r>
            <a:r>
              <a:rPr lang="en-IN" sz="1400" dirty="0">
                <a:effectLst/>
              </a:rPr>
              <a:t>, and understand malicious software, scripts, and binary files.</a:t>
            </a:r>
          </a:p>
          <a:p>
            <a:br>
              <a:rPr lang="en-IN" sz="1400" dirty="0">
                <a:effectLst/>
              </a:rPr>
            </a:br>
            <a:endParaRPr lang="en-IN" sz="1400" dirty="0">
              <a:effectLst/>
            </a:endParaRPr>
          </a:p>
          <a:p>
            <a:r>
              <a:rPr lang="en-IN" sz="1400" dirty="0">
                <a:effectLst/>
              </a:rPr>
              <a:t>kali </a:t>
            </a:r>
            <a:r>
              <a:rPr lang="en-IN" sz="1400" dirty="0" err="1">
                <a:effectLst/>
              </a:rPr>
              <a:t>linux</a:t>
            </a:r>
            <a:r>
              <a:rPr lang="en-IN" sz="1400" dirty="0">
                <a:effectLst/>
              </a:rPr>
              <a:t> is widely used by penetration testers, security researchers, and ethical hackers. it comes with a large set of tools for performing security testing, including vulnerability analysis, web application testing, wireless attacks, and exploitation.</a:t>
            </a:r>
          </a:p>
          <a:p>
            <a:pPr>
              <a:lnSpc>
                <a:spcPct val="90000"/>
              </a:lnSpc>
              <a:spcBef>
                <a:spcPct val="0"/>
              </a:spcBef>
              <a:spcAft>
                <a:spcPts val="600"/>
              </a:spcAft>
            </a:pPr>
            <a:endParaRPr lang="en-US" sz="1100" kern="1200" cap="all" spc="150" baseline="0" dirty="0">
              <a:effectLst/>
              <a:ea typeface="+mj-ea"/>
              <a:cs typeface="Adelle Sans Devanagari" panose="02000503000000020004" pitchFamily="2" charset="-78"/>
            </a:endParaRPr>
          </a:p>
        </p:txBody>
      </p:sp>
      <p:pic>
        <p:nvPicPr>
          <p:cNvPr id="11" name="Picture 10" descr="A screenshot of a computer&#10;&#10;Description automatically generated">
            <a:extLst>
              <a:ext uri="{FF2B5EF4-FFF2-40B4-BE49-F238E27FC236}">
                <a16:creationId xmlns:a16="http://schemas.microsoft.com/office/drawing/2014/main" id="{254C2BB6-DDEC-3419-BADF-CDA33C8F084E}"/>
              </a:ext>
            </a:extLst>
          </p:cNvPr>
          <p:cNvPicPr>
            <a:picLocks noChangeAspect="1"/>
          </p:cNvPicPr>
          <p:nvPr/>
        </p:nvPicPr>
        <p:blipFill>
          <a:blip r:embed="rId2"/>
          <a:srcRect t="3093" r="3" b="1017"/>
          <a:stretch/>
        </p:blipFill>
        <p:spPr>
          <a:xfrm>
            <a:off x="1322388" y="2763078"/>
            <a:ext cx="7288212" cy="3407051"/>
          </a:xfrm>
          <a:prstGeom prst="rect">
            <a:avLst/>
          </a:prstGeom>
          <a:noFill/>
        </p:spPr>
      </p:pic>
      <p:sp>
        <p:nvSpPr>
          <p:cNvPr id="5" name="Slide Number Placeholder 4">
            <a:extLst>
              <a:ext uri="{FF2B5EF4-FFF2-40B4-BE49-F238E27FC236}">
                <a16:creationId xmlns:a16="http://schemas.microsoft.com/office/drawing/2014/main" id="{BCDC3F11-F56B-60F8-3A39-C7ACC25864BB}"/>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38170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9575AB-70F7-E8C4-E0CF-D36FFBA1A47E}"/>
              </a:ext>
            </a:extLst>
          </p:cNvPr>
          <p:cNvSpPr txBox="1"/>
          <p:nvPr/>
        </p:nvSpPr>
        <p:spPr>
          <a:xfrm>
            <a:off x="1114425" y="379916"/>
            <a:ext cx="9953308" cy="17808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u="sng" kern="1200" cap="all" spc="150" baseline="0" dirty="0">
                <a:effectLst/>
                <a:latin typeface="+mj-lt"/>
                <a:ea typeface="+mj-ea"/>
                <a:cs typeface="+mj-cs"/>
              </a:rPr>
              <a:t>TOOLS</a:t>
            </a:r>
          </a:p>
        </p:txBody>
      </p:sp>
      <p:sp>
        <p:nvSpPr>
          <p:cNvPr id="8" name="TextBox 7">
            <a:extLst>
              <a:ext uri="{FF2B5EF4-FFF2-40B4-BE49-F238E27FC236}">
                <a16:creationId xmlns:a16="http://schemas.microsoft.com/office/drawing/2014/main" id="{9A2C223D-71F8-B734-C4D4-CA1FAB19C28D}"/>
              </a:ext>
            </a:extLst>
          </p:cNvPr>
          <p:cNvSpPr txBox="1"/>
          <p:nvPr/>
        </p:nvSpPr>
        <p:spPr>
          <a:xfrm>
            <a:off x="1114425" y="2160776"/>
            <a:ext cx="2949575" cy="3959538"/>
          </a:xfrm>
          <a:prstGeom prst="rect">
            <a:avLst/>
          </a:prstGeom>
        </p:spPr>
        <p:txBody>
          <a:bodyPr vert="horz" lIns="91440" tIns="0" rIns="91440" bIns="45720" rtlCol="0">
            <a:noAutofit/>
          </a:bodyPr>
          <a:lstStyle/>
          <a:p>
            <a:pPr>
              <a:lnSpc>
                <a:spcPct val="90000"/>
              </a:lnSpc>
              <a:spcBef>
                <a:spcPts val="1000"/>
              </a:spcBef>
            </a:pPr>
            <a:r>
              <a:rPr lang="en-US" sz="1600" b="0" spc="50" dirty="0" err="1">
                <a:effectLst/>
              </a:rPr>
              <a:t>Oletools</a:t>
            </a:r>
            <a:r>
              <a:rPr lang="en-US" sz="1600" b="0" spc="50" dirty="0">
                <a:effectLst/>
              </a:rPr>
              <a:t> is a suite of open-source Python tools that are used for analyzing OLE2 (Object Linking and Embedding) files, it is a format used by older Microsoft Office documents (pre-2007) and still used for embedding objects in modern Microsoft Office files (like Word, Excel, etc.). These tools can help extract, analyze, and investigate embedded macros, metadata, and other hidden elements in these types of documents.</a:t>
            </a:r>
          </a:p>
        </p:txBody>
      </p:sp>
      <p:sp>
        <p:nvSpPr>
          <p:cNvPr id="16" name="Text Placeholder 4">
            <a:extLst>
              <a:ext uri="{FF2B5EF4-FFF2-40B4-BE49-F238E27FC236}">
                <a16:creationId xmlns:a16="http://schemas.microsoft.com/office/drawing/2014/main" id="{10186280-A0B2-5988-D433-F1926EA6EC82}"/>
              </a:ext>
            </a:extLst>
          </p:cNvPr>
          <p:cNvSpPr>
            <a:spLocks noGrp="1"/>
          </p:cNvSpPr>
          <p:nvPr>
            <p:ph type="body" idx="10"/>
          </p:nvPr>
        </p:nvSpPr>
        <p:spPr>
          <a:xfrm>
            <a:off x="4754881" y="2960877"/>
            <a:ext cx="5516880" cy="351284"/>
          </a:xfrm>
        </p:spPr>
        <p:txBody>
          <a:bodyPr/>
          <a:lstStyle/>
          <a:p>
            <a:endParaRPr lang="en-US"/>
          </a:p>
        </p:txBody>
      </p:sp>
      <p:pic>
        <p:nvPicPr>
          <p:cNvPr id="9" name="Picture 8" descr="A screenshot of a computer&#10;&#10;Description automatically generated">
            <a:extLst>
              <a:ext uri="{FF2B5EF4-FFF2-40B4-BE49-F238E27FC236}">
                <a16:creationId xmlns:a16="http://schemas.microsoft.com/office/drawing/2014/main" id="{E284D81A-152A-A179-A94A-5441180CDF8F}"/>
              </a:ext>
            </a:extLst>
          </p:cNvPr>
          <p:cNvPicPr>
            <a:picLocks noChangeAspect="1"/>
          </p:cNvPicPr>
          <p:nvPr/>
        </p:nvPicPr>
        <p:blipFill rotWithShape="1">
          <a:blip r:embed="rId2"/>
          <a:srcRect t="14051" r="8155" b="9225"/>
          <a:stretch/>
        </p:blipFill>
        <p:spPr>
          <a:xfrm>
            <a:off x="4754881" y="1571626"/>
            <a:ext cx="6606021" cy="3959538"/>
          </a:xfrm>
          <a:prstGeom prst="rect">
            <a:avLst/>
          </a:prstGeom>
          <a:noFill/>
        </p:spPr>
      </p:pic>
      <p:sp>
        <p:nvSpPr>
          <p:cNvPr id="4" name="Slide Number Placeholder 3">
            <a:extLst>
              <a:ext uri="{FF2B5EF4-FFF2-40B4-BE49-F238E27FC236}">
                <a16:creationId xmlns:a16="http://schemas.microsoft.com/office/drawing/2014/main" id="{98FC2A03-00F2-A75E-1722-1A20BC10E5F2}"/>
              </a:ext>
            </a:extLst>
          </p:cNvPr>
          <p:cNvSpPr>
            <a:spLocks noGrp="1"/>
          </p:cNvSpPr>
          <p:nvPr>
            <p:ph type="sldNum" sz="quarter" idx="13"/>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95822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DF03D7-DD32-299E-9E92-7E00BD11FC32}"/>
              </a:ext>
            </a:extLst>
          </p:cNvPr>
          <p:cNvSpPr>
            <a:spLocks noGrp="1"/>
          </p:cNvSpPr>
          <p:nvPr>
            <p:ph type="sldNum" sz="quarter" idx="13"/>
          </p:nvPr>
        </p:nvSpPr>
        <p:spPr/>
        <p:txBody>
          <a:bodyPr/>
          <a:lstStyle/>
          <a:p>
            <a:fld id="{A49DFD55-3C28-40EF-9E31-A92D2E4017FF}" type="slidenum">
              <a:rPr lang="en-US" smtClean="0"/>
              <a:pPr/>
              <a:t>7</a:t>
            </a:fld>
            <a:endParaRPr lang="en-US" dirty="0"/>
          </a:p>
        </p:txBody>
      </p:sp>
      <p:sp>
        <p:nvSpPr>
          <p:cNvPr id="9" name="TextBox 8">
            <a:extLst>
              <a:ext uri="{FF2B5EF4-FFF2-40B4-BE49-F238E27FC236}">
                <a16:creationId xmlns:a16="http://schemas.microsoft.com/office/drawing/2014/main" id="{E69A084D-1FB1-4399-B055-AEA5B1EC71E7}"/>
              </a:ext>
            </a:extLst>
          </p:cNvPr>
          <p:cNvSpPr txBox="1"/>
          <p:nvPr/>
        </p:nvSpPr>
        <p:spPr>
          <a:xfrm>
            <a:off x="152400" y="712519"/>
            <a:ext cx="5264902" cy="4585871"/>
          </a:xfrm>
          <a:prstGeom prst="rect">
            <a:avLst/>
          </a:prstGeom>
          <a:noFill/>
        </p:spPr>
        <p:txBody>
          <a:bodyPr wrap="square">
            <a:spAutoFit/>
          </a:bodyPr>
          <a:lstStyle/>
          <a:p>
            <a:r>
              <a:rPr lang="en-IN" sz="2000" b="1" u="sng" dirty="0">
                <a:effectLst/>
              </a:rPr>
              <a:t>Decoding Obfuscated Data in HTB Diagnostic Challenge</a:t>
            </a:r>
            <a:r>
              <a:rPr lang="en-IN" b="1" u="sng" dirty="0">
                <a:effectLst/>
              </a:rPr>
              <a:t>:</a:t>
            </a:r>
          </a:p>
          <a:p>
            <a:endParaRPr lang="en-IN" dirty="0">
              <a:effectLst/>
            </a:endParaRPr>
          </a:p>
          <a:p>
            <a:pPr>
              <a:buFont typeface="+mj-lt"/>
              <a:buAutoNum type="arabicPeriod"/>
            </a:pPr>
            <a:r>
              <a:rPr lang="en-IN" b="1" dirty="0">
                <a:effectLst/>
              </a:rPr>
              <a:t>Blank Link Investigation</a:t>
            </a:r>
            <a:r>
              <a:rPr lang="en-IN" dirty="0">
                <a:effectLst/>
              </a:rPr>
              <a:t>:</a:t>
            </a:r>
          </a:p>
          <a:p>
            <a:pPr marL="742950" lvl="1" indent="-285750">
              <a:buFont typeface="Arial" panose="020B0604020202020204" pitchFamily="34" charset="0"/>
              <a:buChar char="•"/>
            </a:pPr>
            <a:r>
              <a:rPr lang="en-IN" dirty="0">
                <a:effectLst/>
              </a:rPr>
              <a:t>Opened the link, which was blank, and inspected the source code.</a:t>
            </a:r>
          </a:p>
          <a:p>
            <a:pPr>
              <a:buFont typeface="+mj-lt"/>
              <a:buAutoNum type="arabicPeriod"/>
            </a:pPr>
            <a:r>
              <a:rPr lang="en-IN" b="1" dirty="0">
                <a:effectLst/>
              </a:rPr>
              <a:t>Identified Obfuscation</a:t>
            </a:r>
            <a:r>
              <a:rPr lang="en-IN" dirty="0">
                <a:effectLst/>
              </a:rPr>
              <a:t>:</a:t>
            </a:r>
          </a:p>
          <a:p>
            <a:pPr marL="742950" lvl="1" indent="-285750">
              <a:buFont typeface="Arial" panose="020B0604020202020204" pitchFamily="34" charset="0"/>
              <a:buChar char="•"/>
            </a:pPr>
            <a:r>
              <a:rPr lang="en-IN" dirty="0">
                <a:effectLst/>
              </a:rPr>
              <a:t>Found a script with obfuscated characters (char values 34 and 56).</a:t>
            </a:r>
          </a:p>
          <a:p>
            <a:pPr>
              <a:buFont typeface="+mj-lt"/>
              <a:buAutoNum type="arabicPeriod"/>
            </a:pPr>
            <a:r>
              <a:rPr lang="en-IN" b="1" dirty="0">
                <a:effectLst/>
              </a:rPr>
              <a:t>Decoded Using ASCII</a:t>
            </a:r>
            <a:r>
              <a:rPr lang="en-IN" dirty="0">
                <a:effectLst/>
              </a:rPr>
              <a:t>:</a:t>
            </a:r>
          </a:p>
          <a:p>
            <a:pPr marL="742950" lvl="1" indent="-285750">
              <a:buFont typeface="Arial" panose="020B0604020202020204" pitchFamily="34" charset="0"/>
              <a:buChar char="•"/>
            </a:pPr>
            <a:r>
              <a:rPr lang="en-IN" dirty="0">
                <a:effectLst/>
              </a:rPr>
              <a:t>Replaced the character values with corresponding ASCII keys.</a:t>
            </a:r>
          </a:p>
          <a:p>
            <a:pPr>
              <a:buFont typeface="+mj-lt"/>
              <a:buAutoNum type="arabicPeriod"/>
            </a:pPr>
            <a:r>
              <a:rPr lang="en-IN" b="1" dirty="0">
                <a:effectLst/>
              </a:rPr>
              <a:t>Base64 Decoding</a:t>
            </a:r>
            <a:r>
              <a:rPr lang="en-IN" dirty="0">
                <a:effectLst/>
              </a:rPr>
              <a:t>:</a:t>
            </a:r>
          </a:p>
          <a:p>
            <a:pPr marL="742950" lvl="1" indent="-285750">
              <a:buFont typeface="Arial" panose="020B0604020202020204" pitchFamily="34" charset="0"/>
              <a:buChar char="•"/>
            </a:pPr>
            <a:r>
              <a:rPr lang="en-IN" dirty="0">
                <a:effectLst/>
              </a:rPr>
              <a:t>Used </a:t>
            </a:r>
            <a:r>
              <a:rPr lang="en-IN" b="1" dirty="0" err="1">
                <a:effectLst/>
              </a:rPr>
              <a:t>CyberChef</a:t>
            </a:r>
            <a:r>
              <a:rPr lang="en-IN" dirty="0">
                <a:effectLst/>
              </a:rPr>
              <a:t> to decode the resulting Base64 string.</a:t>
            </a:r>
            <a:endParaRPr lang="en-IN" dirty="0"/>
          </a:p>
          <a:p>
            <a:pPr lvl="1"/>
            <a:endParaRPr lang="en-IN" dirty="0">
              <a:latin typeface="Helvetica Neue" panose="02000503000000020004" pitchFamily="2" charset="0"/>
            </a:endParaRPr>
          </a:p>
        </p:txBody>
      </p:sp>
      <p:sp>
        <p:nvSpPr>
          <p:cNvPr id="11" name="TextBox 10">
            <a:extLst>
              <a:ext uri="{FF2B5EF4-FFF2-40B4-BE49-F238E27FC236}">
                <a16:creationId xmlns:a16="http://schemas.microsoft.com/office/drawing/2014/main" id="{E7A22264-CED5-AA93-7055-2C279A68675D}"/>
              </a:ext>
            </a:extLst>
          </p:cNvPr>
          <p:cNvSpPr txBox="1"/>
          <p:nvPr/>
        </p:nvSpPr>
        <p:spPr>
          <a:xfrm>
            <a:off x="260267" y="5433762"/>
            <a:ext cx="11671465" cy="646331"/>
          </a:xfrm>
          <a:prstGeom prst="rect">
            <a:avLst/>
          </a:prstGeom>
          <a:noFill/>
        </p:spPr>
        <p:txBody>
          <a:bodyPr wrap="square">
            <a:spAutoFit/>
          </a:bodyPr>
          <a:lstStyle/>
          <a:p>
            <a:r>
              <a:rPr lang="en-IN" b="1" dirty="0" err="1">
                <a:effectLst/>
              </a:rPr>
              <a:t>CyberChef</a:t>
            </a:r>
            <a:r>
              <a:rPr lang="en-IN" b="1" dirty="0">
                <a:effectLst/>
              </a:rPr>
              <a:t> can be a valuable tool for decoding and </a:t>
            </a:r>
            <a:r>
              <a:rPr lang="en-IN" b="1" dirty="0" err="1">
                <a:effectLst/>
              </a:rPr>
              <a:t>analyzing</a:t>
            </a:r>
            <a:r>
              <a:rPr lang="en-IN" b="1" dirty="0">
                <a:effectLst/>
              </a:rPr>
              <a:t> various types of data, especially when dealing with obfuscation, encoding, or encrypted information found in documents, scripts, or other data formats</a:t>
            </a:r>
          </a:p>
        </p:txBody>
      </p:sp>
      <p:pic>
        <p:nvPicPr>
          <p:cNvPr id="13" name="Picture 12" descr="A screenshot of a computer&#10;&#10;Description automatically generated">
            <a:extLst>
              <a:ext uri="{FF2B5EF4-FFF2-40B4-BE49-F238E27FC236}">
                <a16:creationId xmlns:a16="http://schemas.microsoft.com/office/drawing/2014/main" id="{41D033AB-36CF-DA6E-6871-A1C4734E779D}"/>
              </a:ext>
            </a:extLst>
          </p:cNvPr>
          <p:cNvPicPr>
            <a:picLocks noChangeAspect="1"/>
          </p:cNvPicPr>
          <p:nvPr/>
        </p:nvPicPr>
        <p:blipFill>
          <a:blip r:embed="rId3"/>
          <a:stretch>
            <a:fillRect/>
          </a:stretch>
        </p:blipFill>
        <p:spPr>
          <a:xfrm>
            <a:off x="5417302" y="207072"/>
            <a:ext cx="6254338" cy="314593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9A4641F6-AB6C-66AB-8CF1-5A92F8C71426}"/>
              </a:ext>
            </a:extLst>
          </p:cNvPr>
          <p:cNvPicPr>
            <a:picLocks noChangeAspect="1"/>
          </p:cNvPicPr>
          <p:nvPr/>
        </p:nvPicPr>
        <p:blipFill rotWithShape="1">
          <a:blip r:embed="rId4"/>
          <a:srcRect b="46109"/>
          <a:stretch/>
        </p:blipFill>
        <p:spPr>
          <a:xfrm>
            <a:off x="5417302" y="3353008"/>
            <a:ext cx="6406564" cy="1661160"/>
          </a:xfrm>
          <a:prstGeom prst="rect">
            <a:avLst/>
          </a:prstGeom>
        </p:spPr>
      </p:pic>
    </p:spTree>
    <p:extLst>
      <p:ext uri="{BB962C8B-B14F-4D97-AF65-F5344CB8AC3E}">
        <p14:creationId xmlns:p14="http://schemas.microsoft.com/office/powerpoint/2010/main" val="20045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39CC82-35D2-77B7-6DB2-10F921B9851B}"/>
              </a:ext>
            </a:extLst>
          </p:cNvPr>
          <p:cNvSpPr>
            <a:spLocks noGrp="1"/>
          </p:cNvSpPr>
          <p:nvPr>
            <p:ph type="sldNum" sz="quarter" idx="13"/>
          </p:nvPr>
        </p:nvSpPr>
        <p:spPr/>
        <p:txBody>
          <a:bodyPr/>
          <a:lstStyle/>
          <a:p>
            <a:fld id="{A49DFD55-3C28-40EF-9E31-A92D2E4017FF}" type="slidenum">
              <a:rPr lang="en-US" smtClean="0"/>
              <a:pPr/>
              <a:t>8</a:t>
            </a:fld>
            <a:endParaRPr lang="en-US" dirty="0"/>
          </a:p>
        </p:txBody>
      </p:sp>
      <p:sp>
        <p:nvSpPr>
          <p:cNvPr id="9" name="TextBox 8">
            <a:extLst>
              <a:ext uri="{FF2B5EF4-FFF2-40B4-BE49-F238E27FC236}">
                <a16:creationId xmlns:a16="http://schemas.microsoft.com/office/drawing/2014/main" id="{A5611E30-7F93-FBBD-6036-9933E94A956B}"/>
              </a:ext>
            </a:extLst>
          </p:cNvPr>
          <p:cNvSpPr txBox="1"/>
          <p:nvPr/>
        </p:nvSpPr>
        <p:spPr>
          <a:xfrm>
            <a:off x="890648" y="807523"/>
            <a:ext cx="9482701" cy="3139321"/>
          </a:xfrm>
          <a:prstGeom prst="rect">
            <a:avLst/>
          </a:prstGeom>
          <a:noFill/>
        </p:spPr>
        <p:txBody>
          <a:bodyPr wrap="square">
            <a:spAutoFit/>
          </a:bodyPr>
          <a:lstStyle/>
          <a:p>
            <a:r>
              <a:rPr lang="en-IN" b="1" u="sng" dirty="0">
                <a:effectLst/>
              </a:rPr>
              <a:t>HTB Diagnostic Challenge - Final Steps</a:t>
            </a:r>
            <a:endParaRPr lang="en-IN" u="sng" dirty="0">
              <a:effectLst/>
            </a:endParaRPr>
          </a:p>
          <a:p>
            <a:pPr>
              <a:buFont typeface="+mj-lt"/>
              <a:buAutoNum type="arabicPeriod"/>
            </a:pPr>
            <a:r>
              <a:rPr lang="en-IN" b="1" dirty="0">
                <a:effectLst/>
              </a:rPr>
              <a:t>Decoded Script</a:t>
            </a:r>
            <a:r>
              <a:rPr lang="en-IN" dirty="0">
                <a:effectLst/>
              </a:rPr>
              <a:t>:</a:t>
            </a:r>
          </a:p>
          <a:p>
            <a:pPr marL="742950" lvl="1" indent="-285750">
              <a:buFont typeface="Arial" panose="020B0604020202020204" pitchFamily="34" charset="0"/>
              <a:buChar char="•"/>
            </a:pPr>
            <a:r>
              <a:rPr lang="en-IN" dirty="0">
                <a:effectLst/>
              </a:rPr>
              <a:t>After decoding the Base64 script using </a:t>
            </a:r>
            <a:r>
              <a:rPr lang="en-IN" b="1" dirty="0" err="1">
                <a:effectLst/>
              </a:rPr>
              <a:t>CyberChef</a:t>
            </a:r>
            <a:r>
              <a:rPr lang="en-IN" dirty="0">
                <a:effectLst/>
              </a:rPr>
              <a:t>, the obfuscated content was revealed.</a:t>
            </a:r>
          </a:p>
          <a:p>
            <a:pPr>
              <a:buFont typeface="+mj-lt"/>
              <a:buAutoNum type="arabicPeriod"/>
            </a:pPr>
            <a:r>
              <a:rPr lang="en-IN" b="1" dirty="0">
                <a:effectLst/>
              </a:rPr>
              <a:t>Key Extraction</a:t>
            </a:r>
            <a:r>
              <a:rPr lang="en-IN" dirty="0">
                <a:effectLst/>
              </a:rPr>
              <a:t>:</a:t>
            </a:r>
          </a:p>
          <a:p>
            <a:pPr marL="742950" lvl="1" indent="-285750">
              <a:buFont typeface="Arial" panose="020B0604020202020204" pitchFamily="34" charset="0"/>
              <a:buChar char="•"/>
            </a:pPr>
            <a:r>
              <a:rPr lang="en-IN" dirty="0">
                <a:effectLst/>
              </a:rPr>
              <a:t>Stored the extracted key in a file for further use.</a:t>
            </a:r>
          </a:p>
          <a:p>
            <a:pPr>
              <a:buFont typeface="+mj-lt"/>
              <a:buAutoNum type="arabicPeriod"/>
            </a:pPr>
            <a:r>
              <a:rPr lang="en-IN" b="1" dirty="0">
                <a:effectLst/>
              </a:rPr>
              <a:t>Flag Retrieval</a:t>
            </a:r>
            <a:r>
              <a:rPr lang="en-IN" dirty="0">
                <a:effectLst/>
              </a:rPr>
              <a:t>:</a:t>
            </a:r>
          </a:p>
          <a:p>
            <a:pPr marL="742950" lvl="1" indent="-285750">
              <a:buFont typeface="Arial" panose="020B0604020202020204" pitchFamily="34" charset="0"/>
              <a:buChar char="•"/>
            </a:pPr>
            <a:r>
              <a:rPr lang="en-IN" dirty="0">
                <a:effectLst/>
              </a:rPr>
              <a:t>By reading the file, the </a:t>
            </a:r>
            <a:r>
              <a:rPr lang="en-IN" b="1" dirty="0">
                <a:effectLst/>
              </a:rPr>
              <a:t>flag</a:t>
            </a:r>
            <a:r>
              <a:rPr lang="en-IN" dirty="0">
                <a:effectLst/>
              </a:rPr>
              <a:t> was obtained.</a:t>
            </a:r>
          </a:p>
          <a:p>
            <a:pPr>
              <a:buFont typeface="+mj-lt"/>
              <a:buAutoNum type="arabicPeriod"/>
            </a:pPr>
            <a:r>
              <a:rPr lang="en-IN" b="1" dirty="0">
                <a:effectLst/>
              </a:rPr>
              <a:t>Flag Submission</a:t>
            </a:r>
            <a:r>
              <a:rPr lang="en-IN" dirty="0">
                <a:effectLst/>
              </a:rPr>
              <a:t>:</a:t>
            </a:r>
          </a:p>
          <a:p>
            <a:pPr marL="742950" lvl="1" indent="-285750">
              <a:buFont typeface="Arial" panose="020B0604020202020204" pitchFamily="34" charset="0"/>
              <a:buChar char="•"/>
            </a:pPr>
            <a:r>
              <a:rPr lang="en-IN" dirty="0">
                <a:effectLst/>
              </a:rPr>
              <a:t>Successfully submitted the flag in </a:t>
            </a:r>
            <a:r>
              <a:rPr lang="en-IN" b="1" dirty="0">
                <a:effectLst/>
              </a:rPr>
              <a:t>HTB</a:t>
            </a:r>
            <a:r>
              <a:rPr lang="en-IN" dirty="0">
                <a:effectLst/>
              </a:rPr>
              <a:t>, completing the challenge.</a:t>
            </a:r>
          </a:p>
          <a:p>
            <a:pPr marL="742950" lvl="1" indent="-285750">
              <a:buFont typeface="Arial" panose="020B0604020202020204" pitchFamily="34" charset="0"/>
              <a:buChar char="•"/>
            </a:pPr>
            <a:endParaRPr lang="en-IN" dirty="0">
              <a:effectLst/>
            </a:endParaRPr>
          </a:p>
        </p:txBody>
      </p:sp>
      <p:pic>
        <p:nvPicPr>
          <p:cNvPr id="14" name="Picture 13">
            <a:extLst>
              <a:ext uri="{FF2B5EF4-FFF2-40B4-BE49-F238E27FC236}">
                <a16:creationId xmlns:a16="http://schemas.microsoft.com/office/drawing/2014/main" id="{7C5425B8-7263-697C-3F69-C12B3D691D30}"/>
              </a:ext>
            </a:extLst>
          </p:cNvPr>
          <p:cNvPicPr>
            <a:picLocks noChangeAspect="1"/>
          </p:cNvPicPr>
          <p:nvPr/>
        </p:nvPicPr>
        <p:blipFill rotWithShape="1">
          <a:blip r:embed="rId2"/>
          <a:srcRect r="29336"/>
          <a:stretch/>
        </p:blipFill>
        <p:spPr>
          <a:xfrm>
            <a:off x="623367" y="4273017"/>
            <a:ext cx="10945265" cy="1250993"/>
          </a:xfrm>
          <a:prstGeom prst="rect">
            <a:avLst/>
          </a:prstGeom>
        </p:spPr>
      </p:pic>
    </p:spTree>
    <p:extLst>
      <p:ext uri="{BB962C8B-B14F-4D97-AF65-F5344CB8AC3E}">
        <p14:creationId xmlns:p14="http://schemas.microsoft.com/office/powerpoint/2010/main" val="201780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1CAEAF2-94BD-B17A-F9E6-F4955B8FB2D2}"/>
              </a:ext>
            </a:extLst>
          </p:cNvPr>
          <p:cNvSpPr>
            <a:spLocks noGrp="1"/>
          </p:cNvSpPr>
          <p:nvPr>
            <p:ph type="title"/>
          </p:nvPr>
        </p:nvSpPr>
        <p:spPr>
          <a:xfrm>
            <a:off x="1322318" y="268361"/>
            <a:ext cx="6707257" cy="931790"/>
          </a:xfrm>
        </p:spPr>
        <p:txBody>
          <a:bodyPr/>
          <a:lstStyle/>
          <a:p>
            <a:r>
              <a:rPr lang="en-US" u="sng" dirty="0"/>
              <a:t>RESULTS</a:t>
            </a:r>
          </a:p>
        </p:txBody>
      </p:sp>
      <p:pic>
        <p:nvPicPr>
          <p:cNvPr id="10" name="Picture 9" descr="A screenshot of a computer&#10;&#10;Description automatically generated">
            <a:extLst>
              <a:ext uri="{FF2B5EF4-FFF2-40B4-BE49-F238E27FC236}">
                <a16:creationId xmlns:a16="http://schemas.microsoft.com/office/drawing/2014/main" id="{71C4DFAE-CFAE-6453-0525-D72558466123}"/>
              </a:ext>
            </a:extLst>
          </p:cNvPr>
          <p:cNvPicPr>
            <a:picLocks noChangeAspect="1"/>
          </p:cNvPicPr>
          <p:nvPr/>
        </p:nvPicPr>
        <p:blipFill rotWithShape="1">
          <a:blip r:embed="rId2"/>
          <a:srcRect b="36978"/>
          <a:stretch/>
        </p:blipFill>
        <p:spPr>
          <a:xfrm>
            <a:off x="1109350" y="1392116"/>
            <a:ext cx="9973299" cy="4686300"/>
          </a:xfrm>
          <a:prstGeom prst="rect">
            <a:avLst/>
          </a:prstGeom>
          <a:noFill/>
        </p:spPr>
      </p:pic>
      <p:sp>
        <p:nvSpPr>
          <p:cNvPr id="7" name="Slide Number Placeholder 6">
            <a:extLst>
              <a:ext uri="{FF2B5EF4-FFF2-40B4-BE49-F238E27FC236}">
                <a16:creationId xmlns:a16="http://schemas.microsoft.com/office/drawing/2014/main" id="{68AF1F1C-5436-4E65-DA45-DA1AE056B3A9}"/>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Tree>
    <p:extLst>
      <p:ext uri="{BB962C8B-B14F-4D97-AF65-F5344CB8AC3E}">
        <p14:creationId xmlns:p14="http://schemas.microsoft.com/office/powerpoint/2010/main" val="176025133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purl.org/dc/dcmitype/"/>
    <ds:schemaRef ds:uri="http://schemas.microsoft.com/office/2006/documentManagement/types"/>
    <ds:schemaRef ds:uri="http://purl.org/dc/terms/"/>
    <ds:schemaRef ds:uri="http://schemas.microsoft.com/office/infopath/2007/PartnerControls"/>
    <ds:schemaRef ds:uri="http://schemas.microsoft.com/sharepoint/v3"/>
    <ds:schemaRef ds:uri="http://schemas.openxmlformats.org/package/2006/metadata/core-properties"/>
    <ds:schemaRef ds:uri="http://purl.org/dc/elements/1.1/"/>
    <ds:schemaRef ds:uri="71af3243-3dd4-4a8d-8c0d-dd76da1f02a5"/>
    <ds:schemaRef ds:uri="230e9df3-be65-4c73-a93b-d1236ebd677e"/>
    <ds:schemaRef ds:uri="16c05727-aa75-4e4a-9b5f-8a80a1165891"/>
    <ds:schemaRef ds:uri="http://www.w3.org/XML/1998/namespac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{CC3C30D7-9685-4D7A-8DB4-32FCA66CC891}tf67328976_win32</Template>
  <TotalTime>945</TotalTime>
  <Words>1001</Words>
  <Application>Microsoft Macintosh PowerPoint</Application>
  <PresentationFormat>Widescreen</PresentationFormat>
  <Paragraphs>106</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 Neue</vt:lpstr>
      <vt:lpstr>Tenorite</vt:lpstr>
      <vt:lpstr>Custom</vt:lpstr>
      <vt:lpstr>DIAGNOSTIC &amp; BASHIC CALCULATOR  TEAM MEMBERS Sai kumar Sai Alekhya SUJITHA Varshitha  </vt:lpstr>
      <vt:lpstr>PowerPoint Presentation</vt:lpstr>
      <vt:lpstr>  DIAGNOSTIC OVERVIEW </vt:lpstr>
      <vt:lpstr>PowerPoint Presentation</vt:lpstr>
      <vt:lpstr>PowerPoint Presentation</vt:lpstr>
      <vt:lpstr>PowerPoint Presentation</vt:lpstr>
      <vt:lpstr>PowerPoint Presentation</vt:lpstr>
      <vt:lpstr>PowerPoint Presentation</vt:lpstr>
      <vt:lpstr>RESULTS</vt:lpstr>
      <vt:lpstr>BASHIC CaLCULATOR</vt:lpstr>
      <vt:lpstr>PowerPoint Presentation</vt:lpstr>
      <vt:lpstr>MOCK FLAG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 &amp; BASHIC CALCULATOR  TEAM MEMBERS Sai kumar Sai Alekhya SUJITHA Varshitha  </dc:title>
  <dc:creator>Mundru, Sai Alekhya</dc:creator>
  <cp:lastModifiedBy>Reddymalla, Saikumarreddy</cp:lastModifiedBy>
  <cp:revision>4</cp:revision>
  <dcterms:created xsi:type="dcterms:W3CDTF">2024-11-22T02:15:15Z</dcterms:created>
  <dcterms:modified xsi:type="dcterms:W3CDTF">2024-11-22T18:40:52Z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