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sldIdLst>
    <p:sldId id="278" r:id="rId5"/>
    <p:sldId id="295" r:id="rId6"/>
    <p:sldId id="284" r:id="rId7"/>
    <p:sldId id="296" r:id="rId8"/>
    <p:sldId id="299" r:id="rId9"/>
    <p:sldId id="297" r:id="rId10"/>
    <p:sldId id="306" r:id="rId11"/>
    <p:sldId id="307" r:id="rId12"/>
    <p:sldId id="300" r:id="rId13"/>
    <p:sldId id="304" r:id="rId14"/>
    <p:sldId id="305"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15" autoAdjust="0"/>
    <p:restoredTop sz="94609" autoAdjust="0"/>
  </p:normalViewPr>
  <p:slideViewPr>
    <p:cSldViewPr snapToGrid="0" snapToObjects="1">
      <p:cViewPr varScale="1">
        <p:scale>
          <a:sx n="82" d="100"/>
          <a:sy n="82" d="100"/>
        </p:scale>
        <p:origin x="485"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mailto:sujithadmy@gmail.com" TargetMode="External"/><Relationship Id="rId2" Type="http://schemas.openxmlformats.org/officeDocument/2006/relationships/hyperlink" Target="mailto:gavouryr.csc@mopvaushnav.ac.in"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432444" y="1584618"/>
            <a:ext cx="7551047" cy="1272136"/>
          </a:xfrm>
        </p:spPr>
        <p:txBody>
          <a:bodyPr/>
          <a:lstStyle/>
          <a:p>
            <a:r>
              <a:rPr lang="en-US" sz="2800" b="1" i="0" dirty="0">
                <a:solidFill>
                  <a:srgbClr val="1F2C8F"/>
                </a:solidFill>
                <a:effectLst/>
              </a:rPr>
              <a:t>CUSTOMER GRATIFICATION IN</a:t>
            </a:r>
            <a:r>
              <a:rPr lang="en-US" sz="2800" b="0" i="0" dirty="0">
                <a:solidFill>
                  <a:srgbClr val="1F2C8F"/>
                </a:solidFill>
                <a:effectLst/>
              </a:rPr>
              <a:t> </a:t>
            </a:r>
            <a:r>
              <a:rPr lang="en-US" sz="2800" b="1" i="0" dirty="0">
                <a:solidFill>
                  <a:srgbClr val="1F2C8F"/>
                </a:solidFill>
                <a:effectLst/>
              </a:rPr>
              <a:t>AIRLINE INDUSTRY</a:t>
            </a:r>
            <a:br>
              <a:rPr lang="en-US" dirty="0">
                <a:solidFill>
                  <a:srgbClr val="1F2C8F"/>
                </a:solidFill>
              </a:rPr>
            </a:br>
            <a:br>
              <a:rPr lang="en-US" dirty="0">
                <a:solidFill>
                  <a:srgbClr val="1F2C8F"/>
                </a:solidFill>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Gavoury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Sujitha D</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Tharani R</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3</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1F2C8F"/>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55841" y="3716663"/>
            <a:ext cx="3480318" cy="569168"/>
          </a:xfrm>
        </p:spPr>
        <p:txBody>
          <a:bodyPr/>
          <a:lstStyle/>
          <a:p>
            <a:endParaRPr lang="en-US" sz="1800" dirty="0"/>
          </a:p>
          <a:p>
            <a:r>
              <a:rPr lang="en-US" sz="1800" dirty="0"/>
              <a:t>II </a:t>
            </a:r>
            <a:r>
              <a:rPr lang="en-US" sz="1800" dirty="0" err="1"/>
              <a:t>M.sc.</a:t>
            </a:r>
            <a:r>
              <a:rPr lang="en-US" sz="1800" dirty="0"/>
              <a:t> Information </a:t>
            </a:r>
            <a:r>
              <a:rPr lang="en-US" sz="1800" dirty="0" err="1"/>
              <a:t>Techonology</a:t>
            </a:r>
            <a:endParaRPr lang="en-US" sz="1800" dirty="0"/>
          </a:p>
          <a:p>
            <a:endParaRPr lang="en-US" dirty="0"/>
          </a:p>
        </p:txBody>
      </p:sp>
      <p:sp>
        <p:nvSpPr>
          <p:cNvPr id="9" name="TextBox 8">
            <a:extLst>
              <a:ext uri="{FF2B5EF4-FFF2-40B4-BE49-F238E27FC236}">
                <a16:creationId xmlns:a16="http://schemas.microsoft.com/office/drawing/2014/main" id="{F0DE8DE6-BB9A-F0DE-D331-07AFECA40221}"/>
              </a:ext>
            </a:extLst>
          </p:cNvPr>
          <p:cNvSpPr txBox="1"/>
          <p:nvPr/>
        </p:nvSpPr>
        <p:spPr>
          <a:xfrm>
            <a:off x="3048778" y="3253664"/>
            <a:ext cx="2129712" cy="369332"/>
          </a:xfrm>
          <a:prstGeom prst="rect">
            <a:avLst/>
          </a:prstGeom>
          <a:noFill/>
        </p:spPr>
        <p:txBody>
          <a:bodyPr wrap="square">
            <a:spAutoFit/>
          </a:bodyPr>
          <a:lstStyle/>
          <a:p>
            <a:endParaRPr lang="en-IN" dirty="0"/>
          </a:p>
        </p:txBody>
      </p:sp>
      <p:pic>
        <p:nvPicPr>
          <p:cNvPr id="17" name="Picture 16">
            <a:extLst>
              <a:ext uri="{FF2B5EF4-FFF2-40B4-BE49-F238E27FC236}">
                <a16:creationId xmlns:a16="http://schemas.microsoft.com/office/drawing/2014/main" id="{95086519-958A-DCD8-0392-2DE59FD69469}"/>
              </a:ext>
            </a:extLst>
          </p:cNvPr>
          <p:cNvPicPr>
            <a:picLocks noChangeAspect="1"/>
          </p:cNvPicPr>
          <p:nvPr/>
        </p:nvPicPr>
        <p:blipFill rotWithShape="1">
          <a:blip r:embed="rId2"/>
          <a:srcRect t="17015" r="3322"/>
          <a:stretch/>
        </p:blipFill>
        <p:spPr>
          <a:xfrm rot="20867539">
            <a:off x="2883290" y="637287"/>
            <a:ext cx="2105724" cy="732985"/>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7733-E736-6644-CCD2-46714F1A8762}"/>
              </a:ext>
            </a:extLst>
          </p:cNvPr>
          <p:cNvSpPr>
            <a:spLocks noGrp="1"/>
          </p:cNvSpPr>
          <p:nvPr>
            <p:ph type="title"/>
          </p:nvPr>
        </p:nvSpPr>
        <p:spPr>
          <a:xfrm>
            <a:off x="758952" y="977288"/>
            <a:ext cx="10671048" cy="768096"/>
          </a:xfrm>
        </p:spPr>
        <p:txBody>
          <a:bodyPr>
            <a:normAutofit/>
          </a:bodyPr>
          <a:lstStyle/>
          <a:p>
            <a:r>
              <a:rPr lang="en-IN" sz="3200" dirty="0"/>
              <a:t>Feature importance</a:t>
            </a:r>
          </a:p>
        </p:txBody>
      </p:sp>
      <p:sp>
        <p:nvSpPr>
          <p:cNvPr id="3" name="Footer Placeholder 2">
            <a:extLst>
              <a:ext uri="{FF2B5EF4-FFF2-40B4-BE49-F238E27FC236}">
                <a16:creationId xmlns:a16="http://schemas.microsoft.com/office/drawing/2014/main" id="{3BEE3864-4389-1AF4-F26D-19603744F744}"/>
              </a:ext>
            </a:extLst>
          </p:cNvPr>
          <p:cNvSpPr>
            <a:spLocks noGrp="1"/>
          </p:cNvSpPr>
          <p:nvPr>
            <p:ph type="ftr" sz="quarter" idx="11"/>
          </p:nvPr>
        </p:nvSpPr>
        <p:spPr>
          <a:xfrm>
            <a:off x="621791" y="457200"/>
            <a:ext cx="4062175" cy="181280"/>
          </a:xfrm>
        </p:spPr>
        <p:txBody>
          <a:bodyPr/>
          <a:lstStyle/>
          <a:p>
            <a:r>
              <a:rPr lang="en-US" sz="1200" i="0" dirty="0">
                <a:solidFill>
                  <a:srgbClr val="1F2C8F"/>
                </a:solidFill>
                <a:effectLst/>
              </a:rPr>
              <a:t>CUSTOMER GRATIFICATION IN AIRLINE INDUSTRY</a:t>
            </a:r>
            <a:endParaRPr lang="en-US" dirty="0"/>
          </a:p>
        </p:txBody>
      </p:sp>
      <p:sp>
        <p:nvSpPr>
          <p:cNvPr id="4" name="Slide Number Placeholder 3">
            <a:extLst>
              <a:ext uri="{FF2B5EF4-FFF2-40B4-BE49-F238E27FC236}">
                <a16:creationId xmlns:a16="http://schemas.microsoft.com/office/drawing/2014/main" id="{D418E0D8-E254-0F9F-83E5-9034DC2FB208}"/>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Picture 4">
            <a:extLst>
              <a:ext uri="{FF2B5EF4-FFF2-40B4-BE49-F238E27FC236}">
                <a16:creationId xmlns:a16="http://schemas.microsoft.com/office/drawing/2014/main" id="{E59EB9B8-A78B-6343-8937-C3A4A8BC690A}"/>
              </a:ext>
            </a:extLst>
          </p:cNvPr>
          <p:cNvPicPr>
            <a:picLocks noChangeAspect="1"/>
          </p:cNvPicPr>
          <p:nvPr/>
        </p:nvPicPr>
        <p:blipFill>
          <a:blip r:embed="rId2"/>
          <a:stretch>
            <a:fillRect/>
          </a:stretch>
        </p:blipFill>
        <p:spPr>
          <a:xfrm>
            <a:off x="2307141" y="2084192"/>
            <a:ext cx="6607962" cy="4176648"/>
          </a:xfrm>
          <a:prstGeom prst="rect">
            <a:avLst/>
          </a:prstGeom>
        </p:spPr>
      </p:pic>
    </p:spTree>
    <p:extLst>
      <p:ext uri="{BB962C8B-B14F-4D97-AF65-F5344CB8AC3E}">
        <p14:creationId xmlns:p14="http://schemas.microsoft.com/office/powerpoint/2010/main" val="271702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0618-623A-EA3B-F021-CE3B0E8B44A2}"/>
              </a:ext>
            </a:extLst>
          </p:cNvPr>
          <p:cNvSpPr>
            <a:spLocks noGrp="1"/>
          </p:cNvSpPr>
          <p:nvPr>
            <p:ph type="title"/>
          </p:nvPr>
        </p:nvSpPr>
        <p:spPr>
          <a:xfrm>
            <a:off x="621792" y="1003609"/>
            <a:ext cx="10671048" cy="768096"/>
          </a:xfrm>
        </p:spPr>
        <p:txBody>
          <a:bodyPr/>
          <a:lstStyle/>
          <a:p>
            <a:r>
              <a:rPr lang="en-IN" dirty="0"/>
              <a:t>conclusion</a:t>
            </a:r>
          </a:p>
        </p:txBody>
      </p:sp>
      <p:sp>
        <p:nvSpPr>
          <p:cNvPr id="3" name="Footer Placeholder 2">
            <a:extLst>
              <a:ext uri="{FF2B5EF4-FFF2-40B4-BE49-F238E27FC236}">
                <a16:creationId xmlns:a16="http://schemas.microsoft.com/office/drawing/2014/main" id="{C102707D-FB33-DAC0-0C3B-9C00C082B0D6}"/>
              </a:ext>
            </a:extLst>
          </p:cNvPr>
          <p:cNvSpPr>
            <a:spLocks noGrp="1"/>
          </p:cNvSpPr>
          <p:nvPr>
            <p:ph type="ftr" sz="quarter" idx="11"/>
          </p:nvPr>
        </p:nvSpPr>
        <p:spPr>
          <a:xfrm>
            <a:off x="621792" y="457200"/>
            <a:ext cx="4108828" cy="274320"/>
          </a:xfrm>
        </p:spPr>
        <p:txBody>
          <a:bodyPr/>
          <a:lstStyle/>
          <a:p>
            <a:r>
              <a:rPr lang="en-US" sz="1200" i="0" dirty="0">
                <a:solidFill>
                  <a:srgbClr val="1F2C8F"/>
                </a:solidFill>
                <a:effectLst/>
              </a:rPr>
              <a:t>CUSTOMER GRATIFICATION IN AIRLINE INDUSTRY</a:t>
            </a:r>
            <a:endParaRPr lang="en-US" dirty="0"/>
          </a:p>
        </p:txBody>
      </p:sp>
      <p:sp>
        <p:nvSpPr>
          <p:cNvPr id="4" name="Slide Number Placeholder 3">
            <a:extLst>
              <a:ext uri="{FF2B5EF4-FFF2-40B4-BE49-F238E27FC236}">
                <a16:creationId xmlns:a16="http://schemas.microsoft.com/office/drawing/2014/main" id="{AD5B5EB2-E06E-722B-4062-1A6C1E4B30C6}"/>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5" name="Picture 4">
            <a:extLst>
              <a:ext uri="{FF2B5EF4-FFF2-40B4-BE49-F238E27FC236}">
                <a16:creationId xmlns:a16="http://schemas.microsoft.com/office/drawing/2014/main" id="{A0C2A408-3E37-B8E3-4306-E3EA39C1798C}"/>
              </a:ext>
            </a:extLst>
          </p:cNvPr>
          <p:cNvPicPr>
            <a:picLocks noChangeAspect="1"/>
          </p:cNvPicPr>
          <p:nvPr/>
        </p:nvPicPr>
        <p:blipFill>
          <a:blip r:embed="rId2"/>
          <a:stretch>
            <a:fillRect/>
          </a:stretch>
        </p:blipFill>
        <p:spPr>
          <a:xfrm>
            <a:off x="1987439" y="1941777"/>
            <a:ext cx="8214074" cy="2773356"/>
          </a:xfrm>
          <a:prstGeom prst="rect">
            <a:avLst/>
          </a:prstGeom>
        </p:spPr>
      </p:pic>
      <p:sp>
        <p:nvSpPr>
          <p:cNvPr id="7" name="TextBox 6">
            <a:extLst>
              <a:ext uri="{FF2B5EF4-FFF2-40B4-BE49-F238E27FC236}">
                <a16:creationId xmlns:a16="http://schemas.microsoft.com/office/drawing/2014/main" id="{F66B7599-EDAA-CFB9-7392-1FE0043403E3}"/>
              </a:ext>
            </a:extLst>
          </p:cNvPr>
          <p:cNvSpPr txBox="1"/>
          <p:nvPr/>
        </p:nvSpPr>
        <p:spPr>
          <a:xfrm>
            <a:off x="1469991" y="4885205"/>
            <a:ext cx="9248969" cy="1235403"/>
          </a:xfrm>
          <a:prstGeom prst="rect">
            <a:avLst/>
          </a:prstGeom>
          <a:noFill/>
        </p:spPr>
        <p:txBody>
          <a:bodyPr wrap="square">
            <a:spAutoFit/>
          </a:bodyPr>
          <a:lstStyle/>
          <a:p>
            <a:pPr algn="just">
              <a:lnSpc>
                <a:spcPct val="107000"/>
              </a:lnSpc>
              <a:spcAft>
                <a:spcPts val="800"/>
              </a:spcAft>
            </a:pPr>
            <a:r>
              <a:rPr lang="en-IN" sz="1400" kern="0" dirty="0">
                <a:solidFill>
                  <a:schemeClr val="accent6"/>
                </a:solidFill>
                <a:effectLst/>
                <a:latin typeface="Sabon Next LT (Body)"/>
                <a:ea typeface="Times New Roman" panose="02020603050405020304" pitchFamily="18" charset="0"/>
                <a:cs typeface="Arial" panose="020B0604020202020204" pitchFamily="34" charset="0"/>
              </a:rPr>
              <a:t>With the influence of technology in all industrial fields,  airlines  can use  Machine  Learning  to find  the  essential  points  that make  passengers feel  satisfied  with  airline  services.  The  airline  can also classify the rating given by the passenger to find out whether the passenger is satisfied or not with the service that has been provided. It can be concluded that  the  best  model  in  this  case  study  is  Random Forest  with  a  Accuracy value  of  96%  and  the model  generation  time  is  the  fastest  compared  to other algorithms that have been made in this study.</a:t>
            </a:r>
            <a:endParaRPr lang="en-IN" sz="1400" kern="100" dirty="0">
              <a:solidFill>
                <a:schemeClr val="accent6"/>
              </a:solidFill>
              <a:effectLst/>
              <a:latin typeface="Sabon Next LT (Body)"/>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8158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169664" cy="1267968"/>
          </a:xfrm>
        </p:spPr>
        <p:txBody>
          <a:bodyPr/>
          <a:lstStyle/>
          <a:p>
            <a:r>
              <a:rPr lang="en-IN" sz="1800" u="sng" kern="100" dirty="0">
                <a:solidFill>
                  <a:srgbClr val="0000FF"/>
                </a:solidFill>
                <a:effectLst/>
                <a:ea typeface="Calibri" panose="020F0502020204030204" pitchFamily="34" charset="0"/>
                <a:cs typeface="Times New Roman" panose="02020603050405020304" pitchFamily="18" charset="0"/>
                <a:hlinkClick r:id="rId2"/>
              </a:rPr>
              <a:t>gavouryr.csc</a:t>
            </a:r>
            <a:r>
              <a:rPr lang="en-IN" sz="1800" u="sng" kern="100">
                <a:solidFill>
                  <a:srgbClr val="0000FF"/>
                </a:solidFill>
                <a:effectLst/>
                <a:ea typeface="Calibri" panose="020F0502020204030204" pitchFamily="34" charset="0"/>
                <a:cs typeface="Times New Roman" panose="02020603050405020304" pitchFamily="18" charset="0"/>
                <a:hlinkClick r:id="rId2"/>
              </a:rPr>
              <a:t>@mopvaishnav</a:t>
            </a:r>
            <a:r>
              <a:rPr lang="en-IN" sz="1800" u="sng" kern="100" dirty="0">
                <a:solidFill>
                  <a:srgbClr val="0000FF"/>
                </a:solidFill>
                <a:effectLst/>
                <a:ea typeface="Calibri" panose="020F0502020204030204" pitchFamily="34" charset="0"/>
                <a:cs typeface="Times New Roman" panose="02020603050405020304" pitchFamily="18" charset="0"/>
                <a:hlinkClick r:id="rId2"/>
              </a:rPr>
              <a:t>.ac.in</a:t>
            </a:r>
            <a:endParaRPr lang="en-US" dirty="0">
              <a:hlinkClick r:id="rId3"/>
            </a:endParaRPr>
          </a:p>
          <a:p>
            <a:r>
              <a:rPr lang="en-US" sz="2000" dirty="0">
                <a:hlinkClick r:id="rId3"/>
              </a:rPr>
              <a:t>sujithadmy@gmail.com</a:t>
            </a:r>
            <a:endParaRPr lang="en-US" sz="2000" dirty="0"/>
          </a:p>
          <a:p>
            <a:r>
              <a:rPr lang="en-US" sz="2000" dirty="0"/>
              <a:t>tharaniravi2702@gmail.com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401B6-A7BB-BC56-7EE2-8E706DDFBA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40013C-167F-3C66-B76E-FFE922C2061F}"/>
              </a:ext>
            </a:extLst>
          </p:cNvPr>
          <p:cNvSpPr>
            <a:spLocks noGrp="1"/>
          </p:cNvSpPr>
          <p:nvPr>
            <p:ph type="title"/>
          </p:nvPr>
        </p:nvSpPr>
        <p:spPr>
          <a:xfrm>
            <a:off x="330200" y="828596"/>
            <a:ext cx="5693664" cy="768096"/>
          </a:xfrm>
        </p:spPr>
        <p:txBody>
          <a:bodyPr/>
          <a:lstStyle/>
          <a:p>
            <a:r>
              <a:rPr lang="en-US" dirty="0"/>
              <a:t>ABSTRACT</a:t>
            </a:r>
          </a:p>
        </p:txBody>
      </p:sp>
      <p:sp>
        <p:nvSpPr>
          <p:cNvPr id="14" name="Footer Placeholder 13">
            <a:extLst>
              <a:ext uri="{FF2B5EF4-FFF2-40B4-BE49-F238E27FC236}">
                <a16:creationId xmlns:a16="http://schemas.microsoft.com/office/drawing/2014/main" id="{4BD3CA86-BC04-64E5-DE79-1F19180FFD86}"/>
              </a:ext>
            </a:extLst>
          </p:cNvPr>
          <p:cNvSpPr>
            <a:spLocks noGrp="1"/>
          </p:cNvSpPr>
          <p:nvPr>
            <p:ph type="ftr" sz="quarter" idx="4294967295"/>
          </p:nvPr>
        </p:nvSpPr>
        <p:spPr>
          <a:xfrm>
            <a:off x="330200" y="288738"/>
            <a:ext cx="4089400" cy="274638"/>
          </a:xfrm>
        </p:spPr>
        <p:txBody>
          <a:bodyPr/>
          <a:lstStyle/>
          <a:p>
            <a:r>
              <a:rPr lang="en-US" sz="1200" i="0" dirty="0">
                <a:solidFill>
                  <a:srgbClr val="1F2C8F"/>
                </a:solidFill>
                <a:effectLst/>
              </a:rPr>
              <a:t>CUSTOMER GRATIFICATION IN AIRLINE INDUSTRY</a:t>
            </a:r>
            <a:endParaRPr lang="en-US" dirty="0"/>
          </a:p>
        </p:txBody>
      </p:sp>
      <p:sp>
        <p:nvSpPr>
          <p:cNvPr id="15" name="Slide Number Placeholder 14">
            <a:extLst>
              <a:ext uri="{FF2B5EF4-FFF2-40B4-BE49-F238E27FC236}">
                <a16:creationId xmlns:a16="http://schemas.microsoft.com/office/drawing/2014/main" id="{6F11D5D7-9EC0-5CA3-7952-ADFA48A4B6EE}"/>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2</a:t>
            </a:fld>
            <a:endParaRPr lang="en-US" dirty="0"/>
          </a:p>
        </p:txBody>
      </p:sp>
      <p:pic>
        <p:nvPicPr>
          <p:cNvPr id="5" name="image1.jpeg">
            <a:extLst>
              <a:ext uri="{FF2B5EF4-FFF2-40B4-BE49-F238E27FC236}">
                <a16:creationId xmlns:a16="http://schemas.microsoft.com/office/drawing/2014/main" id="{798FAE22-80A0-CCA3-7BF0-C59C4087B1E7}"/>
              </a:ext>
            </a:extLst>
          </p:cNvPr>
          <p:cNvPicPr>
            <a:picLocks noChangeAspect="1"/>
          </p:cNvPicPr>
          <p:nvPr/>
        </p:nvPicPr>
        <p:blipFill>
          <a:blip r:embed="rId2" cstate="print"/>
          <a:stretch>
            <a:fillRect/>
          </a:stretch>
        </p:blipFill>
        <p:spPr>
          <a:xfrm>
            <a:off x="1161931" y="4800403"/>
            <a:ext cx="4296480" cy="1634425"/>
          </a:xfrm>
          <a:prstGeom prst="rect">
            <a:avLst/>
          </a:prstGeom>
        </p:spPr>
      </p:pic>
      <p:sp>
        <p:nvSpPr>
          <p:cNvPr id="7" name="TextBox 6">
            <a:extLst>
              <a:ext uri="{FF2B5EF4-FFF2-40B4-BE49-F238E27FC236}">
                <a16:creationId xmlns:a16="http://schemas.microsoft.com/office/drawing/2014/main" id="{AD9259CE-DA77-2DE6-8874-8F3FFF40024E}"/>
              </a:ext>
            </a:extLst>
          </p:cNvPr>
          <p:cNvSpPr txBox="1"/>
          <p:nvPr/>
        </p:nvSpPr>
        <p:spPr>
          <a:xfrm>
            <a:off x="480441" y="4259353"/>
            <a:ext cx="2456283" cy="400110"/>
          </a:xfrm>
          <a:prstGeom prst="rect">
            <a:avLst/>
          </a:prstGeom>
          <a:noFill/>
        </p:spPr>
        <p:txBody>
          <a:bodyPr wrap="square">
            <a:spAutoFit/>
          </a:bodyPr>
          <a:lstStyle/>
          <a:p>
            <a:r>
              <a:rPr lang="en-US" sz="2000" dirty="0">
                <a:solidFill>
                  <a:srgbClr val="1F2C8F"/>
                </a:solidFill>
                <a:latin typeface="Arial Black" panose="020B0604020202020204" pitchFamily="34" charset="0"/>
                <a:cs typeface="Arial Black" panose="020B0604020202020204" pitchFamily="34" charset="0"/>
              </a:rPr>
              <a:t>METHODOLOGY</a:t>
            </a:r>
            <a:endParaRPr lang="en-IN" dirty="0">
              <a:solidFill>
                <a:srgbClr val="1F2C8F"/>
              </a:solidFill>
            </a:endParaRPr>
          </a:p>
        </p:txBody>
      </p:sp>
      <p:sp>
        <p:nvSpPr>
          <p:cNvPr id="4" name="Content Placeholder 2">
            <a:extLst>
              <a:ext uri="{FF2B5EF4-FFF2-40B4-BE49-F238E27FC236}">
                <a16:creationId xmlns:a16="http://schemas.microsoft.com/office/drawing/2014/main" id="{73CA430C-A918-E0E9-5002-FCC458F2EB6E}"/>
              </a:ext>
            </a:extLst>
          </p:cNvPr>
          <p:cNvSpPr txBox="1">
            <a:spLocks/>
          </p:cNvSpPr>
          <p:nvPr/>
        </p:nvSpPr>
        <p:spPr>
          <a:xfrm>
            <a:off x="402335" y="1667162"/>
            <a:ext cx="7284339" cy="226475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t>The airline industry is always focused on providing excellent customer service. It is crucial to determine the specific levels of satisfaction with which the airline passenger is satisfied or dissatisfied. The research is aimed at </a:t>
            </a:r>
            <a:r>
              <a:rPr lang="en-US" sz="1400" dirty="0" err="1"/>
              <a:t>analysing</a:t>
            </a:r>
            <a:r>
              <a:rPr lang="en-US" sz="1400" dirty="0"/>
              <a:t> the competition within the aviation industry and identifying the key factors contributing to its success. Through the implementation of machine learning classification algorithms, it is observed that the Random Forest Classifier achieves the highest accuracy rate of 96%. Hence, it will help airline companies to adjust their service value and demand to satisfy customers’ satisfaction.</a:t>
            </a:r>
          </a:p>
        </p:txBody>
      </p:sp>
    </p:spTree>
    <p:extLst>
      <p:ext uri="{BB962C8B-B14F-4D97-AF65-F5344CB8AC3E}">
        <p14:creationId xmlns:p14="http://schemas.microsoft.com/office/powerpoint/2010/main" val="236387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31519" y="1113056"/>
            <a:ext cx="10671048" cy="768096"/>
          </a:xfrm>
        </p:spPr>
        <p:txBody>
          <a:bodyPr/>
          <a:lstStyle/>
          <a:p>
            <a:r>
              <a:rPr lang="en-US" b="1" dirty="0">
                <a:solidFill>
                  <a:schemeClr val="accent6"/>
                </a:solidFill>
                <a:latin typeface="Arial Black" panose="020B0604020202020204" pitchFamily="34" charset="0"/>
                <a:cs typeface="Arial Black" panose="020B0604020202020204" pitchFamily="34" charset="0"/>
              </a:rPr>
              <a:t>DATASET DETAIL</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264160"/>
            <a:ext cx="3909568" cy="467360"/>
          </a:xfrm>
        </p:spPr>
        <p:txBody>
          <a:bodyPr/>
          <a:lstStyle/>
          <a:p>
            <a:r>
              <a:rPr lang="en-US" sz="1200" i="0" dirty="0">
                <a:solidFill>
                  <a:srgbClr val="1F2C8F"/>
                </a:solidFill>
                <a:effectLst/>
              </a:rPr>
              <a:t>CUSTOMER GRATIFICATION IN AIRLINE INDUSTRY</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5" name="Picture 4">
            <a:extLst>
              <a:ext uri="{FF2B5EF4-FFF2-40B4-BE49-F238E27FC236}">
                <a16:creationId xmlns:a16="http://schemas.microsoft.com/office/drawing/2014/main" id="{F4A37BBB-6027-93DC-DAF2-7EAE0AE5DC3B}"/>
              </a:ext>
            </a:extLst>
          </p:cNvPr>
          <p:cNvPicPr>
            <a:picLocks noChangeAspect="1"/>
          </p:cNvPicPr>
          <p:nvPr/>
        </p:nvPicPr>
        <p:blipFill rotWithShape="1">
          <a:blip r:embed="rId2">
            <a:extLst>
              <a:ext uri="{28A0092B-C50C-407E-A947-70E740481C1C}">
                <a14:useLocalDpi xmlns:a14="http://schemas.microsoft.com/office/drawing/2010/main" val="0"/>
              </a:ext>
            </a:extLst>
          </a:blip>
          <a:srcRect t="5193" b="-1"/>
          <a:stretch/>
        </p:blipFill>
        <p:spPr bwMode="auto">
          <a:xfrm>
            <a:off x="8910955" y="2341484"/>
            <a:ext cx="3021965" cy="3246794"/>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AA3511FE-6121-9DF0-64F1-19037FF64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46" y="2448559"/>
            <a:ext cx="8737909" cy="3160177"/>
          </a:xfrm>
          <a:prstGeom prst="rect">
            <a:avLst/>
          </a:prstGeom>
        </p:spPr>
      </p:pic>
      <p:sp>
        <p:nvSpPr>
          <p:cNvPr id="10" name="Content Placeholder 2">
            <a:extLst>
              <a:ext uri="{FF2B5EF4-FFF2-40B4-BE49-F238E27FC236}">
                <a16:creationId xmlns:a16="http://schemas.microsoft.com/office/drawing/2014/main" id="{D316EAB1-E687-FBCF-C7F7-7170BA74B0BC}"/>
              </a:ext>
            </a:extLst>
          </p:cNvPr>
          <p:cNvSpPr txBox="1">
            <a:spLocks/>
          </p:cNvSpPr>
          <p:nvPr/>
        </p:nvSpPr>
        <p:spPr>
          <a:xfrm>
            <a:off x="3673855" y="5762631"/>
            <a:ext cx="5358385" cy="65024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latin typeface="Calibri" panose="020F0502020204030204" pitchFamily="34" charset="0"/>
                <a:cs typeface="Calibri" panose="020F0502020204030204" pitchFamily="34" charset="0"/>
              </a:rPr>
              <a:t>Source : Kaggle    Attributes : 25   Total rows: </a:t>
            </a:r>
            <a:r>
              <a:rPr lang="en-IN" sz="1800" dirty="0">
                <a:effectLst/>
                <a:latin typeface="Calibri" panose="020F0502020204030204" pitchFamily="34" charset="0"/>
                <a:ea typeface="Calibri" panose="020F0502020204030204" pitchFamily="34" charset="0"/>
                <a:cs typeface="Calibri" panose="020F0502020204030204" pitchFamily="34" charset="0"/>
              </a:rPr>
              <a:t>103904</a:t>
            </a:r>
            <a:r>
              <a:rPr lang="en-IN" sz="1800" spc="5"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647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87F1-E816-277D-BFBE-3C6767DF470D}"/>
              </a:ext>
            </a:extLst>
          </p:cNvPr>
          <p:cNvSpPr>
            <a:spLocks noGrp="1"/>
          </p:cNvSpPr>
          <p:nvPr>
            <p:ph type="title"/>
          </p:nvPr>
        </p:nvSpPr>
        <p:spPr>
          <a:xfrm>
            <a:off x="693637" y="908242"/>
            <a:ext cx="10671048" cy="768096"/>
          </a:xfrm>
        </p:spPr>
        <p:txBody>
          <a:bodyPr>
            <a:noAutofit/>
          </a:bodyPr>
          <a:lstStyle/>
          <a:p>
            <a:r>
              <a:rPr lang="en-US" sz="3200" dirty="0">
                <a:effectLst/>
                <a:ea typeface="Times New Roman" panose="02020603050405020304" pitchFamily="18" charset="0"/>
              </a:rPr>
              <a:t>EXPLORATORY DATA ANALYSIS</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Footer Placeholder 2">
            <a:extLst>
              <a:ext uri="{FF2B5EF4-FFF2-40B4-BE49-F238E27FC236}">
                <a16:creationId xmlns:a16="http://schemas.microsoft.com/office/drawing/2014/main" id="{D4F3C966-B319-9C53-C0A9-F57D58532A8A}"/>
              </a:ext>
            </a:extLst>
          </p:cNvPr>
          <p:cNvSpPr>
            <a:spLocks noGrp="1"/>
          </p:cNvSpPr>
          <p:nvPr>
            <p:ph type="ftr" sz="quarter" idx="11"/>
          </p:nvPr>
        </p:nvSpPr>
        <p:spPr>
          <a:xfrm>
            <a:off x="621791" y="457200"/>
            <a:ext cx="4062175" cy="274320"/>
          </a:xfrm>
        </p:spPr>
        <p:txBody>
          <a:bodyPr/>
          <a:lstStyle/>
          <a:p>
            <a:r>
              <a:rPr lang="en-US" sz="1200" i="0" dirty="0">
                <a:solidFill>
                  <a:srgbClr val="1F2C8F"/>
                </a:solidFill>
                <a:effectLst/>
              </a:rPr>
              <a:t>CUSTOMER GRATIFICATION IN AIRLINE INDUSTRY</a:t>
            </a:r>
            <a:endParaRPr lang="en-US" dirty="0"/>
          </a:p>
        </p:txBody>
      </p:sp>
      <p:sp>
        <p:nvSpPr>
          <p:cNvPr id="4" name="Slide Number Placeholder 3">
            <a:extLst>
              <a:ext uri="{FF2B5EF4-FFF2-40B4-BE49-F238E27FC236}">
                <a16:creationId xmlns:a16="http://schemas.microsoft.com/office/drawing/2014/main" id="{C093ADF7-CEED-CF9C-1DE1-69F735E2C4BD}"/>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5" name="Picture 4">
            <a:extLst>
              <a:ext uri="{FF2B5EF4-FFF2-40B4-BE49-F238E27FC236}">
                <a16:creationId xmlns:a16="http://schemas.microsoft.com/office/drawing/2014/main" id="{FB9E081C-5597-16D0-340F-438CA18EFA4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8182" y="2376959"/>
            <a:ext cx="4562821" cy="3346591"/>
          </a:xfrm>
          <a:prstGeom prst="rect">
            <a:avLst/>
          </a:prstGeom>
          <a:noFill/>
          <a:ln>
            <a:noFill/>
          </a:ln>
        </p:spPr>
      </p:pic>
      <p:pic>
        <p:nvPicPr>
          <p:cNvPr id="8" name="Picture 7">
            <a:extLst>
              <a:ext uri="{FF2B5EF4-FFF2-40B4-BE49-F238E27FC236}">
                <a16:creationId xmlns:a16="http://schemas.microsoft.com/office/drawing/2014/main" id="{4B6CD72F-1722-FC81-9A98-B23ED87B4AB4}"/>
              </a:ext>
            </a:extLst>
          </p:cNvPr>
          <p:cNvPicPr>
            <a:picLocks noChangeAspect="1"/>
          </p:cNvPicPr>
          <p:nvPr/>
        </p:nvPicPr>
        <p:blipFill>
          <a:blip r:embed="rId3"/>
          <a:stretch>
            <a:fillRect/>
          </a:stretch>
        </p:blipFill>
        <p:spPr>
          <a:xfrm>
            <a:off x="6134565" y="1676338"/>
            <a:ext cx="5363798" cy="4781006"/>
          </a:xfrm>
          <a:prstGeom prst="rect">
            <a:avLst/>
          </a:prstGeom>
        </p:spPr>
      </p:pic>
    </p:spTree>
    <p:extLst>
      <p:ext uri="{BB962C8B-B14F-4D97-AF65-F5344CB8AC3E}">
        <p14:creationId xmlns:p14="http://schemas.microsoft.com/office/powerpoint/2010/main" val="370570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34C7-2CC7-9304-C6BD-79546CB120DD}"/>
              </a:ext>
            </a:extLst>
          </p:cNvPr>
          <p:cNvSpPr>
            <a:spLocks noGrp="1"/>
          </p:cNvSpPr>
          <p:nvPr>
            <p:ph type="title"/>
          </p:nvPr>
        </p:nvSpPr>
        <p:spPr/>
        <p:txBody>
          <a:bodyPr/>
          <a:lstStyle/>
          <a:p>
            <a:r>
              <a:rPr lang="en-IN" sz="3200" dirty="0"/>
              <a:t>DATASET</a:t>
            </a:r>
            <a:r>
              <a:rPr lang="en-IN" dirty="0"/>
              <a:t> </a:t>
            </a:r>
            <a:r>
              <a:rPr lang="en-IN" sz="3200" dirty="0"/>
              <a:t>INFOMATION</a:t>
            </a:r>
          </a:p>
        </p:txBody>
      </p:sp>
      <p:pic>
        <p:nvPicPr>
          <p:cNvPr id="7" name="Content Placeholder 6">
            <a:extLst>
              <a:ext uri="{FF2B5EF4-FFF2-40B4-BE49-F238E27FC236}">
                <a16:creationId xmlns:a16="http://schemas.microsoft.com/office/drawing/2014/main" id="{F511A9EF-EE0C-6E19-F22F-D4D096DC134B}"/>
              </a:ext>
            </a:extLst>
          </p:cNvPr>
          <p:cNvPicPr>
            <a:picLocks noGrp="1" noChangeAspect="1"/>
          </p:cNvPicPr>
          <p:nvPr>
            <p:ph sz="half" idx="1"/>
          </p:nvPr>
        </p:nvPicPr>
        <p:blipFill>
          <a:blip r:embed="rId2"/>
          <a:stretch>
            <a:fillRect/>
          </a:stretch>
        </p:blipFill>
        <p:spPr>
          <a:xfrm>
            <a:off x="450909" y="2269952"/>
            <a:ext cx="4083768" cy="4189760"/>
          </a:xfrm>
        </p:spPr>
      </p:pic>
      <p:sp>
        <p:nvSpPr>
          <p:cNvPr id="4" name="Footer Placeholder 3">
            <a:extLst>
              <a:ext uri="{FF2B5EF4-FFF2-40B4-BE49-F238E27FC236}">
                <a16:creationId xmlns:a16="http://schemas.microsoft.com/office/drawing/2014/main" id="{5FC2EBC5-53D1-389C-6833-8616AF4101B7}"/>
              </a:ext>
            </a:extLst>
          </p:cNvPr>
          <p:cNvSpPr>
            <a:spLocks noGrp="1"/>
          </p:cNvSpPr>
          <p:nvPr>
            <p:ph type="ftr" sz="quarter" idx="11"/>
          </p:nvPr>
        </p:nvSpPr>
        <p:spPr>
          <a:xfrm>
            <a:off x="621791" y="457200"/>
            <a:ext cx="4052845" cy="274320"/>
          </a:xfrm>
        </p:spPr>
        <p:txBody>
          <a:bodyPr/>
          <a:lstStyle/>
          <a:p>
            <a:r>
              <a:rPr lang="en-US" sz="1200" i="0" dirty="0">
                <a:solidFill>
                  <a:srgbClr val="1F2C8F"/>
                </a:solidFill>
                <a:effectLst/>
              </a:rPr>
              <a:t>CUSTOMER GRATIFICATION IN AIRLINE INDUSTRY</a:t>
            </a:r>
            <a:endParaRPr lang="en-US" dirty="0"/>
          </a:p>
        </p:txBody>
      </p:sp>
      <p:sp>
        <p:nvSpPr>
          <p:cNvPr id="5" name="Slide Number Placeholder 4">
            <a:extLst>
              <a:ext uri="{FF2B5EF4-FFF2-40B4-BE49-F238E27FC236}">
                <a16:creationId xmlns:a16="http://schemas.microsoft.com/office/drawing/2014/main" id="{6306E170-B814-FD7B-A562-B6E4729C48D9}"/>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Picture 8">
            <a:extLst>
              <a:ext uri="{FF2B5EF4-FFF2-40B4-BE49-F238E27FC236}">
                <a16:creationId xmlns:a16="http://schemas.microsoft.com/office/drawing/2014/main" id="{2C56DF90-B477-A796-A400-6674186E9016}"/>
              </a:ext>
            </a:extLst>
          </p:cNvPr>
          <p:cNvPicPr>
            <a:picLocks noChangeAspect="1"/>
          </p:cNvPicPr>
          <p:nvPr/>
        </p:nvPicPr>
        <p:blipFill>
          <a:blip r:embed="rId3"/>
          <a:stretch>
            <a:fillRect/>
          </a:stretch>
        </p:blipFill>
        <p:spPr>
          <a:xfrm>
            <a:off x="4949852" y="2269952"/>
            <a:ext cx="3299746" cy="3927144"/>
          </a:xfrm>
          <a:prstGeom prst="rect">
            <a:avLst/>
          </a:prstGeom>
        </p:spPr>
      </p:pic>
      <p:pic>
        <p:nvPicPr>
          <p:cNvPr id="6" name="Picture 5">
            <a:extLst>
              <a:ext uri="{FF2B5EF4-FFF2-40B4-BE49-F238E27FC236}">
                <a16:creationId xmlns:a16="http://schemas.microsoft.com/office/drawing/2014/main" id="{6DF40BEF-10C3-730B-B2B3-42711751B19F}"/>
              </a:ext>
            </a:extLst>
          </p:cNvPr>
          <p:cNvPicPr>
            <a:picLocks noChangeAspect="1"/>
          </p:cNvPicPr>
          <p:nvPr/>
        </p:nvPicPr>
        <p:blipFill>
          <a:blip r:embed="rId4"/>
          <a:stretch>
            <a:fillRect/>
          </a:stretch>
        </p:blipFill>
        <p:spPr>
          <a:xfrm>
            <a:off x="8664773" y="2269952"/>
            <a:ext cx="2941575" cy="4061812"/>
          </a:xfrm>
          <a:prstGeom prst="rect">
            <a:avLst/>
          </a:prstGeom>
        </p:spPr>
      </p:pic>
    </p:spTree>
    <p:extLst>
      <p:ext uri="{BB962C8B-B14F-4D97-AF65-F5344CB8AC3E}">
        <p14:creationId xmlns:p14="http://schemas.microsoft.com/office/powerpoint/2010/main" val="336642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5EC0EE-7E2C-5DF1-2F12-5D8DA1144584}"/>
              </a:ext>
            </a:extLst>
          </p:cNvPr>
          <p:cNvSpPr>
            <a:spLocks noGrp="1"/>
          </p:cNvSpPr>
          <p:nvPr>
            <p:ph type="ftr" sz="quarter" idx="11"/>
          </p:nvPr>
        </p:nvSpPr>
        <p:spPr>
          <a:xfrm>
            <a:off x="621791" y="457200"/>
            <a:ext cx="4052845" cy="205273"/>
          </a:xfrm>
        </p:spPr>
        <p:txBody>
          <a:bodyPr/>
          <a:lstStyle/>
          <a:p>
            <a:r>
              <a:rPr lang="en-US" sz="1200" i="0" dirty="0">
                <a:solidFill>
                  <a:srgbClr val="1F2C8F"/>
                </a:solidFill>
                <a:effectLst/>
              </a:rPr>
              <a:t>CUSTOMER GRATIFICATION IN AIRLINE INDUSTRY</a:t>
            </a:r>
            <a:endParaRPr lang="en-US" dirty="0"/>
          </a:p>
        </p:txBody>
      </p:sp>
      <p:sp>
        <p:nvSpPr>
          <p:cNvPr id="4" name="Slide Number Placeholder 3">
            <a:extLst>
              <a:ext uri="{FF2B5EF4-FFF2-40B4-BE49-F238E27FC236}">
                <a16:creationId xmlns:a16="http://schemas.microsoft.com/office/drawing/2014/main" id="{2B8A527B-7391-BBB2-F495-37C880AEEBB5}"/>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5" name="Title 44">
            <a:extLst>
              <a:ext uri="{FF2B5EF4-FFF2-40B4-BE49-F238E27FC236}">
                <a16:creationId xmlns:a16="http://schemas.microsoft.com/office/drawing/2014/main" id="{24D908E3-C308-F6FE-64D9-F1FBCC886AC4}"/>
              </a:ext>
            </a:extLst>
          </p:cNvPr>
          <p:cNvSpPr>
            <a:spLocks noGrp="1"/>
          </p:cNvSpPr>
          <p:nvPr>
            <p:ph type="title" idx="4294967295"/>
          </p:nvPr>
        </p:nvSpPr>
        <p:spPr>
          <a:xfrm>
            <a:off x="0" y="1216025"/>
            <a:ext cx="10671175" cy="768350"/>
          </a:xfrm>
        </p:spPr>
        <p:txBody>
          <a:bodyPr>
            <a:normAutofit/>
          </a:bodyPr>
          <a:lstStyle/>
          <a:p>
            <a:r>
              <a:rPr lang="en-IN" sz="3200" dirty="0"/>
              <a:t>PREPROCESSING</a:t>
            </a:r>
          </a:p>
        </p:txBody>
      </p:sp>
      <p:pic>
        <p:nvPicPr>
          <p:cNvPr id="1026" name="Picture 2">
            <a:extLst>
              <a:ext uri="{FF2B5EF4-FFF2-40B4-BE49-F238E27FC236}">
                <a16:creationId xmlns:a16="http://schemas.microsoft.com/office/drawing/2014/main" id="{C259AEDA-058E-908B-E6CC-125F6B284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460" y="2164276"/>
            <a:ext cx="5086032" cy="112711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216B2D0F-8341-2FEB-372A-50A6B7A82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840"/>
          <a:stretch>
            <a:fillRect/>
          </a:stretch>
        </p:blipFill>
        <p:spPr bwMode="auto">
          <a:xfrm>
            <a:off x="6297829" y="4035194"/>
            <a:ext cx="3965844" cy="1425003"/>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
            <a:extLst>
              <a:ext uri="{FF2B5EF4-FFF2-40B4-BE49-F238E27FC236}">
                <a16:creationId xmlns:a16="http://schemas.microsoft.com/office/drawing/2014/main" id="{8F38FB90-EAF3-E3B2-820F-CDEC925BF29D}"/>
              </a:ext>
            </a:extLst>
          </p:cNvPr>
          <p:cNvSpPr>
            <a:spLocks noChangeArrowheads="1"/>
          </p:cNvSpPr>
          <p:nvPr/>
        </p:nvSpPr>
        <p:spPr bwMode="auto">
          <a:xfrm>
            <a:off x="1175385" y="21278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2" name="Picture 51">
            <a:extLst>
              <a:ext uri="{FF2B5EF4-FFF2-40B4-BE49-F238E27FC236}">
                <a16:creationId xmlns:a16="http://schemas.microsoft.com/office/drawing/2014/main" id="{8FAE2365-FD14-2233-83F2-87021B32E37B}"/>
              </a:ext>
            </a:extLst>
          </p:cNvPr>
          <p:cNvPicPr>
            <a:picLocks noChangeAspect="1"/>
          </p:cNvPicPr>
          <p:nvPr/>
        </p:nvPicPr>
        <p:blipFill rotWithShape="1">
          <a:blip r:embed="rId4"/>
          <a:srcRect r="8787"/>
          <a:stretch/>
        </p:blipFill>
        <p:spPr>
          <a:xfrm>
            <a:off x="1587001" y="3853544"/>
            <a:ext cx="3236925" cy="1788304"/>
          </a:xfrm>
          <a:prstGeom prst="rect">
            <a:avLst/>
          </a:prstGeom>
        </p:spPr>
      </p:pic>
      <p:sp>
        <p:nvSpPr>
          <p:cNvPr id="53" name="Content Placeholder 2">
            <a:extLst>
              <a:ext uri="{FF2B5EF4-FFF2-40B4-BE49-F238E27FC236}">
                <a16:creationId xmlns:a16="http://schemas.microsoft.com/office/drawing/2014/main" id="{753E1CF7-9F74-F870-0518-8359B3EEB70E}"/>
              </a:ext>
            </a:extLst>
          </p:cNvPr>
          <p:cNvSpPr txBox="1">
            <a:spLocks/>
          </p:cNvSpPr>
          <p:nvPr/>
        </p:nvSpPr>
        <p:spPr>
          <a:xfrm>
            <a:off x="6722711" y="3465730"/>
            <a:ext cx="3540962" cy="42588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latin typeface="Calibri" panose="020F0502020204030204" pitchFamily="34" charset="0"/>
                <a:cs typeface="Calibri" panose="020F0502020204030204" pitchFamily="34" charset="0"/>
              </a:rPr>
              <a:t>AFTER LABEL ENCODING</a:t>
            </a:r>
          </a:p>
        </p:txBody>
      </p:sp>
      <p:sp>
        <p:nvSpPr>
          <p:cNvPr id="58" name="Content Placeholder 2">
            <a:extLst>
              <a:ext uri="{FF2B5EF4-FFF2-40B4-BE49-F238E27FC236}">
                <a16:creationId xmlns:a16="http://schemas.microsoft.com/office/drawing/2014/main" id="{DB30FD04-FB1D-7155-EDC4-990EA723C93A}"/>
              </a:ext>
            </a:extLst>
          </p:cNvPr>
          <p:cNvSpPr txBox="1">
            <a:spLocks/>
          </p:cNvSpPr>
          <p:nvPr/>
        </p:nvSpPr>
        <p:spPr>
          <a:xfrm>
            <a:off x="1512356" y="3380550"/>
            <a:ext cx="3540962" cy="42588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latin typeface="Calibri" panose="020F0502020204030204" pitchFamily="34" charset="0"/>
                <a:cs typeface="Calibri" panose="020F0502020204030204" pitchFamily="34" charset="0"/>
              </a:rPr>
              <a:t>BEFORE LABEL ENCODING</a:t>
            </a:r>
          </a:p>
        </p:txBody>
      </p:sp>
    </p:spTree>
    <p:extLst>
      <p:ext uri="{BB962C8B-B14F-4D97-AF65-F5344CB8AC3E}">
        <p14:creationId xmlns:p14="http://schemas.microsoft.com/office/powerpoint/2010/main" val="206887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A60455-BF12-9108-33FD-028E59F7A725}"/>
              </a:ext>
            </a:extLst>
          </p:cNvPr>
          <p:cNvSpPr>
            <a:spLocks noGrp="1"/>
          </p:cNvSpPr>
          <p:nvPr>
            <p:ph type="ftr" sz="quarter" idx="11"/>
          </p:nvPr>
        </p:nvSpPr>
        <p:spPr>
          <a:xfrm>
            <a:off x="621792" y="457200"/>
            <a:ext cx="4015522" cy="274320"/>
          </a:xfrm>
        </p:spPr>
        <p:txBody>
          <a:bodyPr/>
          <a:lstStyle/>
          <a:p>
            <a:r>
              <a:rPr lang="en-US" sz="1200" i="0" dirty="0">
                <a:solidFill>
                  <a:srgbClr val="1F2C8F"/>
                </a:solidFill>
                <a:effectLst/>
              </a:rPr>
              <a:t>CUSTOMER GRATIFICATION IN AIRLINE INDUSTRY</a:t>
            </a:r>
            <a:endParaRPr lang="en-US" dirty="0"/>
          </a:p>
        </p:txBody>
      </p:sp>
      <p:sp>
        <p:nvSpPr>
          <p:cNvPr id="3" name="Slide Number Placeholder 2">
            <a:extLst>
              <a:ext uri="{FF2B5EF4-FFF2-40B4-BE49-F238E27FC236}">
                <a16:creationId xmlns:a16="http://schemas.microsoft.com/office/drawing/2014/main" id="{AC6A085E-C310-1B74-0981-17D994DD5328}"/>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9" name="TextBox 8">
            <a:extLst>
              <a:ext uri="{FF2B5EF4-FFF2-40B4-BE49-F238E27FC236}">
                <a16:creationId xmlns:a16="http://schemas.microsoft.com/office/drawing/2014/main" id="{DCBB37E2-BDE7-D5F0-0EAB-15A4BB7133C5}"/>
              </a:ext>
            </a:extLst>
          </p:cNvPr>
          <p:cNvSpPr txBox="1"/>
          <p:nvPr/>
        </p:nvSpPr>
        <p:spPr>
          <a:xfrm>
            <a:off x="2147705" y="958334"/>
            <a:ext cx="7896590" cy="584775"/>
          </a:xfrm>
          <a:prstGeom prst="rect">
            <a:avLst/>
          </a:prstGeom>
          <a:noFill/>
        </p:spPr>
        <p:txBody>
          <a:bodyPr wrap="square">
            <a:spAutoFit/>
          </a:bodyPr>
          <a:lstStyle/>
          <a:p>
            <a:r>
              <a:rPr lang="en-IN" sz="3200" dirty="0">
                <a:solidFill>
                  <a:schemeClr val="accent6"/>
                </a:solidFill>
                <a:latin typeface="+mj-lt"/>
              </a:rPr>
              <a:t>MACHINE LEARNING MODELS</a:t>
            </a:r>
          </a:p>
        </p:txBody>
      </p:sp>
      <p:pic>
        <p:nvPicPr>
          <p:cNvPr id="13" name="Picture 12">
            <a:extLst>
              <a:ext uri="{FF2B5EF4-FFF2-40B4-BE49-F238E27FC236}">
                <a16:creationId xmlns:a16="http://schemas.microsoft.com/office/drawing/2014/main" id="{E4EF20C2-1F2F-2C83-7874-1E948A64EDF5}"/>
              </a:ext>
            </a:extLst>
          </p:cNvPr>
          <p:cNvPicPr>
            <a:picLocks noChangeAspect="1"/>
          </p:cNvPicPr>
          <p:nvPr/>
        </p:nvPicPr>
        <p:blipFill>
          <a:blip r:embed="rId2"/>
          <a:stretch>
            <a:fillRect/>
          </a:stretch>
        </p:blipFill>
        <p:spPr>
          <a:xfrm>
            <a:off x="1136549" y="2246214"/>
            <a:ext cx="4336156" cy="3429297"/>
          </a:xfrm>
          <a:prstGeom prst="rect">
            <a:avLst/>
          </a:prstGeom>
        </p:spPr>
      </p:pic>
      <p:pic>
        <p:nvPicPr>
          <p:cNvPr id="18" name="Picture 17">
            <a:extLst>
              <a:ext uri="{FF2B5EF4-FFF2-40B4-BE49-F238E27FC236}">
                <a16:creationId xmlns:a16="http://schemas.microsoft.com/office/drawing/2014/main" id="{3589C3DF-A2BC-7720-4783-E1E16E498DC9}"/>
              </a:ext>
            </a:extLst>
          </p:cNvPr>
          <p:cNvPicPr>
            <a:picLocks noChangeAspect="1"/>
          </p:cNvPicPr>
          <p:nvPr/>
        </p:nvPicPr>
        <p:blipFill>
          <a:blip r:embed="rId3"/>
          <a:stretch>
            <a:fillRect/>
          </a:stretch>
        </p:blipFill>
        <p:spPr>
          <a:xfrm>
            <a:off x="6787881" y="1769923"/>
            <a:ext cx="4267570" cy="4381880"/>
          </a:xfrm>
          <a:prstGeom prst="rect">
            <a:avLst/>
          </a:prstGeom>
        </p:spPr>
      </p:pic>
    </p:spTree>
    <p:extLst>
      <p:ext uri="{BB962C8B-B14F-4D97-AF65-F5344CB8AC3E}">
        <p14:creationId xmlns:p14="http://schemas.microsoft.com/office/powerpoint/2010/main" val="297002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DD77AE-4E61-F1E0-17B8-002D9E126625}"/>
              </a:ext>
            </a:extLst>
          </p:cNvPr>
          <p:cNvSpPr>
            <a:spLocks noGrp="1"/>
          </p:cNvSpPr>
          <p:nvPr>
            <p:ph type="ftr" sz="quarter" idx="11"/>
          </p:nvPr>
        </p:nvSpPr>
        <p:spPr>
          <a:xfrm>
            <a:off x="621792" y="457200"/>
            <a:ext cx="3912886" cy="177282"/>
          </a:xfrm>
        </p:spPr>
        <p:txBody>
          <a:bodyPr/>
          <a:lstStyle/>
          <a:p>
            <a:r>
              <a:rPr lang="en-US" sz="1200" i="0" dirty="0">
                <a:solidFill>
                  <a:srgbClr val="1F2C8F"/>
                </a:solidFill>
                <a:effectLst/>
              </a:rPr>
              <a:t>CUSTOMER GRATIFICATION IN AIRLINE INDUSTRY</a:t>
            </a:r>
            <a:endParaRPr lang="en-US" dirty="0"/>
          </a:p>
        </p:txBody>
      </p:sp>
      <p:sp>
        <p:nvSpPr>
          <p:cNvPr id="3" name="Slide Number Placeholder 2">
            <a:extLst>
              <a:ext uri="{FF2B5EF4-FFF2-40B4-BE49-F238E27FC236}">
                <a16:creationId xmlns:a16="http://schemas.microsoft.com/office/drawing/2014/main" id="{15D64FC3-6E4D-3BC9-AF0D-5BDDDD416C6E}"/>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 name="Picture 4">
            <a:extLst>
              <a:ext uri="{FF2B5EF4-FFF2-40B4-BE49-F238E27FC236}">
                <a16:creationId xmlns:a16="http://schemas.microsoft.com/office/drawing/2014/main" id="{91D65D42-FBBB-385B-DE2E-B58EF0DAD18D}"/>
              </a:ext>
            </a:extLst>
          </p:cNvPr>
          <p:cNvPicPr>
            <a:picLocks noChangeAspect="1"/>
          </p:cNvPicPr>
          <p:nvPr/>
        </p:nvPicPr>
        <p:blipFill>
          <a:blip r:embed="rId2"/>
          <a:stretch>
            <a:fillRect/>
          </a:stretch>
        </p:blipFill>
        <p:spPr>
          <a:xfrm>
            <a:off x="713842" y="3079447"/>
            <a:ext cx="4214225" cy="2781541"/>
          </a:xfrm>
          <a:prstGeom prst="rect">
            <a:avLst/>
          </a:prstGeom>
        </p:spPr>
      </p:pic>
      <p:pic>
        <p:nvPicPr>
          <p:cNvPr id="17" name="Picture 16">
            <a:extLst>
              <a:ext uri="{FF2B5EF4-FFF2-40B4-BE49-F238E27FC236}">
                <a16:creationId xmlns:a16="http://schemas.microsoft.com/office/drawing/2014/main" id="{C7C16537-AB50-6A4E-024D-EAFA17A8907B}"/>
              </a:ext>
            </a:extLst>
          </p:cNvPr>
          <p:cNvPicPr>
            <a:picLocks noChangeAspect="1"/>
          </p:cNvPicPr>
          <p:nvPr/>
        </p:nvPicPr>
        <p:blipFill>
          <a:blip r:embed="rId3"/>
          <a:stretch>
            <a:fillRect/>
          </a:stretch>
        </p:blipFill>
        <p:spPr>
          <a:xfrm>
            <a:off x="6697122" y="3079447"/>
            <a:ext cx="4526672" cy="2789162"/>
          </a:xfrm>
          <a:prstGeom prst="rect">
            <a:avLst/>
          </a:prstGeom>
        </p:spPr>
      </p:pic>
      <p:pic>
        <p:nvPicPr>
          <p:cNvPr id="15" name="Picture 14">
            <a:extLst>
              <a:ext uri="{FF2B5EF4-FFF2-40B4-BE49-F238E27FC236}">
                <a16:creationId xmlns:a16="http://schemas.microsoft.com/office/drawing/2014/main" id="{B17918A6-366E-8EFE-AC37-E1BCAD3A3FE2}"/>
              </a:ext>
            </a:extLst>
          </p:cNvPr>
          <p:cNvPicPr>
            <a:picLocks noChangeAspect="1"/>
          </p:cNvPicPr>
          <p:nvPr/>
        </p:nvPicPr>
        <p:blipFill>
          <a:blip r:embed="rId4"/>
          <a:stretch>
            <a:fillRect/>
          </a:stretch>
        </p:blipFill>
        <p:spPr>
          <a:xfrm>
            <a:off x="3984201" y="731520"/>
            <a:ext cx="4351397" cy="2141406"/>
          </a:xfrm>
          <a:prstGeom prst="rect">
            <a:avLst/>
          </a:prstGeom>
        </p:spPr>
      </p:pic>
    </p:spTree>
    <p:extLst>
      <p:ext uri="{BB962C8B-B14F-4D97-AF65-F5344CB8AC3E}">
        <p14:creationId xmlns:p14="http://schemas.microsoft.com/office/powerpoint/2010/main" val="29004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A8D4D91-DEB7-E7A8-D814-159F8F693EC6}"/>
              </a:ext>
            </a:extLst>
          </p:cNvPr>
          <p:cNvSpPr>
            <a:spLocks noGrp="1"/>
          </p:cNvSpPr>
          <p:nvPr>
            <p:ph type="title"/>
          </p:nvPr>
        </p:nvSpPr>
        <p:spPr>
          <a:xfrm>
            <a:off x="758952" y="1089903"/>
            <a:ext cx="10671048" cy="768096"/>
          </a:xfrm>
        </p:spPr>
        <p:txBody>
          <a:bodyPr>
            <a:normAutofit/>
          </a:bodyPr>
          <a:lstStyle/>
          <a:p>
            <a:r>
              <a:rPr lang="en-IN" sz="3600" dirty="0"/>
              <a:t>RANDOM FOREST CLASSIFIER</a:t>
            </a:r>
          </a:p>
        </p:txBody>
      </p:sp>
      <p:sp>
        <p:nvSpPr>
          <p:cNvPr id="3" name="Footer Placeholder 2">
            <a:extLst>
              <a:ext uri="{FF2B5EF4-FFF2-40B4-BE49-F238E27FC236}">
                <a16:creationId xmlns:a16="http://schemas.microsoft.com/office/drawing/2014/main" id="{E5F40DD2-92BF-8C76-4A26-666E93041FBB}"/>
              </a:ext>
            </a:extLst>
          </p:cNvPr>
          <p:cNvSpPr>
            <a:spLocks noGrp="1"/>
          </p:cNvSpPr>
          <p:nvPr>
            <p:ph type="ftr" sz="quarter" idx="11"/>
          </p:nvPr>
        </p:nvSpPr>
        <p:spPr>
          <a:xfrm>
            <a:off x="621791" y="457200"/>
            <a:ext cx="4090167" cy="205273"/>
          </a:xfrm>
        </p:spPr>
        <p:txBody>
          <a:bodyPr/>
          <a:lstStyle/>
          <a:p>
            <a:r>
              <a:rPr lang="en-US" sz="1200" i="0" dirty="0">
                <a:solidFill>
                  <a:srgbClr val="1F2C8F"/>
                </a:solidFill>
                <a:effectLst/>
              </a:rPr>
              <a:t>CUSTOMER GRATIFICATION IN AIRLINE INDUSTRY</a:t>
            </a:r>
            <a:endParaRPr lang="en-US" dirty="0"/>
          </a:p>
        </p:txBody>
      </p:sp>
      <p:sp>
        <p:nvSpPr>
          <p:cNvPr id="4" name="Slide Number Placeholder 3">
            <a:extLst>
              <a:ext uri="{FF2B5EF4-FFF2-40B4-BE49-F238E27FC236}">
                <a16:creationId xmlns:a16="http://schemas.microsoft.com/office/drawing/2014/main" id="{41911611-DA49-4CD0-0205-AFECB3CF260E}"/>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21" name="Picture 20">
            <a:extLst>
              <a:ext uri="{FF2B5EF4-FFF2-40B4-BE49-F238E27FC236}">
                <a16:creationId xmlns:a16="http://schemas.microsoft.com/office/drawing/2014/main" id="{058532C0-EEFB-4D66-1631-DFCB50EEA6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0703" y="3053525"/>
            <a:ext cx="4087334" cy="3142000"/>
          </a:xfrm>
          <a:prstGeom prst="rect">
            <a:avLst/>
          </a:prstGeom>
          <a:noFill/>
          <a:ln>
            <a:noFill/>
          </a:ln>
        </p:spPr>
      </p:pic>
      <p:pic>
        <p:nvPicPr>
          <p:cNvPr id="2" name="Picture 1">
            <a:extLst>
              <a:ext uri="{FF2B5EF4-FFF2-40B4-BE49-F238E27FC236}">
                <a16:creationId xmlns:a16="http://schemas.microsoft.com/office/drawing/2014/main" id="{68DB2C14-4DC0-EBB4-E0EE-065895733492}"/>
              </a:ext>
            </a:extLst>
          </p:cNvPr>
          <p:cNvPicPr>
            <a:picLocks noChangeAspect="1"/>
          </p:cNvPicPr>
          <p:nvPr/>
        </p:nvPicPr>
        <p:blipFill rotWithShape="1">
          <a:blip r:embed="rId3"/>
          <a:srcRect l="484" r="2581"/>
          <a:stretch/>
        </p:blipFill>
        <p:spPr bwMode="auto">
          <a:xfrm>
            <a:off x="2472836" y="1731709"/>
            <a:ext cx="7091264" cy="11074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869628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color block</Template>
  <TotalTime>251</TotalTime>
  <Words>341</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Sabon Next LT</vt:lpstr>
      <vt:lpstr>Sabon Next LT (Body)</vt:lpstr>
      <vt:lpstr>Times New Roman</vt:lpstr>
      <vt:lpstr>Office Theme</vt:lpstr>
      <vt:lpstr>CUSTOMER GRATIFICATION IN AIRLINE INDUSTRY  Ms. Gavoury R1, Sujitha D2, Tharani R3 </vt:lpstr>
      <vt:lpstr>ABSTRACT</vt:lpstr>
      <vt:lpstr>DATASET DETAIL</vt:lpstr>
      <vt:lpstr>EXPLORATORY DATA ANALYSIS </vt:lpstr>
      <vt:lpstr>DATASET INFOMATION</vt:lpstr>
      <vt:lpstr>PREPROCESSING</vt:lpstr>
      <vt:lpstr>PowerPoint Presentation</vt:lpstr>
      <vt:lpstr>PowerPoint Presentation</vt:lpstr>
      <vt:lpstr>RANDOM FOREST CLASSIFIER</vt:lpstr>
      <vt:lpstr>Feature importance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GRATIFICATION IN AIRLINE INDUSTRY</dc:title>
  <dc:subject/>
  <dc:creator>sujithadmy@gmail.com</dc:creator>
  <cp:lastModifiedBy>sujithadmy@gmail.com</cp:lastModifiedBy>
  <cp:revision>67</cp:revision>
  <dcterms:created xsi:type="dcterms:W3CDTF">2024-02-21T07:10:32Z</dcterms:created>
  <dcterms:modified xsi:type="dcterms:W3CDTF">2024-02-22T13:59:30Z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