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sldIdLst>
    <p:sldId id="256" r:id="rId2"/>
    <p:sldId id="273" r:id="rId3"/>
    <p:sldId id="281" r:id="rId4"/>
    <p:sldId id="257" r:id="rId5"/>
    <p:sldId id="259" r:id="rId6"/>
    <p:sldId id="261" r:id="rId7"/>
    <p:sldId id="272" r:id="rId8"/>
    <p:sldId id="267" r:id="rId9"/>
    <p:sldId id="274" r:id="rId10"/>
    <p:sldId id="275" r:id="rId11"/>
    <p:sldId id="276" r:id="rId12"/>
    <p:sldId id="277" r:id="rId13"/>
    <p:sldId id="278" r:id="rId14"/>
    <p:sldId id="279" r:id="rId15"/>
    <p:sldId id="280"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0434C7-6062-4D9C-9E10-408F79F02409}" v="20" dt="2024-07-28T13:31:27.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itha reddy" userId="741fc4d702ae95f2" providerId="LiveId" clId="{DC0434C7-6062-4D9C-9E10-408F79F02409}"/>
    <pc:docChg chg="undo custSel addSld delSld modSld">
      <pc:chgData name="sujitha reddy" userId="741fc4d702ae95f2" providerId="LiveId" clId="{DC0434C7-6062-4D9C-9E10-408F79F02409}" dt="2024-07-30T07:22:18.086" v="317" actId="20577"/>
      <pc:docMkLst>
        <pc:docMk/>
      </pc:docMkLst>
      <pc:sldChg chg="addSp delSp modSp mod modClrScheme chgLayout">
        <pc:chgData name="sujitha reddy" userId="741fc4d702ae95f2" providerId="LiveId" clId="{DC0434C7-6062-4D9C-9E10-408F79F02409}" dt="2024-07-30T07:22:18.086" v="317" actId="20577"/>
        <pc:sldMkLst>
          <pc:docMk/>
          <pc:sldMk cId="3156525572" sldId="257"/>
        </pc:sldMkLst>
        <pc:spChg chg="mod ord">
          <ac:chgData name="sujitha reddy" userId="741fc4d702ae95f2" providerId="LiveId" clId="{DC0434C7-6062-4D9C-9E10-408F79F02409}" dt="2024-07-28T13:26:30.927" v="210" actId="1076"/>
          <ac:spMkLst>
            <pc:docMk/>
            <pc:sldMk cId="3156525572" sldId="257"/>
            <ac:spMk id="2" creationId="{EAB4402A-C758-C1CF-8406-479021143731}"/>
          </ac:spMkLst>
        </pc:spChg>
        <pc:spChg chg="mod ord">
          <ac:chgData name="sujitha reddy" userId="741fc4d702ae95f2" providerId="LiveId" clId="{DC0434C7-6062-4D9C-9E10-408F79F02409}" dt="2024-07-30T07:22:18.086" v="317" actId="20577"/>
          <ac:spMkLst>
            <pc:docMk/>
            <pc:sldMk cId="3156525572" sldId="257"/>
            <ac:spMk id="3" creationId="{6A3FC24E-03A3-F8E8-7F2D-816B49F2D983}"/>
          </ac:spMkLst>
        </pc:spChg>
        <pc:spChg chg="add del mod">
          <ac:chgData name="sujitha reddy" userId="741fc4d702ae95f2" providerId="LiveId" clId="{DC0434C7-6062-4D9C-9E10-408F79F02409}" dt="2024-07-28T13:26:05.616" v="208" actId="6264"/>
          <ac:spMkLst>
            <pc:docMk/>
            <pc:sldMk cId="3156525572" sldId="257"/>
            <ac:spMk id="4" creationId="{1573D308-7813-5A9B-4A36-B8FF0404862F}"/>
          </ac:spMkLst>
        </pc:spChg>
        <pc:spChg chg="add del mod">
          <ac:chgData name="sujitha reddy" userId="741fc4d702ae95f2" providerId="LiveId" clId="{DC0434C7-6062-4D9C-9E10-408F79F02409}" dt="2024-07-28T13:26:05.616" v="208" actId="6264"/>
          <ac:spMkLst>
            <pc:docMk/>
            <pc:sldMk cId="3156525572" sldId="257"/>
            <ac:spMk id="5" creationId="{1AB294D9-87B9-664B-0D10-DE79A8136CF2}"/>
          </ac:spMkLst>
        </pc:spChg>
        <pc:picChg chg="mod">
          <ac:chgData name="sujitha reddy" userId="741fc4d702ae95f2" providerId="LiveId" clId="{DC0434C7-6062-4D9C-9E10-408F79F02409}" dt="2024-07-28T13:26:35.438" v="211" actId="1076"/>
          <ac:picMkLst>
            <pc:docMk/>
            <pc:sldMk cId="3156525572" sldId="257"/>
            <ac:picMk id="1026" creationId="{411BB05F-A4D0-176E-BC1A-6A3112EE8B81}"/>
          </ac:picMkLst>
        </pc:picChg>
      </pc:sldChg>
      <pc:sldChg chg="del">
        <pc:chgData name="sujitha reddy" userId="741fc4d702ae95f2" providerId="LiveId" clId="{DC0434C7-6062-4D9C-9E10-408F79F02409}" dt="2024-07-28T13:10:15.546" v="69" actId="2696"/>
        <pc:sldMkLst>
          <pc:docMk/>
          <pc:sldMk cId="1357489260" sldId="266"/>
        </pc:sldMkLst>
      </pc:sldChg>
      <pc:sldChg chg="addSp delSp modSp mod modClrScheme chgLayout">
        <pc:chgData name="sujitha reddy" userId="741fc4d702ae95f2" providerId="LiveId" clId="{DC0434C7-6062-4D9C-9E10-408F79F02409}" dt="2024-07-28T13:27:29.724" v="221" actId="14100"/>
        <pc:sldMkLst>
          <pc:docMk/>
          <pc:sldMk cId="2261788968" sldId="267"/>
        </pc:sldMkLst>
        <pc:spChg chg="mod ord">
          <ac:chgData name="sujitha reddy" userId="741fc4d702ae95f2" providerId="LiveId" clId="{DC0434C7-6062-4D9C-9E10-408F79F02409}" dt="2024-07-28T13:27:06.907" v="215" actId="1076"/>
          <ac:spMkLst>
            <pc:docMk/>
            <pc:sldMk cId="2261788968" sldId="267"/>
            <ac:spMk id="2" creationId="{13DB4BFC-F243-AAC8-40AA-21A25BAE3CF3}"/>
          </ac:spMkLst>
        </pc:spChg>
        <pc:spChg chg="add mod">
          <ac:chgData name="sujitha reddy" userId="741fc4d702ae95f2" providerId="LiveId" clId="{DC0434C7-6062-4D9C-9E10-408F79F02409}" dt="2024-07-28T13:27:20.404" v="218" actId="1076"/>
          <ac:spMkLst>
            <pc:docMk/>
            <pc:sldMk cId="2261788968" sldId="267"/>
            <ac:spMk id="4" creationId="{11AFA6FF-4188-1694-DD0E-DFA8C9AFC53E}"/>
          </ac:spMkLst>
        </pc:spChg>
        <pc:spChg chg="add del">
          <ac:chgData name="sujitha reddy" userId="741fc4d702ae95f2" providerId="LiveId" clId="{DC0434C7-6062-4D9C-9E10-408F79F02409}" dt="2024-07-28T13:09:03.214" v="63" actId="478"/>
          <ac:spMkLst>
            <pc:docMk/>
            <pc:sldMk cId="2261788968" sldId="267"/>
            <ac:spMk id="5" creationId="{0867A333-1668-8575-76C2-550004958673}"/>
          </ac:spMkLst>
        </pc:spChg>
        <pc:picChg chg="add mod">
          <ac:chgData name="sujitha reddy" userId="741fc4d702ae95f2" providerId="LiveId" clId="{DC0434C7-6062-4D9C-9E10-408F79F02409}" dt="2024-07-28T13:27:29.724" v="221" actId="14100"/>
          <ac:picMkLst>
            <pc:docMk/>
            <pc:sldMk cId="2261788968" sldId="267"/>
            <ac:picMk id="3" creationId="{01E969B0-8AB1-2330-C660-DDEB530AA0A5}"/>
          </ac:picMkLst>
        </pc:picChg>
        <pc:picChg chg="mod ord">
          <ac:chgData name="sujitha reddy" userId="741fc4d702ae95f2" providerId="LiveId" clId="{DC0434C7-6062-4D9C-9E10-408F79F02409}" dt="2024-07-28T13:27:23.521" v="219" actId="1076"/>
          <ac:picMkLst>
            <pc:docMk/>
            <pc:sldMk cId="2261788968" sldId="267"/>
            <ac:picMk id="10" creationId="{9124107E-5BFE-957F-4585-BB4F24732055}"/>
          </ac:picMkLst>
        </pc:picChg>
      </pc:sldChg>
      <pc:sldChg chg="del">
        <pc:chgData name="sujitha reddy" userId="741fc4d702ae95f2" providerId="LiveId" clId="{DC0434C7-6062-4D9C-9E10-408F79F02409}" dt="2024-07-28T13:10:45.212" v="70" actId="2696"/>
        <pc:sldMkLst>
          <pc:docMk/>
          <pc:sldMk cId="3666814006" sldId="268"/>
        </pc:sldMkLst>
      </pc:sldChg>
      <pc:sldChg chg="modSp mod modClrScheme chgLayout">
        <pc:chgData name="sujitha reddy" userId="741fc4d702ae95f2" providerId="LiveId" clId="{DC0434C7-6062-4D9C-9E10-408F79F02409}" dt="2024-07-28T13:28:00.034" v="224" actId="1076"/>
        <pc:sldMkLst>
          <pc:docMk/>
          <pc:sldMk cId="2142071910" sldId="269"/>
        </pc:sldMkLst>
        <pc:spChg chg="mod ord">
          <ac:chgData name="sujitha reddy" userId="741fc4d702ae95f2" providerId="LiveId" clId="{DC0434C7-6062-4D9C-9E10-408F79F02409}" dt="2024-07-28T13:27:52.951" v="223" actId="1076"/>
          <ac:spMkLst>
            <pc:docMk/>
            <pc:sldMk cId="2142071910" sldId="269"/>
            <ac:spMk id="2" creationId="{8B972468-55F4-0584-0A48-F0C7E6EB1054}"/>
          </ac:spMkLst>
        </pc:spChg>
        <pc:spChg chg="mod ord">
          <ac:chgData name="sujitha reddy" userId="741fc4d702ae95f2" providerId="LiveId" clId="{DC0434C7-6062-4D9C-9E10-408F79F02409}" dt="2024-07-28T13:28:00.034" v="224" actId="1076"/>
          <ac:spMkLst>
            <pc:docMk/>
            <pc:sldMk cId="2142071910" sldId="269"/>
            <ac:spMk id="3" creationId="{5CC226BA-E699-9DAD-FB7E-0DFD1EDAFC41}"/>
          </ac:spMkLst>
        </pc:spChg>
      </pc:sldChg>
      <pc:sldChg chg="modSp mod">
        <pc:chgData name="sujitha reddy" userId="741fc4d702ae95f2" providerId="LiveId" clId="{DC0434C7-6062-4D9C-9E10-408F79F02409}" dt="2024-07-28T13:28:55.904" v="250" actId="1076"/>
        <pc:sldMkLst>
          <pc:docMk/>
          <pc:sldMk cId="2115765084" sldId="270"/>
        </pc:sldMkLst>
        <pc:spChg chg="mod">
          <ac:chgData name="sujitha reddy" userId="741fc4d702ae95f2" providerId="LiveId" clId="{DC0434C7-6062-4D9C-9E10-408F79F02409}" dt="2024-07-28T13:24:35.363" v="196" actId="1076"/>
          <ac:spMkLst>
            <pc:docMk/>
            <pc:sldMk cId="2115765084" sldId="270"/>
            <ac:spMk id="2" creationId="{86129D23-66B7-B68C-974B-EB87C60170E6}"/>
          </ac:spMkLst>
        </pc:spChg>
        <pc:spChg chg="mod">
          <ac:chgData name="sujitha reddy" userId="741fc4d702ae95f2" providerId="LiveId" clId="{DC0434C7-6062-4D9C-9E10-408F79F02409}" dt="2024-07-28T13:28:55.904" v="250" actId="1076"/>
          <ac:spMkLst>
            <pc:docMk/>
            <pc:sldMk cId="2115765084" sldId="270"/>
            <ac:spMk id="3" creationId="{ECE6F336-DA8F-A3BD-FEEF-EA950FACF619}"/>
          </ac:spMkLst>
        </pc:spChg>
      </pc:sldChg>
      <pc:sldChg chg="modSp mod">
        <pc:chgData name="sujitha reddy" userId="741fc4d702ae95f2" providerId="LiveId" clId="{DC0434C7-6062-4D9C-9E10-408F79F02409}" dt="2024-07-27T08:22:54.951" v="0" actId="207"/>
        <pc:sldMkLst>
          <pc:docMk/>
          <pc:sldMk cId="1107281487" sldId="272"/>
        </pc:sldMkLst>
        <pc:spChg chg="mod">
          <ac:chgData name="sujitha reddy" userId="741fc4d702ae95f2" providerId="LiveId" clId="{DC0434C7-6062-4D9C-9E10-408F79F02409}" dt="2024-07-27T08:22:54.951" v="0" actId="207"/>
          <ac:spMkLst>
            <pc:docMk/>
            <pc:sldMk cId="1107281487" sldId="272"/>
            <ac:spMk id="3" creationId="{D5D43A94-C871-FAC5-1159-A2F41BC22C30}"/>
          </ac:spMkLst>
        </pc:spChg>
      </pc:sldChg>
      <pc:sldChg chg="addSp modSp mod">
        <pc:chgData name="sujitha reddy" userId="741fc4d702ae95f2" providerId="LiveId" clId="{DC0434C7-6062-4D9C-9E10-408F79F02409}" dt="2024-07-28T13:29:48.772" v="255" actId="1076"/>
        <pc:sldMkLst>
          <pc:docMk/>
          <pc:sldMk cId="2407463765" sldId="273"/>
        </pc:sldMkLst>
        <pc:spChg chg="mod">
          <ac:chgData name="sujitha reddy" userId="741fc4d702ae95f2" providerId="LiveId" clId="{DC0434C7-6062-4D9C-9E10-408F79F02409}" dt="2024-07-28T13:29:48.772" v="255" actId="1076"/>
          <ac:spMkLst>
            <pc:docMk/>
            <pc:sldMk cId="2407463765" sldId="273"/>
            <ac:spMk id="2" creationId="{95C2217A-EC21-71BC-2816-70703D91DF43}"/>
          </ac:spMkLst>
        </pc:spChg>
        <pc:spChg chg="add mod">
          <ac:chgData name="sujitha reddy" userId="741fc4d702ae95f2" providerId="LiveId" clId="{DC0434C7-6062-4D9C-9E10-408F79F02409}" dt="2024-07-28T13:29:43.106" v="254" actId="1076"/>
          <ac:spMkLst>
            <pc:docMk/>
            <pc:sldMk cId="2407463765" sldId="273"/>
            <ac:spMk id="3" creationId="{A6093D92-5CCE-0657-9E26-9CB9DC70CA57}"/>
          </ac:spMkLst>
        </pc:spChg>
      </pc:sldChg>
      <pc:sldChg chg="addSp modSp new mod">
        <pc:chgData name="sujitha reddy" userId="741fc4d702ae95f2" providerId="LiveId" clId="{DC0434C7-6062-4D9C-9E10-408F79F02409}" dt="2024-07-28T13:14:16.572" v="100" actId="1076"/>
        <pc:sldMkLst>
          <pc:docMk/>
          <pc:sldMk cId="4222977642" sldId="274"/>
        </pc:sldMkLst>
        <pc:spChg chg="add mod">
          <ac:chgData name="sujitha reddy" userId="741fc4d702ae95f2" providerId="LiveId" clId="{DC0434C7-6062-4D9C-9E10-408F79F02409}" dt="2024-07-28T13:11:55.252" v="91" actId="1076"/>
          <ac:spMkLst>
            <pc:docMk/>
            <pc:sldMk cId="4222977642" sldId="274"/>
            <ac:spMk id="2" creationId="{7B99B1EF-E12A-D296-299B-5E0B8C417473}"/>
          </ac:spMkLst>
        </pc:spChg>
        <pc:spChg chg="add mod">
          <ac:chgData name="sujitha reddy" userId="741fc4d702ae95f2" providerId="LiveId" clId="{DC0434C7-6062-4D9C-9E10-408F79F02409}" dt="2024-07-28T13:14:00.012" v="98" actId="1076"/>
          <ac:spMkLst>
            <pc:docMk/>
            <pc:sldMk cId="4222977642" sldId="274"/>
            <ac:spMk id="3" creationId="{572152ED-98C8-72B5-DC3C-BD86E11B41D6}"/>
          </ac:spMkLst>
        </pc:spChg>
        <pc:picChg chg="add mod">
          <ac:chgData name="sujitha reddy" userId="741fc4d702ae95f2" providerId="LiveId" clId="{DC0434C7-6062-4D9C-9E10-408F79F02409}" dt="2024-07-28T13:14:16.572" v="100" actId="1076"/>
          <ac:picMkLst>
            <pc:docMk/>
            <pc:sldMk cId="4222977642" sldId="274"/>
            <ac:picMk id="4" creationId="{FCD227AA-5E36-20CE-D1DE-83D1F929DE42}"/>
          </ac:picMkLst>
        </pc:picChg>
      </pc:sldChg>
      <pc:sldChg chg="addSp modSp new mod">
        <pc:chgData name="sujitha reddy" userId="741fc4d702ae95f2" providerId="LiveId" clId="{DC0434C7-6062-4D9C-9E10-408F79F02409}" dt="2024-07-28T13:15:32.830" v="105" actId="14100"/>
        <pc:sldMkLst>
          <pc:docMk/>
          <pc:sldMk cId="3812709779" sldId="275"/>
        </pc:sldMkLst>
        <pc:spChg chg="add mod">
          <ac:chgData name="sujitha reddy" userId="741fc4d702ae95f2" providerId="LiveId" clId="{DC0434C7-6062-4D9C-9E10-408F79F02409}" dt="2024-07-28T13:15:32.830" v="105" actId="14100"/>
          <ac:spMkLst>
            <pc:docMk/>
            <pc:sldMk cId="3812709779" sldId="275"/>
            <ac:spMk id="2" creationId="{2EDEC1FD-D4FF-04B0-FF14-3102F4D27A61}"/>
          </ac:spMkLst>
        </pc:spChg>
      </pc:sldChg>
      <pc:sldChg chg="addSp delSp modSp new mod">
        <pc:chgData name="sujitha reddy" userId="741fc4d702ae95f2" providerId="LiveId" clId="{DC0434C7-6062-4D9C-9E10-408F79F02409}" dt="2024-07-28T13:18:17.071" v="123" actId="14100"/>
        <pc:sldMkLst>
          <pc:docMk/>
          <pc:sldMk cId="1109375211" sldId="276"/>
        </pc:sldMkLst>
        <pc:spChg chg="add mod">
          <ac:chgData name="sujitha reddy" userId="741fc4d702ae95f2" providerId="LiveId" clId="{DC0434C7-6062-4D9C-9E10-408F79F02409}" dt="2024-07-28T13:17:45.524" v="120" actId="1076"/>
          <ac:spMkLst>
            <pc:docMk/>
            <pc:sldMk cId="1109375211" sldId="276"/>
            <ac:spMk id="2" creationId="{06810FB2-4E11-BF7F-85E5-5FAED47B65F0}"/>
          </ac:spMkLst>
        </pc:spChg>
        <pc:spChg chg="add del mod">
          <ac:chgData name="sujitha reddy" userId="741fc4d702ae95f2" providerId="LiveId" clId="{DC0434C7-6062-4D9C-9E10-408F79F02409}" dt="2024-07-28T13:17:27.026" v="117" actId="21"/>
          <ac:spMkLst>
            <pc:docMk/>
            <pc:sldMk cId="1109375211" sldId="276"/>
            <ac:spMk id="3" creationId="{A09D22D3-5703-1BE7-F11F-8132C1BBB295}"/>
          </ac:spMkLst>
        </pc:spChg>
        <pc:picChg chg="add mod">
          <ac:chgData name="sujitha reddy" userId="741fc4d702ae95f2" providerId="LiveId" clId="{DC0434C7-6062-4D9C-9E10-408F79F02409}" dt="2024-07-28T13:18:17.071" v="123" actId="14100"/>
          <ac:picMkLst>
            <pc:docMk/>
            <pc:sldMk cId="1109375211" sldId="276"/>
            <ac:picMk id="4" creationId="{DE1630D1-F97F-86CD-927F-D222D4FD8785}"/>
          </ac:picMkLst>
        </pc:picChg>
      </pc:sldChg>
      <pc:sldChg chg="addSp modSp new mod">
        <pc:chgData name="sujitha reddy" userId="741fc4d702ae95f2" providerId="LiveId" clId="{DC0434C7-6062-4D9C-9E10-408F79F02409}" dt="2024-07-28T13:17:33.251" v="119" actId="1076"/>
        <pc:sldMkLst>
          <pc:docMk/>
          <pc:sldMk cId="3726383268" sldId="277"/>
        </pc:sldMkLst>
        <pc:spChg chg="add mod">
          <ac:chgData name="sujitha reddy" userId="741fc4d702ae95f2" providerId="LiveId" clId="{DC0434C7-6062-4D9C-9E10-408F79F02409}" dt="2024-07-28T13:17:33.251" v="119" actId="1076"/>
          <ac:spMkLst>
            <pc:docMk/>
            <pc:sldMk cId="3726383268" sldId="277"/>
            <ac:spMk id="3" creationId="{A09D22D3-5703-1BE7-F11F-8132C1BBB295}"/>
          </ac:spMkLst>
        </pc:spChg>
      </pc:sldChg>
      <pc:sldChg chg="addSp modSp new mod">
        <pc:chgData name="sujitha reddy" userId="741fc4d702ae95f2" providerId="LiveId" clId="{DC0434C7-6062-4D9C-9E10-408F79F02409}" dt="2024-07-28T13:20:31.050" v="147" actId="255"/>
        <pc:sldMkLst>
          <pc:docMk/>
          <pc:sldMk cId="2702567248" sldId="278"/>
        </pc:sldMkLst>
        <pc:spChg chg="add mod">
          <ac:chgData name="sujitha reddy" userId="741fc4d702ae95f2" providerId="LiveId" clId="{DC0434C7-6062-4D9C-9E10-408F79F02409}" dt="2024-07-28T13:19:30.819" v="143" actId="1076"/>
          <ac:spMkLst>
            <pc:docMk/>
            <pc:sldMk cId="2702567248" sldId="278"/>
            <ac:spMk id="2" creationId="{13534BA1-3C93-1A71-E0A0-4A353CDCACA7}"/>
          </ac:spMkLst>
        </pc:spChg>
        <pc:spChg chg="add mod">
          <ac:chgData name="sujitha reddy" userId="741fc4d702ae95f2" providerId="LiveId" clId="{DC0434C7-6062-4D9C-9E10-408F79F02409}" dt="2024-07-28T13:20:31.050" v="147" actId="255"/>
          <ac:spMkLst>
            <pc:docMk/>
            <pc:sldMk cId="2702567248" sldId="278"/>
            <ac:spMk id="3" creationId="{A123B9C5-8122-CA0A-D300-ADBCCD2AF55E}"/>
          </ac:spMkLst>
        </pc:spChg>
      </pc:sldChg>
      <pc:sldChg chg="addSp modSp new mod">
        <pc:chgData name="sujitha reddy" userId="741fc4d702ae95f2" providerId="LiveId" clId="{DC0434C7-6062-4D9C-9E10-408F79F02409}" dt="2024-07-28T13:21:18.334" v="154" actId="313"/>
        <pc:sldMkLst>
          <pc:docMk/>
          <pc:sldMk cId="3235509339" sldId="279"/>
        </pc:sldMkLst>
        <pc:spChg chg="add mod">
          <ac:chgData name="sujitha reddy" userId="741fc4d702ae95f2" providerId="LiveId" clId="{DC0434C7-6062-4D9C-9E10-408F79F02409}" dt="2024-07-28T13:21:18.334" v="154" actId="313"/>
          <ac:spMkLst>
            <pc:docMk/>
            <pc:sldMk cId="3235509339" sldId="279"/>
            <ac:spMk id="2" creationId="{4C2EF789-B06E-84F4-52C5-ECA743F3BE1E}"/>
          </ac:spMkLst>
        </pc:spChg>
      </pc:sldChg>
      <pc:sldChg chg="addSp delSp modSp new mod">
        <pc:chgData name="sujitha reddy" userId="741fc4d702ae95f2" providerId="LiveId" clId="{DC0434C7-6062-4D9C-9E10-408F79F02409}" dt="2024-07-28T13:24:21.957" v="195" actId="1076"/>
        <pc:sldMkLst>
          <pc:docMk/>
          <pc:sldMk cId="3554580552" sldId="280"/>
        </pc:sldMkLst>
        <pc:spChg chg="add del mod">
          <ac:chgData name="sujitha reddy" userId="741fc4d702ae95f2" providerId="LiveId" clId="{DC0434C7-6062-4D9C-9E10-408F79F02409}" dt="2024-07-28T13:22:13.780" v="160"/>
          <ac:spMkLst>
            <pc:docMk/>
            <pc:sldMk cId="3554580552" sldId="280"/>
            <ac:spMk id="2" creationId="{04EFB253-A10B-A5F7-F225-BB560B1B5CE0}"/>
          </ac:spMkLst>
        </pc:spChg>
        <pc:spChg chg="add mod">
          <ac:chgData name="sujitha reddy" userId="741fc4d702ae95f2" providerId="LiveId" clId="{DC0434C7-6062-4D9C-9E10-408F79F02409}" dt="2024-07-28T13:24:21.957" v="195" actId="1076"/>
          <ac:spMkLst>
            <pc:docMk/>
            <pc:sldMk cId="3554580552" sldId="280"/>
            <ac:spMk id="3" creationId="{9AF9399C-6BBE-A007-C79D-8A304B522480}"/>
          </ac:spMkLst>
        </pc:spChg>
        <pc:spChg chg="add mod">
          <ac:chgData name="sujitha reddy" userId="741fc4d702ae95f2" providerId="LiveId" clId="{DC0434C7-6062-4D9C-9E10-408F79F02409}" dt="2024-07-28T13:24:13.153" v="194" actId="1076"/>
          <ac:spMkLst>
            <pc:docMk/>
            <pc:sldMk cId="3554580552" sldId="280"/>
            <ac:spMk id="5" creationId="{08AD619C-0C35-A1F9-3DDA-C606BF9EFE5B}"/>
          </ac:spMkLst>
        </pc:spChg>
      </pc:sldChg>
      <pc:sldChg chg="addSp delSp modSp new mod">
        <pc:chgData name="sujitha reddy" userId="741fc4d702ae95f2" providerId="LiveId" clId="{DC0434C7-6062-4D9C-9E10-408F79F02409}" dt="2024-07-28T13:35:10.001" v="307" actId="1076"/>
        <pc:sldMkLst>
          <pc:docMk/>
          <pc:sldMk cId="1560363971" sldId="281"/>
        </pc:sldMkLst>
        <pc:spChg chg="add mod">
          <ac:chgData name="sujitha reddy" userId="741fc4d702ae95f2" providerId="LiveId" clId="{DC0434C7-6062-4D9C-9E10-408F79F02409}" dt="2024-07-28T13:34:25.062" v="298" actId="1076"/>
          <ac:spMkLst>
            <pc:docMk/>
            <pc:sldMk cId="1560363971" sldId="281"/>
            <ac:spMk id="2" creationId="{EDFFDF1F-5416-1A4B-FFBE-A31D3844B463}"/>
          </ac:spMkLst>
        </pc:spChg>
        <pc:spChg chg="add del mod">
          <ac:chgData name="sujitha reddy" userId="741fc4d702ae95f2" providerId="LiveId" clId="{DC0434C7-6062-4D9C-9E10-408F79F02409}" dt="2024-07-28T13:31:27.033" v="277" actId="478"/>
          <ac:spMkLst>
            <pc:docMk/>
            <pc:sldMk cId="1560363971" sldId="281"/>
            <ac:spMk id="3" creationId="{B86C5CA2-A0F6-97FA-A282-D0A5709B469E}"/>
          </ac:spMkLst>
        </pc:spChg>
        <pc:spChg chg="add del mod">
          <ac:chgData name="sujitha reddy" userId="741fc4d702ae95f2" providerId="LiveId" clId="{DC0434C7-6062-4D9C-9E10-408F79F02409}" dt="2024-07-28T13:31:27.033" v="277" actId="478"/>
          <ac:spMkLst>
            <pc:docMk/>
            <pc:sldMk cId="1560363971" sldId="281"/>
            <ac:spMk id="4" creationId="{63791A4B-B417-8A0E-8CE7-FE61D6CE2C86}"/>
          </ac:spMkLst>
        </pc:spChg>
        <pc:spChg chg="add mod">
          <ac:chgData name="sujitha reddy" userId="741fc4d702ae95f2" providerId="LiveId" clId="{DC0434C7-6062-4D9C-9E10-408F79F02409}" dt="2024-07-28T13:35:10.001" v="307" actId="1076"/>
          <ac:spMkLst>
            <pc:docMk/>
            <pc:sldMk cId="1560363971" sldId="281"/>
            <ac:spMk id="6" creationId="{BB796906-00FF-EC4C-5C7F-F7E1D3546679}"/>
          </ac:spMkLst>
        </pc:spChg>
        <pc:picChg chg="add del mod">
          <ac:chgData name="sujitha reddy" userId="741fc4d702ae95f2" providerId="LiveId" clId="{DC0434C7-6062-4D9C-9E10-408F79F02409}" dt="2024-07-28T13:31:27.033" v="277" actId="478"/>
          <ac:picMkLst>
            <pc:docMk/>
            <pc:sldMk cId="1560363971" sldId="281"/>
            <ac:picMk id="2049" creationId="{35A2F10A-FC64-A320-0D95-0330F42148F7}"/>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55250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2199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954141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98969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65867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DE6118-2437-4B30-8E3C-4D2BE6020583}" type="datetimeFigureOut">
              <a:rPr lang="en-US" smtClean="0"/>
              <a:pPr/>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027770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DE6118-2437-4B30-8E3C-4D2BE6020583}" type="datetimeFigureOut">
              <a:rPr lang="en-US" smtClean="0"/>
              <a:pPr/>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94624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6287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62461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951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961359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050512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5151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7/30/2024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9731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2455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7/30/2024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942197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52281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786149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7DE6118-2437-4B30-8E3C-4D2BE6020583}" type="datetimeFigureOut">
              <a:rPr lang="en-US" smtClean="0"/>
              <a:pPr/>
              <a:t>7/30/2024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565046222"/>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F4E0F-F23D-64EE-F56E-61A5ABC4CA6E}"/>
              </a:ext>
            </a:extLst>
          </p:cNvPr>
          <p:cNvSpPr>
            <a:spLocks noGrp="1"/>
          </p:cNvSpPr>
          <p:nvPr>
            <p:ph type="ctrTitle"/>
          </p:nvPr>
        </p:nvSpPr>
        <p:spPr>
          <a:xfrm>
            <a:off x="1056640" y="1833464"/>
            <a:ext cx="8907002" cy="1595535"/>
          </a:xfrm>
        </p:spPr>
        <p:txBody>
          <a:bodyPr>
            <a:normAutofit/>
          </a:bodyPr>
          <a:lstStyle/>
          <a:p>
            <a:r>
              <a:rPr lang="en-US" dirty="0">
                <a:solidFill>
                  <a:schemeClr val="accent4"/>
                </a:solidFill>
                <a:latin typeface="Algerian" panose="04020705040A02060702" pitchFamily="82" charset="0"/>
              </a:rPr>
              <a:t>IMPLEMENTATION OF SMART TRAFFIC ECO OPTIMIZATION</a:t>
            </a:r>
            <a:endParaRPr lang="en-IN" dirty="0">
              <a:solidFill>
                <a:schemeClr val="accent4"/>
              </a:solidFill>
              <a:latin typeface="Algerian" panose="04020705040A02060702" pitchFamily="82" charset="0"/>
            </a:endParaRPr>
          </a:p>
        </p:txBody>
      </p:sp>
      <p:sp>
        <p:nvSpPr>
          <p:cNvPr id="3" name="Subtitle 2">
            <a:extLst>
              <a:ext uri="{FF2B5EF4-FFF2-40B4-BE49-F238E27FC236}">
                <a16:creationId xmlns:a16="http://schemas.microsoft.com/office/drawing/2014/main" id="{01C283F5-77C9-B447-2A80-11E9980502AA}"/>
              </a:ext>
            </a:extLst>
          </p:cNvPr>
          <p:cNvSpPr>
            <a:spLocks noGrp="1"/>
          </p:cNvSpPr>
          <p:nvPr>
            <p:ph type="subTitle" idx="1"/>
          </p:nvPr>
        </p:nvSpPr>
        <p:spPr>
          <a:xfrm>
            <a:off x="6782734" y="3736598"/>
            <a:ext cx="2472611" cy="1595535"/>
          </a:xfrm>
        </p:spPr>
        <p:txBody>
          <a:bodyPr>
            <a:normAutofit fontScale="92500" lnSpcReduction="20000"/>
          </a:bodyPr>
          <a:lstStyle/>
          <a:p>
            <a:pPr algn="l"/>
            <a:r>
              <a:rPr lang="en-US" dirty="0"/>
              <a:t> </a:t>
            </a:r>
            <a:r>
              <a:rPr lang="en-US" sz="1800" dirty="0">
                <a:solidFill>
                  <a:schemeClr val="tx1"/>
                </a:solidFill>
                <a:latin typeface="Aptos" panose="020B0004020202020204" pitchFamily="34" charset="0"/>
              </a:rPr>
              <a:t>NAME:A. SUJITHA</a:t>
            </a:r>
          </a:p>
          <a:p>
            <a:pPr algn="l"/>
            <a:r>
              <a:rPr lang="en-US" sz="1800" dirty="0">
                <a:solidFill>
                  <a:schemeClr val="tx1"/>
                </a:solidFill>
                <a:latin typeface="Aptos" panose="020B0004020202020204" pitchFamily="34" charset="0"/>
              </a:rPr>
              <a:t>  REG NO:192211824  </a:t>
            </a:r>
          </a:p>
          <a:p>
            <a:pPr algn="l"/>
            <a:r>
              <a:rPr lang="en-US" sz="1800" dirty="0">
                <a:solidFill>
                  <a:schemeClr val="tx1"/>
                </a:solidFill>
                <a:latin typeface="Aptos" panose="020B0004020202020204" pitchFamily="34" charset="0"/>
              </a:rPr>
              <a:t>  NAME:AISWARIYA.R</a:t>
            </a:r>
          </a:p>
          <a:p>
            <a:pPr algn="l"/>
            <a:r>
              <a:rPr lang="en-US" sz="1800" dirty="0">
                <a:solidFill>
                  <a:schemeClr val="tx1"/>
                </a:solidFill>
                <a:latin typeface="Aptos" panose="020B0004020202020204" pitchFamily="34" charset="0"/>
              </a:rPr>
              <a:t>  REG NO:192210483</a:t>
            </a:r>
          </a:p>
          <a:p>
            <a:endParaRPr lang="en-US" dirty="0"/>
          </a:p>
          <a:p>
            <a:endParaRPr lang="en-US" dirty="0"/>
          </a:p>
        </p:txBody>
      </p:sp>
    </p:spTree>
    <p:extLst>
      <p:ext uri="{BB962C8B-B14F-4D97-AF65-F5344CB8AC3E}">
        <p14:creationId xmlns:p14="http://schemas.microsoft.com/office/powerpoint/2010/main" val="2032308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DEC1FD-D4FF-04B0-FF14-3102F4D27A61}"/>
              </a:ext>
            </a:extLst>
          </p:cNvPr>
          <p:cNvSpPr txBox="1"/>
          <p:nvPr/>
        </p:nvSpPr>
        <p:spPr>
          <a:xfrm>
            <a:off x="1481559" y="694485"/>
            <a:ext cx="9028253" cy="5559214"/>
          </a:xfrm>
          <a:prstGeom prst="rect">
            <a:avLst/>
          </a:prstGeom>
          <a:noFill/>
        </p:spPr>
        <p:txBody>
          <a:bodyPr wrap="square" rtlCol="0">
            <a:spAutoFit/>
          </a:bodyPr>
          <a:lstStyle/>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self.time_remaining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RED_LIGHT_DURATION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def countdown(self):</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self.time_remaining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&gt; 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self.time_remaining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self.update_state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def __str__(self):</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return f"{self.name} Light: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self.state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self.time_remaining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 remaining)"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class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TrafficSystem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def __</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init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__(self):</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self.lights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TrafficLight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("North-South"),</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TrafficLight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("East-West")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3812709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810FB2-4E11-BF7F-85E5-5FAED47B65F0}"/>
              </a:ext>
            </a:extLst>
          </p:cNvPr>
          <p:cNvSpPr txBox="1"/>
          <p:nvPr/>
        </p:nvSpPr>
        <p:spPr>
          <a:xfrm>
            <a:off x="1655180" y="544010"/>
            <a:ext cx="8229600" cy="5958170"/>
          </a:xfrm>
          <a:prstGeom prst="rect">
            <a:avLst/>
          </a:prstGeom>
          <a:noFill/>
        </p:spPr>
        <p:txBody>
          <a:bodyPr wrap="square" rtlCol="0">
            <a:spAutoFit/>
          </a:bodyPr>
          <a:lstStyle/>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simulate_traffic</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(self):</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while True: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for light in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self.lights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light.countdown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print(light)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Simulate changes in traffic flow</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self.adjust_traffic_lights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print("\n" + "-"*40 + "\n")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time.sleep</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adjust_traffic_lights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(self):</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Simulate adjusting traffic lights based on random traffic conditions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random.random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&gt; 0.5:</a:t>
            </a:r>
            <a:endParaRPr lang="en-IN" dirty="0"/>
          </a:p>
        </p:txBody>
      </p:sp>
      <p:pic>
        <p:nvPicPr>
          <p:cNvPr id="4" name="Picture 3" descr="How IoT based Smart Traffic Management System Optimizes Traffic?">
            <a:extLst>
              <a:ext uri="{FF2B5EF4-FFF2-40B4-BE49-F238E27FC236}">
                <a16:creationId xmlns:a16="http://schemas.microsoft.com/office/drawing/2014/main" id="{DE1630D1-F97F-86CD-927F-D222D4FD878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5548" y="1353768"/>
            <a:ext cx="4741424" cy="3410028"/>
          </a:xfrm>
          <a:prstGeom prst="rect">
            <a:avLst/>
          </a:prstGeom>
          <a:noFill/>
          <a:ln>
            <a:noFill/>
          </a:ln>
        </p:spPr>
      </p:pic>
    </p:spTree>
    <p:extLst>
      <p:ext uri="{BB962C8B-B14F-4D97-AF65-F5344CB8AC3E}">
        <p14:creationId xmlns:p14="http://schemas.microsoft.com/office/powerpoint/2010/main" val="1109375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9D22D3-5703-1BE7-F11F-8132C1BBB295}"/>
              </a:ext>
            </a:extLst>
          </p:cNvPr>
          <p:cNvSpPr txBox="1"/>
          <p:nvPr/>
        </p:nvSpPr>
        <p:spPr>
          <a:xfrm>
            <a:off x="1169043" y="1447303"/>
            <a:ext cx="9387068" cy="3963393"/>
          </a:xfrm>
          <a:prstGeom prst="rect">
            <a:avLst/>
          </a:prstGeom>
          <a:noFill/>
        </p:spPr>
        <p:txBody>
          <a:bodyPr wrap="square" rtlCol="0">
            <a:spAutoFit/>
          </a:bodyPr>
          <a:lstStyle/>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Randomly switch light durations to simulate traffic conditions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for light in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self.lights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light.state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'RED':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light.time_remaining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RED_LIGHT_DURATION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random.randint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(0, 10)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light.time_remaining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GREEN_LIGHT_DURATION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random.randint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(0, 10)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if __name__ == "__main__":</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system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TrafficSystem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system.simulate_traffic</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3726383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534BA1-3C93-1A71-E0A0-4A353CDCACA7}"/>
              </a:ext>
            </a:extLst>
          </p:cNvPr>
          <p:cNvSpPr txBox="1"/>
          <p:nvPr/>
        </p:nvSpPr>
        <p:spPr>
          <a:xfrm>
            <a:off x="3229337" y="254643"/>
            <a:ext cx="3900668" cy="707886"/>
          </a:xfrm>
          <a:prstGeom prst="rect">
            <a:avLst/>
          </a:prstGeom>
          <a:noFill/>
        </p:spPr>
        <p:txBody>
          <a:bodyPr wrap="square" rtlCol="0">
            <a:spAutoFit/>
          </a:bodyPr>
          <a:lstStyle/>
          <a:p>
            <a:r>
              <a:rPr lang="en-US" sz="4000" b="1" dirty="0">
                <a:solidFill>
                  <a:schemeClr val="accent4">
                    <a:lumMod val="75000"/>
                  </a:schemeClr>
                </a:solidFill>
                <a:latin typeface="Bahnschrift Light" panose="020B0502040204020203" pitchFamily="34" charset="0"/>
              </a:rPr>
              <a:t>METHODOLOGY</a:t>
            </a:r>
            <a:endParaRPr lang="en-IN" sz="4000" b="1" dirty="0">
              <a:solidFill>
                <a:schemeClr val="accent4">
                  <a:lumMod val="75000"/>
                </a:schemeClr>
              </a:solidFill>
              <a:latin typeface="Bahnschrift Light" panose="020B0502040204020203" pitchFamily="34" charset="0"/>
            </a:endParaRPr>
          </a:p>
        </p:txBody>
      </p:sp>
      <p:sp>
        <p:nvSpPr>
          <p:cNvPr id="3" name="TextBox 2">
            <a:extLst>
              <a:ext uri="{FF2B5EF4-FFF2-40B4-BE49-F238E27FC236}">
                <a16:creationId xmlns:a16="http://schemas.microsoft.com/office/drawing/2014/main" id="{A123B9C5-8122-CA0A-D300-ADBCCD2AF55E}"/>
              </a:ext>
            </a:extLst>
          </p:cNvPr>
          <p:cNvSpPr txBox="1"/>
          <p:nvPr/>
        </p:nvSpPr>
        <p:spPr>
          <a:xfrm>
            <a:off x="1319514" y="1203767"/>
            <a:ext cx="9896354" cy="5275290"/>
          </a:xfrm>
          <a:prstGeom prst="rect">
            <a:avLst/>
          </a:prstGeom>
          <a:noFill/>
        </p:spPr>
        <p:txBody>
          <a:bodyPr wrap="square" rtlCol="0">
            <a:spAutoFit/>
          </a:bodyPr>
          <a:lstStyle/>
          <a:p>
            <a:pPr marL="342900" lvl="0" indent="-342900" algn="just">
              <a:lnSpc>
                <a:spcPct val="107000"/>
              </a:lnSpc>
              <a:spcAft>
                <a:spcPts val="800"/>
              </a:spcAft>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Planning and Design: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Conduct feasibility studies and traffic flow analysis to identify critical areas.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Design the infrastructure layout and determine the placement of sensors and communication devices.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Infrastructure Development: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Install sensors, cameras, and communication devices at strategic locations.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Upgrade traffic signals to adaptive systems and establish control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centers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Data Collection and Integration: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Collect real-time traffic data from various sources, including road sensors, cameras, and GPS data from vehicles.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Integrate data from traffic control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centers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public transportation systems, and weather conditions.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2702567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F789-B06E-84F4-52C5-ECA743F3BE1E}"/>
              </a:ext>
            </a:extLst>
          </p:cNvPr>
          <p:cNvSpPr txBox="1"/>
          <p:nvPr/>
        </p:nvSpPr>
        <p:spPr>
          <a:xfrm>
            <a:off x="1250066" y="1006997"/>
            <a:ext cx="9896354" cy="5377882"/>
          </a:xfrm>
          <a:prstGeom prst="rect">
            <a:avLst/>
          </a:prstGeom>
          <a:noFill/>
        </p:spPr>
        <p:txBody>
          <a:bodyPr wrap="square" rtlCol="0">
            <a:spAutoFit/>
          </a:bodyPr>
          <a:lstStyle/>
          <a:p>
            <a:pPr marL="342900" lvl="0" indent="-342900" algn="just">
              <a:lnSpc>
                <a:spcPct val="107000"/>
              </a:lnSpc>
              <a:spcAft>
                <a:spcPts val="800"/>
              </a:spcAft>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Data Processing and Analysis: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Use big data analytics to process vast amounts of traffic data and identify patterns.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Employ machine learning algorithms to predict congestion and optimize traffic signals.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Traffic Management and Optimization: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Implement adaptive traffic signals that adjust timing based on real-time traffic conditions.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Utilize intelligent traffic control centres to monitor and manage traffic flow dynamically.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Communication and Feedback:</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Enable vehicle-to-everything (V2X) communication to enhance traffic coordination.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Symbol" panose="05050102010706020507" pitchFamily="18" charset="2"/>
              <a:buChar char=""/>
              <a:tabLst>
                <a:tab pos="9144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Provide real-time feedback to drivers for adopting eco-friendly driving practices.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23550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F9399C-6BBE-A007-C79D-8A304B522480}"/>
              </a:ext>
            </a:extLst>
          </p:cNvPr>
          <p:cNvSpPr txBox="1"/>
          <p:nvPr/>
        </p:nvSpPr>
        <p:spPr>
          <a:xfrm>
            <a:off x="3102015" y="277792"/>
            <a:ext cx="6736466" cy="646331"/>
          </a:xfrm>
          <a:prstGeom prst="rect">
            <a:avLst/>
          </a:prstGeom>
          <a:noFill/>
        </p:spPr>
        <p:txBody>
          <a:bodyPr wrap="square" rtlCol="0">
            <a:spAutoFit/>
          </a:bodyPr>
          <a:lstStyle/>
          <a:p>
            <a:r>
              <a:rPr lang="en-US" sz="3600" dirty="0">
                <a:solidFill>
                  <a:srgbClr val="C00000"/>
                </a:solidFill>
                <a:latin typeface="Arial Rounded MT Bold" panose="020F0704030504030204" pitchFamily="34" charset="0"/>
              </a:rPr>
              <a:t>RESULTS AND DISCUSSION</a:t>
            </a:r>
            <a:endParaRPr lang="en-IN" sz="3600" dirty="0">
              <a:solidFill>
                <a:srgbClr val="C00000"/>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08AD619C-0C35-A1F9-3DDA-C606BF9EFE5B}"/>
              </a:ext>
            </a:extLst>
          </p:cNvPr>
          <p:cNvSpPr txBox="1"/>
          <p:nvPr/>
        </p:nvSpPr>
        <p:spPr>
          <a:xfrm>
            <a:off x="925975" y="737430"/>
            <a:ext cx="10787605" cy="5383140"/>
          </a:xfrm>
          <a:prstGeom prst="rect">
            <a:avLst/>
          </a:prstGeom>
          <a:noFill/>
        </p:spPr>
        <p:txBody>
          <a:bodyPr wrap="square">
            <a:spAutoFit/>
          </a:bodyPr>
          <a:lstStyle/>
          <a:p>
            <a:pPr algn="just">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Results: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Significant reduction in traffic congestion and average travel time in pilot areas.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Noticeable decrease in vehicle emissions and fuel consumption.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Improved road safety with fewer accidents and real-time hazard alerts.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Higher adoption rates of electric and hybrid vehicles among residents.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Discussion: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project demonstrated the effectiveness of STEO in optimizing traffic flow and reducing environmental impact.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Initial implementation costs were high, but long-term benefits outweighed the expenses.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Data privacy concerns were addressed by implementing robust data protection measures.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Technological challenges were mitigated through careful planning and integration of reliable technologies.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Public acceptance was enhanced through awareness campaigns and demonstrating tangible benefits.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4580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72468-55F4-0584-0A48-F0C7E6EB1054}"/>
              </a:ext>
            </a:extLst>
          </p:cNvPr>
          <p:cNvSpPr>
            <a:spLocks noGrp="1"/>
          </p:cNvSpPr>
          <p:nvPr>
            <p:ph type="title" idx="4294967295"/>
          </p:nvPr>
        </p:nvSpPr>
        <p:spPr>
          <a:xfrm>
            <a:off x="4394200" y="399206"/>
            <a:ext cx="3403600" cy="908050"/>
          </a:xfrm>
        </p:spPr>
        <p:txBody>
          <a:bodyPr/>
          <a:lstStyle/>
          <a:p>
            <a:r>
              <a:rPr lang="en-US" dirty="0">
                <a:solidFill>
                  <a:srgbClr val="002060"/>
                </a:solidFill>
                <a:latin typeface="Arial Rounded MT Bold" panose="020F0704030504030204" pitchFamily="34" charset="0"/>
              </a:rPr>
              <a:t>CONCLUSION</a:t>
            </a:r>
            <a:endParaRPr lang="en-IN" dirty="0">
              <a:solidFill>
                <a:srgbClr val="00206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CC226BA-E699-9DAD-FB7E-0DFD1EDAFC41}"/>
              </a:ext>
            </a:extLst>
          </p:cNvPr>
          <p:cNvSpPr>
            <a:spLocks noGrp="1"/>
          </p:cNvSpPr>
          <p:nvPr>
            <p:ph idx="4294967295"/>
          </p:nvPr>
        </p:nvSpPr>
        <p:spPr>
          <a:xfrm>
            <a:off x="1041721" y="1716881"/>
            <a:ext cx="10363200" cy="3424238"/>
          </a:xfrm>
        </p:spPr>
        <p:txBody>
          <a:bodyPr>
            <a:normAutofit/>
          </a:bodyPr>
          <a:lstStyle/>
          <a:p>
            <a:pPr>
              <a:buFont typeface="Wingdings" panose="05000000000000000000" pitchFamily="2" charset="2"/>
              <a:buChar char="§"/>
            </a:pPr>
            <a:r>
              <a:rPr lang="en-US" dirty="0"/>
              <a:t>In conclusion as of now every where we are seeing traffic light signal in many highways and roads. But in some areas they are not working properly due to lack of signals and power supply.</a:t>
            </a:r>
          </a:p>
          <a:p>
            <a:pPr>
              <a:buFont typeface="Wingdings" panose="05000000000000000000" pitchFamily="2" charset="2"/>
              <a:buChar char="§"/>
            </a:pPr>
            <a:r>
              <a:rPr lang="en-US" dirty="0"/>
              <a:t>So due to this collision may occur between vehicles</a:t>
            </a:r>
          </a:p>
          <a:p>
            <a:pPr>
              <a:buFont typeface="Wingdings" panose="05000000000000000000" pitchFamily="2" charset="2"/>
              <a:buChar char="§"/>
            </a:pPr>
            <a:r>
              <a:rPr lang="en-US" dirty="0"/>
              <a:t>So here by my model Random forest algorithm is adapting faster signals and it cause lack of collision . </a:t>
            </a:r>
          </a:p>
          <a:p>
            <a:pPr>
              <a:buFont typeface="Wingdings" panose="05000000000000000000" pitchFamily="2" charset="2"/>
              <a:buChar char="§"/>
            </a:pPr>
            <a:r>
              <a:rPr lang="en-US" dirty="0"/>
              <a:t>Due to this the risk of death case can be reduced .so that they can use this method very occasionally.</a:t>
            </a:r>
          </a:p>
          <a:p>
            <a:pPr marL="0" indent="0">
              <a:buNone/>
            </a:pPr>
            <a:endParaRPr lang="en-IN" dirty="0"/>
          </a:p>
        </p:txBody>
      </p:sp>
    </p:spTree>
    <p:extLst>
      <p:ext uri="{BB962C8B-B14F-4D97-AF65-F5344CB8AC3E}">
        <p14:creationId xmlns:p14="http://schemas.microsoft.com/office/powerpoint/2010/main" val="2142071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9D23-66B7-B68C-974B-EB87C60170E6}"/>
              </a:ext>
            </a:extLst>
          </p:cNvPr>
          <p:cNvSpPr>
            <a:spLocks noGrp="1"/>
          </p:cNvSpPr>
          <p:nvPr>
            <p:ph type="title"/>
          </p:nvPr>
        </p:nvSpPr>
        <p:spPr>
          <a:xfrm>
            <a:off x="-915025" y="-145413"/>
            <a:ext cx="10364451" cy="1596177"/>
          </a:xfrm>
        </p:spPr>
        <p:txBody>
          <a:bodyPr/>
          <a:lstStyle/>
          <a:p>
            <a:r>
              <a:rPr lang="en-US" dirty="0">
                <a:solidFill>
                  <a:schemeClr val="accent6">
                    <a:lumMod val="75000"/>
                  </a:schemeClr>
                </a:solidFill>
              </a:rPr>
              <a:t>                    REFERENCES</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ECE6F336-DA8F-A3BD-FEEF-EA950FACF619}"/>
              </a:ext>
            </a:extLst>
          </p:cNvPr>
          <p:cNvSpPr>
            <a:spLocks noGrp="1"/>
          </p:cNvSpPr>
          <p:nvPr>
            <p:ph idx="1"/>
          </p:nvPr>
        </p:nvSpPr>
        <p:spPr>
          <a:xfrm>
            <a:off x="520549" y="1151751"/>
            <a:ext cx="11563421" cy="5272198"/>
          </a:xfrm>
        </p:spPr>
        <p:txBody>
          <a:bodyPr>
            <a:noAutofit/>
          </a:bodyPr>
          <a:lstStyle/>
          <a:p>
            <a:pPr>
              <a:buFont typeface="Wingdings" panose="05000000000000000000" pitchFamily="2" charset="2"/>
              <a:buChar char="§"/>
            </a:pPr>
            <a:r>
              <a:rPr lang="en-IN" dirty="0"/>
              <a:t>European Commission, "Green paper - Towards a new culture for urban mobility," COM(2007) 551 final, Brussels, 2007.</a:t>
            </a:r>
          </a:p>
          <a:p>
            <a:pPr>
              <a:buFont typeface="Wingdings" panose="05000000000000000000" pitchFamily="2" charset="2"/>
              <a:buChar char="§"/>
            </a:pPr>
            <a:r>
              <a:rPr lang="en-IN" dirty="0" err="1"/>
              <a:t>eCoMove</a:t>
            </a:r>
            <a:r>
              <a:rPr lang="en-IN" dirty="0"/>
              <a:t> Consortium, "</a:t>
            </a:r>
            <a:r>
              <a:rPr lang="en-IN" dirty="0" err="1"/>
              <a:t>eCoMove</a:t>
            </a:r>
            <a:r>
              <a:rPr lang="en-IN" dirty="0"/>
              <a:t> - Description of Work," Brussels, Belgium, 2010.</a:t>
            </a:r>
          </a:p>
          <a:p>
            <a:pPr>
              <a:buFont typeface="Wingdings" panose="05000000000000000000" pitchFamily="2" charset="2"/>
              <a:buChar char="§"/>
            </a:pPr>
            <a:r>
              <a:rPr lang="en-IN" dirty="0"/>
              <a:t>M. Van der Voort, "Design and evaluation of a new fuel-efficiency support tool," PhD Thesis, University of Twente, Enschede, the Netherlands, Enschede, 2001. </a:t>
            </a:r>
          </a:p>
          <a:p>
            <a:pPr>
              <a:buFont typeface="Wingdings" panose="05000000000000000000" pitchFamily="2" charset="2"/>
              <a:buChar char="§"/>
            </a:pPr>
            <a:r>
              <a:rPr lang="en-IN" dirty="0"/>
              <a:t>E. Ericsson, et al., "Optimizing route choice for lowest fuel consumption - Potential effects of a new driver support tool," Transportation Research Part C: Emerging Technologies, vol. 14, pp. 369-383, 2006. </a:t>
            </a:r>
          </a:p>
          <a:p>
            <a:pPr>
              <a:buFont typeface="Wingdings" panose="05000000000000000000" pitchFamily="2" charset="2"/>
              <a:buChar char="§"/>
            </a:pPr>
            <a:r>
              <a:rPr lang="en-IN" dirty="0"/>
              <a:t>CVIS Project. (2010). Cooperative Urban Mobility. Available: http://www.cvisproject.org/download/CVIS_Handbook_FINAL%20Ve rsion.pdf</a:t>
            </a:r>
          </a:p>
          <a:p>
            <a:pPr>
              <a:buFont typeface="Wingdings" panose="05000000000000000000" pitchFamily="2" charset="2"/>
              <a:buChar char="§"/>
            </a:pPr>
            <a:r>
              <a:rPr lang="en-IN" dirty="0"/>
              <a:t>H. Yang and S. </a:t>
            </a:r>
            <a:r>
              <a:rPr lang="en-IN" dirty="0" err="1"/>
              <a:t>Yagar</a:t>
            </a:r>
            <a:r>
              <a:rPr lang="en-IN" dirty="0"/>
              <a:t>, "Traffic assignment and signal control in saturated road networks," Transportation Research Part A, vol. 29, pp. 125-139, 1995. </a:t>
            </a:r>
          </a:p>
        </p:txBody>
      </p:sp>
    </p:spTree>
    <p:extLst>
      <p:ext uri="{BB962C8B-B14F-4D97-AF65-F5344CB8AC3E}">
        <p14:creationId xmlns:p14="http://schemas.microsoft.com/office/powerpoint/2010/main" val="2115765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C2217A-EC21-71BC-2816-70703D91DF43}"/>
              </a:ext>
            </a:extLst>
          </p:cNvPr>
          <p:cNvSpPr txBox="1"/>
          <p:nvPr/>
        </p:nvSpPr>
        <p:spPr>
          <a:xfrm>
            <a:off x="4394007" y="154864"/>
            <a:ext cx="3769360" cy="461665"/>
          </a:xfrm>
          <a:prstGeom prst="rect">
            <a:avLst/>
          </a:prstGeom>
          <a:noFill/>
        </p:spPr>
        <p:txBody>
          <a:bodyPr wrap="square" rtlCol="0">
            <a:spAutoFit/>
          </a:bodyPr>
          <a:lstStyle/>
          <a:p>
            <a:pPr algn="ctr"/>
            <a:r>
              <a:rPr lang="en-US" sz="2400" b="1" dirty="0">
                <a:solidFill>
                  <a:srgbClr val="0070C0"/>
                </a:solidFill>
                <a:latin typeface="Californian FB" panose="0207040306080B030204" pitchFamily="18" charset="0"/>
              </a:rPr>
              <a:t>INTRODUCTION</a:t>
            </a:r>
            <a:endParaRPr lang="en-IN" sz="2400" b="1" dirty="0">
              <a:solidFill>
                <a:srgbClr val="0070C0"/>
              </a:solidFill>
              <a:latin typeface="Californian FB" panose="0207040306080B030204" pitchFamily="18" charset="0"/>
            </a:endParaRPr>
          </a:p>
        </p:txBody>
      </p:sp>
      <p:sp>
        <p:nvSpPr>
          <p:cNvPr id="3" name="TextBox 2">
            <a:extLst>
              <a:ext uri="{FF2B5EF4-FFF2-40B4-BE49-F238E27FC236}">
                <a16:creationId xmlns:a16="http://schemas.microsoft.com/office/drawing/2014/main" id="{A6093D92-5CCE-0657-9E26-9CB9DC70CA57}"/>
              </a:ext>
            </a:extLst>
          </p:cNvPr>
          <p:cNvSpPr txBox="1"/>
          <p:nvPr/>
        </p:nvSpPr>
        <p:spPr>
          <a:xfrm>
            <a:off x="1033335" y="616529"/>
            <a:ext cx="10309854" cy="604319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The unprecedented growth of urban populations has resulted in significant challenges related to traffic congestion and environmental degradation. </a:t>
            </a:r>
          </a:p>
          <a:p>
            <a:pPr marL="285750" indent="-285750">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Cities worldwide face increasing demands on their transportation infrastructures, leading to longer commute times, higher fuel consumption, and increased emissions. </a:t>
            </a:r>
          </a:p>
          <a:p>
            <a:pPr marL="285750" indent="-285750">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Addressing these issues requires innovative solutions that integrate modern technology with sustainable practices. </a:t>
            </a:r>
          </a:p>
          <a:p>
            <a:pPr marL="285750" indent="-285750">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Smart Traffic Eco Optimization (STEO) is a pioneering approach designed to manage traffic flow efficiently, reduce environmental impact, and enhance road safety.</a:t>
            </a:r>
          </a:p>
          <a:p>
            <a:pPr marL="285750" indent="-285750">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By leveraging advanced technologies such as sensors, big data analytics, machine learning, and vehicle-to-everything (V2X) communication, STEO aims to create smarter and more sustainable urban transportation systems. </a:t>
            </a:r>
          </a:p>
          <a:p>
            <a:pPr marL="285750" indent="-285750">
              <a:lnSpc>
                <a:spcPct val="150000"/>
              </a:lnSpc>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Sensors installed on roads and vehicles collect real-time data on traffic conditions, which is then processed and </a:t>
            </a:r>
            <a:r>
              <a:rPr lang="en-IN" sz="2000" dirty="0" err="1">
                <a:effectLst/>
                <a:latin typeface="Times New Roman" panose="02020603050405020304" pitchFamily="18" charset="0"/>
                <a:ea typeface="Calibri" panose="020F0502020204030204" pitchFamily="34" charset="0"/>
              </a:rPr>
              <a:t>analyzed</a:t>
            </a:r>
            <a:r>
              <a:rPr lang="en-IN" sz="2000" dirty="0">
                <a:effectLst/>
                <a:latin typeface="Times New Roman" panose="02020603050405020304" pitchFamily="18" charset="0"/>
                <a:ea typeface="Calibri" panose="020F0502020204030204" pitchFamily="34" charset="0"/>
              </a:rPr>
              <a:t> using big data techniques.</a:t>
            </a:r>
            <a:endParaRPr lang="en-IN" sz="2000" dirty="0"/>
          </a:p>
        </p:txBody>
      </p:sp>
    </p:spTree>
    <p:extLst>
      <p:ext uri="{BB962C8B-B14F-4D97-AF65-F5344CB8AC3E}">
        <p14:creationId xmlns:p14="http://schemas.microsoft.com/office/powerpoint/2010/main" val="2407463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FFDF1F-5416-1A4B-FFBE-A31D3844B463}"/>
              </a:ext>
            </a:extLst>
          </p:cNvPr>
          <p:cNvSpPr txBox="1"/>
          <p:nvPr/>
        </p:nvSpPr>
        <p:spPr>
          <a:xfrm>
            <a:off x="4489048" y="185195"/>
            <a:ext cx="3213904" cy="646331"/>
          </a:xfrm>
          <a:prstGeom prst="rect">
            <a:avLst/>
          </a:prstGeom>
          <a:noFill/>
        </p:spPr>
        <p:txBody>
          <a:bodyPr wrap="square" rtlCol="0">
            <a:spAutoFit/>
          </a:bodyPr>
          <a:lstStyle/>
          <a:p>
            <a:r>
              <a:rPr lang="en-US" sz="3600" dirty="0">
                <a:solidFill>
                  <a:srgbClr val="FF9933"/>
                </a:solidFill>
                <a:latin typeface="Baskerville Old Face" panose="02020602080505020303" pitchFamily="18" charset="0"/>
              </a:rPr>
              <a:t>OBJECTIVES</a:t>
            </a:r>
            <a:endParaRPr lang="en-IN" sz="3600" dirty="0">
              <a:solidFill>
                <a:srgbClr val="FF9933"/>
              </a:solidFill>
              <a:latin typeface="Baskerville Old Face" panose="02020602080505020303" pitchFamily="18" charset="0"/>
            </a:endParaRPr>
          </a:p>
        </p:txBody>
      </p:sp>
      <p:sp>
        <p:nvSpPr>
          <p:cNvPr id="6" name="TextBox 5">
            <a:extLst>
              <a:ext uri="{FF2B5EF4-FFF2-40B4-BE49-F238E27FC236}">
                <a16:creationId xmlns:a16="http://schemas.microsoft.com/office/drawing/2014/main" id="{BB796906-00FF-EC4C-5C7F-F7E1D3546679}"/>
              </a:ext>
            </a:extLst>
          </p:cNvPr>
          <p:cNvSpPr txBox="1"/>
          <p:nvPr/>
        </p:nvSpPr>
        <p:spPr>
          <a:xfrm>
            <a:off x="891250" y="1005146"/>
            <a:ext cx="10718158" cy="6169766"/>
          </a:xfrm>
          <a:prstGeom prst="rect">
            <a:avLst/>
          </a:prstGeom>
          <a:noFill/>
        </p:spPr>
        <p:txBody>
          <a:bodyPr wrap="square">
            <a:spAutoFit/>
          </a:bodyPr>
          <a:lstStyle/>
          <a:p>
            <a:pPr marL="342900" lvl="0" indent="-342900" algn="just">
              <a:lnSpc>
                <a:spcPct val="107000"/>
              </a:lnSpc>
              <a:spcAft>
                <a:spcPts val="800"/>
              </a:spcAft>
              <a:buFont typeface="Arial" panose="020B0604020202020204" pitchFamily="34" charset="0"/>
              <a:buChar char="•"/>
              <a:tabLst>
                <a:tab pos="457200" algn="l"/>
              </a:tabLst>
            </a:pPr>
            <a:r>
              <a:rPr lang="en-IN" sz="2000" dirty="0">
                <a:effectLst/>
                <a:latin typeface="Book Antiqua" panose="02040602050305030304" pitchFamily="18" charset="0"/>
                <a:ea typeface="Calibri" panose="020F0502020204030204" pitchFamily="34" charset="0"/>
              </a:rPr>
              <a:t>Optimize Traffic Flow: Improve the efficiency of traffic management to reduce congestion and travel times</a:t>
            </a:r>
          </a:p>
          <a:p>
            <a:pPr marL="342900" lvl="0" indent="-342900" algn="just">
              <a:lnSpc>
                <a:spcPct val="107000"/>
              </a:lnSpc>
              <a:spcAft>
                <a:spcPts val="800"/>
              </a:spcAft>
              <a:buFont typeface="Arial" panose="020B0604020202020204" pitchFamily="34" charset="0"/>
              <a:buChar char="•"/>
              <a:tabLst>
                <a:tab pos="457200" algn="l"/>
              </a:tabLst>
            </a:pPr>
            <a:r>
              <a:rPr lang="en-IN" sz="2000" kern="100" dirty="0">
                <a:effectLst/>
                <a:latin typeface="Book Antiqua" panose="02040602050305030304" pitchFamily="18" charset="0"/>
                <a:ea typeface="Calibri" panose="020F0502020204030204" pitchFamily="34" charset="0"/>
                <a:cs typeface="Times New Roman" panose="02020603050405020304" pitchFamily="18" charset="0"/>
              </a:rPr>
              <a:t>Reduce Environmental Impact: Lower vehicle emissions and fuel consumption through optimized traffic systems.</a:t>
            </a:r>
          </a:p>
          <a:p>
            <a:pPr marL="342900" lvl="0" indent="-342900" algn="just">
              <a:lnSpc>
                <a:spcPct val="107000"/>
              </a:lnSpc>
              <a:spcAft>
                <a:spcPts val="800"/>
              </a:spcAft>
              <a:buFont typeface="Arial" panose="020B0604020202020204" pitchFamily="34" charset="0"/>
              <a:buChar char="•"/>
              <a:tabLst>
                <a:tab pos="457200" algn="l"/>
              </a:tabLst>
            </a:pPr>
            <a:r>
              <a:rPr lang="en-IN" sz="2000" kern="100" dirty="0">
                <a:effectLst/>
                <a:latin typeface="Book Antiqua" panose="02040602050305030304" pitchFamily="18" charset="0"/>
                <a:ea typeface="Calibri" panose="020F0502020204030204" pitchFamily="34" charset="0"/>
                <a:cs typeface="Times New Roman" panose="02020603050405020304" pitchFamily="18" charset="0"/>
              </a:rPr>
              <a:t>Enhance Road Safety: Increase road safety by implementing intelligent traffic control and real-time hazard alerts.</a:t>
            </a:r>
          </a:p>
          <a:p>
            <a:pPr marL="342900" lvl="0" indent="-342900" algn="just">
              <a:lnSpc>
                <a:spcPct val="107000"/>
              </a:lnSpc>
              <a:spcAft>
                <a:spcPts val="800"/>
              </a:spcAft>
              <a:buFont typeface="Arial" panose="020B0604020202020204" pitchFamily="34" charset="0"/>
              <a:buChar char="•"/>
              <a:tabLst>
                <a:tab pos="457200" algn="l"/>
              </a:tabLst>
            </a:pPr>
            <a:r>
              <a:rPr lang="en-IN" sz="2000" kern="100" dirty="0">
                <a:effectLst/>
                <a:latin typeface="Book Antiqua" panose="02040602050305030304" pitchFamily="18" charset="0"/>
                <a:ea typeface="Calibri" panose="020F0502020204030204" pitchFamily="34" charset="0"/>
                <a:cs typeface="Times New Roman" panose="02020603050405020304" pitchFamily="18" charset="0"/>
              </a:rPr>
              <a:t>Promote Eco-Friendly Transportation: Encourage the use of electric and hybrid vehicles and eco-driving practices.</a:t>
            </a:r>
          </a:p>
          <a:p>
            <a:pPr marL="342900" lvl="0" indent="-342900" algn="just">
              <a:lnSpc>
                <a:spcPct val="107000"/>
              </a:lnSpc>
              <a:spcAft>
                <a:spcPts val="800"/>
              </a:spcAft>
              <a:buFont typeface="Arial" panose="020B0604020202020204" pitchFamily="34" charset="0"/>
              <a:buChar char="•"/>
              <a:tabLst>
                <a:tab pos="457200" algn="l"/>
              </a:tabLst>
            </a:pPr>
            <a:r>
              <a:rPr lang="en-IN" sz="2000" kern="100" dirty="0">
                <a:effectLst/>
                <a:latin typeface="Book Antiqua" panose="02040602050305030304" pitchFamily="18" charset="0"/>
                <a:ea typeface="Calibri" panose="020F0502020204030204" pitchFamily="34" charset="0"/>
                <a:cs typeface="Times New Roman" panose="02020603050405020304" pitchFamily="18" charset="0"/>
              </a:rPr>
              <a:t>Improve Urban Mobility: Enhance the overall mobility experience for residents in urban areas.</a:t>
            </a:r>
          </a:p>
          <a:p>
            <a:pPr marL="342900" lvl="0" indent="-342900" algn="just">
              <a:lnSpc>
                <a:spcPct val="107000"/>
              </a:lnSpc>
              <a:spcAft>
                <a:spcPts val="800"/>
              </a:spcAft>
              <a:buFont typeface="Arial" panose="020B0604020202020204" pitchFamily="34" charset="0"/>
              <a:buChar char="•"/>
              <a:tabLst>
                <a:tab pos="457200" algn="l"/>
              </a:tabLst>
            </a:pPr>
            <a:r>
              <a:rPr lang="en-IN" sz="2000" kern="100" dirty="0">
                <a:effectLst/>
                <a:latin typeface="Book Antiqua" panose="02040602050305030304" pitchFamily="18" charset="0"/>
                <a:ea typeface="Calibri" panose="020F0502020204030204" pitchFamily="34" charset="0"/>
                <a:cs typeface="Times New Roman" panose="02020603050405020304" pitchFamily="18" charset="0"/>
              </a:rPr>
              <a:t>Utilize Advanced Technologies: Leverage sensors, big data analytics, machine learning, and V2X communication to manage traffic dynamically.</a:t>
            </a:r>
          </a:p>
          <a:p>
            <a:pPr marL="342900" lvl="0" indent="-342900" algn="just">
              <a:lnSpc>
                <a:spcPct val="107000"/>
              </a:lnSpc>
              <a:spcAft>
                <a:spcPts val="800"/>
              </a:spcAft>
              <a:buFont typeface="Arial" panose="020B0604020202020204" pitchFamily="34" charset="0"/>
              <a:buChar char="•"/>
              <a:tabLst>
                <a:tab pos="457200" algn="l"/>
              </a:tabLst>
            </a:pPr>
            <a:r>
              <a:rPr lang="en-IN" sz="2000" kern="100" dirty="0">
                <a:effectLst/>
                <a:latin typeface="Book Antiqua" panose="02040602050305030304" pitchFamily="18" charset="0"/>
                <a:ea typeface="Calibri" panose="020F0502020204030204" pitchFamily="34" charset="0"/>
                <a:cs typeface="Times New Roman" panose="02020603050405020304" pitchFamily="18" charset="0"/>
              </a:rPr>
              <a:t>Implement Adaptive Traffic Signals: Use real-time data to adjust traffic signal timings and improve traffic flow.</a:t>
            </a:r>
          </a:p>
          <a:p>
            <a:pPr marL="342900" lvl="0" indent="-342900" algn="just">
              <a:lnSpc>
                <a:spcPct val="107000"/>
              </a:lnSpc>
              <a:spcAft>
                <a:spcPts val="800"/>
              </a:spcAft>
              <a:tabLst>
                <a:tab pos="457200" algn="l"/>
              </a:tabLst>
            </a:pPr>
            <a:endParaRPr lang="en-IN" sz="2000" kern="100" dirty="0">
              <a:effectLst/>
              <a:latin typeface="Book Antiqua" panose="0204060205030503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endParaRPr lang="en-IN" sz="2000" kern="100" dirty="0">
              <a:effectLst/>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0363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4402A-C758-C1CF-8406-479021143731}"/>
              </a:ext>
            </a:extLst>
          </p:cNvPr>
          <p:cNvSpPr>
            <a:spLocks noGrp="1"/>
          </p:cNvSpPr>
          <p:nvPr>
            <p:ph type="title" idx="4294967295"/>
          </p:nvPr>
        </p:nvSpPr>
        <p:spPr>
          <a:xfrm>
            <a:off x="5308600" y="467047"/>
            <a:ext cx="2540000" cy="660400"/>
          </a:xfrm>
        </p:spPr>
        <p:txBody>
          <a:bodyPr>
            <a:normAutofit fontScale="90000"/>
          </a:bodyPr>
          <a:lstStyle/>
          <a:p>
            <a:r>
              <a:rPr lang="en-US" dirty="0">
                <a:solidFill>
                  <a:schemeClr val="accent5"/>
                </a:solidFill>
                <a:latin typeface="Comic Sans MS" panose="030F0702030302020204" pitchFamily="66" charset="0"/>
              </a:rPr>
              <a:t> ABSTRACT</a:t>
            </a:r>
            <a:endParaRPr lang="en-IN" dirty="0">
              <a:solidFill>
                <a:schemeClr val="accent5"/>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6A3FC24E-03A3-F8E8-7F2D-816B49F2D983}"/>
              </a:ext>
            </a:extLst>
          </p:cNvPr>
          <p:cNvSpPr>
            <a:spLocks noGrp="1"/>
          </p:cNvSpPr>
          <p:nvPr>
            <p:ph idx="4294967295"/>
          </p:nvPr>
        </p:nvSpPr>
        <p:spPr>
          <a:xfrm>
            <a:off x="965200" y="1780432"/>
            <a:ext cx="11226800" cy="2493962"/>
          </a:xfrm>
        </p:spPr>
        <p:txBody>
          <a:bodyPr/>
          <a:lstStyle/>
          <a:p>
            <a:pPr algn="just">
              <a:buFont typeface="Wingdings" panose="05000000000000000000" pitchFamily="2" charset="2"/>
              <a:buChar char="§"/>
            </a:pPr>
            <a:r>
              <a:rPr lang="en-US" sz="1800" dirty="0"/>
              <a:t> The simulation study introduce a smart traffic Eco optimization  design to minimize traffic consumption into the    potential of smart traffic ECO optimization system                      </a:t>
            </a:r>
          </a:p>
          <a:p>
            <a:pPr algn="just">
              <a:buFont typeface="Wingdings" panose="05000000000000000000" pitchFamily="2" charset="2"/>
              <a:buChar char="§"/>
            </a:pPr>
            <a:r>
              <a:rPr lang="en-US" sz="1800" dirty="0"/>
              <a:t>The optimization of traffic signal operation system plays a pivotal role</a:t>
            </a:r>
          </a:p>
          <a:p>
            <a:pPr algn="just">
              <a:buFont typeface="Wingdings" panose="05000000000000000000" pitchFamily="2" charset="2"/>
              <a:buChar char="§"/>
            </a:pPr>
            <a:r>
              <a:rPr lang="en-US" sz="1800" dirty="0"/>
              <a:t>Pivotal role can refers a turning point and changes in direction</a:t>
            </a:r>
          </a:p>
          <a:p>
            <a:pPr algn="just">
              <a:buFont typeface="Wingdings" panose="05000000000000000000" pitchFamily="2" charset="2"/>
              <a:buChar char="§"/>
            </a:pPr>
            <a:r>
              <a:rPr lang="en-US" sz="1800" dirty="0"/>
              <a:t> It is playing a pivotal  in energy efficiency sustainable and   transportation .                                          </a:t>
            </a:r>
          </a:p>
          <a:p>
            <a:pPr marL="0" indent="0">
              <a:buNone/>
            </a:pPr>
            <a:endParaRPr lang="en-US" dirty="0"/>
          </a:p>
        </p:txBody>
      </p:sp>
      <p:pic>
        <p:nvPicPr>
          <p:cNvPr id="1026" name="Picture 2" descr="Traffic Signal Rules: Traffic Light Rules in India">
            <a:extLst>
              <a:ext uri="{FF2B5EF4-FFF2-40B4-BE49-F238E27FC236}">
                <a16:creationId xmlns:a16="http://schemas.microsoft.com/office/drawing/2014/main" id="{411BB05F-A4D0-176E-BC1A-6A3112EE8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3771" y="4487541"/>
            <a:ext cx="4472229" cy="1962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525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3323-90E7-61BE-11BD-09C7C38713E7}"/>
              </a:ext>
            </a:extLst>
          </p:cNvPr>
          <p:cNvSpPr>
            <a:spLocks noGrp="1"/>
          </p:cNvSpPr>
          <p:nvPr>
            <p:ph type="title"/>
          </p:nvPr>
        </p:nvSpPr>
        <p:spPr>
          <a:xfrm>
            <a:off x="1259215" y="522346"/>
            <a:ext cx="4938385" cy="931663"/>
          </a:xfrm>
        </p:spPr>
        <p:txBody>
          <a:bodyPr/>
          <a:lstStyle/>
          <a:p>
            <a:r>
              <a:rPr lang="en-US" b="1" dirty="0">
                <a:solidFill>
                  <a:schemeClr val="accent4"/>
                </a:solidFill>
                <a:latin typeface="Eras Light ITC" panose="020B0402030504020804" pitchFamily="34" charset="0"/>
              </a:rPr>
              <a:t>PROBLEM STATEMENT</a:t>
            </a:r>
            <a:endParaRPr lang="en-IN" b="1" dirty="0">
              <a:solidFill>
                <a:schemeClr val="accent4"/>
              </a:solidFill>
              <a:latin typeface="Eras Light ITC" panose="020B0402030504020804" pitchFamily="34" charset="0"/>
            </a:endParaRPr>
          </a:p>
        </p:txBody>
      </p:sp>
      <p:sp>
        <p:nvSpPr>
          <p:cNvPr id="3" name="Content Placeholder 2">
            <a:extLst>
              <a:ext uri="{FF2B5EF4-FFF2-40B4-BE49-F238E27FC236}">
                <a16:creationId xmlns:a16="http://schemas.microsoft.com/office/drawing/2014/main" id="{830E0AD2-AB90-5B00-1CF3-31E3A3D8E396}"/>
              </a:ext>
            </a:extLst>
          </p:cNvPr>
          <p:cNvSpPr>
            <a:spLocks noGrp="1"/>
          </p:cNvSpPr>
          <p:nvPr>
            <p:ph idx="1"/>
          </p:nvPr>
        </p:nvSpPr>
        <p:spPr>
          <a:xfrm>
            <a:off x="578494" y="2295973"/>
            <a:ext cx="11085186" cy="4267387"/>
          </a:xfrm>
        </p:spPr>
        <p:txBody>
          <a:bodyPr>
            <a:normAutofit fontScale="92500"/>
          </a:bodyPr>
          <a:lstStyle/>
          <a:p>
            <a:pPr>
              <a:buFont typeface="Wingdings" panose="05000000000000000000" pitchFamily="2" charset="2"/>
              <a:buChar char="Ø"/>
            </a:pPr>
            <a:r>
              <a:rPr lang="en-US" dirty="0"/>
              <a:t>Lack of adaptability                  dynamically adjust traffic signal control in response to </a:t>
            </a:r>
          </a:p>
          <a:p>
            <a:pPr marL="0" indent="0">
              <a:buNone/>
            </a:pPr>
            <a:r>
              <a:rPr lang="en-US" dirty="0"/>
              <a:t>                                                        to changing traffic  condition and environmental</a:t>
            </a:r>
          </a:p>
          <a:p>
            <a:pPr marL="0" indent="0">
              <a:buNone/>
            </a:pPr>
            <a:r>
              <a:rPr lang="en-US" dirty="0"/>
              <a:t>                                                        variables</a:t>
            </a:r>
          </a:p>
          <a:p>
            <a:pPr>
              <a:buFont typeface="Wingdings" panose="05000000000000000000" pitchFamily="2" charset="2"/>
              <a:buChar char="Ø"/>
            </a:pPr>
            <a:r>
              <a:rPr lang="en-US" dirty="0"/>
              <a:t>Fuel   wastages                          Traffic signal timing and implementation smart traffic                     </a:t>
            </a:r>
          </a:p>
          <a:p>
            <a:pPr marL="0" indent="0">
              <a:buNone/>
            </a:pPr>
            <a:r>
              <a:rPr lang="en-IN" dirty="0"/>
              <a:t>                                                        management system can reduce fuel wastages due </a:t>
            </a:r>
          </a:p>
          <a:p>
            <a:pPr marL="0" indent="0">
              <a:buNone/>
            </a:pPr>
            <a:r>
              <a:rPr lang="en-IN" dirty="0"/>
              <a:t>                                                        unnecessary stops</a:t>
            </a:r>
          </a:p>
          <a:p>
            <a:pPr>
              <a:buFont typeface="Wingdings" panose="05000000000000000000" pitchFamily="2" charset="2"/>
              <a:buChar char="Ø"/>
            </a:pPr>
            <a:r>
              <a:rPr lang="en-IN" dirty="0"/>
              <a:t>Increased emission                    implementing smart traffic signal system and    </a:t>
            </a:r>
          </a:p>
          <a:p>
            <a:pPr marL="0" indent="0">
              <a:buNone/>
            </a:pPr>
            <a:r>
              <a:rPr lang="en-IN" dirty="0"/>
              <a:t>                                                        promoting eco friendly transportation options can </a:t>
            </a:r>
          </a:p>
          <a:p>
            <a:pPr marL="0" indent="0">
              <a:buNone/>
            </a:pPr>
            <a:r>
              <a:rPr lang="en-IN" dirty="0"/>
              <a:t>                                                        help reduce increased emissions</a:t>
            </a:r>
          </a:p>
          <a:p>
            <a:endParaRPr lang="en-IN" dirty="0"/>
          </a:p>
        </p:txBody>
      </p:sp>
      <p:cxnSp>
        <p:nvCxnSpPr>
          <p:cNvPr id="5" name="Straight Arrow Connector 4">
            <a:extLst>
              <a:ext uri="{FF2B5EF4-FFF2-40B4-BE49-F238E27FC236}">
                <a16:creationId xmlns:a16="http://schemas.microsoft.com/office/drawing/2014/main" id="{0BA0C827-BFAF-9812-411E-DB47B8F42CF0}"/>
              </a:ext>
            </a:extLst>
          </p:cNvPr>
          <p:cNvCxnSpPr>
            <a:cxnSpLocks/>
          </p:cNvCxnSpPr>
          <p:nvPr/>
        </p:nvCxnSpPr>
        <p:spPr>
          <a:xfrm>
            <a:off x="3318588" y="2529271"/>
            <a:ext cx="877492" cy="0"/>
          </a:xfrm>
          <a:prstGeom prst="straightConnector1">
            <a:avLst/>
          </a:prstGeom>
          <a:ln w="28575">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3ACBA1B5-EDB8-CCC4-AC08-E141230EAF31}"/>
              </a:ext>
            </a:extLst>
          </p:cNvPr>
          <p:cNvCxnSpPr>
            <a:cxnSpLocks/>
          </p:cNvCxnSpPr>
          <p:nvPr/>
        </p:nvCxnSpPr>
        <p:spPr>
          <a:xfrm>
            <a:off x="3281374" y="5383894"/>
            <a:ext cx="914706" cy="0"/>
          </a:xfrm>
          <a:prstGeom prst="straightConnector1">
            <a:avLst/>
          </a:prstGeom>
          <a:ln w="28575">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A7E8737-217D-C629-1C23-A50D3554F418}"/>
              </a:ext>
            </a:extLst>
          </p:cNvPr>
          <p:cNvCxnSpPr>
            <a:cxnSpLocks/>
          </p:cNvCxnSpPr>
          <p:nvPr/>
        </p:nvCxnSpPr>
        <p:spPr>
          <a:xfrm>
            <a:off x="3318588" y="3958668"/>
            <a:ext cx="877492" cy="0"/>
          </a:xfrm>
          <a:prstGeom prst="straightConnector1">
            <a:avLst/>
          </a:prstGeom>
          <a:ln w="28575">
            <a:solidFill>
              <a:srgbClr val="FFC000"/>
            </a:solidFill>
            <a:tailEnd type="triangle"/>
          </a:ln>
        </p:spPr>
        <p:style>
          <a:lnRef idx="1">
            <a:schemeClr val="dk1"/>
          </a:lnRef>
          <a:fillRef idx="0">
            <a:schemeClr val="dk1"/>
          </a:fillRef>
          <a:effectRef idx="0">
            <a:schemeClr val="dk1"/>
          </a:effectRef>
          <a:fontRef idx="minor">
            <a:schemeClr val="tx1"/>
          </a:fontRef>
        </p:style>
      </p:cxnSp>
      <p:pic>
        <p:nvPicPr>
          <p:cNvPr id="2050" name="Picture 2" descr="Traffic Signal Rules in India - Traffic Light Rules">
            <a:extLst>
              <a:ext uri="{FF2B5EF4-FFF2-40B4-BE49-F238E27FC236}">
                <a16:creationId xmlns:a16="http://schemas.microsoft.com/office/drawing/2014/main" id="{6F0C27DF-AD2D-B6B4-7D92-B75D23B85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0894" y="29464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53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5471-3D63-27EA-95A6-82878C617D47}"/>
              </a:ext>
            </a:extLst>
          </p:cNvPr>
          <p:cNvSpPr>
            <a:spLocks noGrp="1"/>
          </p:cNvSpPr>
          <p:nvPr>
            <p:ph type="title"/>
          </p:nvPr>
        </p:nvSpPr>
        <p:spPr>
          <a:xfrm>
            <a:off x="984895" y="328627"/>
            <a:ext cx="5558145" cy="1709619"/>
          </a:xfrm>
        </p:spPr>
        <p:txBody>
          <a:bodyPr/>
          <a:lstStyle/>
          <a:p>
            <a:r>
              <a:rPr lang="en-US" dirty="0">
                <a:solidFill>
                  <a:schemeClr val="accent4">
                    <a:lumMod val="50000"/>
                  </a:schemeClr>
                </a:solidFill>
                <a:latin typeface="Comic Sans MS" panose="030F0702030302020204" pitchFamily="66" charset="0"/>
              </a:rPr>
              <a:t>DISADVANTAGES OF EXISTING SYSTEM</a:t>
            </a:r>
            <a:endParaRPr lang="en-IN" dirty="0">
              <a:solidFill>
                <a:schemeClr val="accent4">
                  <a:lumMod val="50000"/>
                </a:schemeClr>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18E25D88-4D25-EB24-CCA0-FCBBCF963093}"/>
              </a:ext>
            </a:extLst>
          </p:cNvPr>
          <p:cNvSpPr>
            <a:spLocks noGrp="1"/>
          </p:cNvSpPr>
          <p:nvPr>
            <p:ph idx="1"/>
          </p:nvPr>
        </p:nvSpPr>
        <p:spPr>
          <a:xfrm>
            <a:off x="193041" y="2451444"/>
            <a:ext cx="11023599" cy="4406556"/>
          </a:xfrm>
        </p:spPr>
        <p:txBody>
          <a:bodyPr>
            <a:noAutofit/>
          </a:bodyPr>
          <a:lstStyle/>
          <a:p>
            <a:pPr>
              <a:buFont typeface="Wingdings" panose="05000000000000000000" pitchFamily="2" charset="2"/>
              <a:buChar char="Ø"/>
            </a:pPr>
            <a:r>
              <a:rPr lang="en-US" sz="2400" dirty="0"/>
              <a:t>The existing traffic signal system operate on fixed signal timings pre-determined </a:t>
            </a:r>
          </a:p>
          <a:p>
            <a:pPr>
              <a:buFont typeface="Wingdings" panose="05000000000000000000" pitchFamily="2" charset="2"/>
              <a:buChar char="Ø"/>
            </a:pPr>
            <a:r>
              <a:rPr lang="en-US" sz="2400" dirty="0"/>
              <a:t>They already used other algorithms like CNN,SVM and So on.</a:t>
            </a:r>
          </a:p>
          <a:p>
            <a:pPr>
              <a:buFont typeface="Wingdings" panose="05000000000000000000" pitchFamily="2" charset="2"/>
              <a:buChar char="Ø"/>
            </a:pPr>
            <a:r>
              <a:rPr lang="en-US" sz="2400" dirty="0"/>
              <a:t>based on historical traffic patterns and general time of day   considerations</a:t>
            </a:r>
          </a:p>
          <a:p>
            <a:pPr>
              <a:buFont typeface="Wingdings" panose="05000000000000000000" pitchFamily="2" charset="2"/>
              <a:buChar char="Ø"/>
            </a:pPr>
            <a:r>
              <a:rPr lang="en-US" sz="2400" dirty="0"/>
              <a:t> while the system are effective to a certain extent, They lack adaptability to real time traffic conditions and environmental considerations.</a:t>
            </a:r>
          </a:p>
          <a:p>
            <a:pPr marL="0" indent="0">
              <a:buNone/>
            </a:pPr>
            <a:r>
              <a:rPr lang="en-US" sz="2400" dirty="0"/>
              <a:t>        </a:t>
            </a:r>
          </a:p>
          <a:p>
            <a:pPr marL="0" indent="0">
              <a:buNone/>
            </a:pPr>
            <a:r>
              <a:rPr lang="en-IN" sz="2400" dirty="0"/>
              <a:t> </a:t>
            </a:r>
          </a:p>
        </p:txBody>
      </p:sp>
      <p:pic>
        <p:nvPicPr>
          <p:cNvPr id="1026" name="Picture 2" descr="Adaptive Traffic Control System 2024">
            <a:extLst>
              <a:ext uri="{FF2B5EF4-FFF2-40B4-BE49-F238E27FC236}">
                <a16:creationId xmlns:a16="http://schemas.microsoft.com/office/drawing/2014/main" id="{8802F570-A08D-3BE7-DCF8-76FE777E3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7536" y="190895"/>
            <a:ext cx="3051695" cy="1985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97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BE042-530D-0121-191A-D516BBFF54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5705C1-2471-B906-8C4A-BCDF9D615815}"/>
              </a:ext>
            </a:extLst>
          </p:cNvPr>
          <p:cNvSpPr>
            <a:spLocks noGrp="1"/>
          </p:cNvSpPr>
          <p:nvPr>
            <p:ph type="title"/>
          </p:nvPr>
        </p:nvSpPr>
        <p:spPr>
          <a:xfrm>
            <a:off x="742970" y="603991"/>
            <a:ext cx="4805680" cy="1306089"/>
          </a:xfrm>
        </p:spPr>
        <p:txBody>
          <a:bodyPr>
            <a:normAutofit/>
          </a:bodyPr>
          <a:lstStyle/>
          <a:p>
            <a:r>
              <a:rPr lang="en-US" dirty="0">
                <a:solidFill>
                  <a:schemeClr val="accent5"/>
                </a:solidFill>
                <a:latin typeface="Californian FB" panose="0207040306080B030204" pitchFamily="18" charset="0"/>
              </a:rPr>
              <a:t>ADVANTAGES OF Proposed system</a:t>
            </a:r>
            <a:endParaRPr lang="en-IN" dirty="0">
              <a:solidFill>
                <a:schemeClr val="accent5"/>
              </a:solidFill>
              <a:latin typeface="Californian FB" panose="0207040306080B030204" pitchFamily="18" charset="0"/>
            </a:endParaRPr>
          </a:p>
        </p:txBody>
      </p:sp>
      <p:sp>
        <p:nvSpPr>
          <p:cNvPr id="3" name="Content Placeholder 2">
            <a:extLst>
              <a:ext uri="{FF2B5EF4-FFF2-40B4-BE49-F238E27FC236}">
                <a16:creationId xmlns:a16="http://schemas.microsoft.com/office/drawing/2014/main" id="{D5D43A94-C871-FAC5-1159-A2F41BC22C30}"/>
              </a:ext>
            </a:extLst>
          </p:cNvPr>
          <p:cNvSpPr>
            <a:spLocks noGrp="1"/>
          </p:cNvSpPr>
          <p:nvPr>
            <p:ph idx="1"/>
          </p:nvPr>
        </p:nvSpPr>
        <p:spPr>
          <a:xfrm>
            <a:off x="773137" y="2567073"/>
            <a:ext cx="9551025" cy="3886916"/>
          </a:xfrm>
        </p:spPr>
        <p:txBody>
          <a:bodyPr>
            <a:normAutofit fontScale="92500" lnSpcReduction="20000"/>
          </a:bodyPr>
          <a:lstStyle/>
          <a:p>
            <a:r>
              <a:rPr lang="en-US" dirty="0"/>
              <a:t>HERE BY I AM USING RANDOM FOREST ALGORITHM</a:t>
            </a:r>
          </a:p>
          <a:p>
            <a:r>
              <a:rPr lang="en-US" dirty="0"/>
              <a:t>This algorithm is used faster rather than other algorithms.</a:t>
            </a:r>
          </a:p>
          <a:p>
            <a:r>
              <a:rPr lang="en-US" dirty="0">
                <a:solidFill>
                  <a:schemeClr val="accent6">
                    <a:lumMod val="75000"/>
                  </a:schemeClr>
                </a:solidFill>
              </a:rPr>
              <a:t>Data Collection</a:t>
            </a:r>
            <a:r>
              <a:rPr lang="en-US" dirty="0"/>
              <a:t>: Collect data related to traffic patterns, vehicle emissions, road conditions, weather, and other relevant factors. </a:t>
            </a:r>
          </a:p>
          <a:p>
            <a:r>
              <a:rPr lang="en-US" dirty="0"/>
              <a:t>Ensure that the data is labeled with eco-optimization goals, such as  reducing emissions. </a:t>
            </a:r>
          </a:p>
          <a:p>
            <a:r>
              <a:rPr lang="en-US" dirty="0">
                <a:solidFill>
                  <a:srgbClr val="FFFF00"/>
                </a:solidFill>
              </a:rPr>
              <a:t>Model Training</a:t>
            </a:r>
            <a:r>
              <a:rPr lang="en-US" dirty="0"/>
              <a:t>: Train a Random Forest regression model using the training data. Random Forest is suitable for this task </a:t>
            </a:r>
          </a:p>
          <a:p>
            <a:r>
              <a:rPr lang="en-US" dirty="0"/>
              <a:t>it can handle non-linear relationships and interactions between features effectively</a:t>
            </a:r>
          </a:p>
        </p:txBody>
      </p:sp>
      <p:pic>
        <p:nvPicPr>
          <p:cNvPr id="4" name="Picture 3">
            <a:extLst>
              <a:ext uri="{FF2B5EF4-FFF2-40B4-BE49-F238E27FC236}">
                <a16:creationId xmlns:a16="http://schemas.microsoft.com/office/drawing/2014/main" id="{D8FAAA7C-4B99-332D-1E2F-6C54885E6345}"/>
              </a:ext>
            </a:extLst>
          </p:cNvPr>
          <p:cNvPicPr>
            <a:picLocks noChangeAspect="1"/>
          </p:cNvPicPr>
          <p:nvPr/>
        </p:nvPicPr>
        <p:blipFill>
          <a:blip r:embed="rId2"/>
          <a:stretch>
            <a:fillRect/>
          </a:stretch>
        </p:blipFill>
        <p:spPr>
          <a:xfrm>
            <a:off x="7532351" y="404011"/>
            <a:ext cx="3145809" cy="1963082"/>
          </a:xfrm>
          <a:prstGeom prst="rect">
            <a:avLst/>
          </a:prstGeom>
        </p:spPr>
      </p:pic>
    </p:spTree>
    <p:extLst>
      <p:ext uri="{BB962C8B-B14F-4D97-AF65-F5344CB8AC3E}">
        <p14:creationId xmlns:p14="http://schemas.microsoft.com/office/powerpoint/2010/main" val="1107281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B4BFC-F243-AAC8-40AA-21A25BAE3CF3}"/>
              </a:ext>
            </a:extLst>
          </p:cNvPr>
          <p:cNvSpPr>
            <a:spLocks noGrp="1"/>
          </p:cNvSpPr>
          <p:nvPr>
            <p:ph type="title" idx="4294967295"/>
          </p:nvPr>
        </p:nvSpPr>
        <p:spPr>
          <a:xfrm>
            <a:off x="5346343" y="291004"/>
            <a:ext cx="1604963" cy="731838"/>
          </a:xfrm>
        </p:spPr>
        <p:txBody>
          <a:bodyPr>
            <a:normAutofit fontScale="90000"/>
          </a:bodyPr>
          <a:lstStyle/>
          <a:p>
            <a:r>
              <a:rPr lang="en-US" dirty="0">
                <a:latin typeface="Algerian" panose="04020705040A02060702" pitchFamily="82" charset="0"/>
              </a:rPr>
              <a:t>DESIGN</a:t>
            </a:r>
            <a:endParaRPr lang="en-IN" dirty="0">
              <a:latin typeface="Algerian" panose="04020705040A02060702" pitchFamily="82" charset="0"/>
            </a:endParaRPr>
          </a:p>
        </p:txBody>
      </p:sp>
      <p:pic>
        <p:nvPicPr>
          <p:cNvPr id="10" name="Content Placeholder 9">
            <a:extLst>
              <a:ext uri="{FF2B5EF4-FFF2-40B4-BE49-F238E27FC236}">
                <a16:creationId xmlns:a16="http://schemas.microsoft.com/office/drawing/2014/main" id="{9124107E-5BFE-957F-4585-BB4F24732055}"/>
              </a:ext>
            </a:extLst>
          </p:cNvPr>
          <p:cNvPicPr>
            <a:picLocks noGrp="1" noChangeAspect="1"/>
          </p:cNvPicPr>
          <p:nvPr>
            <p:ph idx="4294967295"/>
          </p:nvPr>
        </p:nvPicPr>
        <p:blipFill>
          <a:blip r:embed="rId2"/>
          <a:stretch>
            <a:fillRect/>
          </a:stretch>
        </p:blipFill>
        <p:spPr>
          <a:xfrm>
            <a:off x="466529" y="2036702"/>
            <a:ext cx="6143625" cy="3592513"/>
          </a:xfrm>
          <a:prstGeom prst="rect">
            <a:avLst/>
          </a:prstGeom>
        </p:spPr>
      </p:pic>
      <p:pic>
        <p:nvPicPr>
          <p:cNvPr id="3" name="Picture 2" descr="IoT in Traffic Monitoring: Use Cases, Advantages, Features &amp; More">
            <a:extLst>
              <a:ext uri="{FF2B5EF4-FFF2-40B4-BE49-F238E27FC236}">
                <a16:creationId xmlns:a16="http://schemas.microsoft.com/office/drawing/2014/main" id="{01E969B0-8AB1-2330-C660-DDEB530AA0A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7555" y="2094547"/>
            <a:ext cx="3961600" cy="2928866"/>
          </a:xfrm>
          <a:prstGeom prst="rect">
            <a:avLst/>
          </a:prstGeom>
          <a:noFill/>
          <a:ln>
            <a:noFill/>
          </a:ln>
        </p:spPr>
      </p:pic>
      <p:sp>
        <p:nvSpPr>
          <p:cNvPr id="4" name="Rectangle 3">
            <a:extLst>
              <a:ext uri="{FF2B5EF4-FFF2-40B4-BE49-F238E27FC236}">
                <a16:creationId xmlns:a16="http://schemas.microsoft.com/office/drawing/2014/main" id="{11AFA6FF-4188-1694-DD0E-DFA8C9AFC53E}"/>
              </a:ext>
            </a:extLst>
          </p:cNvPr>
          <p:cNvSpPr/>
          <p:nvPr/>
        </p:nvSpPr>
        <p:spPr>
          <a:xfrm>
            <a:off x="295955" y="1615731"/>
            <a:ext cx="6484775" cy="48052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6178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99B1EF-E12A-D296-299B-5E0B8C417473}"/>
              </a:ext>
            </a:extLst>
          </p:cNvPr>
          <p:cNvSpPr txBox="1"/>
          <p:nvPr/>
        </p:nvSpPr>
        <p:spPr>
          <a:xfrm>
            <a:off x="4082005" y="231493"/>
            <a:ext cx="4027990" cy="707886"/>
          </a:xfrm>
          <a:prstGeom prst="rect">
            <a:avLst/>
          </a:prstGeom>
          <a:noFill/>
        </p:spPr>
        <p:txBody>
          <a:bodyPr wrap="square" rtlCol="0">
            <a:spAutoFit/>
          </a:bodyPr>
          <a:lstStyle/>
          <a:p>
            <a:r>
              <a:rPr lang="en-US" sz="4000" dirty="0">
                <a:solidFill>
                  <a:schemeClr val="accent5"/>
                </a:solidFill>
                <a:latin typeface="Arial Narrow" panose="020B0606020202030204" pitchFamily="34" charset="0"/>
              </a:rPr>
              <a:t>IMPLEMENTATION</a:t>
            </a:r>
            <a:endParaRPr lang="en-IN" sz="4000" dirty="0">
              <a:solidFill>
                <a:schemeClr val="accent5"/>
              </a:solidFill>
              <a:latin typeface="Arial Narrow" panose="020B0606020202030204" pitchFamily="34" charset="0"/>
            </a:endParaRPr>
          </a:p>
        </p:txBody>
      </p:sp>
      <p:sp>
        <p:nvSpPr>
          <p:cNvPr id="3" name="TextBox 2">
            <a:extLst>
              <a:ext uri="{FF2B5EF4-FFF2-40B4-BE49-F238E27FC236}">
                <a16:creationId xmlns:a16="http://schemas.microsoft.com/office/drawing/2014/main" id="{572152ED-98C8-72B5-DC3C-BD86E11B41D6}"/>
              </a:ext>
            </a:extLst>
          </p:cNvPr>
          <p:cNvSpPr txBox="1"/>
          <p:nvPr/>
        </p:nvSpPr>
        <p:spPr>
          <a:xfrm>
            <a:off x="1892460" y="754184"/>
            <a:ext cx="7025833" cy="6353662"/>
          </a:xfrm>
          <a:prstGeom prst="rect">
            <a:avLst/>
          </a:prstGeom>
          <a:noFill/>
        </p:spPr>
        <p:txBody>
          <a:bodyPr wrap="square" rtlCol="0">
            <a:spAutoFit/>
          </a:bodyPr>
          <a:lstStyle/>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import time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import random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RED_LIGHT_DURATION = 30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GREEN_LIGHT_DURATION = 30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class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TrafficLight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def __</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init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__(self, name):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self.name = name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self.state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'RED'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self.time_remaining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RED_LIGHT_DURATION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update_state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(self):</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self.state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'RED':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self.state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'GREEN'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self.time_remaining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GREEN_LIGHT_DURATION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else: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self.state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'RED'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descr="Example of smart traffic management scenario. | Download Scientific Diagram">
            <a:extLst>
              <a:ext uri="{FF2B5EF4-FFF2-40B4-BE49-F238E27FC236}">
                <a16:creationId xmlns:a16="http://schemas.microsoft.com/office/drawing/2014/main" id="{FCD227AA-5E36-20CE-D1DE-83D1F929DE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66767" y="1097532"/>
            <a:ext cx="4032885" cy="2926080"/>
          </a:xfrm>
          <a:prstGeom prst="rect">
            <a:avLst/>
          </a:prstGeom>
          <a:noFill/>
          <a:ln>
            <a:noFill/>
          </a:ln>
        </p:spPr>
      </p:pic>
    </p:spTree>
    <p:extLst>
      <p:ext uri="{BB962C8B-B14F-4D97-AF65-F5344CB8AC3E}">
        <p14:creationId xmlns:p14="http://schemas.microsoft.com/office/powerpoint/2010/main" val="422297764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569</TotalTime>
  <Words>1545</Words>
  <Application>Microsoft Office PowerPoint</Application>
  <PresentationFormat>Widescreen</PresentationFormat>
  <Paragraphs>149</Paragraphs>
  <Slides>17</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17</vt:i4>
      </vt:variant>
    </vt:vector>
  </HeadingPairs>
  <TitlesOfParts>
    <vt:vector size="34" baseType="lpstr">
      <vt:lpstr>Algerian</vt:lpstr>
      <vt:lpstr>Aptos</vt:lpstr>
      <vt:lpstr>Arial</vt:lpstr>
      <vt:lpstr>Arial Narrow</vt:lpstr>
      <vt:lpstr>Arial Rounded MT Bold</vt:lpstr>
      <vt:lpstr>Bahnschrift Light</vt:lpstr>
      <vt:lpstr>Baskerville Old Face</vt:lpstr>
      <vt:lpstr>Book Antiqua</vt:lpstr>
      <vt:lpstr>Calibri</vt:lpstr>
      <vt:lpstr>Californian FB</vt:lpstr>
      <vt:lpstr>Comic Sans MS</vt:lpstr>
      <vt:lpstr>Eras Light ITC</vt:lpstr>
      <vt:lpstr>Symbol</vt:lpstr>
      <vt:lpstr>Times New Roman</vt:lpstr>
      <vt:lpstr>Tw Cen MT</vt:lpstr>
      <vt:lpstr>Wingdings</vt:lpstr>
      <vt:lpstr>Droplet</vt:lpstr>
      <vt:lpstr>IMPLEMENTATION OF SMART TRAFFIC ECO OPTIMIZATION</vt:lpstr>
      <vt:lpstr>PowerPoint Presentation</vt:lpstr>
      <vt:lpstr>PowerPoint Presentation</vt:lpstr>
      <vt:lpstr> ABSTRACT</vt:lpstr>
      <vt:lpstr>PROBLEM STATEMENT</vt:lpstr>
      <vt:lpstr>DISADVANTAGES OF EXISTING SYSTEM</vt:lpstr>
      <vt:lpstr>ADVANTAGES OF Proposed system</vt:lpstr>
      <vt:lpstr>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Sadam Sneha</dc:creator>
  <cp:lastModifiedBy>sujitha reddy</cp:lastModifiedBy>
  <cp:revision>9</cp:revision>
  <dcterms:created xsi:type="dcterms:W3CDTF">2024-02-14T12:08:32Z</dcterms:created>
  <dcterms:modified xsi:type="dcterms:W3CDTF">2024-07-30T07:22:24Z</dcterms:modified>
</cp:coreProperties>
</file>