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JANI GOWRI" initials="RG" lastIdx="1" clrIdx="0">
    <p:extLst>
      <p:ext uri="{19B8F6BF-5375-455C-9EA6-DF929625EA0E}">
        <p15:presenceInfo xmlns:p15="http://schemas.microsoft.com/office/powerpoint/2012/main" userId="RANJANI GOW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4660"/>
  </p:normalViewPr>
  <p:slideViewPr>
    <p:cSldViewPr>
      <p:cViewPr varScale="1">
        <p:scale>
          <a:sx n="83" d="100"/>
          <a:sy n="83" d="100"/>
        </p:scale>
        <p:origin x="1435"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2016B-6106-47FC-AED7-BE0BDEFDB5B1}" type="datetimeFigureOut">
              <a:rPr lang="en-US" smtClean="0"/>
              <a:t>12/25/2023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12873-6FE4-4DB6-AA74-1F6B67063525}" type="slidenum">
              <a:rPr lang="en-US" smtClean="0"/>
              <a:t>‹#›</a:t>
            </a:fld>
            <a:endParaRPr lang="en-US"/>
          </a:p>
        </p:txBody>
      </p:sp>
    </p:spTree>
    <p:extLst>
      <p:ext uri="{BB962C8B-B14F-4D97-AF65-F5344CB8AC3E}">
        <p14:creationId xmlns:p14="http://schemas.microsoft.com/office/powerpoint/2010/main" val="3019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12873-6FE4-4DB6-AA74-1F6B67063525}" type="slidenum">
              <a:rPr lang="en-US" smtClean="0"/>
              <a:t>3</a:t>
            </a:fld>
            <a:endParaRPr lang="en-US"/>
          </a:p>
        </p:txBody>
      </p:sp>
    </p:spTree>
    <p:extLst>
      <p:ext uri="{BB962C8B-B14F-4D97-AF65-F5344CB8AC3E}">
        <p14:creationId xmlns:p14="http://schemas.microsoft.com/office/powerpoint/2010/main" val="690571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A4452A1-A8FA-4971-9690-BEFFB71799EB}" type="datetimeFigureOut">
              <a:rPr lang="en-IN" smtClean="0"/>
              <a:t>25-12-2023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49BB6C7-245A-4425-B3AE-CF32D9A2DFC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452A1-A8FA-4971-9690-BEFFB71799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BB6C7-245A-4425-B3AE-CF32D9A2DFC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452A1-A8FA-4971-9690-BEFFB71799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BB6C7-245A-4425-B3AE-CF32D9A2DFC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4452A1-A8FA-4971-9690-BEFFB71799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BB6C7-245A-4425-B3AE-CF32D9A2DFC5}" type="slidenum">
              <a:rPr lang="en-IN" smtClean="0"/>
              <a:t>‹#›</a:t>
            </a:fld>
            <a:endParaRPr lang="en-IN"/>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A4452A1-A8FA-4971-9690-BEFFB71799EB}" type="datetimeFigureOut">
              <a:rPr lang="en-IN" smtClean="0"/>
              <a:t>25-12-2023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9BB6C7-245A-4425-B3AE-CF32D9A2DFC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A4452A1-A8FA-4971-9690-BEFFB71799EB}"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BB6C7-245A-4425-B3AE-CF32D9A2DFC5}" type="slidenum">
              <a:rPr lang="en-IN" smtClean="0"/>
              <a:t>‹#›</a:t>
            </a:fld>
            <a:endParaRPr lang="en-IN"/>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A4452A1-A8FA-4971-9690-BEFFB71799EB}" type="datetimeFigureOut">
              <a:rPr lang="en-IN" smtClean="0"/>
              <a:t>25-12-2023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9BB6C7-245A-4425-B3AE-CF32D9A2DFC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A4452A1-A8FA-4971-9690-BEFFB71799EB}" type="datetimeFigureOut">
              <a:rPr lang="en-IN" smtClean="0"/>
              <a:t>25-12-2023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9BB6C7-245A-4425-B3AE-CF32D9A2DFC5}" type="slidenum">
              <a:rPr lang="en-IN" smtClean="0"/>
              <a:t>‹#›</a:t>
            </a:fld>
            <a:endParaRPr lang="en-IN"/>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452A1-A8FA-4971-9690-BEFFB71799EB}" type="datetimeFigureOut">
              <a:rPr lang="en-IN" smtClean="0"/>
              <a:t>25-12-2023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9BB6C7-245A-4425-B3AE-CF32D9A2DFC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A4452A1-A8FA-4971-9690-BEFFB71799EB}" type="datetimeFigureOut">
              <a:rPr lang="en-IN" smtClean="0"/>
              <a:t>25-12-2023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9BB6C7-245A-4425-B3AE-CF32D9A2DFC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4452A1-A8FA-4971-9690-BEFFB71799EB}" type="datetimeFigureOut">
              <a:rPr lang="en-IN" smtClean="0"/>
              <a:t>25-12-2023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49BB6C7-245A-4425-B3AE-CF32D9A2DFC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A4452A1-A8FA-4971-9690-BEFFB71799EB}" type="datetimeFigureOut">
              <a:rPr lang="en-IN" smtClean="0"/>
              <a:t>25-12-2023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49BB6C7-245A-4425-B3AE-CF32D9A2DFC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404664"/>
            <a:ext cx="6552728" cy="2664296"/>
          </a:xfrm>
          <a:solidFill>
            <a:schemeClr val="bg1"/>
          </a:solidFill>
        </p:spPr>
        <p:txBody>
          <a:bodyPr>
            <a:noAutofit/>
          </a:bodyPr>
          <a:lstStyle/>
          <a:p>
            <a:pPr algn="ctr"/>
            <a:r>
              <a:rPr lang="en-US" sz="3600" i="1" dirty="0" smtClean="0">
                <a:latin typeface="Arial" pitchFamily="34" charset="0"/>
                <a:cs typeface="Arial" pitchFamily="34" charset="0"/>
              </a:rPr>
              <a:t>SECURE  FILE TRANSFER PROTOCOL(SFTP)         </a:t>
            </a:r>
            <a:r>
              <a:rPr lang="en-US" sz="2400" i="1" dirty="0" smtClean="0">
                <a:solidFill>
                  <a:schemeClr val="accent4">
                    <a:lumMod val="60000"/>
                    <a:lumOff val="40000"/>
                  </a:schemeClr>
                </a:solidFill>
              </a:rPr>
              <a:t/>
            </a:r>
            <a:br>
              <a:rPr lang="en-US" sz="2400" i="1" dirty="0" smtClean="0">
                <a:solidFill>
                  <a:schemeClr val="accent4">
                    <a:lumMod val="60000"/>
                    <a:lumOff val="40000"/>
                  </a:schemeClr>
                </a:solidFill>
              </a:rPr>
            </a:br>
            <a:r>
              <a:rPr lang="en-US" sz="2400" i="1" dirty="0">
                <a:solidFill>
                  <a:schemeClr val="accent4">
                    <a:lumMod val="60000"/>
                    <a:lumOff val="40000"/>
                  </a:schemeClr>
                </a:solidFill>
              </a:rPr>
              <a:t/>
            </a:r>
            <a:br>
              <a:rPr lang="en-US" sz="2400" i="1" dirty="0">
                <a:solidFill>
                  <a:schemeClr val="accent4">
                    <a:lumMod val="60000"/>
                    <a:lumOff val="40000"/>
                  </a:schemeClr>
                </a:solidFill>
              </a:rPr>
            </a:br>
            <a:r>
              <a:rPr lang="en-US" sz="2400" i="1" dirty="0" smtClean="0">
                <a:solidFill>
                  <a:schemeClr val="accent4">
                    <a:lumMod val="60000"/>
                    <a:lumOff val="40000"/>
                  </a:schemeClr>
                </a:solidFill>
              </a:rPr>
              <a:t/>
            </a:r>
            <a:br>
              <a:rPr lang="en-US" sz="2400" i="1" dirty="0" smtClean="0">
                <a:solidFill>
                  <a:schemeClr val="accent4">
                    <a:lumMod val="60000"/>
                    <a:lumOff val="40000"/>
                  </a:schemeClr>
                </a:solidFill>
              </a:rPr>
            </a:br>
            <a:r>
              <a:rPr lang="en-US" sz="2400" i="1" dirty="0" smtClean="0">
                <a:solidFill>
                  <a:schemeClr val="accent4">
                    <a:lumMod val="60000"/>
                    <a:lumOff val="40000"/>
                  </a:schemeClr>
                </a:solidFill>
              </a:rPr>
              <a:t> NOT TO BE CONFUSED WITH SECURE FILE TRANSFER  PROTOCOL</a:t>
            </a:r>
            <a:endParaRPr lang="en-IN" sz="2400" i="1" dirty="0">
              <a:solidFill>
                <a:schemeClr val="accent4">
                  <a:lumMod val="60000"/>
                  <a:lumOff val="40000"/>
                </a:schemeClr>
              </a:solidFill>
            </a:endParaRPr>
          </a:p>
        </p:txBody>
      </p:sp>
      <p:sp>
        <p:nvSpPr>
          <p:cNvPr id="3" name="Subtitle 2"/>
          <p:cNvSpPr>
            <a:spLocks noGrp="1"/>
          </p:cNvSpPr>
          <p:nvPr>
            <p:ph type="subTitle" idx="1"/>
          </p:nvPr>
        </p:nvSpPr>
        <p:spPr>
          <a:xfrm>
            <a:off x="1907704" y="3933056"/>
            <a:ext cx="5040560" cy="1368153"/>
          </a:xfrm>
        </p:spPr>
        <p:txBody>
          <a:bodyPr/>
          <a:lstStyle/>
          <a:p>
            <a:pPr algn="ctr"/>
            <a:r>
              <a:rPr lang="en-US" dirty="0" smtClean="0"/>
              <a:t>Presented by                                                           Sujitha &amp; Ranjini Gowri                                                                </a:t>
            </a:r>
            <a:endParaRPr lang="en-IN" dirty="0"/>
          </a:p>
        </p:txBody>
      </p:sp>
    </p:spTree>
    <p:extLst>
      <p:ext uri="{BB962C8B-B14F-4D97-AF65-F5344CB8AC3E}">
        <p14:creationId xmlns:p14="http://schemas.microsoft.com/office/powerpoint/2010/main" val="339440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5472608" cy="584775"/>
          </a:xfrm>
          <a:prstGeom prst="rect">
            <a:avLst/>
          </a:prstGeom>
          <a:noFill/>
        </p:spPr>
        <p:txBody>
          <a:bodyPr wrap="square" rtlCol="0">
            <a:spAutoFit/>
          </a:bodyPr>
          <a:lstStyle/>
          <a:p>
            <a:r>
              <a:rPr lang="en-US" sz="3200" dirty="0" smtClean="0">
                <a:solidFill>
                  <a:schemeClr val="accent4"/>
                </a:solidFill>
              </a:rPr>
              <a:t>Drawbacks of using SFTP</a:t>
            </a:r>
            <a:endParaRPr lang="en-US" sz="3200" dirty="0">
              <a:solidFill>
                <a:schemeClr val="accent4"/>
              </a:solidFill>
            </a:endParaRPr>
          </a:p>
        </p:txBody>
      </p:sp>
      <p:sp>
        <p:nvSpPr>
          <p:cNvPr id="6" name="TextBox 5"/>
          <p:cNvSpPr txBox="1"/>
          <p:nvPr/>
        </p:nvSpPr>
        <p:spPr>
          <a:xfrm>
            <a:off x="323528" y="1007150"/>
            <a:ext cx="2880320" cy="523220"/>
          </a:xfrm>
          <a:prstGeom prst="rect">
            <a:avLst/>
          </a:prstGeom>
          <a:noFill/>
        </p:spPr>
        <p:txBody>
          <a:bodyPr wrap="square" rtlCol="0">
            <a:spAutoFit/>
          </a:bodyPr>
          <a:lstStyle/>
          <a:p>
            <a:r>
              <a:rPr lang="en-US" sz="2800" dirty="0" smtClean="0"/>
              <a:t>Complexity:</a:t>
            </a:r>
            <a:endParaRPr lang="en-US" sz="2800" dirty="0"/>
          </a:p>
        </p:txBody>
      </p:sp>
      <p:sp>
        <p:nvSpPr>
          <p:cNvPr id="7" name="TextBox 6"/>
          <p:cNvSpPr txBox="1"/>
          <p:nvPr/>
        </p:nvSpPr>
        <p:spPr>
          <a:xfrm>
            <a:off x="2555776" y="1056319"/>
            <a:ext cx="6554510" cy="646331"/>
          </a:xfrm>
          <a:prstGeom prst="rect">
            <a:avLst/>
          </a:prstGeom>
          <a:noFill/>
        </p:spPr>
        <p:txBody>
          <a:bodyPr wrap="square" rtlCol="0">
            <a:spAutoFit/>
          </a:bodyPr>
          <a:lstStyle/>
          <a:p>
            <a:r>
              <a:rPr lang="en-US" dirty="0" smtClean="0"/>
              <a:t>STFP is more complex then FTP,requiring a higher level of technical expertise to set up and use.</a:t>
            </a:r>
            <a:endParaRPr lang="en-US" dirty="0"/>
          </a:p>
        </p:txBody>
      </p:sp>
      <p:sp>
        <p:nvSpPr>
          <p:cNvPr id="9" name="TextBox 8"/>
          <p:cNvSpPr txBox="1"/>
          <p:nvPr/>
        </p:nvSpPr>
        <p:spPr>
          <a:xfrm>
            <a:off x="323528" y="2115854"/>
            <a:ext cx="2916324" cy="523220"/>
          </a:xfrm>
          <a:prstGeom prst="rect">
            <a:avLst/>
          </a:prstGeom>
          <a:noFill/>
        </p:spPr>
        <p:txBody>
          <a:bodyPr wrap="square" rtlCol="0">
            <a:spAutoFit/>
          </a:bodyPr>
          <a:lstStyle/>
          <a:p>
            <a:r>
              <a:rPr lang="en-US" sz="2800" dirty="0" smtClean="0"/>
              <a:t>Performance:</a:t>
            </a:r>
            <a:endParaRPr lang="en-US" sz="2800" dirty="0"/>
          </a:p>
        </p:txBody>
      </p:sp>
      <p:sp>
        <p:nvSpPr>
          <p:cNvPr id="10" name="TextBox 9"/>
          <p:cNvSpPr txBox="1"/>
          <p:nvPr/>
        </p:nvSpPr>
        <p:spPr>
          <a:xfrm>
            <a:off x="2699792" y="2168433"/>
            <a:ext cx="6235588" cy="646331"/>
          </a:xfrm>
          <a:prstGeom prst="rect">
            <a:avLst/>
          </a:prstGeom>
          <a:noFill/>
        </p:spPr>
        <p:txBody>
          <a:bodyPr wrap="square" rtlCol="0">
            <a:spAutoFit/>
          </a:bodyPr>
          <a:lstStyle/>
          <a:p>
            <a:r>
              <a:rPr lang="en-US" dirty="0" smtClean="0"/>
              <a:t>SFTP can be slower than FTP due to the encryption and decryption process involved.</a:t>
            </a:r>
            <a:endParaRPr lang="en-US" dirty="0"/>
          </a:p>
        </p:txBody>
      </p:sp>
      <p:sp>
        <p:nvSpPr>
          <p:cNvPr id="12" name="TextBox 11"/>
          <p:cNvSpPr txBox="1"/>
          <p:nvPr/>
        </p:nvSpPr>
        <p:spPr>
          <a:xfrm>
            <a:off x="323528" y="3280547"/>
            <a:ext cx="3780420" cy="523220"/>
          </a:xfrm>
          <a:prstGeom prst="rect">
            <a:avLst/>
          </a:prstGeom>
          <a:noFill/>
        </p:spPr>
        <p:txBody>
          <a:bodyPr wrap="square" rtlCol="0">
            <a:spAutoFit/>
          </a:bodyPr>
          <a:lstStyle/>
          <a:p>
            <a:r>
              <a:rPr lang="en-US" sz="2800" dirty="0" smtClean="0"/>
              <a:t>Limited support:</a:t>
            </a:r>
            <a:endParaRPr lang="en-US" sz="2800" dirty="0"/>
          </a:p>
        </p:txBody>
      </p:sp>
      <p:sp>
        <p:nvSpPr>
          <p:cNvPr id="13" name="TextBox 12"/>
          <p:cNvSpPr txBox="1"/>
          <p:nvPr/>
        </p:nvSpPr>
        <p:spPr>
          <a:xfrm>
            <a:off x="3235679" y="3346220"/>
            <a:ext cx="5330374" cy="923330"/>
          </a:xfrm>
          <a:prstGeom prst="rect">
            <a:avLst/>
          </a:prstGeom>
          <a:noFill/>
        </p:spPr>
        <p:txBody>
          <a:bodyPr wrap="square" rtlCol="0">
            <a:spAutoFit/>
          </a:bodyPr>
          <a:lstStyle/>
          <a:p>
            <a:r>
              <a:rPr lang="en-US" dirty="0" smtClean="0"/>
              <a:t>SFTP is not supported by all FTP clients and servers,which can make it difficult to use in some environments.</a:t>
            </a:r>
            <a:endParaRPr lang="en-US" dirty="0"/>
          </a:p>
        </p:txBody>
      </p:sp>
      <p:sp>
        <p:nvSpPr>
          <p:cNvPr id="15" name="TextBox 14"/>
          <p:cNvSpPr txBox="1"/>
          <p:nvPr/>
        </p:nvSpPr>
        <p:spPr>
          <a:xfrm>
            <a:off x="395536" y="4592711"/>
            <a:ext cx="3348372" cy="523220"/>
          </a:xfrm>
          <a:prstGeom prst="rect">
            <a:avLst/>
          </a:prstGeom>
          <a:noFill/>
        </p:spPr>
        <p:txBody>
          <a:bodyPr wrap="square" rtlCol="0">
            <a:spAutoFit/>
          </a:bodyPr>
          <a:lstStyle/>
          <a:p>
            <a:r>
              <a:rPr lang="en-US" sz="2800" dirty="0" smtClean="0"/>
              <a:t>Security Issues:</a:t>
            </a:r>
            <a:endParaRPr lang="en-US" sz="2800" dirty="0"/>
          </a:p>
        </p:txBody>
      </p:sp>
      <p:sp>
        <p:nvSpPr>
          <p:cNvPr id="16" name="TextBox 15"/>
          <p:cNvSpPr txBox="1"/>
          <p:nvPr/>
        </p:nvSpPr>
        <p:spPr>
          <a:xfrm>
            <a:off x="3131841" y="4654366"/>
            <a:ext cx="5803540" cy="1200329"/>
          </a:xfrm>
          <a:prstGeom prst="rect">
            <a:avLst/>
          </a:prstGeom>
          <a:noFill/>
        </p:spPr>
        <p:txBody>
          <a:bodyPr wrap="square" rtlCol="0">
            <a:spAutoFit/>
          </a:bodyPr>
          <a:lstStyle/>
          <a:p>
            <a:r>
              <a:rPr lang="en-US" dirty="0" smtClean="0"/>
              <a:t>While SFTP is more secure than FTP,it is not immune to hacking or cyberattacks.There have been instances where SFTP systems have been breached.</a:t>
            </a:r>
            <a:endParaRPr lang="en-US" dirty="0"/>
          </a:p>
        </p:txBody>
      </p:sp>
    </p:spTree>
    <p:extLst>
      <p:ext uri="{BB962C8B-B14F-4D97-AF65-F5344CB8AC3E}">
        <p14:creationId xmlns:p14="http://schemas.microsoft.com/office/powerpoint/2010/main" val="2480345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81330"/>
            <a:ext cx="5472608" cy="584775"/>
          </a:xfrm>
          <a:prstGeom prst="rect">
            <a:avLst/>
          </a:prstGeom>
          <a:noFill/>
        </p:spPr>
        <p:txBody>
          <a:bodyPr wrap="square" rtlCol="0">
            <a:spAutoFit/>
          </a:bodyPr>
          <a:lstStyle/>
          <a:p>
            <a:r>
              <a:rPr lang="en-US" sz="3200" dirty="0" smtClean="0">
                <a:solidFill>
                  <a:schemeClr val="accent4"/>
                </a:solidFill>
              </a:rPr>
              <a:t>How to secure SFTP ?</a:t>
            </a:r>
            <a:endParaRPr lang="en-US" sz="3200" dirty="0">
              <a:solidFill>
                <a:schemeClr val="accent4"/>
              </a:solidFill>
            </a:endParaRPr>
          </a:p>
        </p:txBody>
      </p:sp>
      <p:sp>
        <p:nvSpPr>
          <p:cNvPr id="6" name="TextBox 5"/>
          <p:cNvSpPr txBox="1"/>
          <p:nvPr/>
        </p:nvSpPr>
        <p:spPr>
          <a:xfrm>
            <a:off x="395536" y="979807"/>
            <a:ext cx="860444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Use a strong password(by using capital letters,small letters,special characters. Ex:Geeks123_45#@$Cn#).</a:t>
            </a:r>
            <a:endParaRPr lang="en-US" dirty="0"/>
          </a:p>
        </p:txBody>
      </p:sp>
      <p:sp>
        <p:nvSpPr>
          <p:cNvPr id="7" name="TextBox 6"/>
          <p:cNvSpPr txBox="1"/>
          <p:nvPr/>
        </p:nvSpPr>
        <p:spPr>
          <a:xfrm>
            <a:off x="353363" y="1739840"/>
            <a:ext cx="8720856"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Keep a check on the account consistently if there are any unnecessary activities contact your administrator and change the password.</a:t>
            </a:r>
            <a:endParaRPr lang="en-US" dirty="0"/>
          </a:p>
        </p:txBody>
      </p:sp>
      <p:sp>
        <p:nvSpPr>
          <p:cNvPr id="8" name="TextBox 7"/>
          <p:cNvSpPr txBox="1"/>
          <p:nvPr/>
        </p:nvSpPr>
        <p:spPr>
          <a:xfrm>
            <a:off x="353363" y="2387918"/>
            <a:ext cx="7056784"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By using a strong algorithm.</a:t>
            </a:r>
            <a:endParaRPr lang="en-US" dirty="0"/>
          </a:p>
        </p:txBody>
      </p:sp>
      <p:sp>
        <p:nvSpPr>
          <p:cNvPr id="9" name="TextBox 8"/>
          <p:cNvSpPr txBox="1"/>
          <p:nvPr/>
        </p:nvSpPr>
        <p:spPr>
          <a:xfrm>
            <a:off x="353363" y="2908293"/>
            <a:ext cx="6336704"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Use file security to secure </a:t>
            </a:r>
            <a:r>
              <a:rPr lang="en-US" dirty="0"/>
              <a:t>y</a:t>
            </a:r>
            <a:r>
              <a:rPr lang="en-US" dirty="0" smtClean="0"/>
              <a:t>our data.</a:t>
            </a:r>
            <a:endParaRPr lang="en-US" dirty="0"/>
          </a:p>
        </p:txBody>
      </p:sp>
      <p:sp>
        <p:nvSpPr>
          <p:cNvPr id="10" name="TextBox 9"/>
          <p:cNvSpPr txBox="1"/>
          <p:nvPr/>
        </p:nvSpPr>
        <p:spPr>
          <a:xfrm>
            <a:off x="353363" y="3449093"/>
            <a:ext cx="7632848"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SFTP server can be secured by using blacklists and whishlists.</a:t>
            </a:r>
            <a:endParaRPr lang="en-US"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7182" b="2293"/>
          <a:stretch/>
        </p:blipFill>
        <p:spPr>
          <a:xfrm>
            <a:off x="2105472" y="3981649"/>
            <a:ext cx="5184576" cy="2251197"/>
          </a:xfrm>
          <a:prstGeom prst="rect">
            <a:avLst/>
          </a:prstGeom>
        </p:spPr>
      </p:pic>
    </p:spTree>
    <p:extLst>
      <p:ext uri="{BB962C8B-B14F-4D97-AF65-F5344CB8AC3E}">
        <p14:creationId xmlns:p14="http://schemas.microsoft.com/office/powerpoint/2010/main" val="3283547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40" y="332656"/>
            <a:ext cx="5256584" cy="584775"/>
          </a:xfrm>
          <a:prstGeom prst="rect">
            <a:avLst/>
          </a:prstGeom>
          <a:noFill/>
        </p:spPr>
        <p:txBody>
          <a:bodyPr wrap="square" rtlCol="0">
            <a:spAutoFit/>
          </a:bodyPr>
          <a:lstStyle/>
          <a:p>
            <a:r>
              <a:rPr lang="en-US" sz="3200" dirty="0" smtClean="0">
                <a:solidFill>
                  <a:schemeClr val="accent5"/>
                </a:solidFill>
              </a:rPr>
              <a:t>Working of SFTP</a:t>
            </a:r>
            <a:endParaRPr lang="en-US" sz="3200" dirty="0">
              <a:solidFill>
                <a:schemeClr val="accent5"/>
              </a:solidFill>
            </a:endParaRPr>
          </a:p>
        </p:txBody>
      </p:sp>
      <p:sp>
        <p:nvSpPr>
          <p:cNvPr id="3" name="TextBox 2"/>
          <p:cNvSpPr txBox="1"/>
          <p:nvPr/>
        </p:nvSpPr>
        <p:spPr>
          <a:xfrm>
            <a:off x="231140" y="1412776"/>
            <a:ext cx="5328592" cy="3970318"/>
          </a:xfrm>
          <a:prstGeom prst="rect">
            <a:avLst/>
          </a:prstGeom>
          <a:noFill/>
        </p:spPr>
        <p:txBody>
          <a:bodyPr wrap="square" rtlCol="0">
            <a:spAutoFit/>
          </a:bodyPr>
          <a:lstStyle/>
          <a:p>
            <a:r>
              <a:rPr lang="en-US" dirty="0" smtClean="0"/>
              <a:t>SFTP ensures data security by applying SSH Authentication Code(MAC) to data packets. Firstly,a safe and secure connection is established by SFTP then it provides an advances level of protection for data transferring.The authentication of users to the file being shared on SSH data stream,everything is encrypted by SFTP.If any unauthorized person or third party tries too access the data,it will be incomprehensible or unreadable due to encryption.</a:t>
            </a:r>
          </a:p>
          <a:p>
            <a:endParaRPr lang="en-US" dirty="0"/>
          </a:p>
          <a:p>
            <a:r>
              <a:rPr lang="en-US" dirty="0" smtClean="0"/>
              <a:t>FOR EXAMPLE: In whatsapp,messages are end to end encrypted.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8307" y="1628800"/>
            <a:ext cx="3548772" cy="3168352"/>
          </a:xfrm>
          <a:prstGeom prst="rect">
            <a:avLst/>
          </a:prstGeom>
        </p:spPr>
      </p:pic>
    </p:spTree>
    <p:extLst>
      <p:ext uri="{BB962C8B-B14F-4D97-AF65-F5344CB8AC3E}">
        <p14:creationId xmlns:p14="http://schemas.microsoft.com/office/powerpoint/2010/main" val="577990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4315" y="620688"/>
            <a:ext cx="4896544" cy="584775"/>
          </a:xfrm>
          <a:prstGeom prst="rect">
            <a:avLst/>
          </a:prstGeom>
          <a:noFill/>
        </p:spPr>
        <p:txBody>
          <a:bodyPr wrap="square" rtlCol="0">
            <a:spAutoFit/>
          </a:bodyPr>
          <a:lstStyle/>
          <a:p>
            <a:r>
              <a:rPr lang="en-US" sz="3200" dirty="0" smtClean="0">
                <a:solidFill>
                  <a:schemeClr val="accent5"/>
                </a:solidFill>
              </a:rPr>
              <a:t>Tools of SFTP</a:t>
            </a:r>
            <a:endParaRPr lang="en-US" sz="3200" dirty="0">
              <a:solidFill>
                <a:schemeClr val="accent5"/>
              </a:solidFill>
            </a:endParaRPr>
          </a:p>
        </p:txBody>
      </p:sp>
      <p:sp>
        <p:nvSpPr>
          <p:cNvPr id="3" name="TextBox 2"/>
          <p:cNvSpPr txBox="1"/>
          <p:nvPr/>
        </p:nvSpPr>
        <p:spPr>
          <a:xfrm>
            <a:off x="539552" y="1628800"/>
            <a:ext cx="3024336" cy="5355312"/>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t>FileZilla</a:t>
            </a:r>
          </a:p>
          <a:p>
            <a:pPr marL="285750" indent="-285750">
              <a:buFont typeface="Wingdings" panose="05000000000000000000" pitchFamily="2" charset="2"/>
              <a:buChar char="v"/>
            </a:pPr>
            <a:r>
              <a:rPr lang="en-US" dirty="0" smtClean="0"/>
              <a:t>SFTP</a:t>
            </a:r>
          </a:p>
          <a:p>
            <a:pPr marL="285750" indent="-285750">
              <a:buFont typeface="Wingdings" panose="05000000000000000000" pitchFamily="2" charset="2"/>
              <a:buChar char="v"/>
            </a:pPr>
            <a:r>
              <a:rPr lang="en-US" dirty="0" smtClean="0"/>
              <a:t>WinSCP</a:t>
            </a:r>
          </a:p>
          <a:p>
            <a:pPr marL="285750" indent="-285750">
              <a:buFont typeface="Wingdings" panose="05000000000000000000" pitchFamily="2" charset="2"/>
              <a:buChar char="v"/>
            </a:pPr>
            <a:r>
              <a:rPr lang="en-US" dirty="0" smtClean="0"/>
              <a:t>AS2</a:t>
            </a:r>
          </a:p>
          <a:p>
            <a:pPr marL="285750" indent="-285750">
              <a:buFont typeface="Wingdings" panose="05000000000000000000" pitchFamily="2" charset="2"/>
              <a:buChar char="v"/>
            </a:pPr>
            <a:r>
              <a:rPr lang="en-US" dirty="0" smtClean="0"/>
              <a:t>Cyberduck</a:t>
            </a:r>
          </a:p>
          <a:p>
            <a:pPr marL="285750" indent="-285750">
              <a:buFont typeface="Wingdings" panose="05000000000000000000" pitchFamily="2" charset="2"/>
              <a:buChar char="v"/>
            </a:pPr>
            <a:r>
              <a:rPr lang="en-US" dirty="0" smtClean="0"/>
              <a:t>CuteFTP</a:t>
            </a:r>
          </a:p>
          <a:p>
            <a:pPr marL="285750" indent="-285750">
              <a:buFont typeface="Wingdings" panose="05000000000000000000" pitchFamily="2" charset="2"/>
              <a:buChar char="v"/>
            </a:pPr>
            <a:r>
              <a:rPr lang="en-US" dirty="0" smtClean="0"/>
              <a:t>ExaValut</a:t>
            </a:r>
          </a:p>
          <a:p>
            <a:pPr marL="285750" indent="-285750">
              <a:buFont typeface="Wingdings" panose="05000000000000000000" pitchFamily="2" charset="2"/>
              <a:buChar char="v"/>
            </a:pPr>
            <a:r>
              <a:rPr lang="en-US" dirty="0" smtClean="0"/>
              <a:t>GoAnywhere MFT</a:t>
            </a:r>
          </a:p>
          <a:p>
            <a:pPr marL="285750" indent="-285750">
              <a:buFont typeface="Wingdings" panose="05000000000000000000" pitchFamily="2" charset="2"/>
              <a:buChar char="v"/>
            </a:pPr>
            <a:r>
              <a:rPr lang="en-US" dirty="0" smtClean="0"/>
              <a:t>MFT</a:t>
            </a:r>
          </a:p>
          <a:p>
            <a:pPr marL="285750" indent="-285750">
              <a:buFont typeface="Wingdings" panose="05000000000000000000" pitchFamily="2" charset="2"/>
              <a:buChar char="v"/>
            </a:pPr>
            <a:r>
              <a:rPr lang="en-US" dirty="0" smtClean="0"/>
              <a:t>MOVEit</a:t>
            </a:r>
          </a:p>
          <a:p>
            <a:pPr marL="285750" indent="-285750">
              <a:buFont typeface="Wingdings" panose="05000000000000000000" pitchFamily="2" charset="2"/>
              <a:buChar char="v"/>
            </a:pPr>
            <a:r>
              <a:rPr lang="en-US" dirty="0" smtClean="0"/>
              <a:t>ShareFile</a:t>
            </a:r>
          </a:p>
          <a:p>
            <a:pPr marL="285750" indent="-285750">
              <a:buFont typeface="Wingdings" panose="05000000000000000000" pitchFamily="2" charset="2"/>
              <a:buChar char="v"/>
            </a:pPr>
            <a:endParaRPr lang="en-US" dirty="0" smtClean="0"/>
          </a:p>
          <a:p>
            <a:pPr marL="285750" indent="-285750">
              <a:buFont typeface="Wingdings" panose="05000000000000000000" pitchFamily="2" charset="2"/>
              <a:buChar char="v"/>
            </a:pPr>
            <a:endParaRPr lang="en-US" dirty="0" smtClean="0"/>
          </a:p>
          <a:p>
            <a:endParaRPr lang="en-US" dirty="0"/>
          </a:p>
          <a:p>
            <a:pPr marL="285750" indent="-285750">
              <a:buFont typeface="Wingdings" panose="05000000000000000000" pitchFamily="2" charset="2"/>
              <a:buChar char="v"/>
            </a:pPr>
            <a:endParaRPr lang="en-US" dirty="0" smtClean="0"/>
          </a:p>
          <a:p>
            <a:endParaRPr lang="en-US" dirty="0" smtClean="0"/>
          </a:p>
          <a:p>
            <a:endParaRPr lang="en-US" dirty="0"/>
          </a:p>
          <a:p>
            <a:endParaRPr lang="en-US" dirty="0" smtClean="0"/>
          </a:p>
          <a:p>
            <a:pPr marL="285750" indent="-285750">
              <a:buFont typeface="Wingdings" panose="05000000000000000000" pitchFamily="2" charset="2"/>
              <a:buChar char="v"/>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960" y="1772816"/>
            <a:ext cx="4248472" cy="2808312"/>
          </a:xfrm>
          <a:prstGeom prst="rect">
            <a:avLst/>
          </a:prstGeom>
        </p:spPr>
      </p:pic>
    </p:spTree>
    <p:extLst>
      <p:ext uri="{BB962C8B-B14F-4D97-AF65-F5344CB8AC3E}">
        <p14:creationId xmlns:p14="http://schemas.microsoft.com/office/powerpoint/2010/main" val="161717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 y="0"/>
            <a:ext cx="9180512" cy="6873311"/>
          </a:xfrm>
          <a:prstGeom prst="rect">
            <a:avLst/>
          </a:prstGeom>
        </p:spPr>
      </p:pic>
    </p:spTree>
    <p:extLst>
      <p:ext uri="{BB962C8B-B14F-4D97-AF65-F5344CB8AC3E}">
        <p14:creationId xmlns:p14="http://schemas.microsoft.com/office/powerpoint/2010/main" val="212370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5533"/>
            <a:ext cx="9144000" cy="5385715"/>
          </a:xfrm>
          <a:prstGeom prst="rect">
            <a:avLst/>
          </a:prstGeom>
        </p:spPr>
      </p:pic>
    </p:spTree>
    <p:extLst>
      <p:ext uri="{BB962C8B-B14F-4D97-AF65-F5344CB8AC3E}">
        <p14:creationId xmlns:p14="http://schemas.microsoft.com/office/powerpoint/2010/main" val="377688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3168352" cy="646331"/>
          </a:xfrm>
          <a:prstGeom prst="rect">
            <a:avLst/>
          </a:prstGeom>
          <a:noFill/>
        </p:spPr>
        <p:txBody>
          <a:bodyPr wrap="square" rtlCol="0">
            <a:spAutoFit/>
          </a:bodyPr>
          <a:lstStyle/>
          <a:p>
            <a:r>
              <a:rPr lang="en-US" sz="3600" b="1" dirty="0" smtClean="0">
                <a:latin typeface="Arial Unicode MS" pitchFamily="34" charset="-128"/>
                <a:ea typeface="Arial Unicode MS" pitchFamily="34" charset="-128"/>
                <a:cs typeface="Arial Unicode MS" pitchFamily="34" charset="-128"/>
              </a:rPr>
              <a:t>Outline</a:t>
            </a:r>
            <a:endParaRPr lang="en-IN" sz="3600" b="1" dirty="0">
              <a:latin typeface="Arial Unicode MS" pitchFamily="34" charset="-128"/>
              <a:ea typeface="Arial Unicode MS" pitchFamily="34" charset="-128"/>
              <a:cs typeface="Arial Unicode MS" pitchFamily="34" charset="-128"/>
            </a:endParaRPr>
          </a:p>
        </p:txBody>
      </p:sp>
      <p:sp>
        <p:nvSpPr>
          <p:cNvPr id="3" name="Right Arrow 2"/>
          <p:cNvSpPr/>
          <p:nvPr/>
        </p:nvSpPr>
        <p:spPr>
          <a:xfrm>
            <a:off x="755576" y="1412776"/>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05892" y="1300118"/>
            <a:ext cx="4104456" cy="369332"/>
          </a:xfrm>
          <a:prstGeom prst="rect">
            <a:avLst/>
          </a:prstGeom>
          <a:noFill/>
        </p:spPr>
        <p:txBody>
          <a:bodyPr wrap="square" rtlCol="0">
            <a:spAutoFit/>
          </a:bodyPr>
          <a:lstStyle/>
          <a:p>
            <a:r>
              <a:rPr lang="en-US" dirty="0" smtClean="0"/>
              <a:t>What is SFTP ?</a:t>
            </a:r>
            <a:endParaRPr lang="en-IN" dirty="0"/>
          </a:p>
        </p:txBody>
      </p:sp>
      <p:sp>
        <p:nvSpPr>
          <p:cNvPr id="6" name="Right Arrow 5"/>
          <p:cNvSpPr/>
          <p:nvPr/>
        </p:nvSpPr>
        <p:spPr>
          <a:xfrm flipV="1">
            <a:off x="745852" y="1988838"/>
            <a:ext cx="360040" cy="121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745852" y="2513484"/>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115616" y="1863108"/>
            <a:ext cx="2592288" cy="369332"/>
          </a:xfrm>
          <a:prstGeom prst="rect">
            <a:avLst/>
          </a:prstGeom>
          <a:noFill/>
        </p:spPr>
        <p:txBody>
          <a:bodyPr wrap="square" rtlCol="0">
            <a:spAutoFit/>
          </a:bodyPr>
          <a:lstStyle/>
          <a:p>
            <a:r>
              <a:rPr lang="en-US" dirty="0" smtClean="0"/>
              <a:t>When we use it ?</a:t>
            </a:r>
            <a:endParaRPr lang="en-IN" dirty="0"/>
          </a:p>
        </p:txBody>
      </p:sp>
      <p:sp>
        <p:nvSpPr>
          <p:cNvPr id="9" name="TextBox 8"/>
          <p:cNvSpPr txBox="1"/>
          <p:nvPr/>
        </p:nvSpPr>
        <p:spPr>
          <a:xfrm>
            <a:off x="1105892" y="2400826"/>
            <a:ext cx="2592288" cy="369332"/>
          </a:xfrm>
          <a:prstGeom prst="rect">
            <a:avLst/>
          </a:prstGeom>
          <a:noFill/>
        </p:spPr>
        <p:txBody>
          <a:bodyPr wrap="square" rtlCol="0">
            <a:spAutoFit/>
          </a:bodyPr>
          <a:lstStyle/>
          <a:p>
            <a:r>
              <a:rPr lang="en-US" dirty="0" smtClean="0"/>
              <a:t>Benefits of SFTP</a:t>
            </a:r>
            <a:endParaRPr lang="en-IN" dirty="0"/>
          </a:p>
        </p:txBody>
      </p:sp>
      <p:sp>
        <p:nvSpPr>
          <p:cNvPr id="10" name="Right Arrow 9"/>
          <p:cNvSpPr/>
          <p:nvPr/>
        </p:nvSpPr>
        <p:spPr>
          <a:xfrm>
            <a:off x="755576" y="3052961"/>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133399" y="2956302"/>
            <a:ext cx="4824536" cy="369332"/>
          </a:xfrm>
          <a:prstGeom prst="rect">
            <a:avLst/>
          </a:prstGeom>
          <a:noFill/>
        </p:spPr>
        <p:txBody>
          <a:bodyPr wrap="square" rtlCol="0">
            <a:spAutoFit/>
          </a:bodyPr>
          <a:lstStyle/>
          <a:p>
            <a:r>
              <a:rPr lang="en-US" dirty="0" smtClean="0"/>
              <a:t>SFTP Implementation and Application</a:t>
            </a:r>
            <a:endParaRPr lang="en-IN" dirty="0"/>
          </a:p>
        </p:txBody>
      </p:sp>
      <p:sp>
        <p:nvSpPr>
          <p:cNvPr id="12" name="Right Arrow 11"/>
          <p:cNvSpPr/>
          <p:nvPr/>
        </p:nvSpPr>
        <p:spPr>
          <a:xfrm>
            <a:off x="774550" y="3645024"/>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124" y="4138285"/>
            <a:ext cx="42703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124" y="4725144"/>
            <a:ext cx="427037"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145505" y="3547293"/>
            <a:ext cx="3238823" cy="369332"/>
          </a:xfrm>
          <a:prstGeom prst="rect">
            <a:avLst/>
          </a:prstGeom>
          <a:noFill/>
        </p:spPr>
        <p:txBody>
          <a:bodyPr wrap="square" rtlCol="0">
            <a:spAutoFit/>
          </a:bodyPr>
          <a:lstStyle/>
          <a:p>
            <a:r>
              <a:rPr lang="en-US" dirty="0" smtClean="0"/>
              <a:t>Drawbacks of using SFTP </a:t>
            </a:r>
            <a:endParaRPr lang="en-IN" dirty="0"/>
          </a:p>
        </p:txBody>
      </p:sp>
      <p:sp>
        <p:nvSpPr>
          <p:cNvPr id="17" name="TextBox 16"/>
          <p:cNvSpPr txBox="1"/>
          <p:nvPr/>
        </p:nvSpPr>
        <p:spPr>
          <a:xfrm>
            <a:off x="1218766" y="4683353"/>
            <a:ext cx="3878708" cy="369332"/>
          </a:xfrm>
          <a:prstGeom prst="rect">
            <a:avLst/>
          </a:prstGeom>
          <a:noFill/>
        </p:spPr>
        <p:txBody>
          <a:bodyPr wrap="square" rtlCol="0">
            <a:spAutoFit/>
          </a:bodyPr>
          <a:lstStyle/>
          <a:p>
            <a:r>
              <a:rPr lang="en-US" dirty="0" smtClean="0"/>
              <a:t>Working of SFTP</a:t>
            </a:r>
            <a:endParaRPr lang="en-US" dirty="0"/>
          </a:p>
        </p:txBody>
      </p:sp>
      <p:sp>
        <p:nvSpPr>
          <p:cNvPr id="18" name="TextBox 17"/>
          <p:cNvSpPr txBox="1"/>
          <p:nvPr/>
        </p:nvSpPr>
        <p:spPr>
          <a:xfrm>
            <a:off x="1177900" y="4136218"/>
            <a:ext cx="4032448" cy="369332"/>
          </a:xfrm>
          <a:prstGeom prst="rect">
            <a:avLst/>
          </a:prstGeom>
          <a:noFill/>
        </p:spPr>
        <p:txBody>
          <a:bodyPr wrap="square" rtlCol="0">
            <a:spAutoFit/>
          </a:bodyPr>
          <a:lstStyle/>
          <a:p>
            <a:r>
              <a:rPr lang="en-US" dirty="0" smtClean="0"/>
              <a:t>How to secure SFTP server?</a:t>
            </a:r>
            <a:endParaRPr lang="en-US" dirty="0"/>
          </a:p>
        </p:txBody>
      </p:sp>
      <p:pic>
        <p:nvPicPr>
          <p:cNvPr id="21" name="Picture 20"/>
          <p:cNvPicPr>
            <a:picLocks noChangeAspect="1"/>
          </p:cNvPicPr>
          <p:nvPr/>
        </p:nvPicPr>
        <p:blipFill>
          <a:blip r:embed="rId4"/>
          <a:stretch>
            <a:fillRect/>
          </a:stretch>
        </p:blipFill>
        <p:spPr>
          <a:xfrm>
            <a:off x="774550" y="5230488"/>
            <a:ext cx="426757" cy="262151"/>
          </a:xfrm>
          <a:prstGeom prst="rect">
            <a:avLst/>
          </a:prstGeom>
        </p:spPr>
      </p:pic>
      <p:sp>
        <p:nvSpPr>
          <p:cNvPr id="22" name="TextBox 21"/>
          <p:cNvSpPr txBox="1"/>
          <p:nvPr/>
        </p:nvSpPr>
        <p:spPr>
          <a:xfrm>
            <a:off x="1201307" y="5224553"/>
            <a:ext cx="2952328" cy="369332"/>
          </a:xfrm>
          <a:prstGeom prst="rect">
            <a:avLst/>
          </a:prstGeom>
          <a:noFill/>
        </p:spPr>
        <p:txBody>
          <a:bodyPr wrap="square" rtlCol="0">
            <a:spAutoFit/>
          </a:bodyPr>
          <a:lstStyle/>
          <a:p>
            <a:r>
              <a:rPr lang="en-US" dirty="0" smtClean="0"/>
              <a:t>Tools of SFTP</a:t>
            </a:r>
            <a:endParaRPr lang="en-US" dirty="0"/>
          </a:p>
        </p:txBody>
      </p:sp>
    </p:spTree>
    <p:extLst>
      <p:ext uri="{BB962C8B-B14F-4D97-AF65-F5344CB8AC3E}">
        <p14:creationId xmlns:p14="http://schemas.microsoft.com/office/powerpoint/2010/main" val="150871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50731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70850"/>
            <a:ext cx="7200800" cy="523220"/>
          </a:xfrm>
          <a:prstGeom prst="rect">
            <a:avLst/>
          </a:prstGeom>
          <a:noFill/>
        </p:spPr>
        <p:txBody>
          <a:bodyPr wrap="square" rtlCol="0">
            <a:spAutoFit/>
          </a:bodyPr>
          <a:lstStyle/>
          <a:p>
            <a:r>
              <a:rPr lang="en-US" sz="2800" dirty="0" smtClean="0">
                <a:solidFill>
                  <a:schemeClr val="accent4"/>
                </a:solidFill>
              </a:rPr>
              <a:t>What is SFTP ?</a:t>
            </a:r>
            <a:endParaRPr lang="en-IN" sz="2800" dirty="0">
              <a:solidFill>
                <a:schemeClr val="accent4"/>
              </a:solidFill>
            </a:endParaRPr>
          </a:p>
        </p:txBody>
      </p:sp>
      <p:sp>
        <p:nvSpPr>
          <p:cNvPr id="3" name="Oval 2"/>
          <p:cNvSpPr/>
          <p:nvPr/>
        </p:nvSpPr>
        <p:spPr>
          <a:xfrm>
            <a:off x="560177" y="1196752"/>
            <a:ext cx="180020" cy="180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768722" y="1126381"/>
            <a:ext cx="7632848" cy="923330"/>
          </a:xfrm>
          <a:prstGeom prst="rect">
            <a:avLst/>
          </a:prstGeom>
          <a:noFill/>
        </p:spPr>
        <p:txBody>
          <a:bodyPr wrap="square" rtlCol="0">
            <a:spAutoFit/>
          </a:bodyPr>
          <a:lstStyle/>
          <a:p>
            <a:r>
              <a:rPr lang="en-US" dirty="0" smtClean="0"/>
              <a:t>Secure File Transfer Protocol(SFTP) is a network protocol for securely accessing , transferring and managing large files and sensitive data.</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22" y="2315367"/>
            <a:ext cx="2317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21" y="3429000"/>
            <a:ext cx="2317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9878" y="2236887"/>
            <a:ext cx="6480720" cy="923330"/>
          </a:xfrm>
          <a:prstGeom prst="rect">
            <a:avLst/>
          </a:prstGeom>
          <a:noFill/>
        </p:spPr>
        <p:txBody>
          <a:bodyPr wrap="square" rtlCol="0">
            <a:spAutoFit/>
          </a:bodyPr>
          <a:lstStyle/>
          <a:p>
            <a:r>
              <a:rPr lang="en-US" dirty="0" smtClean="0"/>
              <a:t>Designed by the Internet Engineering Task Force as an extension of Secure Shell(SSH) , SFTP enables access , transfer and management of files over a network.</a:t>
            </a:r>
            <a:endParaRPr lang="en-IN" dirty="0"/>
          </a:p>
        </p:txBody>
      </p:sp>
      <p:sp>
        <p:nvSpPr>
          <p:cNvPr id="6" name="TextBox 5"/>
          <p:cNvSpPr txBox="1"/>
          <p:nvPr/>
        </p:nvSpPr>
        <p:spPr>
          <a:xfrm>
            <a:off x="755576" y="3363396"/>
            <a:ext cx="6984776" cy="923330"/>
          </a:xfrm>
          <a:prstGeom prst="rect">
            <a:avLst/>
          </a:prstGeom>
          <a:noFill/>
        </p:spPr>
        <p:txBody>
          <a:bodyPr wrap="square" rtlCol="0">
            <a:spAutoFit/>
          </a:bodyPr>
          <a:lstStyle/>
          <a:p>
            <a:r>
              <a:rPr lang="en-US" dirty="0" smtClean="0"/>
              <a:t>Commands and Data are </a:t>
            </a:r>
            <a:r>
              <a:rPr lang="en-US" dirty="0" smtClean="0">
                <a:solidFill>
                  <a:schemeClr val="accent2">
                    <a:lumMod val="75000"/>
                  </a:schemeClr>
                </a:solidFill>
              </a:rPr>
              <a:t>encrypted </a:t>
            </a:r>
            <a:r>
              <a:rPr lang="en-US" dirty="0" smtClean="0"/>
              <a:t>to prevent passwords and other sensitive information from being exposed to the network in plain text. </a:t>
            </a:r>
            <a:endParaRPr lang="en-IN" dirty="0"/>
          </a:p>
        </p:txBody>
      </p:sp>
      <p:sp>
        <p:nvSpPr>
          <p:cNvPr id="7" name="TextBox 6"/>
          <p:cNvSpPr txBox="1"/>
          <p:nvPr/>
        </p:nvSpPr>
        <p:spPr>
          <a:xfrm>
            <a:off x="395536" y="4594691"/>
            <a:ext cx="5307967" cy="523220"/>
          </a:xfrm>
          <a:prstGeom prst="rect">
            <a:avLst/>
          </a:prstGeom>
          <a:noFill/>
        </p:spPr>
        <p:txBody>
          <a:bodyPr wrap="square" rtlCol="0">
            <a:spAutoFit/>
          </a:bodyPr>
          <a:lstStyle/>
          <a:p>
            <a:r>
              <a:rPr lang="en-US" sz="2800" dirty="0" smtClean="0">
                <a:solidFill>
                  <a:schemeClr val="accent4">
                    <a:lumMod val="75000"/>
                  </a:schemeClr>
                </a:solidFill>
              </a:rPr>
              <a:t>When we use it ?</a:t>
            </a:r>
            <a:endParaRPr lang="en-IN" sz="2800" dirty="0">
              <a:solidFill>
                <a:schemeClr val="accent4">
                  <a:lumMod val="75000"/>
                </a:schemeClr>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01" y="5301208"/>
            <a:ext cx="231775"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29878" y="5235604"/>
            <a:ext cx="7671692" cy="369332"/>
          </a:xfrm>
          <a:prstGeom prst="rect">
            <a:avLst/>
          </a:prstGeom>
          <a:noFill/>
        </p:spPr>
        <p:txBody>
          <a:bodyPr wrap="square" rtlCol="0">
            <a:spAutoFit/>
          </a:bodyPr>
          <a:lstStyle/>
          <a:p>
            <a:r>
              <a:rPr lang="en-US" dirty="0" smtClean="0"/>
              <a:t>Big files , Regulatory transactions , Audits , Sensitive informations.</a:t>
            </a:r>
            <a:endParaRPr lang="en-IN" dirty="0"/>
          </a:p>
        </p:txBody>
      </p:sp>
    </p:spTree>
    <p:extLst>
      <p:ext uri="{BB962C8B-B14F-4D97-AF65-F5344CB8AC3E}">
        <p14:creationId xmlns:p14="http://schemas.microsoft.com/office/powerpoint/2010/main" val="36678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332656"/>
            <a:ext cx="7920880" cy="523220"/>
          </a:xfrm>
          <a:prstGeom prst="rect">
            <a:avLst/>
          </a:prstGeom>
          <a:noFill/>
        </p:spPr>
        <p:txBody>
          <a:bodyPr wrap="square" rtlCol="0">
            <a:spAutoFit/>
          </a:bodyPr>
          <a:lstStyle/>
          <a:p>
            <a:r>
              <a:rPr lang="en-US" sz="2800" dirty="0" smtClean="0">
                <a:solidFill>
                  <a:schemeClr val="accent4"/>
                </a:solidFill>
              </a:rPr>
              <a:t>Benefits of SFTP</a:t>
            </a:r>
            <a:endParaRPr lang="en-IN" sz="2800" dirty="0">
              <a:solidFill>
                <a:schemeClr val="accent4"/>
              </a:solidFill>
            </a:endParaRPr>
          </a:p>
        </p:txBody>
      </p:sp>
      <p:sp>
        <p:nvSpPr>
          <p:cNvPr id="4" name="5-Point Star 3"/>
          <p:cNvSpPr/>
          <p:nvPr/>
        </p:nvSpPr>
        <p:spPr>
          <a:xfrm>
            <a:off x="539552" y="1124744"/>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827584" y="1115452"/>
            <a:ext cx="5616624" cy="369332"/>
          </a:xfrm>
          <a:prstGeom prst="rect">
            <a:avLst/>
          </a:prstGeom>
          <a:noFill/>
        </p:spPr>
        <p:txBody>
          <a:bodyPr wrap="square" rtlCol="0">
            <a:spAutoFit/>
          </a:bodyPr>
          <a:lstStyle/>
          <a:p>
            <a:r>
              <a:rPr lang="en-US" dirty="0" smtClean="0"/>
              <a:t>Encrypted username/passwords</a:t>
            </a:r>
            <a:endParaRPr lang="en-IN" dirty="0"/>
          </a:p>
        </p:txBody>
      </p:sp>
      <p:sp>
        <p:nvSpPr>
          <p:cNvPr id="6" name="5-Point Star 5"/>
          <p:cNvSpPr/>
          <p:nvPr/>
        </p:nvSpPr>
        <p:spPr>
          <a:xfrm>
            <a:off x="539552" y="17728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5-Point Star 7"/>
          <p:cNvSpPr/>
          <p:nvPr/>
        </p:nvSpPr>
        <p:spPr>
          <a:xfrm>
            <a:off x="539552" y="249289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5-Point Star 8"/>
          <p:cNvSpPr/>
          <p:nvPr/>
        </p:nvSpPr>
        <p:spPr>
          <a:xfrm>
            <a:off x="539552" y="3140968"/>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5-Point Star 9"/>
          <p:cNvSpPr/>
          <p:nvPr/>
        </p:nvSpPr>
        <p:spPr>
          <a:xfrm>
            <a:off x="539552" y="3861048"/>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5-Point Star 10"/>
          <p:cNvSpPr/>
          <p:nvPr/>
        </p:nvSpPr>
        <p:spPr>
          <a:xfrm>
            <a:off x="539552" y="4581128"/>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827584" y="1763524"/>
            <a:ext cx="3816424" cy="369332"/>
          </a:xfrm>
          <a:prstGeom prst="rect">
            <a:avLst/>
          </a:prstGeom>
          <a:noFill/>
        </p:spPr>
        <p:txBody>
          <a:bodyPr wrap="square" rtlCol="0">
            <a:spAutoFit/>
          </a:bodyPr>
          <a:lstStyle/>
          <a:p>
            <a:r>
              <a:rPr lang="en-US" dirty="0" smtClean="0"/>
              <a:t>Encrypted Data Transfers</a:t>
            </a:r>
            <a:endParaRPr lang="en-IN" dirty="0"/>
          </a:p>
        </p:txBody>
      </p:sp>
      <p:sp>
        <p:nvSpPr>
          <p:cNvPr id="13" name="TextBox 12"/>
          <p:cNvSpPr txBox="1"/>
          <p:nvPr/>
        </p:nvSpPr>
        <p:spPr>
          <a:xfrm>
            <a:off x="827584" y="2492896"/>
            <a:ext cx="6048672" cy="369332"/>
          </a:xfrm>
          <a:prstGeom prst="rect">
            <a:avLst/>
          </a:prstGeom>
          <a:noFill/>
        </p:spPr>
        <p:txBody>
          <a:bodyPr wrap="square" rtlCol="0">
            <a:spAutoFit/>
          </a:bodyPr>
          <a:lstStyle/>
          <a:p>
            <a:r>
              <a:rPr lang="en-US" dirty="0" smtClean="0"/>
              <a:t>Prevent users from reading other users FTP data </a:t>
            </a:r>
            <a:endParaRPr lang="en-IN" dirty="0"/>
          </a:p>
        </p:txBody>
      </p:sp>
      <p:sp>
        <p:nvSpPr>
          <p:cNvPr id="14" name="TextBox 13"/>
          <p:cNvSpPr txBox="1"/>
          <p:nvPr/>
        </p:nvSpPr>
        <p:spPr>
          <a:xfrm>
            <a:off x="827584" y="3140968"/>
            <a:ext cx="6192688" cy="369332"/>
          </a:xfrm>
          <a:prstGeom prst="rect">
            <a:avLst/>
          </a:prstGeom>
          <a:noFill/>
        </p:spPr>
        <p:txBody>
          <a:bodyPr wrap="square" rtlCol="0">
            <a:spAutoFit/>
          </a:bodyPr>
          <a:lstStyle/>
          <a:p>
            <a:r>
              <a:rPr lang="en-US" dirty="0" smtClean="0"/>
              <a:t>Prevent full command line access from outside users</a:t>
            </a:r>
            <a:endParaRPr lang="en-IN" dirty="0"/>
          </a:p>
        </p:txBody>
      </p:sp>
      <p:sp>
        <p:nvSpPr>
          <p:cNvPr id="15" name="TextBox 14"/>
          <p:cNvSpPr txBox="1"/>
          <p:nvPr/>
        </p:nvSpPr>
        <p:spPr>
          <a:xfrm>
            <a:off x="796752" y="3861048"/>
            <a:ext cx="7951712" cy="369332"/>
          </a:xfrm>
          <a:prstGeom prst="rect">
            <a:avLst/>
          </a:prstGeom>
          <a:noFill/>
        </p:spPr>
        <p:txBody>
          <a:bodyPr wrap="square" rtlCol="0">
            <a:spAutoFit/>
          </a:bodyPr>
          <a:lstStyle/>
          <a:p>
            <a:r>
              <a:rPr lang="en-US" dirty="0" smtClean="0"/>
              <a:t>Prevent full command line access from any internet facing connection</a:t>
            </a:r>
            <a:endParaRPr lang="en-IN" dirty="0"/>
          </a:p>
        </p:txBody>
      </p:sp>
      <p:sp>
        <p:nvSpPr>
          <p:cNvPr id="16" name="TextBox 15"/>
          <p:cNvSpPr txBox="1"/>
          <p:nvPr/>
        </p:nvSpPr>
        <p:spPr>
          <a:xfrm>
            <a:off x="827584" y="4581128"/>
            <a:ext cx="7920880" cy="646331"/>
          </a:xfrm>
          <a:prstGeom prst="rect">
            <a:avLst/>
          </a:prstGeom>
          <a:noFill/>
        </p:spPr>
        <p:txBody>
          <a:bodyPr wrap="square" rtlCol="0">
            <a:spAutoFit/>
          </a:bodyPr>
          <a:lstStyle/>
          <a:p>
            <a:r>
              <a:rPr lang="en-US" dirty="0" smtClean="0"/>
              <a:t>Allow full command line access to system admin from internal network opening ’SSH’ on port 2222.</a:t>
            </a:r>
            <a:endParaRPr lang="en-IN" dirty="0"/>
          </a:p>
        </p:txBody>
      </p:sp>
    </p:spTree>
    <p:extLst>
      <p:ext uri="{BB962C8B-B14F-4D97-AF65-F5344CB8AC3E}">
        <p14:creationId xmlns:p14="http://schemas.microsoft.com/office/powerpoint/2010/main" val="191621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1632" y="1042472"/>
            <a:ext cx="8496436" cy="369332"/>
          </a:xfrm>
          <a:prstGeom prst="rect">
            <a:avLst/>
          </a:prstGeom>
          <a:noFill/>
        </p:spPr>
        <p:txBody>
          <a:bodyPr wrap="square" rtlCol="0">
            <a:spAutoFit/>
          </a:bodyPr>
          <a:lstStyle/>
          <a:p>
            <a:r>
              <a:rPr lang="en-US" dirty="0" smtClean="0"/>
              <a:t>Implementations to understand secure data </a:t>
            </a:r>
            <a:r>
              <a:rPr lang="en-US" dirty="0" smtClean="0"/>
              <a:t>transfer(</a:t>
            </a:r>
            <a:r>
              <a:rPr lang="en-US" dirty="0" err="1" smtClean="0"/>
              <a:t>protocols,software</a:t>
            </a:r>
            <a:r>
              <a:rPr lang="en-US" dirty="0" smtClean="0"/>
              <a:t>)</a:t>
            </a:r>
            <a:endParaRPr lang="en-IN" dirty="0"/>
          </a:p>
        </p:txBody>
      </p:sp>
      <p:sp>
        <p:nvSpPr>
          <p:cNvPr id="5" name="Isosceles Triangle 4"/>
          <p:cNvSpPr/>
          <p:nvPr/>
        </p:nvSpPr>
        <p:spPr>
          <a:xfrm>
            <a:off x="1112230" y="1819126"/>
            <a:ext cx="216024" cy="2160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475656" y="1782065"/>
            <a:ext cx="5544616" cy="369332"/>
          </a:xfrm>
          <a:prstGeom prst="rect">
            <a:avLst/>
          </a:prstGeom>
          <a:noFill/>
        </p:spPr>
        <p:txBody>
          <a:bodyPr wrap="square" rtlCol="0">
            <a:spAutoFit/>
          </a:bodyPr>
          <a:lstStyle/>
          <a:p>
            <a:r>
              <a:rPr lang="en-US" dirty="0" smtClean="0"/>
              <a:t>openssh-server,/</a:t>
            </a:r>
            <a:r>
              <a:rPr lang="en-US" dirty="0" smtClean="0"/>
              <a:t>usr/local/</a:t>
            </a:r>
            <a:r>
              <a:rPr lang="en-US" dirty="0" err="1" smtClean="0"/>
              <a:t>etc</a:t>
            </a:r>
            <a:r>
              <a:rPr lang="en-US" dirty="0" smtClean="0"/>
              <a:t>/</a:t>
            </a:r>
            <a:r>
              <a:rPr lang="en-US" dirty="0" err="1" smtClean="0"/>
              <a:t>sshd_config</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922" y="2540243"/>
            <a:ext cx="274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923" y="3996049"/>
            <a:ext cx="274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921" y="3260323"/>
            <a:ext cx="274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230" y="4700483"/>
            <a:ext cx="2746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496291" y="2492896"/>
            <a:ext cx="4495234" cy="369332"/>
          </a:xfrm>
          <a:prstGeom prst="rect">
            <a:avLst/>
          </a:prstGeom>
          <a:noFill/>
        </p:spPr>
        <p:txBody>
          <a:bodyPr wrap="square" rtlCol="0">
            <a:spAutoFit/>
          </a:bodyPr>
          <a:lstStyle/>
          <a:p>
            <a:r>
              <a:rPr lang="en-US" dirty="0" smtClean="0"/>
              <a:t>Uses SSH-2</a:t>
            </a:r>
            <a:endParaRPr lang="en-IN" dirty="0"/>
          </a:p>
        </p:txBody>
      </p:sp>
      <p:sp>
        <p:nvSpPr>
          <p:cNvPr id="9" name="TextBox 8"/>
          <p:cNvSpPr txBox="1"/>
          <p:nvPr/>
        </p:nvSpPr>
        <p:spPr>
          <a:xfrm>
            <a:off x="1475656" y="3212976"/>
            <a:ext cx="3240360" cy="369332"/>
          </a:xfrm>
          <a:prstGeom prst="rect">
            <a:avLst/>
          </a:prstGeom>
          <a:noFill/>
        </p:spPr>
        <p:txBody>
          <a:bodyPr wrap="square" rtlCol="0">
            <a:spAutoFit/>
          </a:bodyPr>
          <a:lstStyle/>
          <a:p>
            <a:r>
              <a:rPr lang="en-US" dirty="0" smtClean="0"/>
              <a:t>wxWidgets:2.8.11</a:t>
            </a:r>
            <a:endParaRPr lang="en-IN" dirty="0"/>
          </a:p>
        </p:txBody>
      </p:sp>
      <p:sp>
        <p:nvSpPr>
          <p:cNvPr id="10" name="TextBox 9"/>
          <p:cNvSpPr txBox="1"/>
          <p:nvPr/>
        </p:nvSpPr>
        <p:spPr>
          <a:xfrm>
            <a:off x="1475656" y="3933056"/>
            <a:ext cx="2304256" cy="369332"/>
          </a:xfrm>
          <a:prstGeom prst="rect">
            <a:avLst/>
          </a:prstGeom>
          <a:noFill/>
        </p:spPr>
        <p:txBody>
          <a:bodyPr wrap="square" rtlCol="0">
            <a:spAutoFit/>
          </a:bodyPr>
          <a:lstStyle/>
          <a:p>
            <a:r>
              <a:rPr lang="en-US" dirty="0" smtClean="0"/>
              <a:t>Gnu TLS: 2.10.2</a:t>
            </a:r>
            <a:endParaRPr lang="en-IN" dirty="0"/>
          </a:p>
        </p:txBody>
      </p:sp>
      <p:sp>
        <p:nvSpPr>
          <p:cNvPr id="11" name="TextBox 10"/>
          <p:cNvSpPr txBox="1"/>
          <p:nvPr/>
        </p:nvSpPr>
        <p:spPr>
          <a:xfrm>
            <a:off x="1547664" y="4653136"/>
            <a:ext cx="2592288" cy="369332"/>
          </a:xfrm>
          <a:prstGeom prst="rect">
            <a:avLst/>
          </a:prstGeom>
          <a:noFill/>
        </p:spPr>
        <p:txBody>
          <a:bodyPr wrap="square" rtlCol="0">
            <a:spAutoFit/>
          </a:bodyPr>
          <a:lstStyle/>
          <a:p>
            <a:r>
              <a:rPr lang="en-US" dirty="0" smtClean="0"/>
              <a:t>Key authorizations</a:t>
            </a:r>
            <a:endParaRPr lang="en-IN" dirty="0"/>
          </a:p>
        </p:txBody>
      </p:sp>
    </p:spTree>
    <p:extLst>
      <p:ext uri="{BB962C8B-B14F-4D97-AF65-F5344CB8AC3E}">
        <p14:creationId xmlns:p14="http://schemas.microsoft.com/office/powerpoint/2010/main" val="350946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404664"/>
            <a:ext cx="4032448" cy="523220"/>
          </a:xfrm>
          <a:prstGeom prst="rect">
            <a:avLst/>
          </a:prstGeom>
          <a:noFill/>
        </p:spPr>
        <p:txBody>
          <a:bodyPr wrap="square" rtlCol="0">
            <a:spAutoFit/>
          </a:bodyPr>
          <a:lstStyle/>
          <a:p>
            <a:pPr algn="ctr"/>
            <a:r>
              <a:rPr lang="en-US" sz="2800" dirty="0" smtClean="0">
                <a:solidFill>
                  <a:schemeClr val="accent4"/>
                </a:solidFill>
              </a:rPr>
              <a:t>APPLICATIONS</a:t>
            </a:r>
            <a:endParaRPr lang="en-US" sz="2800" dirty="0">
              <a:solidFill>
                <a:schemeClr val="accent4"/>
              </a:solidFill>
            </a:endParaRPr>
          </a:p>
        </p:txBody>
      </p:sp>
      <p:sp>
        <p:nvSpPr>
          <p:cNvPr id="4" name="4-Point Star 3"/>
          <p:cNvSpPr/>
          <p:nvPr/>
        </p:nvSpPr>
        <p:spPr>
          <a:xfrm>
            <a:off x="971600" y="1484782"/>
            <a:ext cx="72008" cy="7200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820708" y="1920519"/>
            <a:ext cx="347502" cy="369083"/>
          </a:xfrm>
          <a:prstGeom prst="rect">
            <a:avLst/>
          </a:prstGeom>
        </p:spPr>
      </p:pic>
      <p:pic>
        <p:nvPicPr>
          <p:cNvPr id="6" name="Picture 5"/>
          <p:cNvPicPr>
            <a:picLocks noChangeAspect="1"/>
          </p:cNvPicPr>
          <p:nvPr/>
        </p:nvPicPr>
        <p:blipFill>
          <a:blip r:embed="rId2"/>
          <a:stretch>
            <a:fillRect/>
          </a:stretch>
        </p:blipFill>
        <p:spPr>
          <a:xfrm>
            <a:off x="820708" y="2532067"/>
            <a:ext cx="347502" cy="423846"/>
          </a:xfrm>
          <a:prstGeom prst="rect">
            <a:avLst/>
          </a:prstGeom>
        </p:spPr>
      </p:pic>
      <p:pic>
        <p:nvPicPr>
          <p:cNvPr id="7" name="Picture 6"/>
          <p:cNvPicPr>
            <a:picLocks noChangeAspect="1"/>
          </p:cNvPicPr>
          <p:nvPr/>
        </p:nvPicPr>
        <p:blipFill>
          <a:blip r:embed="rId2"/>
          <a:stretch>
            <a:fillRect/>
          </a:stretch>
        </p:blipFill>
        <p:spPr>
          <a:xfrm>
            <a:off x="820708" y="3208723"/>
            <a:ext cx="347502" cy="352448"/>
          </a:xfrm>
          <a:prstGeom prst="rect">
            <a:avLst/>
          </a:prstGeom>
        </p:spPr>
      </p:pic>
      <p:pic>
        <p:nvPicPr>
          <p:cNvPr id="8" name="Picture 7"/>
          <p:cNvPicPr>
            <a:picLocks noChangeAspect="1"/>
          </p:cNvPicPr>
          <p:nvPr/>
        </p:nvPicPr>
        <p:blipFill>
          <a:blip r:embed="rId2"/>
          <a:stretch>
            <a:fillRect/>
          </a:stretch>
        </p:blipFill>
        <p:spPr>
          <a:xfrm>
            <a:off x="820708" y="3759608"/>
            <a:ext cx="347502" cy="407058"/>
          </a:xfrm>
          <a:prstGeom prst="rect">
            <a:avLst/>
          </a:prstGeom>
        </p:spPr>
      </p:pic>
      <p:pic>
        <p:nvPicPr>
          <p:cNvPr id="10" name="Picture 9"/>
          <p:cNvPicPr>
            <a:picLocks noChangeAspect="1"/>
          </p:cNvPicPr>
          <p:nvPr/>
        </p:nvPicPr>
        <p:blipFill>
          <a:blip r:embed="rId2"/>
          <a:stretch>
            <a:fillRect/>
          </a:stretch>
        </p:blipFill>
        <p:spPr>
          <a:xfrm>
            <a:off x="833853" y="4326742"/>
            <a:ext cx="347502" cy="428252"/>
          </a:xfrm>
          <a:prstGeom prst="rect">
            <a:avLst/>
          </a:prstGeom>
        </p:spPr>
      </p:pic>
      <p:pic>
        <p:nvPicPr>
          <p:cNvPr id="11" name="Picture 10"/>
          <p:cNvPicPr>
            <a:picLocks noChangeAspect="1"/>
          </p:cNvPicPr>
          <p:nvPr/>
        </p:nvPicPr>
        <p:blipFill>
          <a:blip r:embed="rId2"/>
          <a:stretch>
            <a:fillRect/>
          </a:stretch>
        </p:blipFill>
        <p:spPr>
          <a:xfrm>
            <a:off x="835635" y="4952233"/>
            <a:ext cx="347502" cy="428252"/>
          </a:xfrm>
          <a:prstGeom prst="rect">
            <a:avLst/>
          </a:prstGeom>
        </p:spPr>
      </p:pic>
      <p:sp>
        <p:nvSpPr>
          <p:cNvPr id="12" name="TextBox 11"/>
          <p:cNvSpPr txBox="1"/>
          <p:nvPr/>
        </p:nvSpPr>
        <p:spPr>
          <a:xfrm>
            <a:off x="1194523" y="1356088"/>
            <a:ext cx="4736574" cy="369332"/>
          </a:xfrm>
          <a:prstGeom prst="rect">
            <a:avLst/>
          </a:prstGeom>
          <a:noFill/>
        </p:spPr>
        <p:txBody>
          <a:bodyPr wrap="square" rtlCol="0">
            <a:spAutoFit/>
          </a:bodyPr>
          <a:lstStyle/>
          <a:p>
            <a:r>
              <a:rPr lang="en-US" dirty="0" smtClean="0"/>
              <a:t>Filezilla(Open Source) (uses as client)</a:t>
            </a:r>
            <a:endParaRPr lang="en-US" dirty="0"/>
          </a:p>
        </p:txBody>
      </p:sp>
      <p:sp>
        <p:nvSpPr>
          <p:cNvPr id="14" name="TextBox 13"/>
          <p:cNvSpPr txBox="1"/>
          <p:nvPr/>
        </p:nvSpPr>
        <p:spPr>
          <a:xfrm>
            <a:off x="1180398" y="1966253"/>
            <a:ext cx="3114291" cy="369332"/>
          </a:xfrm>
          <a:prstGeom prst="rect">
            <a:avLst/>
          </a:prstGeom>
          <a:noFill/>
        </p:spPr>
        <p:txBody>
          <a:bodyPr wrap="square" rtlCol="0">
            <a:spAutoFit/>
          </a:bodyPr>
          <a:lstStyle/>
          <a:p>
            <a:r>
              <a:rPr lang="en-US" dirty="0" smtClean="0"/>
              <a:t>WS-FTP Pro(client)</a:t>
            </a:r>
            <a:endParaRPr lang="en-US" dirty="0"/>
          </a:p>
        </p:txBody>
      </p:sp>
      <p:sp>
        <p:nvSpPr>
          <p:cNvPr id="16" name="TextBox 15"/>
          <p:cNvSpPr txBox="1"/>
          <p:nvPr/>
        </p:nvSpPr>
        <p:spPr>
          <a:xfrm>
            <a:off x="1177298" y="2573761"/>
            <a:ext cx="2686548" cy="369332"/>
          </a:xfrm>
          <a:prstGeom prst="rect">
            <a:avLst/>
          </a:prstGeom>
          <a:noFill/>
        </p:spPr>
        <p:txBody>
          <a:bodyPr wrap="square" rtlCol="0">
            <a:spAutoFit/>
          </a:bodyPr>
          <a:lstStyle/>
          <a:p>
            <a:r>
              <a:rPr lang="en-US" dirty="0" smtClean="0"/>
              <a:t>Open-</a:t>
            </a:r>
            <a:r>
              <a:rPr lang="en-US" dirty="0" err="1" smtClean="0"/>
              <a:t>ssh</a:t>
            </a:r>
            <a:r>
              <a:rPr lang="en-US" dirty="0" smtClean="0"/>
              <a:t>(Software)</a:t>
            </a:r>
            <a:endParaRPr lang="en-US" dirty="0"/>
          </a:p>
        </p:txBody>
      </p:sp>
      <p:sp>
        <p:nvSpPr>
          <p:cNvPr id="17" name="TextBox 16"/>
          <p:cNvSpPr txBox="1"/>
          <p:nvPr/>
        </p:nvSpPr>
        <p:spPr>
          <a:xfrm>
            <a:off x="1181355" y="3205665"/>
            <a:ext cx="2864366" cy="369332"/>
          </a:xfrm>
          <a:prstGeom prst="rect">
            <a:avLst/>
          </a:prstGeom>
          <a:noFill/>
        </p:spPr>
        <p:txBody>
          <a:bodyPr wrap="square" rtlCol="0">
            <a:spAutoFit/>
          </a:bodyPr>
          <a:lstStyle/>
          <a:p>
            <a:r>
              <a:rPr lang="en-US" dirty="0" smtClean="0"/>
              <a:t>WinSCP(Windows Client)</a:t>
            </a:r>
            <a:endParaRPr lang="en-US" dirty="0"/>
          </a:p>
        </p:txBody>
      </p:sp>
      <p:sp>
        <p:nvSpPr>
          <p:cNvPr id="18" name="TextBox 17"/>
          <p:cNvSpPr txBox="1"/>
          <p:nvPr/>
        </p:nvSpPr>
        <p:spPr>
          <a:xfrm>
            <a:off x="1186546" y="3788968"/>
            <a:ext cx="4752528" cy="369332"/>
          </a:xfrm>
          <a:prstGeom prst="rect">
            <a:avLst/>
          </a:prstGeom>
          <a:noFill/>
        </p:spPr>
        <p:txBody>
          <a:bodyPr wrap="square" rtlCol="0">
            <a:spAutoFit/>
          </a:bodyPr>
          <a:lstStyle/>
          <a:p>
            <a:r>
              <a:rPr lang="en-US" dirty="0" smtClean="0"/>
              <a:t>FLASHFXP(cloud computing)</a:t>
            </a:r>
            <a:endParaRPr lang="en-US" dirty="0"/>
          </a:p>
        </p:txBody>
      </p:sp>
      <p:sp>
        <p:nvSpPr>
          <p:cNvPr id="19" name="TextBox 18"/>
          <p:cNvSpPr txBox="1"/>
          <p:nvPr/>
        </p:nvSpPr>
        <p:spPr>
          <a:xfrm>
            <a:off x="1177298" y="4414134"/>
            <a:ext cx="4248472" cy="369332"/>
          </a:xfrm>
          <a:prstGeom prst="rect">
            <a:avLst/>
          </a:prstGeom>
          <a:noFill/>
        </p:spPr>
        <p:txBody>
          <a:bodyPr wrap="square" rtlCol="0">
            <a:spAutoFit/>
          </a:bodyPr>
          <a:lstStyle/>
          <a:p>
            <a:r>
              <a:rPr lang="en-US" dirty="0" smtClean="0"/>
              <a:t>SEEBURGER(cloud computing)</a:t>
            </a:r>
            <a:endParaRPr lang="en-US" dirty="0"/>
          </a:p>
        </p:txBody>
      </p:sp>
      <p:sp>
        <p:nvSpPr>
          <p:cNvPr id="20" name="TextBox 19"/>
          <p:cNvSpPr txBox="1"/>
          <p:nvPr/>
        </p:nvSpPr>
        <p:spPr>
          <a:xfrm>
            <a:off x="1177298" y="4984031"/>
            <a:ext cx="3528392" cy="369332"/>
          </a:xfrm>
          <a:prstGeom prst="rect">
            <a:avLst/>
          </a:prstGeom>
          <a:noFill/>
        </p:spPr>
        <p:txBody>
          <a:bodyPr wrap="square" rtlCol="0">
            <a:spAutoFit/>
          </a:bodyPr>
          <a:lstStyle/>
          <a:p>
            <a:r>
              <a:rPr lang="en-US" dirty="0" smtClean="0"/>
              <a:t>Cyberduck(Cloud computing)</a:t>
            </a:r>
            <a:endParaRPr lang="en-US" dirty="0"/>
          </a:p>
        </p:txBody>
      </p:sp>
    </p:spTree>
    <p:extLst>
      <p:ext uri="{BB962C8B-B14F-4D97-AF65-F5344CB8AC3E}">
        <p14:creationId xmlns:p14="http://schemas.microsoft.com/office/powerpoint/2010/main" val="372430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6954"/>
          <a:stretch/>
        </p:blipFill>
        <p:spPr>
          <a:xfrm>
            <a:off x="-397" y="-9533"/>
            <a:ext cx="9144793" cy="6867533"/>
          </a:xfrm>
          <a:prstGeom prst="rect">
            <a:avLst/>
          </a:prstGeom>
        </p:spPr>
      </p:pic>
    </p:spTree>
    <p:extLst>
      <p:ext uri="{BB962C8B-B14F-4D97-AF65-F5344CB8AC3E}">
        <p14:creationId xmlns:p14="http://schemas.microsoft.com/office/powerpoint/2010/main" val="4286462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418</TotalTime>
  <Words>489</Words>
  <Application>Microsoft Office PowerPoint</Application>
  <PresentationFormat>On-screen Show (4:3)</PresentationFormat>
  <Paragraphs>76</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Unicode MS</vt:lpstr>
      <vt:lpstr>Calibri</vt:lpstr>
      <vt:lpstr>Lucida Sans Unicode</vt:lpstr>
      <vt:lpstr>Verdana</vt:lpstr>
      <vt:lpstr>Wingdings</vt:lpstr>
      <vt:lpstr>Wingdings 2</vt:lpstr>
      <vt:lpstr>Wingdings 3</vt:lpstr>
      <vt:lpstr>Concourse</vt:lpstr>
      <vt:lpstr>SECURE  FILE TRANSFER PROTOCOL(SFTP)             NOT TO BE CONFUSED WITH SECURE FILE TRANSFER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FILE TRANSFER PROTOCOL</dc:title>
  <dc:creator>COMP</dc:creator>
  <cp:lastModifiedBy>RANJANI GOWRI</cp:lastModifiedBy>
  <cp:revision>38</cp:revision>
  <dcterms:created xsi:type="dcterms:W3CDTF">2023-12-23T07:14:58Z</dcterms:created>
  <dcterms:modified xsi:type="dcterms:W3CDTF">2023-12-25T16:57:46Z</dcterms:modified>
</cp:coreProperties>
</file>