
<file path=[Content_Types].xml><?xml version="1.0" encoding="utf-8"?>
<Types xmlns="http://schemas.openxmlformats.org/package/2006/content-types">
  <Default Extension="jfif" ContentType="image/jpeg"/>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2" clrIdx="0">
    <p:extLst>
      <p:ext uri="{19B8F6BF-5375-455C-9EA6-DF929625EA0E}">
        <p15:presenceInfo xmlns:p15="http://schemas.microsoft.com/office/powerpoint/2012/main" userId="ELCO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1672871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f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1732" y="43659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248746" y="2050203"/>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28950" y="529032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24428" y="2696055"/>
            <a:ext cx="12497605" cy="1001556"/>
          </a:xfrm>
          <a:prstGeom prst="rect">
            <a:avLst/>
          </a:prstGeom>
        </p:spPr>
        <p:txBody>
          <a:bodyPr vert="horz" wrap="square" lIns="0" tIns="16510" rIns="0" bIns="0" rtlCol="0">
            <a:spAutoFit/>
          </a:bodyPr>
          <a:lstStyle/>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rPr>
              <a:t>Marketing Campaign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124200" y="3569953"/>
            <a:ext cx="8610600" cy="1938992"/>
          </a:xfrm>
          <a:prstGeom prst="rect">
            <a:avLst/>
          </a:prstGeom>
          <a:noFill/>
        </p:spPr>
        <p:txBody>
          <a:bodyPr wrap="square" rtlCol="0">
            <a:spAutoFit/>
          </a:bodyPr>
          <a:lstStyle/>
          <a:p>
            <a:r>
              <a:rPr lang="en-US" sz="2400" dirty="0"/>
              <a:t>STUDENT NAME:T.SUJITHA</a:t>
            </a:r>
          </a:p>
          <a:p>
            <a:r>
              <a:rPr lang="en-US" sz="2400" dirty="0"/>
              <a:t>REGISTER NO:422200045</a:t>
            </a:r>
          </a:p>
          <a:p>
            <a:r>
              <a:rPr lang="en-US" sz="2400" dirty="0"/>
              <a:t>DEPARTMENT:B.COM(ISM)</a:t>
            </a:r>
          </a:p>
          <a:p>
            <a:r>
              <a:rPr lang="en-US" sz="2400" dirty="0"/>
              <a:t>COLLEGE:S.I.V.E.T COLLEGE</a:t>
            </a:r>
          </a:p>
          <a:p>
            <a:r>
              <a:rPr lang="en-US" sz="2400" dirty="0"/>
              <a:t>           </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91177"/>
            <a:ext cx="2619375" cy="170748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1696" y="585787"/>
            <a:ext cx="2647950" cy="1319213"/>
          </a:xfrm>
          <a:prstGeom prst="rect">
            <a:avLst/>
          </a:prstGeom>
        </p:spPr>
      </p:pic>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3422" t="4000" r="57220" b="2000"/>
          <a:stretch/>
        </p:blipFill>
        <p:spPr>
          <a:xfrm>
            <a:off x="3238500" y="249572"/>
            <a:ext cx="2022756" cy="1790700"/>
          </a:xfrm>
          <a:prstGeom prst="rect">
            <a:avLst/>
          </a:prstGeom>
        </p:spPr>
      </p:pic>
      <p:pic>
        <p:nvPicPr>
          <p:cNvPr id="16" name="Picture 15"/>
          <p:cNvPicPr>
            <a:picLocks noChangeAspect="1"/>
          </p:cNvPicPr>
          <p:nvPr/>
        </p:nvPicPr>
        <p:blipFill>
          <a:blip r:embed="rId7"/>
          <a:stretch>
            <a:fillRect/>
          </a:stretch>
        </p:blipFill>
        <p:spPr>
          <a:xfrm>
            <a:off x="5915621" y="283569"/>
            <a:ext cx="2237779" cy="1714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7" name="Picture 6">
            <a:extLst>
              <a:ext uri="{FF2B5EF4-FFF2-40B4-BE49-F238E27FC236}">
                <a16:creationId xmlns:a16="http://schemas.microsoft.com/office/drawing/2014/main" id="{7E5B490E-1C67-4682-B3A2-696396E8DCEF}"/>
              </a:ext>
            </a:extLst>
          </p:cNvPr>
          <p:cNvPicPr>
            <a:picLocks noChangeAspect="1"/>
          </p:cNvPicPr>
          <p:nvPr/>
        </p:nvPicPr>
        <p:blipFill rotWithShape="1">
          <a:blip r:embed="rId4">
            <a:extLst>
              <a:ext uri="{28A0092B-C50C-407E-A947-70E740481C1C}">
                <a14:useLocalDpi xmlns:a14="http://schemas.microsoft.com/office/drawing/2010/main" val="0"/>
              </a:ext>
            </a:extLst>
          </a:blip>
          <a:srcRect l="13494" t="22897" r="27678" b="24774"/>
          <a:stretch/>
        </p:blipFill>
        <p:spPr>
          <a:xfrm>
            <a:off x="838200" y="1016680"/>
            <a:ext cx="8610600" cy="4622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50" name="Picture 2" descr="Custom Email Marketing Report Template - Try It Free - Agency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l="50253" t="25092" r="5004" b="41921"/>
          <a:stretch/>
        </p:blipFill>
        <p:spPr bwMode="auto">
          <a:xfrm>
            <a:off x="1976354" y="1524000"/>
            <a:ext cx="7320045" cy="373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792F9E0-BEA6-4467-82DE-8774A43F3932}"/>
              </a:ext>
            </a:extLst>
          </p:cNvPr>
          <p:cNvSpPr/>
          <p:nvPr/>
        </p:nvSpPr>
        <p:spPr>
          <a:xfrm>
            <a:off x="1066800" y="1447800"/>
            <a:ext cx="7772400" cy="3913059"/>
          </a:xfrm>
          <a:prstGeom prst="rect">
            <a:avLst/>
          </a:prstGeom>
        </p:spPr>
        <p:txBody>
          <a:bodyPr wrap="square">
            <a:spAutoFit/>
          </a:bodyPr>
          <a:lstStyle/>
          <a:p>
            <a:pPr algn="just">
              <a:lnSpc>
                <a:spcPct val="150000"/>
              </a:lnSpc>
            </a:pPr>
            <a:r>
              <a:rPr lang="en-US" sz="2400" dirty="0"/>
              <a:t>The campaign successfully exceeded its goal of increasing online sales by 20%, achieving a 22% rise. Key successes included high engagement with video ads, which saw a 50% higher click-through rate compared to static ads, and positive customer feedback with a 90% satisfaction rate. Challenges included lower-than-expected email engagement and slightly higher CPA in some segments.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23" y="2253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3070970" y="5655688"/>
            <a:ext cx="8593228"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1026" name="Picture 2" descr="How to Create a Marketing Campaign That Makes You Stand Out - Found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684" y="241544"/>
            <a:ext cx="11425284" cy="64640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32808" y="318844"/>
            <a:ext cx="11232114" cy="830997"/>
          </a:xfrm>
          <a:prstGeom prst="rect">
            <a:avLst/>
          </a:prstGeom>
          <a:noFill/>
        </p:spPr>
        <p:txBody>
          <a:bodyPr wrap="none" rtlCol="0">
            <a:spAutoFit/>
          </a:bodyPr>
          <a:lstStyle/>
          <a:p>
            <a:r>
              <a:rPr lang="en-US" sz="4400" b="1" dirty="0"/>
              <a:t>Marketing Campaign Data </a:t>
            </a:r>
            <a:r>
              <a:rPr lang="en-US" sz="4800" b="1" dirty="0"/>
              <a:t>Analysis</a:t>
            </a:r>
            <a:r>
              <a:rPr lang="en-US" sz="4400" b="1" dirty="0"/>
              <a:t> Using Excel</a:t>
            </a:r>
            <a:endParaRPr lang="en-IN"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276600"/>
            <a:ext cx="4124325" cy="35528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43460" y="3122380"/>
            <a:ext cx="3200400" cy="370982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dirty="0"/>
              <a:t>P</a:t>
            </a:r>
            <a:r>
              <a:rPr lang="en-IN" sz="4250" spc="15" dirty="0"/>
              <a:t>ROB</a:t>
            </a:r>
            <a:r>
              <a:rPr lang="en-IN" sz="4250" spc="55" dirty="0"/>
              <a:t>L</a:t>
            </a:r>
            <a:r>
              <a:rPr lang="en-IN" sz="4250" spc="-20" dirty="0"/>
              <a:t>E</a:t>
            </a:r>
            <a:r>
              <a:rPr lang="en-IN" sz="4250" spc="20" dirty="0"/>
              <a:t>M</a:t>
            </a:r>
            <a:r>
              <a:rPr lang="en-IN" sz="4250" dirty="0"/>
              <a:t>	</a:t>
            </a:r>
            <a:r>
              <a:rPr lang="en-IN" sz="4250" spc="10" dirty="0"/>
              <a:t>S</a:t>
            </a:r>
            <a:r>
              <a:rPr lang="en-IN" sz="4250" spc="-370" dirty="0"/>
              <a:t>T</a:t>
            </a:r>
            <a:r>
              <a:rPr lang="en-IN" sz="4250" spc="-375" dirty="0"/>
              <a:t>A</a:t>
            </a:r>
            <a:r>
              <a:rPr lang="en-IN" sz="4250" spc="15" dirty="0"/>
              <a:t>T</a:t>
            </a:r>
            <a:r>
              <a:rPr lang="en-IN" sz="4250" spc="-10" dirty="0"/>
              <a:t>E</a:t>
            </a:r>
            <a:r>
              <a:rPr lang="en-IN" sz="4250" spc="-20" dirty="0"/>
              <a:t>ME</a:t>
            </a:r>
            <a:r>
              <a:rPr lang="en-IN"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4E43D151-A10F-4882-B1A0-F67D98C0C789}"/>
              </a:ext>
            </a:extLst>
          </p:cNvPr>
          <p:cNvSpPr txBox="1"/>
          <p:nvPr/>
        </p:nvSpPr>
        <p:spPr>
          <a:xfrm>
            <a:off x="533400" y="1608127"/>
            <a:ext cx="2114105" cy="400110"/>
          </a:xfrm>
          <a:prstGeom prst="rect">
            <a:avLst/>
          </a:prstGeom>
          <a:noFill/>
        </p:spPr>
        <p:txBody>
          <a:bodyPr wrap="none" rtlCol="0">
            <a:spAutoFit/>
          </a:bodyPr>
          <a:lstStyle/>
          <a:p>
            <a:r>
              <a:rPr lang="en-IN" sz="2000" b="1" dirty="0"/>
              <a:t>Problem</a:t>
            </a:r>
            <a:r>
              <a:rPr lang="en-IN" b="1" dirty="0"/>
              <a:t> statement</a:t>
            </a:r>
          </a:p>
        </p:txBody>
      </p:sp>
      <p:sp>
        <p:nvSpPr>
          <p:cNvPr id="13" name="TextBox 12">
            <a:extLst>
              <a:ext uri="{FF2B5EF4-FFF2-40B4-BE49-F238E27FC236}">
                <a16:creationId xmlns:a16="http://schemas.microsoft.com/office/drawing/2014/main" id="{6C31ED07-C609-4086-82C4-13F29190ED2D}"/>
              </a:ext>
            </a:extLst>
          </p:cNvPr>
          <p:cNvSpPr txBox="1"/>
          <p:nvPr/>
        </p:nvSpPr>
        <p:spPr>
          <a:xfrm>
            <a:off x="1066800" y="2288064"/>
            <a:ext cx="184731" cy="369332"/>
          </a:xfrm>
          <a:prstGeom prst="rect">
            <a:avLst/>
          </a:prstGeom>
          <a:noFill/>
        </p:spPr>
        <p:txBody>
          <a:bodyPr wrap="square" rtlCol="0">
            <a:spAutoFit/>
          </a:bodyPr>
          <a:lstStyle/>
          <a:p>
            <a:r>
              <a:rPr lang="en-IN" dirty="0"/>
              <a:t> </a:t>
            </a:r>
          </a:p>
        </p:txBody>
      </p:sp>
      <p:sp>
        <p:nvSpPr>
          <p:cNvPr id="14" name="TextBox 13">
            <a:extLst>
              <a:ext uri="{FF2B5EF4-FFF2-40B4-BE49-F238E27FC236}">
                <a16:creationId xmlns:a16="http://schemas.microsoft.com/office/drawing/2014/main" id="{4AC04581-B2A7-4B7F-95EB-48C02AC28990}"/>
              </a:ext>
            </a:extLst>
          </p:cNvPr>
          <p:cNvSpPr txBox="1"/>
          <p:nvPr/>
        </p:nvSpPr>
        <p:spPr>
          <a:xfrm>
            <a:off x="709025" y="2008237"/>
            <a:ext cx="8413048" cy="3170099"/>
          </a:xfrm>
          <a:prstGeom prst="rect">
            <a:avLst/>
          </a:prstGeom>
          <a:noFill/>
        </p:spPr>
        <p:txBody>
          <a:bodyPr wrap="square" rtlCol="0">
            <a:spAutoFit/>
          </a:bodyPr>
          <a:lstStyle/>
          <a:p>
            <a:r>
              <a:rPr lang="en-IN" sz="2000" b="1" dirty="0"/>
              <a:t>A </a:t>
            </a:r>
            <a:r>
              <a:rPr lang="en-IN" sz="2000" b="1" dirty="0">
                <a:latin typeface="+mj-lt"/>
                <a:cs typeface="Angsana New" panose="02020603050405020304" pitchFamily="18" charset="-34"/>
              </a:rPr>
              <a:t>problem statement for a marketing campaign is a clear and concise description of the issue or problem that need to be addressed, and how it</a:t>
            </a:r>
          </a:p>
          <a:p>
            <a:r>
              <a:rPr lang="en-IN" sz="2000" b="1" dirty="0">
                <a:latin typeface="+mj-lt"/>
                <a:cs typeface="Angsana New" panose="02020603050405020304" pitchFamily="18" charset="-34"/>
              </a:rPr>
              <a:t>Should be addressed.</a:t>
            </a:r>
          </a:p>
          <a:p>
            <a:r>
              <a:rPr lang="en-IN" sz="2000" b="1" dirty="0">
                <a:latin typeface="+mj-lt"/>
                <a:cs typeface="Angsana New" panose="02020603050405020304" pitchFamily="18" charset="-34"/>
              </a:rPr>
              <a:t>The chief marketing officer that recent marketing campaigns have not </a:t>
            </a:r>
          </a:p>
          <a:p>
            <a:r>
              <a:rPr lang="en-IN" sz="2000" b="1" dirty="0">
                <a:latin typeface="+mj-lt"/>
                <a:cs typeface="Angsana New" panose="02020603050405020304" pitchFamily="18" charset="-34"/>
              </a:rPr>
              <a:t>Been as effective as they were expected to be and the conversion rate is very low.</a:t>
            </a:r>
          </a:p>
          <a:p>
            <a:r>
              <a:rPr lang="en-IN" sz="2000" b="1" dirty="0">
                <a:latin typeface="+mj-lt"/>
                <a:cs typeface="Angsana New" panose="02020603050405020304" pitchFamily="18" charset="-34"/>
              </a:rPr>
              <a:t>Task is to analyse the related data, understand the problem, and identify key</a:t>
            </a:r>
          </a:p>
          <a:p>
            <a:r>
              <a:rPr lang="en-IN" sz="2000" b="1" dirty="0">
                <a:latin typeface="+mj-lt"/>
                <a:cs typeface="Angsana New" panose="02020603050405020304" pitchFamily="18" charset="-34"/>
              </a:rPr>
              <a:t>Insights and recommendations or the CMO to potentially implement.</a:t>
            </a:r>
          </a:p>
          <a:p>
            <a:r>
              <a:rPr lang="en-IN" sz="2000" b="1" dirty="0"/>
              <a:t>problem statement </a:t>
            </a:r>
            <a:r>
              <a:rPr lang="en-IN" sz="2000" b="1" dirty="0">
                <a:latin typeface="+mj-lt"/>
                <a:cs typeface="Angsana New" panose="02020603050405020304" pitchFamily="18" charset="-34"/>
              </a:rPr>
              <a:t>for a marketing campaign is a clear and concise</a:t>
            </a:r>
          </a:p>
          <a:p>
            <a:r>
              <a:rPr lang="en-IN" sz="2000" b="1" dirty="0">
                <a:latin typeface="+mj-lt"/>
                <a:cs typeface="Angsana New" panose="02020603050405020304" pitchFamily="18" charset="-34"/>
              </a:rPr>
              <a:t>Description of the issue</a:t>
            </a:r>
            <a:endParaRPr lang="en-IN" b="1" dirty="0">
              <a:latin typeface="+mj-lt"/>
              <a:cs typeface="Angsana New" panose="02020603050405020304" pitchFamily="18" charset="-34"/>
            </a:endParaRPr>
          </a:p>
        </p:txBody>
      </p:sp>
      <p:sp>
        <p:nvSpPr>
          <p:cNvPr id="15" name="Arrow: Right 14">
            <a:extLst>
              <a:ext uri="{FF2B5EF4-FFF2-40B4-BE49-F238E27FC236}">
                <a16:creationId xmlns:a16="http://schemas.microsoft.com/office/drawing/2014/main" id="{F40880F6-A56A-42F3-B31B-1632786CE199}"/>
              </a:ext>
            </a:extLst>
          </p:cNvPr>
          <p:cNvSpPr/>
          <p:nvPr/>
        </p:nvSpPr>
        <p:spPr>
          <a:xfrm>
            <a:off x="487093" y="2127574"/>
            <a:ext cx="221932" cy="2000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17" name="Arrow: Right 16">
            <a:extLst>
              <a:ext uri="{FF2B5EF4-FFF2-40B4-BE49-F238E27FC236}">
                <a16:creationId xmlns:a16="http://schemas.microsoft.com/office/drawing/2014/main" id="{DB4CBDBE-19C0-4E27-AF1B-94722BD10684}"/>
              </a:ext>
            </a:extLst>
          </p:cNvPr>
          <p:cNvSpPr/>
          <p:nvPr/>
        </p:nvSpPr>
        <p:spPr>
          <a:xfrm>
            <a:off x="533400" y="3045861"/>
            <a:ext cx="221932" cy="2000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42BDF5C8-E2A6-427C-8586-E08C856C2BD3}"/>
              </a:ext>
            </a:extLst>
          </p:cNvPr>
          <p:cNvSpPr/>
          <p:nvPr/>
        </p:nvSpPr>
        <p:spPr>
          <a:xfrm>
            <a:off x="533400" y="3964148"/>
            <a:ext cx="191928" cy="2000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57200" y="42393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BC921F51-FA47-44DF-B8C1-77A6D1D6585D}"/>
              </a:ext>
            </a:extLst>
          </p:cNvPr>
          <p:cNvSpPr txBox="1"/>
          <p:nvPr/>
        </p:nvSpPr>
        <p:spPr>
          <a:xfrm>
            <a:off x="1143000" y="1227330"/>
            <a:ext cx="8011745" cy="2339102"/>
          </a:xfrm>
          <a:prstGeom prst="rect">
            <a:avLst/>
          </a:prstGeom>
          <a:noFill/>
        </p:spPr>
        <p:txBody>
          <a:bodyPr wrap="none" rtlCol="0">
            <a:spAutoFit/>
          </a:bodyPr>
          <a:lstStyle/>
          <a:p>
            <a:r>
              <a:rPr lang="en-IN" sz="2000" dirty="0"/>
              <a:t>A</a:t>
            </a:r>
            <a:r>
              <a:rPr lang="en-IN" dirty="0"/>
              <a:t> Marketing project plan consists of all the research and strategies </a:t>
            </a:r>
          </a:p>
          <a:p>
            <a:r>
              <a:rPr lang="en-IN" dirty="0"/>
              <a:t>Required to successfully carry out a marketing venture. It involves documenting </a:t>
            </a:r>
          </a:p>
          <a:p>
            <a:r>
              <a:rPr lang="en-IN" dirty="0"/>
              <a:t>Business goals current business  situation ,target customers, and KPIs to track </a:t>
            </a:r>
          </a:p>
          <a:p>
            <a:r>
              <a:rPr lang="en-IN" dirty="0"/>
              <a:t>Marketing success.</a:t>
            </a:r>
          </a:p>
          <a:p>
            <a:r>
              <a:rPr lang="en-IN" dirty="0"/>
              <a:t>A marketing campaign project plan is a strategic document that helps </a:t>
            </a:r>
          </a:p>
          <a:p>
            <a:r>
              <a:rPr lang="en-IN" dirty="0"/>
              <a:t>Businesses coordinate efforts and optimize resources. It’s important to delegate </a:t>
            </a:r>
          </a:p>
          <a:p>
            <a:r>
              <a:rPr lang="en-IN" dirty="0"/>
              <a:t>tasks to trusted team members so that you can focus on managing the project plan.</a:t>
            </a:r>
          </a:p>
          <a:p>
            <a:endParaRPr lang="en-IN" dirty="0"/>
          </a:p>
        </p:txBody>
      </p:sp>
      <p:pic>
        <p:nvPicPr>
          <p:cNvPr id="13" name="Picture 12">
            <a:extLst>
              <a:ext uri="{FF2B5EF4-FFF2-40B4-BE49-F238E27FC236}">
                <a16:creationId xmlns:a16="http://schemas.microsoft.com/office/drawing/2014/main" id="{F90F785B-29B9-4151-8A88-AA54B18E2CB0}"/>
              </a:ext>
            </a:extLst>
          </p:cNvPr>
          <p:cNvPicPr>
            <a:picLocks noChangeAspect="1"/>
          </p:cNvPicPr>
          <p:nvPr/>
        </p:nvPicPr>
        <p:blipFill rotWithShape="1">
          <a:blip r:embed="rId4">
            <a:extLst>
              <a:ext uri="{28A0092B-C50C-407E-A947-70E740481C1C}">
                <a14:useLocalDpi xmlns:a14="http://schemas.microsoft.com/office/drawing/2010/main" val="0"/>
              </a:ext>
            </a:extLst>
          </a:blip>
          <a:srcRect l="20459" t="31699" r="21796" b="10760"/>
          <a:stretch/>
        </p:blipFill>
        <p:spPr>
          <a:xfrm>
            <a:off x="1363216" y="3429000"/>
            <a:ext cx="6713984" cy="3138487"/>
          </a:xfrm>
          <a:prstGeom prst="rect">
            <a:avLst/>
          </a:prstGeom>
          <a:ln>
            <a:noFill/>
          </a:ln>
          <a:effectLst>
            <a:softEdge rad="112500"/>
          </a:effectLst>
        </p:spPr>
      </p:pic>
      <p:sp>
        <p:nvSpPr>
          <p:cNvPr id="17" name="Arrow: Right 16">
            <a:extLst>
              <a:ext uri="{FF2B5EF4-FFF2-40B4-BE49-F238E27FC236}">
                <a16:creationId xmlns:a16="http://schemas.microsoft.com/office/drawing/2014/main" id="{E1D6A5EF-7A09-446A-B4C0-B63B1CFAD7F0}"/>
              </a:ext>
            </a:extLst>
          </p:cNvPr>
          <p:cNvSpPr/>
          <p:nvPr/>
        </p:nvSpPr>
        <p:spPr>
          <a:xfrm>
            <a:off x="890451" y="1374947"/>
            <a:ext cx="236360" cy="2000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id="{2B813474-2CF2-47FF-9B23-186F20671DC1}"/>
              </a:ext>
            </a:extLst>
          </p:cNvPr>
          <p:cNvSpPr/>
          <p:nvPr/>
        </p:nvSpPr>
        <p:spPr>
          <a:xfrm>
            <a:off x="890451" y="2467854"/>
            <a:ext cx="236360" cy="2000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457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a:extLst>
              <a:ext uri="{FF2B5EF4-FFF2-40B4-BE49-F238E27FC236}">
                <a16:creationId xmlns:a16="http://schemas.microsoft.com/office/drawing/2014/main" id="{2C963471-8D8F-4E00-A9C6-B190B0DB9D67}"/>
              </a:ext>
            </a:extLst>
          </p:cNvPr>
          <p:cNvSpPr/>
          <p:nvPr/>
        </p:nvSpPr>
        <p:spPr>
          <a:xfrm>
            <a:off x="1143000" y="1148802"/>
            <a:ext cx="6096000" cy="5324535"/>
          </a:xfrm>
          <a:prstGeom prst="rect">
            <a:avLst/>
          </a:prstGeom>
        </p:spPr>
        <p:txBody>
          <a:bodyPr>
            <a:spAutoFit/>
          </a:bodyPr>
          <a:lstStyle/>
          <a:p>
            <a:pPr algn="just"/>
            <a:r>
              <a:rPr lang="en-US" sz="2000" dirty="0"/>
              <a:t> </a:t>
            </a:r>
            <a:r>
              <a:rPr lang="en-US" sz="2000" b="1" dirty="0"/>
              <a:t>Definition</a:t>
            </a:r>
            <a:r>
              <a:rPr lang="en-US" sz="2000" dirty="0"/>
              <a:t> </a:t>
            </a:r>
          </a:p>
          <a:p>
            <a:pPr algn="just"/>
            <a:r>
              <a:rPr lang="en-US" sz="2000" dirty="0"/>
              <a:t>       End users are the people who purchase and use a product or service, and are also known as the end consumer.</a:t>
            </a:r>
          </a:p>
          <a:p>
            <a:pPr algn="just"/>
            <a:r>
              <a:rPr lang="en-US" sz="2000" dirty="0"/>
              <a:t> </a:t>
            </a:r>
          </a:p>
          <a:p>
            <a:pPr algn="just"/>
            <a:r>
              <a:rPr lang="en-US" sz="2000" b="1" dirty="0"/>
              <a:t> Importance</a:t>
            </a:r>
          </a:p>
          <a:p>
            <a:pPr algn="just"/>
            <a:r>
              <a:rPr lang="en-US" sz="2000" dirty="0"/>
              <a:t>       End users are important to consider throughout the product development process, as their needs and goals should be kept in mind. They can also provide valuable feedback to developers to ensure that the product is useful and functions properly. </a:t>
            </a:r>
          </a:p>
          <a:p>
            <a:pPr algn="just"/>
            <a:endParaRPr lang="en-US" sz="2000" dirty="0"/>
          </a:p>
          <a:p>
            <a:pPr algn="just"/>
            <a:r>
              <a:rPr lang="en-US" sz="2000" b="1" dirty="0"/>
              <a:t>Difference from customers</a:t>
            </a:r>
          </a:p>
          <a:p>
            <a:pPr algn="just"/>
            <a:r>
              <a:rPr lang="en-US" sz="2000" dirty="0"/>
              <a:t>        End users are not always the same as customers, as sometimes a customer may be purchasing a product on behalf of someone else. For example, a company may purchase software for their employees to use.</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04987"/>
            <a:ext cx="2695574" cy="3605213"/>
          </a:xfrm>
          <a:prstGeom prst="rect">
            <a:avLst/>
          </a:prstGeom>
        </p:spPr>
      </p:pic>
      <p:sp>
        <p:nvSpPr>
          <p:cNvPr id="6" name="object 6"/>
          <p:cNvSpPr txBox="1">
            <a:spLocks noGrp="1"/>
          </p:cNvSpPr>
          <p:nvPr>
            <p:ph type="title"/>
          </p:nvPr>
        </p:nvSpPr>
        <p:spPr>
          <a:xfrm>
            <a:off x="558165" y="13276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10">
            <a:extLst>
              <a:ext uri="{FF2B5EF4-FFF2-40B4-BE49-F238E27FC236}">
                <a16:creationId xmlns:a16="http://schemas.microsoft.com/office/drawing/2014/main" id="{CF903DC2-DA20-4811-AA00-3C94E98632C2}"/>
              </a:ext>
            </a:extLst>
          </p:cNvPr>
          <p:cNvSpPr/>
          <p:nvPr/>
        </p:nvSpPr>
        <p:spPr>
          <a:xfrm>
            <a:off x="2971800" y="352144"/>
            <a:ext cx="7162800" cy="6471259"/>
          </a:xfrm>
          <a:prstGeom prst="rect">
            <a:avLst/>
          </a:prstGeom>
        </p:spPr>
        <p:txBody>
          <a:bodyPr wrap="square">
            <a:spAutoFit/>
          </a:bodyPr>
          <a:lstStyle/>
          <a:p>
            <a:pPr fontAlgn="ctr">
              <a:lnSpc>
                <a:spcPct val="150000"/>
              </a:lnSpc>
            </a:pPr>
            <a:endParaRPr lang="en-US" sz="1600" dirty="0">
              <a:solidFill>
                <a:srgbClr val="001D35"/>
              </a:solidFill>
              <a:latin typeface="Google Sans"/>
            </a:endParaRPr>
          </a:p>
          <a:p>
            <a:pPr fontAlgn="ctr">
              <a:lnSpc>
                <a:spcPct val="150000"/>
              </a:lnSpc>
            </a:pPr>
            <a:r>
              <a:rPr lang="en-US" sz="1600" dirty="0">
                <a:solidFill>
                  <a:srgbClr val="001D35"/>
                </a:solidFill>
                <a:latin typeface="Google Sans"/>
              </a:rPr>
              <a:t>A company's value proposition is a statement that explains the benefits of its products or services to its target audience. It's a key part of a company's marketing strategy and helps differentiate the brand in the market.  </a:t>
            </a:r>
          </a:p>
          <a:p>
            <a:pPr fontAlgn="ctr">
              <a:lnSpc>
                <a:spcPct val="150000"/>
              </a:lnSpc>
            </a:pPr>
            <a:r>
              <a:rPr lang="en-US" b="1" dirty="0">
                <a:solidFill>
                  <a:srgbClr val="001D35"/>
                </a:solidFill>
                <a:latin typeface="Google Sans"/>
              </a:rPr>
              <a:t>Here are some tips for writing an effective value proposition:</a:t>
            </a:r>
          </a:p>
          <a:p>
            <a:pPr fontAlgn="ctr">
              <a:lnSpc>
                <a:spcPct val="150000"/>
              </a:lnSpc>
              <a:buFont typeface="Arial" panose="020B0604020202020204" pitchFamily="34" charset="0"/>
              <a:buChar char="•"/>
            </a:pPr>
            <a:r>
              <a:rPr lang="en-US" dirty="0">
                <a:solidFill>
                  <a:srgbClr val="001D35"/>
                </a:solidFill>
                <a:latin typeface="Google Sans"/>
              </a:rPr>
              <a:t> clear and concise: Focus on the main points and communicate them clearly. </a:t>
            </a:r>
          </a:p>
          <a:p>
            <a:pPr fontAlgn="ctr">
              <a:lnSpc>
                <a:spcPct val="150000"/>
              </a:lnSpc>
              <a:buFont typeface="Arial" panose="020B0604020202020204" pitchFamily="34" charset="0"/>
              <a:buChar char="•"/>
            </a:pPr>
            <a:r>
              <a:rPr lang="en-US" dirty="0">
                <a:solidFill>
                  <a:srgbClr val="001D35"/>
                </a:solidFill>
                <a:latin typeface="Google Sans"/>
              </a:rPr>
              <a:t>Target your audience: Make sure your message speaks to your target audience. </a:t>
            </a:r>
          </a:p>
          <a:p>
            <a:pPr fontAlgn="ctr">
              <a:lnSpc>
                <a:spcPct val="150000"/>
              </a:lnSpc>
              <a:buFont typeface="Arial" panose="020B0604020202020204" pitchFamily="34" charset="0"/>
              <a:buChar char="•"/>
            </a:pPr>
            <a:r>
              <a:rPr lang="en-US" dirty="0">
                <a:solidFill>
                  <a:srgbClr val="001D35"/>
                </a:solidFill>
                <a:latin typeface="Google Sans"/>
              </a:rPr>
              <a:t>Focus on benefits: Tell customers what they'll get from your product or service, rather than just the features. </a:t>
            </a:r>
          </a:p>
          <a:p>
            <a:pPr fontAlgn="ctr">
              <a:lnSpc>
                <a:spcPct val="150000"/>
              </a:lnSpc>
              <a:buFont typeface="Arial" panose="020B0604020202020204" pitchFamily="34" charset="0"/>
              <a:buChar char="•"/>
            </a:pPr>
            <a:r>
              <a:rPr lang="en-US" dirty="0">
                <a:solidFill>
                  <a:srgbClr val="001D35"/>
                </a:solidFill>
                <a:latin typeface="Google Sans"/>
              </a:rPr>
              <a:t>Avoid jargon: Interview customers to learn how they talk about your product, and use that language in your messaging. </a:t>
            </a:r>
          </a:p>
          <a:p>
            <a:pPr fontAlgn="ctr">
              <a:lnSpc>
                <a:spcPct val="150000"/>
              </a:lnSpc>
              <a:buFont typeface="Arial" panose="020B0604020202020204" pitchFamily="34" charset="0"/>
              <a:buChar char="•"/>
            </a:pPr>
            <a:r>
              <a:rPr lang="en-US" dirty="0">
                <a:solidFill>
                  <a:srgbClr val="001D35"/>
                </a:solidFill>
                <a:latin typeface="Google Sans"/>
              </a:rPr>
              <a:t>Speak directly to your audience: Focus your messaging on the audience's needs, not your own. </a:t>
            </a:r>
          </a:p>
          <a:p>
            <a:pPr>
              <a:lnSpc>
                <a:spcPct val="150000"/>
              </a:lnSpc>
            </a:pPr>
            <a:endParaRPr lang="en-US" sz="1600" b="0" i="0" dirty="0">
              <a:solidFill>
                <a:srgbClr val="001D35"/>
              </a:solidFill>
              <a:effectLst/>
              <a:latin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61686"/>
            <a:ext cx="10681335" cy="758190"/>
          </a:xfrm>
        </p:spPr>
        <p:txBody>
          <a:bodyPr/>
          <a:lstStyle/>
          <a:p>
            <a:r>
              <a:rPr lang="en-IN" dirty="0"/>
              <a:t>Dataset Description</a:t>
            </a:r>
          </a:p>
        </p:txBody>
      </p:sp>
      <p:sp>
        <p:nvSpPr>
          <p:cNvPr id="3" name="Rectangle 2"/>
          <p:cNvSpPr/>
          <p:nvPr/>
        </p:nvSpPr>
        <p:spPr>
          <a:xfrm>
            <a:off x="914400" y="990600"/>
            <a:ext cx="6096000" cy="3892732"/>
          </a:xfrm>
          <a:prstGeom prst="rect">
            <a:avLst/>
          </a:prstGeom>
        </p:spPr>
        <p:txBody>
          <a:bodyPr>
            <a:spAutoFit/>
          </a:bodyPr>
          <a:lstStyle/>
          <a:p>
            <a:pPr>
              <a:lnSpc>
                <a:spcPct val="200000"/>
              </a:lnSpc>
            </a:pPr>
            <a:r>
              <a:rPr lang="en-IN" dirty="0"/>
              <a:t>Variables/Features:</a:t>
            </a:r>
          </a:p>
          <a:p>
            <a:pPr marL="342900" indent="-342900">
              <a:lnSpc>
                <a:spcPct val="200000"/>
              </a:lnSpc>
              <a:buAutoNum type="arabicPeriod"/>
            </a:pPr>
            <a:r>
              <a:rPr lang="en-IN" dirty="0"/>
              <a:t>Campaign ID (unique identifier)</a:t>
            </a:r>
          </a:p>
          <a:p>
            <a:pPr marL="342900" indent="-342900">
              <a:lnSpc>
                <a:spcPct val="200000"/>
              </a:lnSpc>
              <a:buAutoNum type="arabicPeriod"/>
            </a:pPr>
            <a:r>
              <a:rPr lang="en-IN" dirty="0"/>
              <a:t> Campaign Name</a:t>
            </a:r>
          </a:p>
          <a:p>
            <a:pPr marL="342900" indent="-342900">
              <a:lnSpc>
                <a:spcPct val="200000"/>
              </a:lnSpc>
              <a:buAutoNum type="arabicPeriod"/>
            </a:pPr>
            <a:r>
              <a:rPr lang="en-IN" dirty="0"/>
              <a:t> Start/End Dates</a:t>
            </a:r>
          </a:p>
          <a:p>
            <a:pPr marL="342900" indent="-342900">
              <a:lnSpc>
                <a:spcPct val="200000"/>
              </a:lnSpc>
              <a:buAutoNum type="arabicPeriod"/>
            </a:pPr>
            <a:r>
              <a:rPr lang="en-IN" dirty="0"/>
              <a:t>Marketing Channels (email, social media, search) </a:t>
            </a:r>
          </a:p>
          <a:p>
            <a:pPr marL="342900" indent="-342900">
              <a:lnSpc>
                <a:spcPct val="200000"/>
              </a:lnSpc>
              <a:buAutoNum type="arabicPeriod"/>
            </a:pPr>
            <a:r>
              <a:rPr lang="en-IN" dirty="0"/>
              <a:t>Target Audience (demographics, interests)</a:t>
            </a:r>
          </a:p>
          <a:p>
            <a:pPr marL="342900" indent="-342900">
              <a:lnSpc>
                <a:spcPct val="200000"/>
              </a:lnSpc>
              <a:buAutoNum type="arabicPeriod"/>
            </a:pPr>
            <a:r>
              <a:rPr lang="en-IN" dirty="0"/>
              <a:t>Ad Content (text, images, videos)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3055306"/>
            <a:ext cx="2466975" cy="383082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96884" y="1535902"/>
            <a:ext cx="8534018" cy="4216539"/>
          </a:xfrm>
          <a:prstGeom prst="rect">
            <a:avLst/>
          </a:prstGeom>
          <a:noFill/>
        </p:spPr>
        <p:txBody>
          <a:bodyPr wrap="square" rtlCol="0">
            <a:spAutoFit/>
          </a:bodyPr>
          <a:lstStyle/>
          <a:p>
            <a:pPr algn="just" fontAlgn="ctr"/>
            <a:r>
              <a:rPr lang="en-US" sz="2000" dirty="0"/>
              <a:t>To create a "wow" factor in a marketing campaign, you can try these strategies: </a:t>
            </a:r>
          </a:p>
          <a:p>
            <a:pPr algn="just" fontAlgn="ctr"/>
            <a:r>
              <a:rPr lang="en-US" sz="2000" dirty="0"/>
              <a:t>Make it memorable: Create a memorable experience that stands out and evokes an emotional reaction. </a:t>
            </a:r>
          </a:p>
          <a:p>
            <a:pPr algn="just" fontAlgn="ctr"/>
            <a:r>
              <a:rPr lang="en-US" sz="2000" dirty="0"/>
              <a:t>Offer something unexpected: Exceed customer expectations by offering something new or surprising, like a free gift or a new feature. </a:t>
            </a:r>
          </a:p>
          <a:p>
            <a:pPr algn="just" fontAlgn="ctr"/>
            <a:r>
              <a:rPr lang="en-US" sz="2000" dirty="0"/>
              <a:t>Make it fun: Create a fun and fulfilling experience by adding a little extra, like music, lighting, or food. </a:t>
            </a:r>
          </a:p>
          <a:p>
            <a:pPr algn="just" fontAlgn="ctr"/>
            <a:r>
              <a:rPr lang="en-US" sz="2000" dirty="0"/>
              <a:t>Go above and beyond: Provide great customer support and go above and beyond to show that you care. </a:t>
            </a:r>
          </a:p>
          <a:p>
            <a:pPr algn="just" fontAlgn="ctr"/>
            <a:r>
              <a:rPr lang="en-US" sz="2000" dirty="0"/>
              <a:t>Host events: Host events or workshops to create a memorable experience. </a:t>
            </a:r>
          </a:p>
          <a:p>
            <a:pPr algn="just" fontAlgn="ctr"/>
            <a:r>
              <a:rPr lang="en-US" sz="2000" dirty="0"/>
              <a:t>Use social media: Use social media to entertain your customers rather than just promote your products. </a:t>
            </a:r>
          </a:p>
          <a:p>
            <a:endParaRPr lang="en-IN" sz="2800" dirty="0">
              <a:latin typeface="Times New Roman" panose="02020603050405020304" pitchFamily="18" charset="0"/>
              <a:cs typeface="Times New Roman" panose="02020603050405020304" pitchFamily="18" charset="0"/>
            </a:endParaRPr>
          </a:p>
        </p:txBody>
      </p:sp>
      <p:sp>
        <p:nvSpPr>
          <p:cNvPr id="15" name="Arrow: Right 14">
            <a:extLst>
              <a:ext uri="{FF2B5EF4-FFF2-40B4-BE49-F238E27FC236}">
                <a16:creationId xmlns:a16="http://schemas.microsoft.com/office/drawing/2014/main" id="{9CCEFC16-6BBD-4009-A4A2-AB4275329BDA}"/>
              </a:ext>
            </a:extLst>
          </p:cNvPr>
          <p:cNvSpPr/>
          <p:nvPr/>
        </p:nvSpPr>
        <p:spPr>
          <a:xfrm flipV="1">
            <a:off x="2238374" y="1948608"/>
            <a:ext cx="158510" cy="1337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B5C17A3F-B2D9-443C-9B6C-FF61974769A0}"/>
              </a:ext>
            </a:extLst>
          </p:cNvPr>
          <p:cNvSpPr/>
          <p:nvPr/>
        </p:nvSpPr>
        <p:spPr>
          <a:xfrm>
            <a:off x="2238374" y="3020430"/>
            <a:ext cx="134083" cy="14519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34FE5A15-0025-4022-9FAF-99232E8954DE}"/>
              </a:ext>
            </a:extLst>
          </p:cNvPr>
          <p:cNvSpPr/>
          <p:nvPr/>
        </p:nvSpPr>
        <p:spPr>
          <a:xfrm>
            <a:off x="2238542" y="4399949"/>
            <a:ext cx="134083"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57E9E0B3-920F-4709-AF00-166B4A56EE69}"/>
              </a:ext>
            </a:extLst>
          </p:cNvPr>
          <p:cNvSpPr/>
          <p:nvPr/>
        </p:nvSpPr>
        <p:spPr>
          <a:xfrm>
            <a:off x="2226161" y="3590153"/>
            <a:ext cx="134083"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64307CC1-E41B-47A5-8D71-9A1E1A06FA2C}"/>
              </a:ext>
            </a:extLst>
          </p:cNvPr>
          <p:cNvSpPr/>
          <p:nvPr/>
        </p:nvSpPr>
        <p:spPr>
          <a:xfrm flipV="1">
            <a:off x="2201734" y="2592868"/>
            <a:ext cx="158510" cy="1337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TotalTime>
  <Words>532</Words>
  <Application>Microsoft Office PowerPoint</Application>
  <PresentationFormat>Widescreen</PresentationFormat>
  <Paragraphs>89</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Google Sans</vt:lpstr>
      <vt:lpstr>Roboto</vt:lpstr>
      <vt:lpstr>Times New Roman</vt:lpstr>
      <vt:lpstr>Trebuchet MS</vt:lpstr>
      <vt:lpstr>Office Theme</vt:lpstr>
      <vt:lpstr>Marketing Campaign Data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46</cp:revision>
  <dcterms:created xsi:type="dcterms:W3CDTF">2024-03-29T15:07:22Z</dcterms:created>
  <dcterms:modified xsi:type="dcterms:W3CDTF">2024-09-16T18:13:12Z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