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9"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940800" y="4206240"/>
            <a:ext cx="1280160" cy="457200"/>
          </a:xfrm>
        </p:spPr>
        <p:txBody>
          <a:bodyPr/>
          <a:lstStyle/>
          <a:p>
            <a:fld id="{ED291B17-9318-49DB-B28B-6E5994AE9581}" type="datetime1">
              <a:rPr lang="en-US" smtClean="0"/>
              <a:pPr/>
              <a:t>4/4/2024</a:t>
            </a:fld>
            <a:endParaRPr lang="en-US"/>
          </a:p>
        </p:txBody>
      </p:sp>
      <p:sp>
        <p:nvSpPr>
          <p:cNvPr id="17" name="Footer Placeholder 16"/>
          <p:cNvSpPr>
            <a:spLocks noGrp="1"/>
          </p:cNvSpPr>
          <p:nvPr>
            <p:ph type="ftr" sz="quarter" idx="11"/>
          </p:nvPr>
        </p:nvSpPr>
        <p:spPr>
          <a:xfrm>
            <a:off x="7213600" y="4205288"/>
            <a:ext cx="1727200" cy="457200"/>
          </a:xfrm>
        </p:spPr>
        <p:txBody>
          <a:bodyPr/>
          <a:lstStyle/>
          <a:p>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DD82B9-B8EE-4375-B6FF-88FA6ABB15D9}" type="datetime1">
              <a:rPr lang="en-US" smtClean="0"/>
              <a:pPr/>
              <a:t>4/4/2024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04C4989A-474C-40DE-95B9-011C28B71673}" type="datetime1">
              <a:rPr lang="en-US" smtClean="0"/>
              <a:pPr/>
              <a:t>4/4/2024</a:t>
            </a:fld>
            <a:endParaRPr lang="en-US"/>
          </a:p>
        </p:txBody>
      </p:sp>
      <p:sp>
        <p:nvSpPr>
          <p:cNvPr id="27" name="Slide Number Placeholder 26"/>
          <p:cNvSpPr>
            <a:spLocks noGrp="1"/>
          </p:cNvSpPr>
          <p:nvPr>
            <p:ph type="sldNum" sz="quarter" idx="11"/>
          </p:nvPr>
        </p:nvSpPr>
        <p:spPr/>
        <p:txBody>
          <a:bodyPr rtlCol="0"/>
          <a:lstStyle/>
          <a:p>
            <a:fld id="{3A98EE3D-8CD1-4C3F-BD1C-C98C9596463C}"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8778240" y="612648"/>
            <a:ext cx="1276352" cy="457200"/>
          </a:xfrm>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7010400" y="612648"/>
            <a:ext cx="1767840" cy="457200"/>
          </a:xfrm>
        </p:spPr>
        <p:txBody>
          <a:bodyPr/>
          <a:lstStyle/>
          <a:p>
            <a:endParaRPr lang="en-US"/>
          </a:p>
        </p:txBody>
      </p:sp>
      <p:sp>
        <p:nvSpPr>
          <p:cNvPr id="5" name="Slide Number Placeholder 4"/>
          <p:cNvSpPr>
            <a:spLocks noGrp="1"/>
          </p:cNvSpPr>
          <p:nvPr>
            <p:ph type="sldNum" sz="quarter" idx="12"/>
          </p:nvPr>
        </p:nvSpPr>
        <p:spPr>
          <a:xfrm>
            <a:off x="10899648" y="2272"/>
            <a:ext cx="1016000" cy="365760"/>
          </a:xfrm>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82884F1-FFEA-405F-9602-3DCA865EDA4E}"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ED291B17-9318-49DB-B28B-6E5994AE9581}" type="datetime1">
              <a:rPr lang="en-US" smtClean="0"/>
              <a:pPr/>
              <a:t>4/4/2024</a:t>
            </a:fld>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kumimoji="0" lang="en-US"/>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3A98EE3D-8CD1-4C3F-BD1C-C98C9596463C}" type="slidenum">
              <a:rPr lang="en-US" smtClean="0"/>
              <a:pPr/>
              <a:t>‹#›</a:t>
            </a:fld>
            <a:endParaRPr lang="en-US"/>
          </a:p>
        </p:txBody>
      </p:sp>
      <p:pic>
        <p:nvPicPr>
          <p:cNvPr id="20" name="Picture 19"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chive.ics.uci.edu/ml/index.php"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4" Type="http://schemas.openxmlformats.org/officeDocument/2006/relationships/hyperlink" Target="https://www.data.gov/"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latin typeface="Arial" panose="020B0604020202020204" pitchFamily="34" charset="0"/>
                <a:cs typeface="Arial" panose="020B0604020202020204" pitchFamily="34" charset="0"/>
              </a:rPr>
              <a:t>E-COMMERSE WEBSITE LOGS</a:t>
            </a:r>
            <a:endParaRPr lang="en-US" b="1" dirty="0">
              <a:latin typeface="Arial" panose="020B0604020202020204" pitchFamily="34" charset="0"/>
              <a:cs typeface="Arial" panose="020B0604020202020204" pitchFamily="34" charset="0"/>
            </a:endParaRPr>
          </a:p>
        </p:txBody>
      </p:sp>
      <p:sp>
        <p:nvSpPr>
          <p:cNvPr id="4" name="TextBox 3"/>
          <p:cNvSpPr txBox="1"/>
          <p:nvPr/>
        </p:nvSpPr>
        <p:spPr>
          <a:xfrm>
            <a:off x="1710760" y="5064667"/>
            <a:ext cx="8685265" cy="83099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Cambria" pitchFamily="18" charset="0"/>
                <a:ea typeface="Cambria" pitchFamily="18" charset="0"/>
                <a:cs typeface="Arial" pitchFamily="34" charset="0"/>
              </a:rPr>
              <a:t>Presented By:</a:t>
            </a:r>
          </a:p>
          <a:p>
            <a:r>
              <a:rPr lang="en-US" sz="2400" b="1" dirty="0" smtClean="0">
                <a:solidFill>
                  <a:schemeClr val="accent1">
                    <a:lumMod val="75000"/>
                  </a:schemeClr>
                </a:solidFill>
                <a:latin typeface="Cambria" pitchFamily="18" charset="0"/>
                <a:ea typeface="Cambria" pitchFamily="18" charset="0"/>
                <a:cs typeface="Arial"/>
              </a:rPr>
              <a:t>1.SUJITHA S– </a:t>
            </a:r>
            <a:r>
              <a:rPr lang="en-US" sz="2400" b="1" dirty="0" smtClean="0">
                <a:solidFill>
                  <a:schemeClr val="accent1">
                    <a:lumMod val="75000"/>
                  </a:schemeClr>
                </a:solidFill>
                <a:latin typeface="Cambria" pitchFamily="18" charset="0"/>
                <a:ea typeface="Cambria" pitchFamily="18" charset="0"/>
                <a:cs typeface="Arial"/>
              </a:rPr>
              <a:t>KINGS COLLEGE OF ENGINEERING-EEE</a:t>
            </a:r>
            <a:endParaRPr lang="en-US" sz="2400" b="1" dirty="0">
              <a:solidFill>
                <a:schemeClr val="accent1">
                  <a:lumMod val="75000"/>
                </a:schemeClr>
              </a:solidFill>
              <a:latin typeface="Cambria" pitchFamily="18" charset="0"/>
              <a:ea typeface="Cambria" pitchFamily="18" charset="0"/>
              <a:cs typeface="Arial"/>
            </a:endParaRPr>
          </a:p>
        </p:txBody>
      </p:sp>
      <p:sp>
        <p:nvSpPr>
          <p:cNvPr id="5" name="Rectangle 4"/>
          <p:cNvSpPr/>
          <p:nvPr/>
        </p:nvSpPr>
        <p:spPr>
          <a:xfrm>
            <a:off x="3366631" y="740285"/>
            <a:ext cx="5843331" cy="830997"/>
          </a:xfrm>
          <a:prstGeom prst="rect">
            <a:avLst/>
          </a:prstGeom>
        </p:spPr>
        <p:txBody>
          <a:bodyPr wrap="none">
            <a:spAutoFit/>
          </a:bodyPr>
          <a:lstStyle/>
          <a:p>
            <a:pPr algn="ctr"/>
            <a:r>
              <a:rPr lang="en-US" sz="4800" b="1" dirty="0" smtClean="0">
                <a:solidFill>
                  <a:schemeClr val="bg1"/>
                </a:solidFill>
                <a:latin typeface="Cambria" pitchFamily="18" charset="0"/>
                <a:ea typeface="Cambria" pitchFamily="18" charset="0"/>
                <a:cs typeface="Arial"/>
              </a:rPr>
              <a:t>CAPSTONE PROJECT</a:t>
            </a:r>
            <a:endParaRPr lang="en-US" sz="4800" b="1" dirty="0">
              <a:solidFill>
                <a:schemeClr val="bg1"/>
              </a:solidFill>
              <a:latin typeface="Cambria" pitchFamily="18" charset="0"/>
              <a:ea typeface="Cambria" pitchFamily="18" charset="0"/>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64234" y="534572"/>
            <a:ext cx="10907150" cy="661182"/>
          </a:xfrm>
        </p:spPr>
        <p:txBody>
          <a:bodyPr>
            <a:normAutofit fontScale="90000"/>
          </a:bodyPr>
          <a:lstStyle/>
          <a:p>
            <a:r>
              <a:rPr lang="en-US" sz="4400" b="1" dirty="0">
                <a:solidFill>
                  <a:schemeClr val="accent1"/>
                </a:solidFill>
                <a:latin typeface="Cambria" pitchFamily="18" charset="0"/>
                <a:ea typeface="Cambria" pitchFamily="18" charset="0"/>
                <a:cs typeface="Arial"/>
              </a:rPr>
              <a:t>References</a:t>
            </a:r>
            <a:endParaRPr lang="en-US" dirty="0">
              <a:latin typeface="Cambria" pitchFamily="18" charset="0"/>
              <a:ea typeface="Cambria" pitchFamily="18"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90843" y="1557293"/>
            <a:ext cx="10911840" cy="4187952"/>
          </a:xfrm>
        </p:spPr>
        <p:txBody>
          <a:bodyPr>
            <a:normAutofit fontScale="92500" lnSpcReduction="20000"/>
          </a:bodyPr>
          <a:lstStyle/>
          <a:p>
            <a:r>
              <a:rPr lang="en-US" sz="2000" b="1" dirty="0" err="1" smtClean="0">
                <a:latin typeface="Cambria" pitchFamily="18" charset="0"/>
                <a:ea typeface="Cambria" pitchFamily="18" charset="0"/>
              </a:rPr>
              <a:t>Kaggle</a:t>
            </a:r>
            <a:r>
              <a:rPr lang="en-US" sz="2000" dirty="0" smtClean="0">
                <a:latin typeface="Cambria" pitchFamily="18" charset="0"/>
                <a:ea typeface="Cambria" pitchFamily="18" charset="0"/>
              </a:rPr>
              <a:t>: </a:t>
            </a:r>
            <a:r>
              <a:rPr lang="en-US" sz="2000" dirty="0" err="1" smtClean="0">
                <a:latin typeface="Cambria" pitchFamily="18" charset="0"/>
                <a:ea typeface="Cambria" pitchFamily="18" charset="0"/>
              </a:rPr>
              <a:t>Kaggle</a:t>
            </a:r>
            <a:r>
              <a:rPr lang="en-US" sz="2000" dirty="0" smtClean="0">
                <a:latin typeface="Cambria" pitchFamily="18" charset="0"/>
                <a:ea typeface="Cambria" pitchFamily="18" charset="0"/>
              </a:rPr>
              <a:t> hosts a wide range of datasets on different topics, including e-commerce, web logs, and online transactions. You can search for relevant datasets on </a:t>
            </a:r>
            <a:r>
              <a:rPr lang="en-US" sz="2000" dirty="0" err="1" smtClean="0">
                <a:latin typeface="Cambria" pitchFamily="18" charset="0"/>
                <a:ea typeface="Cambria" pitchFamily="18" charset="0"/>
              </a:rPr>
              <a:t>Kaggle's</a:t>
            </a:r>
            <a:r>
              <a:rPr lang="en-US" sz="2000" dirty="0" smtClean="0">
                <a:latin typeface="Cambria" pitchFamily="18" charset="0"/>
                <a:ea typeface="Cambria" pitchFamily="18" charset="0"/>
              </a:rPr>
              <a:t> website: </a:t>
            </a:r>
            <a:r>
              <a:rPr lang="en-US" sz="2000" dirty="0" smtClean="0">
                <a:latin typeface="Cambria" pitchFamily="18" charset="0"/>
                <a:ea typeface="Cambria" pitchFamily="18" charset="0"/>
                <a:hlinkClick r:id="rId2"/>
              </a:rPr>
              <a:t>https://www.kaggle.com/datasets</a:t>
            </a:r>
            <a:r>
              <a:rPr lang="en-US" sz="2000" dirty="0" smtClean="0">
                <a:latin typeface="Cambria" pitchFamily="18" charset="0"/>
                <a:ea typeface="Cambria" pitchFamily="18" charset="0"/>
              </a:rPr>
              <a:t>.</a:t>
            </a:r>
          </a:p>
          <a:p>
            <a:endParaRPr lang="en-US" sz="2000" dirty="0" smtClean="0">
              <a:latin typeface="Cambria" pitchFamily="18" charset="0"/>
              <a:ea typeface="Cambria" pitchFamily="18" charset="0"/>
            </a:endParaRPr>
          </a:p>
          <a:p>
            <a:r>
              <a:rPr lang="en-US" sz="2000" b="1" dirty="0" smtClean="0">
                <a:latin typeface="Cambria" pitchFamily="18" charset="0"/>
                <a:ea typeface="Cambria" pitchFamily="18" charset="0"/>
              </a:rPr>
              <a:t>UCI Machine Learning Repository</a:t>
            </a:r>
            <a:r>
              <a:rPr lang="en-US" sz="2000" dirty="0" smtClean="0">
                <a:latin typeface="Cambria" pitchFamily="18" charset="0"/>
                <a:ea typeface="Cambria" pitchFamily="18" charset="0"/>
              </a:rPr>
              <a:t>: While the UCI repository may not have an exact match for your described dataset, it offers a variety of datasets that can be used for data analysis and machine learning projects: </a:t>
            </a:r>
            <a:r>
              <a:rPr lang="en-US" sz="2000" dirty="0" smtClean="0">
                <a:latin typeface="Cambria" pitchFamily="18" charset="0"/>
                <a:ea typeface="Cambria" pitchFamily="18" charset="0"/>
                <a:hlinkClick r:id="rId3"/>
              </a:rPr>
              <a:t>https://archive.ics.uci.edu/ml/index.php</a:t>
            </a:r>
            <a:r>
              <a:rPr lang="en-US" sz="2000" dirty="0" smtClean="0">
                <a:latin typeface="Cambria" pitchFamily="18" charset="0"/>
                <a:ea typeface="Cambria" pitchFamily="18" charset="0"/>
              </a:rPr>
              <a:t>.</a:t>
            </a:r>
          </a:p>
          <a:p>
            <a:endParaRPr lang="en-US" sz="2000" b="1" dirty="0" smtClean="0">
              <a:latin typeface="Cambria" pitchFamily="18" charset="0"/>
              <a:ea typeface="Cambria" pitchFamily="18" charset="0"/>
            </a:endParaRPr>
          </a:p>
          <a:p>
            <a:r>
              <a:rPr lang="en-US" sz="2000" b="1" dirty="0" err="1" smtClean="0">
                <a:latin typeface="Cambria" pitchFamily="18" charset="0"/>
                <a:ea typeface="Cambria" pitchFamily="18" charset="0"/>
              </a:rPr>
              <a:t>GitHub</a:t>
            </a:r>
            <a:r>
              <a:rPr lang="en-US" sz="2000" dirty="0" smtClean="0">
                <a:latin typeface="Cambria" pitchFamily="18" charset="0"/>
                <a:ea typeface="Cambria" pitchFamily="18" charset="0"/>
              </a:rPr>
              <a:t>: Many researchers and data enthusiasts share datasets on </a:t>
            </a:r>
            <a:r>
              <a:rPr lang="en-US" sz="2000" dirty="0" err="1" smtClean="0">
                <a:latin typeface="Cambria" pitchFamily="18" charset="0"/>
                <a:ea typeface="Cambria" pitchFamily="18" charset="0"/>
              </a:rPr>
              <a:t>GitHub</a:t>
            </a:r>
            <a:r>
              <a:rPr lang="en-US" sz="2000" dirty="0" smtClean="0">
                <a:latin typeface="Cambria" pitchFamily="18" charset="0"/>
                <a:ea typeface="Cambria" pitchFamily="18" charset="0"/>
              </a:rPr>
              <a:t>. You can explore repositories or search for specific keywords related to e-commerce or web logs to find relevant datasets.</a:t>
            </a:r>
          </a:p>
          <a:p>
            <a:endParaRPr lang="en-US" sz="2000" b="1" dirty="0" smtClean="0">
              <a:latin typeface="Cambria" pitchFamily="18" charset="0"/>
              <a:ea typeface="Cambria" pitchFamily="18" charset="0"/>
            </a:endParaRPr>
          </a:p>
          <a:p>
            <a:r>
              <a:rPr lang="en-US" sz="2000" b="1" dirty="0" smtClean="0">
                <a:latin typeface="Cambria" pitchFamily="18" charset="0"/>
                <a:ea typeface="Cambria" pitchFamily="18" charset="0"/>
              </a:rPr>
              <a:t>Data.gov</a:t>
            </a:r>
            <a:r>
              <a:rPr lang="en-US" sz="2000" dirty="0" smtClean="0">
                <a:latin typeface="Cambria" pitchFamily="18" charset="0"/>
                <a:ea typeface="Cambria" pitchFamily="18" charset="0"/>
              </a:rPr>
              <a:t>: This website provides access to a wide range of datasets from the United States government. While it may not have e-commerce website logs specifically, it offers datasets related to online commerce and internet usage that could be useful: </a:t>
            </a:r>
            <a:r>
              <a:rPr lang="en-US" sz="2000" dirty="0" smtClean="0">
                <a:latin typeface="Cambria" pitchFamily="18" charset="0"/>
                <a:ea typeface="Cambria" pitchFamily="18" charset="0"/>
                <a:hlinkClick r:id="rId4"/>
              </a:rPr>
              <a:t>https://www.data.gov/</a:t>
            </a:r>
            <a:r>
              <a:rPr lang="en-US" sz="2000" dirty="0" smtClean="0">
                <a:latin typeface="Cambria" pitchFamily="18" charset="0"/>
                <a:ea typeface="Cambria" pitchFamily="18" charset="0"/>
              </a:rPr>
              <a:t>.</a:t>
            </a:r>
          </a:p>
          <a:p>
            <a:pPr marL="305435" indent="-305435"/>
            <a:endParaRPr lang="en-IN" sz="2000" b="1" dirty="0">
              <a:latin typeface="Cambria" pitchFamily="18" charset="0"/>
              <a:ea typeface="Cambria" pitchFamily="18" charset="0"/>
            </a:endParaRPr>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06770" y="3033504"/>
            <a:ext cx="9298744" cy="1325563"/>
          </a:xfrm>
        </p:spPr>
        <p:txBody>
          <a:bodyPr>
            <a:normAutofit/>
          </a:bodyPr>
          <a:lstStyle/>
          <a:p>
            <a:pPr algn="ctr"/>
            <a:r>
              <a:rPr lang="en-US" sz="7200" b="1" dirty="0">
                <a:solidFill>
                  <a:srgbClr val="002060"/>
                </a:solidFill>
                <a:latin typeface="Cambria" pitchFamily="18" charset="0"/>
                <a:ea typeface="Cambria" pitchFamily="18"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15816" y="439615"/>
            <a:ext cx="5448886" cy="981222"/>
          </a:xfrm>
        </p:spPr>
        <p:txBody>
          <a:bodyPr>
            <a:normAutofit/>
          </a:bodyPr>
          <a:lstStyle/>
          <a:p>
            <a:r>
              <a:rPr lang="en-US" sz="4400" b="1" dirty="0">
                <a:solidFill>
                  <a:schemeClr val="accent1"/>
                </a:solidFill>
                <a:latin typeface="Cambria" pitchFamily="18" charset="0"/>
                <a:ea typeface="Cambria" pitchFamily="18" charset="0"/>
                <a:cs typeface="Arial" panose="020B0604020202020204" pitchFamily="34" charset="0"/>
              </a:rPr>
              <a:t>Problem </a:t>
            </a:r>
            <a:r>
              <a:rPr lang="en-US" sz="4400" b="1" dirty="0" smtClean="0">
                <a:solidFill>
                  <a:schemeClr val="accent1"/>
                </a:solidFill>
                <a:latin typeface="Cambria" pitchFamily="18" charset="0"/>
                <a:ea typeface="Cambria" pitchFamily="18" charset="0"/>
                <a:cs typeface="Arial" panose="020B0604020202020204" pitchFamily="34" charset="0"/>
              </a:rPr>
              <a:t>Statement:</a:t>
            </a:r>
            <a:endParaRPr lang="en-US" sz="4400" b="1" dirty="0">
              <a:latin typeface="Cambria" pitchFamily="18" charset="0"/>
              <a:ea typeface="Cambria" pitchFamily="18"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80538" y="1828474"/>
            <a:ext cx="11029615" cy="3925211"/>
          </a:xfrm>
        </p:spPr>
        <p:txBody>
          <a:bodyPr>
            <a:normAutofit/>
          </a:bodyPr>
          <a:lstStyle/>
          <a:p>
            <a:pPr marL="305435" indent="-305435"/>
            <a:r>
              <a:rPr lang="en-US" dirty="0" smtClean="0">
                <a:latin typeface="Cambria" pitchFamily="18" charset="0"/>
                <a:ea typeface="Cambria" pitchFamily="18" charset="0"/>
              </a:rPr>
              <a:t>E-commerce website logs data created for helping the data analysts to practice exploratory data analysis and data </a:t>
            </a:r>
            <a:r>
              <a:rPr lang="en-US" dirty="0" err="1" smtClean="0">
                <a:latin typeface="Cambria" pitchFamily="18" charset="0"/>
                <a:ea typeface="Cambria" pitchFamily="18" charset="0"/>
              </a:rPr>
              <a:t>visualization.The</a:t>
            </a:r>
            <a:r>
              <a:rPr lang="en-US" dirty="0" smtClean="0">
                <a:latin typeface="Cambria" pitchFamily="18" charset="0"/>
                <a:ea typeface="Cambria" pitchFamily="18" charset="0"/>
              </a:rPr>
              <a:t> dataset has data on when the website was accessed, IP address of the source, Country, language in which website was accessed, amount of sales made by that IP address.</a:t>
            </a:r>
            <a:endParaRPr lang="en-IN" dirty="0">
              <a:latin typeface="Cambria" pitchFamily="18" charset="0"/>
              <a:ea typeface="Cambria" pitchFamily="18" charset="0"/>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731520" y="509953"/>
            <a:ext cx="9289366" cy="559191"/>
          </a:xfrm>
        </p:spPr>
        <p:txBody>
          <a:bodyPr>
            <a:normAutofit fontScale="90000"/>
          </a:bodyPr>
          <a:lstStyle/>
          <a:p>
            <a:r>
              <a:rPr lang="en-US" sz="4400" b="1" dirty="0">
                <a:solidFill>
                  <a:schemeClr val="accent1"/>
                </a:solidFill>
                <a:latin typeface="Cambria" pitchFamily="18" charset="0"/>
                <a:ea typeface="Cambria" pitchFamily="18" charset="0"/>
                <a:cs typeface="Arial" panose="020B0604020202020204" pitchFamily="34" charset="0"/>
              </a:rPr>
              <a:t>Proposed Solution</a:t>
            </a:r>
            <a:endParaRPr lang="en-US" sz="4400" dirty="0">
              <a:latin typeface="Cambria" pitchFamily="18" charset="0"/>
              <a:ea typeface="Cambria" pitchFamily="18"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1097280" y="1913207"/>
            <a:ext cx="9480769" cy="3840479"/>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1195754" y="1885069"/>
            <a:ext cx="10044332" cy="3354765"/>
          </a:xfrm>
          <a:prstGeom prst="rect">
            <a:avLst/>
          </a:prstGeom>
        </p:spPr>
        <p:txBody>
          <a:bodyPr wrap="square">
            <a:spAutoFit/>
          </a:bodyPr>
          <a:lstStyle/>
          <a:p>
            <a:pPr>
              <a:buFont typeface="Arial" pitchFamily="34" charset="0"/>
              <a:buChar char="•"/>
            </a:pPr>
            <a:r>
              <a:rPr lang="en-US" sz="3600" dirty="0" smtClean="0">
                <a:latin typeface="Cambria" pitchFamily="18" charset="0"/>
                <a:ea typeface="Cambria" pitchFamily="18" charset="0"/>
              </a:rPr>
              <a:t>E-commerce</a:t>
            </a:r>
            <a:r>
              <a:rPr lang="en-US" sz="2800" dirty="0" smtClean="0">
                <a:latin typeface="Cambria" pitchFamily="18" charset="0"/>
                <a:ea typeface="Cambria" pitchFamily="18" charset="0"/>
              </a:rPr>
              <a:t> solutions refer to a set of software and technology tools that help businesses sell products and services online.</a:t>
            </a:r>
          </a:p>
          <a:p>
            <a:endParaRPr lang="en-US" sz="2800" dirty="0" smtClean="0">
              <a:latin typeface="Cambria" pitchFamily="18" charset="0"/>
              <a:ea typeface="Cambria" pitchFamily="18" charset="0"/>
            </a:endParaRPr>
          </a:p>
          <a:p>
            <a:pPr>
              <a:buFont typeface="Arial" pitchFamily="34" charset="0"/>
              <a:buChar char="•"/>
            </a:pPr>
            <a:r>
              <a:rPr lang="en-US" sz="2800" dirty="0" smtClean="0">
                <a:latin typeface="Cambria" pitchFamily="18" charset="0"/>
                <a:ea typeface="Cambria" pitchFamily="18" charset="0"/>
              </a:rPr>
              <a:t> These solutions typically include a website or online storefront, a shopping cart, payment processing systems, and inventory management tools</a:t>
            </a:r>
            <a:r>
              <a:rPr lang="en-US" dirty="0" smtClean="0"/>
              <a:t>.</a:t>
            </a:r>
            <a:endParaRPr lang="en-US"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1702" y="704775"/>
            <a:ext cx="11029616" cy="530296"/>
          </a:xfrm>
        </p:spPr>
        <p:txBody>
          <a:bodyPr>
            <a:normAutofit fontScale="90000"/>
          </a:bodyPr>
          <a:lstStyle/>
          <a:p>
            <a:r>
              <a:rPr lang="en-US" sz="4400" b="1" dirty="0" smtClean="0">
                <a:solidFill>
                  <a:schemeClr val="accent1"/>
                </a:solidFill>
                <a:latin typeface="Cambria" pitchFamily="18" charset="0"/>
                <a:ea typeface="Cambria" pitchFamily="18" charset="0"/>
                <a:cs typeface="Calibri"/>
              </a:rPr>
              <a:t>System </a:t>
            </a:r>
            <a:r>
              <a:rPr lang="en-US" sz="4400" b="1" dirty="0" smtClean="0">
                <a:solidFill>
                  <a:schemeClr val="accent1"/>
                </a:solidFill>
                <a:latin typeface="Cambria" pitchFamily="18" charset="0"/>
                <a:ea typeface="Cambria" pitchFamily="18" charset="0"/>
                <a:cs typeface="+mn-lt"/>
              </a:rPr>
              <a:t>Development Approach</a:t>
            </a:r>
            <a:r>
              <a:rPr lang="en-US" dirty="0" smtClean="0">
                <a:solidFill>
                  <a:schemeClr val="accent1"/>
                </a:solidFill>
                <a:latin typeface="Cambria" pitchFamily="18" charset="0"/>
                <a:ea typeface="Cambria" pitchFamily="18" charset="0"/>
                <a:cs typeface="+mn-lt"/>
              </a:rPr>
              <a:t/>
            </a:r>
            <a:br>
              <a:rPr lang="en-US" dirty="0" smtClean="0">
                <a:solidFill>
                  <a:schemeClr val="accent1"/>
                </a:solidFill>
                <a:latin typeface="Cambria" pitchFamily="18" charset="0"/>
                <a:ea typeface="Cambria" pitchFamily="18" charset="0"/>
                <a:cs typeface="+mn-lt"/>
              </a:rPr>
            </a:br>
            <a:endParaRPr lang="en-US" sz="4400" dirty="0">
              <a:solidFill>
                <a:schemeClr val="accent1"/>
              </a:solidFill>
              <a:latin typeface="Cambria" pitchFamily="18" charset="0"/>
              <a:ea typeface="Cambria" pitchFamily="18"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225082" y="1083211"/>
            <a:ext cx="11732457" cy="3713871"/>
          </a:xfrm>
        </p:spPr>
        <p:txBody>
          <a:bodyPr>
            <a:noAutofit/>
          </a:bodyPr>
          <a:lstStyle/>
          <a:p>
            <a:r>
              <a:rPr lang="en-US" sz="1800" b="1" dirty="0" smtClean="0">
                <a:latin typeface="Cambria" pitchFamily="18" charset="0"/>
                <a:ea typeface="Cambria" pitchFamily="18" charset="0"/>
              </a:rPr>
              <a:t>Requirement Gathering</a:t>
            </a:r>
            <a:r>
              <a:rPr lang="en-US" sz="1800" dirty="0" smtClean="0">
                <a:latin typeface="Cambria" pitchFamily="18" charset="0"/>
                <a:ea typeface="Cambria" pitchFamily="18" charset="0"/>
              </a:rPr>
              <a:t>:</a:t>
            </a:r>
          </a:p>
          <a:p>
            <a:pPr lvl="1"/>
            <a:r>
              <a:rPr lang="en-US" sz="1600" dirty="0" smtClean="0">
                <a:solidFill>
                  <a:schemeClr val="tx1"/>
                </a:solidFill>
                <a:latin typeface="Cambria" pitchFamily="18" charset="0"/>
                <a:ea typeface="Cambria" pitchFamily="18" charset="0"/>
              </a:rPr>
              <a:t>Understand the objectives of the analysis, such as identifying user behavior patterns, sales trends, and geographic distribution of visitors.</a:t>
            </a:r>
          </a:p>
          <a:p>
            <a:pPr lvl="1"/>
            <a:r>
              <a:rPr lang="en-US" sz="1600" dirty="0" smtClean="0">
                <a:solidFill>
                  <a:schemeClr val="tx1"/>
                </a:solidFill>
                <a:latin typeface="Cambria" pitchFamily="18" charset="0"/>
                <a:ea typeface="Cambria" pitchFamily="18" charset="0"/>
              </a:rPr>
              <a:t>Determine the specific metrics and visualizations required to meet the analysis goals.</a:t>
            </a:r>
          </a:p>
          <a:p>
            <a:pPr lvl="1"/>
            <a:r>
              <a:rPr lang="en-US" sz="1600" dirty="0" smtClean="0">
                <a:solidFill>
                  <a:schemeClr val="tx1"/>
                </a:solidFill>
                <a:latin typeface="Cambria" pitchFamily="18" charset="0"/>
                <a:ea typeface="Cambria" pitchFamily="18" charset="0"/>
              </a:rPr>
              <a:t>Identify any constraints or limitations of the dataset, such as missing values or data quality issues.</a:t>
            </a:r>
          </a:p>
          <a:p>
            <a:r>
              <a:rPr lang="en-US" sz="1800" b="1" dirty="0" smtClean="0">
                <a:latin typeface="Cambria" pitchFamily="18" charset="0"/>
                <a:ea typeface="Cambria" pitchFamily="18" charset="0"/>
              </a:rPr>
              <a:t>Data Collection and Preparation</a:t>
            </a:r>
            <a:r>
              <a:rPr lang="en-US" sz="1800" dirty="0" smtClean="0">
                <a:latin typeface="Cambria" pitchFamily="18" charset="0"/>
                <a:ea typeface="Cambria" pitchFamily="18" charset="0"/>
              </a:rPr>
              <a:t>:</a:t>
            </a:r>
          </a:p>
          <a:p>
            <a:pPr lvl="1"/>
            <a:r>
              <a:rPr lang="en-US" sz="1600" dirty="0" smtClean="0">
                <a:solidFill>
                  <a:schemeClr val="tx1"/>
                </a:solidFill>
                <a:latin typeface="Cambria" pitchFamily="18" charset="0"/>
                <a:ea typeface="Cambria" pitchFamily="18" charset="0"/>
              </a:rPr>
              <a:t>Collect the e-commerce website logs data, ensuring it covers the relevant time period and includes all necessary fields (timestamp, IP address, country, language, sales amount).</a:t>
            </a:r>
          </a:p>
          <a:p>
            <a:pPr lvl="1"/>
            <a:r>
              <a:rPr lang="en-US" sz="1600" dirty="0" smtClean="0">
                <a:solidFill>
                  <a:schemeClr val="tx1"/>
                </a:solidFill>
                <a:latin typeface="Cambria" pitchFamily="18" charset="0"/>
                <a:ea typeface="Cambria" pitchFamily="18" charset="0"/>
              </a:rPr>
              <a:t>Cleanse and preprocess the data, addressing any missing values, duplicates, or inconsistencies.</a:t>
            </a:r>
          </a:p>
          <a:p>
            <a:pPr lvl="1"/>
            <a:r>
              <a:rPr lang="en-US" sz="1600" dirty="0" smtClean="0">
                <a:solidFill>
                  <a:schemeClr val="tx1"/>
                </a:solidFill>
                <a:latin typeface="Cambria" pitchFamily="18" charset="0"/>
                <a:ea typeface="Cambria" pitchFamily="18" charset="0"/>
              </a:rPr>
              <a:t>Perform data transformations as needed, such as aggregating sales data by IP address or country.</a:t>
            </a:r>
          </a:p>
          <a:p>
            <a:r>
              <a:rPr lang="en-US" sz="1800" b="1" dirty="0" smtClean="0">
                <a:latin typeface="Cambria" pitchFamily="18" charset="0"/>
                <a:ea typeface="Cambria" pitchFamily="18" charset="0"/>
              </a:rPr>
              <a:t>Exploratory Data Analysis (EDA)</a:t>
            </a:r>
            <a:r>
              <a:rPr lang="en-US" sz="1800" dirty="0" smtClean="0">
                <a:latin typeface="Cambria" pitchFamily="18" charset="0"/>
                <a:ea typeface="Cambria" pitchFamily="18" charset="0"/>
              </a:rPr>
              <a:t>:</a:t>
            </a:r>
          </a:p>
          <a:p>
            <a:pPr lvl="1"/>
            <a:r>
              <a:rPr lang="en-US" sz="1600" dirty="0" smtClean="0">
                <a:solidFill>
                  <a:schemeClr val="tx1"/>
                </a:solidFill>
                <a:latin typeface="Cambria" pitchFamily="18" charset="0"/>
                <a:ea typeface="Cambria" pitchFamily="18" charset="0"/>
              </a:rPr>
              <a:t>Conduct exploratory data analysis to gain initial insights into the dataset.</a:t>
            </a:r>
          </a:p>
          <a:p>
            <a:pPr lvl="1"/>
            <a:r>
              <a:rPr lang="en-US" sz="1600" dirty="0" smtClean="0">
                <a:solidFill>
                  <a:schemeClr val="tx1"/>
                </a:solidFill>
                <a:latin typeface="Cambria" pitchFamily="18" charset="0"/>
                <a:ea typeface="Cambria" pitchFamily="18" charset="0"/>
              </a:rPr>
              <a:t>Explore the distribution of variables, correlations between features, and identify any outliers or anomalies.</a:t>
            </a:r>
          </a:p>
          <a:p>
            <a:pPr lvl="1"/>
            <a:r>
              <a:rPr lang="en-US" sz="1600" dirty="0" smtClean="0">
                <a:solidFill>
                  <a:schemeClr val="tx1"/>
                </a:solidFill>
                <a:latin typeface="Cambria" pitchFamily="18" charset="0"/>
                <a:ea typeface="Cambria" pitchFamily="18" charset="0"/>
              </a:rPr>
              <a:t>Generate summary statistics, visualizations, and plots to understand the patterns and relationships within the data.</a:t>
            </a:r>
          </a:p>
          <a:p>
            <a:r>
              <a:rPr lang="en-US" sz="1800" b="1" dirty="0" smtClean="0">
                <a:latin typeface="Cambria" pitchFamily="18" charset="0"/>
                <a:ea typeface="Cambria" pitchFamily="18" charset="0"/>
              </a:rPr>
              <a:t>Data Visualization</a:t>
            </a:r>
            <a:r>
              <a:rPr lang="en-US" sz="1800" dirty="0" smtClean="0">
                <a:latin typeface="Cambria" pitchFamily="18" charset="0"/>
                <a:ea typeface="Cambria" pitchFamily="18" charset="0"/>
              </a:rPr>
              <a:t>:</a:t>
            </a:r>
          </a:p>
          <a:p>
            <a:pPr lvl="1"/>
            <a:r>
              <a:rPr lang="en-US" sz="1600" dirty="0" smtClean="0">
                <a:solidFill>
                  <a:schemeClr val="tx1"/>
                </a:solidFill>
                <a:latin typeface="Cambria" pitchFamily="18" charset="0"/>
                <a:ea typeface="Cambria" pitchFamily="18" charset="0"/>
              </a:rPr>
              <a:t>Design and create visualizations to communicate key findings and insights effectively.</a:t>
            </a:r>
          </a:p>
          <a:p>
            <a:pPr lvl="1"/>
            <a:r>
              <a:rPr lang="en-US" sz="1600" dirty="0" smtClean="0">
                <a:solidFill>
                  <a:schemeClr val="tx1"/>
                </a:solidFill>
                <a:latin typeface="Cambria" pitchFamily="18" charset="0"/>
                <a:ea typeface="Cambria" pitchFamily="18" charset="0"/>
              </a:rPr>
              <a:t>Select appropriate visualization techniques based on the nature of the data and the analysis goals (e.g., bar charts, line plots, scatter plots, geographical maps).</a:t>
            </a:r>
          </a:p>
          <a:p>
            <a:pPr lvl="1"/>
            <a:r>
              <a:rPr lang="en-US" sz="1600" dirty="0" smtClean="0">
                <a:solidFill>
                  <a:schemeClr val="tx1"/>
                </a:solidFill>
                <a:latin typeface="Cambria" pitchFamily="18" charset="0"/>
                <a:ea typeface="Cambria" pitchFamily="18" charset="0"/>
              </a:rPr>
              <a:t>Use interactive visualization tools or libraries to allow for dynamic exploration and user interaction.</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026942" y="872197"/>
            <a:ext cx="6443003" cy="759655"/>
          </a:xfrm>
        </p:spPr>
        <p:txBody>
          <a:bodyPr>
            <a:normAutofit fontScale="90000"/>
          </a:bodyPr>
          <a:lstStyle/>
          <a:p>
            <a:r>
              <a:rPr lang="en-US" sz="4400" b="1" dirty="0">
                <a:solidFill>
                  <a:schemeClr val="accent1"/>
                </a:solidFill>
                <a:latin typeface="Cambria" pitchFamily="18" charset="0"/>
                <a:ea typeface="Cambria" pitchFamily="18" charset="0"/>
                <a:cs typeface="Arial"/>
              </a:rPr>
              <a:t>Algorithm &amp; Deployment</a:t>
            </a:r>
            <a:endParaRPr lang="en-US" b="1" dirty="0">
              <a:latin typeface="Cambria" pitchFamily="18" charset="0"/>
              <a:ea typeface="Cambria" pitchFamily="18"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998808" y="1885070"/>
            <a:ext cx="9889586" cy="3671667"/>
          </a:xfrm>
        </p:spPr>
        <p:txBody>
          <a:bodyPr>
            <a:normAutofit fontScale="85000" lnSpcReduction="20000"/>
          </a:bodyPr>
          <a:lstStyle/>
          <a:p>
            <a:pPr>
              <a:buNone/>
            </a:pPr>
            <a:r>
              <a:rPr lang="en-US" dirty="0" smtClean="0"/>
              <a:t>print(</a:t>
            </a:r>
            <a:r>
              <a:rPr lang="en-US" dirty="0" err="1" smtClean="0"/>
              <a:t>data.isnull</a:t>
            </a:r>
            <a:r>
              <a:rPr lang="en-US" dirty="0" smtClean="0"/>
              <a:t>().sum())</a:t>
            </a:r>
          </a:p>
          <a:p>
            <a:pPr>
              <a:buNone/>
            </a:pPr>
            <a:r>
              <a:rPr lang="en-US" dirty="0" smtClean="0"/>
              <a:t># Data visualization</a:t>
            </a:r>
          </a:p>
          <a:p>
            <a:pPr>
              <a:buNone/>
            </a:pPr>
            <a:r>
              <a:rPr lang="en-US" dirty="0" smtClean="0"/>
              <a:t># Example: Plot sales amount by country</a:t>
            </a:r>
          </a:p>
          <a:p>
            <a:pPr>
              <a:buNone/>
            </a:pPr>
            <a:r>
              <a:rPr lang="en-US" dirty="0" err="1" smtClean="0"/>
              <a:t>sales_by_country</a:t>
            </a:r>
            <a:r>
              <a:rPr lang="en-US" dirty="0" smtClean="0"/>
              <a:t>=</a:t>
            </a:r>
            <a:r>
              <a:rPr lang="en-US" dirty="0" err="1" smtClean="0"/>
              <a:t>data.group</a:t>
            </a:r>
            <a:r>
              <a:rPr lang="en-US" dirty="0" smtClean="0"/>
              <a:t> by('Country')['Sales'].sum()</a:t>
            </a:r>
          </a:p>
          <a:p>
            <a:pPr>
              <a:buNone/>
            </a:pPr>
            <a:r>
              <a:rPr lang="en-US" dirty="0" err="1" smtClean="0"/>
              <a:t>sort_values</a:t>
            </a:r>
            <a:r>
              <a:rPr lang="en-US" dirty="0" smtClean="0"/>
              <a:t>(ascending=False)</a:t>
            </a:r>
          </a:p>
          <a:p>
            <a:pPr>
              <a:buNone/>
            </a:pPr>
            <a:r>
              <a:rPr lang="en-US" dirty="0" err="1" smtClean="0"/>
              <a:t>plt.figure</a:t>
            </a:r>
            <a:r>
              <a:rPr lang="en-US" dirty="0" smtClean="0"/>
              <a:t>(</a:t>
            </a:r>
            <a:r>
              <a:rPr lang="en-US" dirty="0" err="1" smtClean="0"/>
              <a:t>figsize</a:t>
            </a:r>
            <a:r>
              <a:rPr lang="en-US" dirty="0" smtClean="0"/>
              <a:t>=(10, 6))</a:t>
            </a:r>
          </a:p>
          <a:p>
            <a:pPr>
              <a:buNone/>
            </a:pPr>
            <a:r>
              <a:rPr lang="en-US" dirty="0" err="1" smtClean="0"/>
              <a:t>sales_by_country.plot</a:t>
            </a:r>
            <a:r>
              <a:rPr lang="en-US" dirty="0" smtClean="0"/>
              <a:t>(kind='bar', color='</a:t>
            </a:r>
            <a:r>
              <a:rPr lang="en-US" dirty="0" err="1" smtClean="0"/>
              <a:t>skyblue</a:t>
            </a:r>
            <a:r>
              <a:rPr lang="en-US" dirty="0" smtClean="0"/>
              <a:t>')</a:t>
            </a:r>
          </a:p>
          <a:p>
            <a:pPr>
              <a:buNone/>
            </a:pPr>
            <a:r>
              <a:rPr lang="en-US" dirty="0" err="1" smtClean="0"/>
              <a:t>plt.title</a:t>
            </a:r>
            <a:r>
              <a:rPr lang="en-US" dirty="0" smtClean="0"/>
              <a:t>('Total Sales Amount by Country')</a:t>
            </a:r>
          </a:p>
          <a:p>
            <a:pPr>
              <a:buNone/>
            </a:pPr>
            <a:r>
              <a:rPr lang="en-US" dirty="0" err="1" smtClean="0"/>
              <a:t>plt.xlabel</a:t>
            </a:r>
            <a:r>
              <a:rPr lang="en-US" dirty="0" smtClean="0"/>
              <a:t>('Country') ('Total Sales Amount')</a:t>
            </a:r>
          </a:p>
          <a:p>
            <a:pPr>
              <a:buNone/>
            </a:pPr>
            <a:r>
              <a:rPr lang="en-US" dirty="0" err="1" smtClean="0"/>
              <a:t>plt.xticks</a:t>
            </a:r>
            <a:r>
              <a:rPr lang="en-US" dirty="0" smtClean="0"/>
              <a:t>(rotation=45) </a:t>
            </a:r>
            <a:r>
              <a:rPr lang="en-US" dirty="0" err="1" smtClean="0"/>
              <a:t>plt.show</a:t>
            </a:r>
            <a:r>
              <a:rPr lang="en-US" dirty="0" smtClean="0"/>
              <a:t>()</a:t>
            </a:r>
          </a:p>
          <a:p>
            <a:pPr marL="305435" indent="-305435"/>
            <a:endParaRPr lang="en-IN" dirty="0">
              <a:latin typeface="Cambria" pitchFamily="18" charset="0"/>
              <a:ea typeface="Cambria" pitchFamily="18" charset="0"/>
            </a:endParaRPr>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670560" y="506437"/>
            <a:ext cx="10911840" cy="844061"/>
          </a:xfrm>
        </p:spPr>
        <p:txBody>
          <a:bodyPr>
            <a:normAutofit/>
          </a:bodyPr>
          <a:lstStyle/>
          <a:p>
            <a:r>
              <a:rPr lang="en-US" sz="4400" b="1" dirty="0">
                <a:solidFill>
                  <a:schemeClr val="accent1"/>
                </a:solidFill>
                <a:latin typeface="Cambria" pitchFamily="18" charset="0"/>
                <a:ea typeface="Cambria" pitchFamily="18" charset="0"/>
                <a:cs typeface="Arial"/>
              </a:rPr>
              <a:t>Result</a:t>
            </a:r>
            <a:endParaRPr lang="en-US" dirty="0">
              <a:latin typeface="Cambria" pitchFamily="18" charset="0"/>
              <a:ea typeface="Cambria" pitchFamily="18" charset="0"/>
            </a:endParaRPr>
          </a:p>
        </p:txBody>
      </p:sp>
      <p:pic>
        <p:nvPicPr>
          <p:cNvPr id="1027" name="Picture 3"/>
          <p:cNvPicPr>
            <a:picLocks noChangeAspect="1" noChangeArrowheads="1"/>
          </p:cNvPicPr>
          <p:nvPr/>
        </p:nvPicPr>
        <p:blipFill>
          <a:blip r:embed="rId2"/>
          <a:srcRect l="38503" t="36394" r="18573" b="32260"/>
          <a:stretch>
            <a:fillRect/>
          </a:stretch>
        </p:blipFill>
        <p:spPr bwMode="auto">
          <a:xfrm>
            <a:off x="858129" y="1786597"/>
            <a:ext cx="5584874" cy="2293034"/>
          </a:xfrm>
          <a:prstGeom prst="rect">
            <a:avLst/>
          </a:prstGeom>
          <a:noFill/>
          <a:ln w="9525">
            <a:noFill/>
            <a:miter lim="800000"/>
            <a:headEnd/>
            <a:tailEnd/>
          </a:ln>
          <a:effectLst/>
        </p:spPr>
      </p:pic>
      <p:sp>
        <p:nvSpPr>
          <p:cNvPr id="6145" name="Rectangle 1"/>
          <p:cNvSpPr>
            <a:spLocks noChangeArrowheads="1"/>
          </p:cNvSpPr>
          <p:nvPr/>
        </p:nvSpPr>
        <p:spPr bwMode="auto">
          <a:xfrm>
            <a:off x="576775" y="4248442"/>
            <a:ext cx="12192000" cy="2555060"/>
          </a:xfrm>
          <a:prstGeom prst="rect">
            <a:avLst/>
          </a:prstGeom>
          <a:noFill/>
          <a:ln w="9525">
            <a:noFill/>
            <a:miter lim="800000"/>
            <a:headEnd/>
            <a:tailEnd/>
          </a:ln>
          <a:effectLst/>
        </p:spPr>
        <p:txBody>
          <a:bodyPr vert="horz" wrap="square" lIns="0" tIns="198375" rIns="0" bIns="198375"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rPr>
              <a:t>It prints the number of null values in each column of the </a:t>
            </a:r>
            <a:r>
              <a:rPr kumimoji="0" lang="en-US" sz="2000" b="0" i="0" u="none" strike="noStrike" cap="none" normalizeH="0" baseline="0" dirty="0" err="1" smtClean="0">
                <a:ln>
                  <a:noFill/>
                </a:ln>
                <a:solidFill>
                  <a:schemeClr val="tx1"/>
                </a:solidFill>
                <a:effectLst/>
                <a:latin typeface="Cambria" pitchFamily="18" charset="0"/>
                <a:ea typeface="Cambria" pitchFamily="18" charset="0"/>
                <a:cs typeface="Arial" pitchFamily="34" charset="0"/>
              </a:rPr>
              <a:t>DataFrame</a:t>
            </a:r>
            <a:r>
              <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rPr>
              <a:t> </a:t>
            </a:r>
            <a:r>
              <a:rPr kumimoji="0" lang="en-US" sz="2000" b="1" i="0" u="none" strike="noStrike" cap="none" normalizeH="0" baseline="0" dirty="0" smtClean="0">
                <a:ln>
                  <a:noFill/>
                </a:ln>
                <a:solidFill>
                  <a:schemeClr val="tx1"/>
                </a:solidFill>
                <a:effectLst/>
                <a:latin typeface="Cambria" pitchFamily="18" charset="0"/>
                <a:ea typeface="Cambria" pitchFamily="18" charset="0"/>
                <a:cs typeface="Arial" pitchFamily="34" charset="0"/>
              </a:rPr>
              <a:t>data</a:t>
            </a:r>
            <a:r>
              <a:rPr kumimoji="0" lang="en-US" sz="1200" b="0" i="0" u="none" strike="noStrike" cap="none" normalizeH="0" baseline="0" dirty="0" smtClean="0">
                <a:ln>
                  <a:noFill/>
                </a:ln>
                <a:solidFill>
                  <a:schemeClr val="tx1"/>
                </a:solidFill>
                <a:effectLst/>
                <a:latin typeface="Cambria" pitchFamily="18" charset="0"/>
                <a:ea typeface="Cambria" pitchFamily="18" charset="0"/>
                <a:cs typeface="Arial" pitchFamily="34" charset="0"/>
              </a:rPr>
              <a:t>.</a:t>
            </a:r>
            <a:endPar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rPr>
              <a:t>It calculates the total sales amount by country using </a:t>
            </a:r>
            <a:r>
              <a:rPr kumimoji="0" lang="en-US" sz="2000" b="1" i="0" u="none" strike="noStrike" cap="none" normalizeH="0" baseline="0" dirty="0" err="1" smtClean="0">
                <a:ln>
                  <a:noFill/>
                </a:ln>
                <a:solidFill>
                  <a:schemeClr val="tx1"/>
                </a:solidFill>
                <a:effectLst/>
                <a:latin typeface="Cambria" pitchFamily="18" charset="0"/>
                <a:ea typeface="Cambria" pitchFamily="18" charset="0"/>
                <a:cs typeface="Arial" pitchFamily="34" charset="0"/>
              </a:rPr>
              <a:t>groupby</a:t>
            </a:r>
            <a:endParaRPr kumimoji="0" lang="en-US" sz="2000" b="1" i="0" u="none" strike="noStrike" cap="none" normalizeH="0" baseline="0" dirty="0" smtClean="0">
              <a:ln>
                <a:noFill/>
              </a:ln>
              <a:solidFill>
                <a:schemeClr val="tx1"/>
              </a:solidFill>
              <a:effectLst/>
              <a:latin typeface="Cambria" pitchFamily="18" charset="0"/>
              <a:ea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rPr>
              <a:t> and then plots a bar chart showing the total sales amount for each country.</a:t>
            </a:r>
            <a:endParaRPr kumimoji="0" lang="en-US" sz="3600" b="0" i="0" u="none" strike="noStrike" cap="none" normalizeH="0" baseline="0" dirty="0" smtClean="0">
              <a:ln>
                <a:noFill/>
              </a:ln>
              <a:solidFill>
                <a:schemeClr val="tx1"/>
              </a:solidFill>
              <a:effectLst/>
              <a:latin typeface="Cambria" pitchFamily="18" charset="0"/>
              <a:ea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rPr>
              <a:t>The bar chart is customized with a title, x-axis label, y-axis label, and rotation of x-axis ticks.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rPr>
              <a:t>The chart is displayed using </a:t>
            </a:r>
            <a:r>
              <a:rPr kumimoji="0" lang="en-US" sz="2000" b="1" i="0" u="none" strike="noStrike" cap="none" normalizeH="0" baseline="0" dirty="0" err="1" smtClean="0">
                <a:ln>
                  <a:noFill/>
                </a:ln>
                <a:solidFill>
                  <a:schemeClr val="tx1"/>
                </a:solidFill>
                <a:effectLst/>
                <a:latin typeface="Cambria" pitchFamily="18" charset="0"/>
                <a:ea typeface="Cambria" pitchFamily="18" charset="0"/>
                <a:cs typeface="Arial" pitchFamily="34" charset="0"/>
              </a:rPr>
              <a:t>plt.show</a:t>
            </a:r>
            <a:r>
              <a:rPr kumimoji="0" lang="en-US" sz="2000" b="1" i="0" u="none" strike="noStrike" cap="none" normalizeH="0" baseline="0" dirty="0" smtClean="0">
                <a:ln>
                  <a:noFill/>
                </a:ln>
                <a:solidFill>
                  <a:schemeClr val="tx1"/>
                </a:solidFill>
                <a:effectLst/>
                <a:latin typeface="Cambria" pitchFamily="18" charset="0"/>
                <a:ea typeface="Cambria" pitchFamily="18" charset="0"/>
                <a:cs typeface="Arial" pitchFamily="34" charset="0"/>
              </a:rPr>
              <a:t>()</a:t>
            </a:r>
            <a:r>
              <a:rPr kumimoji="0" lang="en-US" sz="1200" b="0" i="0" u="none" strike="noStrike" cap="none" normalizeH="0" baseline="0" dirty="0" smtClean="0">
                <a:ln>
                  <a:noFill/>
                </a:ln>
                <a:solidFill>
                  <a:schemeClr val="tx1"/>
                </a:solidFill>
                <a:effectLst/>
                <a:latin typeface="Cambria" pitchFamily="18" charset="0"/>
                <a:ea typeface="Cambria" pitchFamily="18" charset="0"/>
                <a:cs typeface="Arial" pitchFamily="34" charset="0"/>
              </a:rPr>
              <a:t>.</a:t>
            </a:r>
            <a:endPar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endParaRPr>
          </a:p>
        </p:txBody>
      </p:sp>
      <p:sp>
        <p:nvSpPr>
          <p:cNvPr id="6146" name="Rectangle 2"/>
          <p:cNvSpPr>
            <a:spLocks noChangeArrowheads="1"/>
          </p:cNvSpPr>
          <p:nvPr/>
        </p:nvSpPr>
        <p:spPr bwMode="auto">
          <a:xfrm>
            <a:off x="0" y="0"/>
            <a:ext cx="42481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280160" y="872197"/>
            <a:ext cx="10911840" cy="309490"/>
          </a:xfrm>
        </p:spPr>
        <p:txBody>
          <a:bodyPr>
            <a:normAutofit fontScale="90000"/>
          </a:bodyPr>
          <a:lstStyle/>
          <a:p>
            <a:r>
              <a:rPr lang="en-US" sz="4400" b="1" dirty="0">
                <a:solidFill>
                  <a:schemeClr val="accent1"/>
                </a:solidFill>
                <a:latin typeface="Cambria" pitchFamily="18" charset="0"/>
                <a:ea typeface="Cambria" pitchFamily="18" charset="0"/>
                <a:cs typeface="Arial"/>
              </a:rPr>
              <a:t>Conclusion</a:t>
            </a:r>
            <a:endParaRPr lang="en-US" dirty="0">
              <a:latin typeface="Cambria" pitchFamily="18" charset="0"/>
              <a:ea typeface="Cambria" pitchFamily="18"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1041009" y="1463040"/>
            <a:ext cx="9608234" cy="5029200"/>
          </a:xfrm>
        </p:spPr>
        <p:txBody>
          <a:bodyPr>
            <a:noAutofit/>
          </a:bodyPr>
          <a:lstStyle/>
          <a:p>
            <a:r>
              <a:rPr lang="en-US" sz="2000" b="1" dirty="0" smtClean="0">
                <a:latin typeface="Cambria" pitchFamily="18" charset="0"/>
                <a:ea typeface="Cambria" pitchFamily="18" charset="0"/>
              </a:rPr>
              <a:t>User Access Patterns</a:t>
            </a:r>
            <a:r>
              <a:rPr lang="en-US" sz="2000" dirty="0" smtClean="0">
                <a:latin typeface="Cambria" pitchFamily="18" charset="0"/>
                <a:ea typeface="Cambria" pitchFamily="18" charset="0"/>
              </a:rPr>
              <a:t>: Analysts can explore the frequency and timing of website access to understand when users are most active. This can help in optimizing marketing campaigns, server resources, and customer support availability.</a:t>
            </a:r>
          </a:p>
          <a:p>
            <a:r>
              <a:rPr lang="en-US" sz="2000" b="1" dirty="0" smtClean="0">
                <a:latin typeface="Cambria" pitchFamily="18" charset="0"/>
                <a:ea typeface="Cambria" pitchFamily="18" charset="0"/>
              </a:rPr>
              <a:t>Geographical Distribution</a:t>
            </a:r>
            <a:r>
              <a:rPr lang="en-US" sz="2000" dirty="0" smtClean="0">
                <a:latin typeface="Cambria" pitchFamily="18" charset="0"/>
                <a:ea typeface="Cambria" pitchFamily="18" charset="0"/>
              </a:rPr>
              <a:t>: By analyzing the country data, analysts can determine the geographical distribution of website visitors. This information can be used for targeted advertising, localization efforts, and expansion strategies.</a:t>
            </a:r>
          </a:p>
          <a:p>
            <a:r>
              <a:rPr lang="en-US" sz="2000" b="1" dirty="0" smtClean="0">
                <a:latin typeface="Cambria" pitchFamily="18" charset="0"/>
                <a:ea typeface="Cambria" pitchFamily="18" charset="0"/>
              </a:rPr>
              <a:t>Language Preferences</a:t>
            </a:r>
            <a:r>
              <a:rPr lang="en-US" sz="2000" dirty="0" smtClean="0">
                <a:latin typeface="Cambria" pitchFamily="18" charset="0"/>
                <a:ea typeface="Cambria" pitchFamily="18" charset="0"/>
              </a:rPr>
              <a:t>: Understanding the language preferences of website visitors can inform content localization efforts. It can also provide insights into the diversity of the user base and help tailor communication strategies accordingly.</a:t>
            </a:r>
          </a:p>
          <a:p>
            <a:r>
              <a:rPr lang="en-US" sz="2000" b="1" dirty="0" smtClean="0">
                <a:latin typeface="Cambria" pitchFamily="18" charset="0"/>
                <a:ea typeface="Cambria" pitchFamily="18" charset="0"/>
              </a:rPr>
              <a:t>Sales Performance</a:t>
            </a:r>
            <a:r>
              <a:rPr lang="en-US" sz="2000" dirty="0" smtClean="0">
                <a:latin typeface="Cambria" pitchFamily="18" charset="0"/>
                <a:ea typeface="Cambria" pitchFamily="18" charset="0"/>
              </a:rPr>
              <a:t>: Analyzing sales data can reveal patterns in purchasing behavior, such as popular products, average transaction amounts, and seasonal variations. This information can guide inventory management, pricing strategies, and marketing campaigns.</a:t>
            </a:r>
          </a:p>
          <a:p>
            <a:r>
              <a:rPr lang="en-US" sz="2000" b="1" dirty="0" smtClean="0">
                <a:latin typeface="Cambria" pitchFamily="18" charset="0"/>
                <a:ea typeface="Cambria" pitchFamily="18" charset="0"/>
              </a:rPr>
              <a:t>IP Address Analysis</a:t>
            </a:r>
            <a:r>
              <a:rPr lang="en-US" sz="2000" dirty="0" smtClean="0">
                <a:latin typeface="Cambria" pitchFamily="18" charset="0"/>
                <a:ea typeface="Cambria" pitchFamily="18" charset="0"/>
              </a:rPr>
              <a:t>: Examining IP addresses can help identify potential fraud or abuse patterns, detect bots, and ensure the security of the e-commerce platform.</a:t>
            </a:r>
          </a:p>
          <a:p>
            <a:pPr marL="305435" indent="-305435"/>
            <a:endParaRPr lang="en-IN" sz="2000" dirty="0">
              <a:latin typeface="Cambria" pitchFamily="18" charset="0"/>
              <a:ea typeface="Cambria" pitchFamily="18" charset="0"/>
            </a:endParaRPr>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637735" y="2291627"/>
            <a:ext cx="10972800" cy="4325112"/>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Cambria" pitchFamily="18" charset="0"/>
                <a:ea typeface="Cambria" pitchFamily="18" charset="0"/>
                <a:cs typeface="Arial"/>
              </a:rPr>
              <a:t>Future scope</a:t>
            </a:r>
          </a:p>
        </p:txBody>
      </p:sp>
      <p:sp>
        <p:nvSpPr>
          <p:cNvPr id="6" name="Rectangle 5"/>
          <p:cNvSpPr/>
          <p:nvPr/>
        </p:nvSpPr>
        <p:spPr>
          <a:xfrm>
            <a:off x="464234" y="1396453"/>
            <a:ext cx="10227212" cy="4801314"/>
          </a:xfrm>
          <a:prstGeom prst="rect">
            <a:avLst/>
          </a:prstGeom>
        </p:spPr>
        <p:txBody>
          <a:bodyPr wrap="square">
            <a:spAutoFit/>
          </a:bodyPr>
          <a:lstStyle/>
          <a:p>
            <a:r>
              <a:rPr lang="en-US" b="1" dirty="0" smtClean="0"/>
              <a:t>Predictive Analytics</a:t>
            </a:r>
            <a:r>
              <a:rPr lang="en-US" dirty="0" smtClean="0"/>
              <a:t>: Implement predictive analytics models to forecast future sales trends, user behavior patterns, and website traffic. By leveraging historical data from the e-commerce website logs, predictive models can help anticipate demand fluctuations, identify potential revenue opportunities, and optimize inventory management strategies.</a:t>
            </a:r>
          </a:p>
          <a:p>
            <a:r>
              <a:rPr lang="en-US" b="1" dirty="0" smtClean="0"/>
              <a:t>Customer Segmentation and Personalization</a:t>
            </a:r>
            <a:r>
              <a:rPr lang="en-US" dirty="0" smtClean="0"/>
              <a:t>: Develop advanced segmentation techniques to classify users based on their browsing behavior, purchasing history, demographics, and preferences. Utilize these segments to personalize the user experience, tailor marketing campaigns, and recommend relevant products or services to individual customers.</a:t>
            </a:r>
          </a:p>
          <a:p>
            <a:r>
              <a:rPr lang="en-US" b="1" dirty="0" smtClean="0"/>
              <a:t>Anomaly Detection and Fraud Prevention</a:t>
            </a:r>
            <a:r>
              <a:rPr lang="en-US" dirty="0" smtClean="0"/>
              <a:t>: Enhance the detection of anomalous activities and fraudulent behavior within the e-commerce platform. Implement machine learning algorithms to identify suspicious patterns, such as unusual transaction amounts, IP address anomalies, or fraudulent account activities, and take proactive measures to mitigate risks and safeguard the integrity of the platform.</a:t>
            </a:r>
          </a:p>
          <a:p>
            <a:r>
              <a:rPr lang="en-US" b="1" dirty="0" smtClean="0"/>
              <a:t>Dynamic Pricing Strategies</a:t>
            </a:r>
            <a:r>
              <a:rPr lang="en-US" dirty="0" smtClean="0"/>
              <a:t>: Explore dynamic pricing strategies based on real-time market conditions, competitor pricing, and customer demand signals. Utilize machine learning algorithms to optimize pricing decisions, maximize revenue, and maintain competitiveness in the market while ensuring customer satisfaction and loyalty.</a:t>
            </a:r>
          </a:p>
        </p:txBody>
      </p:sp>
    </p:spTree>
    <p:extLst>
      <p:ext uri="{BB962C8B-B14F-4D97-AF65-F5344CB8AC3E}">
        <p14:creationId xmlns:p14="http://schemas.microsoft.com/office/powerpoint/2010/main" xmlns="" val="614882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Urban</Template>
  <TotalTime>120</TotalTime>
  <Words>1020</Words>
  <Application>Microsoft Office PowerPoint</Application>
  <PresentationFormat>Custom</PresentationFormat>
  <Paragraphs>76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Urban</vt:lpstr>
      <vt:lpstr>E-COMMERSE WEBSITE LOGS</vt:lpstr>
      <vt:lpstr>OUTLINE</vt:lpstr>
      <vt:lpstr>Problem Statement:</vt:lpstr>
      <vt:lpstr>Proposed Solution</vt:lpstr>
      <vt:lpstr>System Development Approach </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35</cp:revision>
  <dcterms:created xsi:type="dcterms:W3CDTF">2021-05-26T16:50:10Z</dcterms:created>
  <dcterms:modified xsi:type="dcterms:W3CDTF">2024-04-04T10:34:39Z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