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86" r:id="rId6"/>
    <p:sldId id="287" r:id="rId7"/>
    <p:sldId id="293" r:id="rId8"/>
    <p:sldId id="296" r:id="rId9"/>
    <p:sldId id="297" r:id="rId10"/>
    <p:sldId id="299" r:id="rId11"/>
    <p:sldId id="300" r:id="rId12"/>
    <p:sldId id="301" r:id="rId13"/>
    <p:sldId id="302" r:id="rId14"/>
    <p:sldId id="298"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0" d="100"/>
          <a:sy n="80" d="100"/>
        </p:scale>
        <p:origin x="58" y="11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12/30/2022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sz="4000" dirty="0"/>
              <a:t>Moving vehicle registration plate detection</a:t>
            </a:r>
            <a:r>
              <a:rPr lang="en-US" dirty="0"/>
              <a:t> </a:t>
            </a:r>
            <a:r>
              <a:rPr lang="en-US" sz="4000" dirty="0"/>
              <a:t>and analysis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Team-2</a:t>
            </a:r>
          </a:p>
          <a:p>
            <a:r>
              <a:rPr lang="en-US" dirty="0"/>
              <a:t>Apuru Rohan(1602-20-737-098)</a:t>
            </a:r>
          </a:p>
          <a:p>
            <a:r>
              <a:rPr lang="en-US" dirty="0"/>
              <a:t>Varkala Sujith Atesh(1602-20-737-114)</a:t>
            </a:r>
          </a:p>
          <a:p>
            <a:r>
              <a:rPr lang="en-US" dirty="0"/>
              <a:t>Gumidelli Sandeep(1602-20-737-102)</a:t>
            </a:r>
          </a:p>
        </p:txBody>
      </p:sp>
      <p:pic>
        <p:nvPicPr>
          <p:cNvPr id="1028" name="Picture 4">
            <a:extLst>
              <a:ext uri="{FF2B5EF4-FFF2-40B4-BE49-F238E27FC236}">
                <a16:creationId xmlns:a16="http://schemas.microsoft.com/office/drawing/2014/main" id="{74D8D261-836D-A0EE-15D2-1FAAC182DC1E}"/>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1099" r="1109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475F-7323-8190-832D-3E2E2AE4CC39}"/>
              </a:ext>
            </a:extLst>
          </p:cNvPr>
          <p:cNvSpPr>
            <a:spLocks noGrp="1"/>
          </p:cNvSpPr>
          <p:nvPr>
            <p:ph type="title"/>
          </p:nvPr>
        </p:nvSpPr>
        <p:spPr/>
        <p:txBody>
          <a:bodyPr/>
          <a:lstStyle/>
          <a:p>
            <a:r>
              <a:rPr lang="en-US" dirty="0"/>
              <a:t>Results(Contd..)</a:t>
            </a:r>
            <a:endParaRPr lang="en-IN" dirty="0"/>
          </a:p>
        </p:txBody>
      </p:sp>
      <p:sp>
        <p:nvSpPr>
          <p:cNvPr id="4" name="Slide Number Placeholder 3">
            <a:extLst>
              <a:ext uri="{FF2B5EF4-FFF2-40B4-BE49-F238E27FC236}">
                <a16:creationId xmlns:a16="http://schemas.microsoft.com/office/drawing/2014/main" id="{31200A65-C533-592A-FEA0-D205483D20AF}"/>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F80AC1C0-859B-F85A-EF38-710C64F45AD9}"/>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8246F8AA-46F1-6171-ABEA-B3301FB2C9B7}"/>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D4D8D5DE-9838-5D9E-363F-DE3BC540E6AF}"/>
              </a:ext>
            </a:extLst>
          </p:cNvPr>
          <p:cNvPicPr>
            <a:picLocks noChangeAspect="1"/>
          </p:cNvPicPr>
          <p:nvPr/>
        </p:nvPicPr>
        <p:blipFill>
          <a:blip r:embed="rId2"/>
          <a:stretch>
            <a:fillRect/>
          </a:stretch>
        </p:blipFill>
        <p:spPr>
          <a:xfrm>
            <a:off x="2780661" y="2135103"/>
            <a:ext cx="6372864" cy="3300383"/>
          </a:xfrm>
          <a:prstGeom prst="rect">
            <a:avLst/>
          </a:prstGeom>
        </p:spPr>
      </p:pic>
    </p:spTree>
    <p:extLst>
      <p:ext uri="{BB962C8B-B14F-4D97-AF65-F5344CB8AC3E}">
        <p14:creationId xmlns:p14="http://schemas.microsoft.com/office/powerpoint/2010/main" val="187837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A14F-7235-0941-DCBD-516528F96427}"/>
              </a:ext>
            </a:extLst>
          </p:cNvPr>
          <p:cNvSpPr>
            <a:spLocks noGrp="1"/>
          </p:cNvSpPr>
          <p:nvPr>
            <p:ph type="title"/>
          </p:nvPr>
        </p:nvSpPr>
        <p:spPr/>
        <p:txBody>
          <a:bodyPr/>
          <a:lstStyle/>
          <a:p>
            <a:r>
              <a:rPr lang="en-US" dirty="0"/>
              <a:t>Future Scope</a:t>
            </a:r>
            <a:endParaRPr lang="en-IN" dirty="0"/>
          </a:p>
        </p:txBody>
      </p:sp>
      <p:sp>
        <p:nvSpPr>
          <p:cNvPr id="3" name="Text Placeholder 2">
            <a:extLst>
              <a:ext uri="{FF2B5EF4-FFF2-40B4-BE49-F238E27FC236}">
                <a16:creationId xmlns:a16="http://schemas.microsoft.com/office/drawing/2014/main" id="{7CDE955A-F3E3-CDA1-0421-C8846D335DFA}"/>
              </a:ext>
            </a:extLst>
          </p:cNvPr>
          <p:cNvSpPr>
            <a:spLocks noGrp="1"/>
          </p:cNvSpPr>
          <p:nvPr>
            <p:ph type="body" sz="quarter" idx="14"/>
          </p:nvPr>
        </p:nvSpPr>
        <p:spPr/>
        <p:txBody>
          <a:bodyPr/>
          <a:lstStyle/>
          <a:p>
            <a:r>
              <a:rPr lang="en-US" dirty="0"/>
              <a:t>Web application</a:t>
            </a:r>
            <a:endParaRPr lang="en-IN" dirty="0"/>
          </a:p>
        </p:txBody>
      </p:sp>
      <p:sp>
        <p:nvSpPr>
          <p:cNvPr id="5" name="Text Placeholder 4">
            <a:extLst>
              <a:ext uri="{FF2B5EF4-FFF2-40B4-BE49-F238E27FC236}">
                <a16:creationId xmlns:a16="http://schemas.microsoft.com/office/drawing/2014/main" id="{10C715BF-715E-177F-A142-B636A6A6BF60}"/>
              </a:ext>
            </a:extLst>
          </p:cNvPr>
          <p:cNvSpPr>
            <a:spLocks noGrp="1"/>
          </p:cNvSpPr>
          <p:nvPr>
            <p:ph type="body" sz="quarter" idx="15"/>
          </p:nvPr>
        </p:nvSpPr>
        <p:spPr/>
        <p:txBody>
          <a:bodyPr/>
          <a:lstStyle/>
          <a:p>
            <a:endParaRPr lang="en-IN"/>
          </a:p>
        </p:txBody>
      </p:sp>
      <p:sp>
        <p:nvSpPr>
          <p:cNvPr id="6" name="Text Placeholder 5">
            <a:extLst>
              <a:ext uri="{FF2B5EF4-FFF2-40B4-BE49-F238E27FC236}">
                <a16:creationId xmlns:a16="http://schemas.microsoft.com/office/drawing/2014/main" id="{DA772131-45F1-10E9-D35D-2D8E51221A98}"/>
              </a:ext>
            </a:extLst>
          </p:cNvPr>
          <p:cNvSpPr>
            <a:spLocks noGrp="1"/>
          </p:cNvSpPr>
          <p:nvPr>
            <p:ph type="body" sz="quarter" idx="16"/>
          </p:nvPr>
        </p:nvSpPr>
        <p:spPr/>
        <p:txBody>
          <a:bodyPr/>
          <a:lstStyle/>
          <a:p>
            <a:r>
              <a:rPr lang="en-US" dirty="0"/>
              <a:t>Mobile application</a:t>
            </a:r>
            <a:endParaRPr lang="en-IN" dirty="0"/>
          </a:p>
        </p:txBody>
      </p:sp>
      <p:sp>
        <p:nvSpPr>
          <p:cNvPr id="8" name="Text Placeholder 7">
            <a:extLst>
              <a:ext uri="{FF2B5EF4-FFF2-40B4-BE49-F238E27FC236}">
                <a16:creationId xmlns:a16="http://schemas.microsoft.com/office/drawing/2014/main" id="{186F6F12-DF73-9CCC-191A-D52E1B226A95}"/>
              </a:ext>
            </a:extLst>
          </p:cNvPr>
          <p:cNvSpPr>
            <a:spLocks noGrp="1"/>
          </p:cNvSpPr>
          <p:nvPr>
            <p:ph type="body" sz="quarter" idx="18"/>
          </p:nvPr>
        </p:nvSpPr>
        <p:spPr/>
        <p:txBody>
          <a:bodyPr/>
          <a:lstStyle/>
          <a:p>
            <a:endParaRPr lang="en-IN"/>
          </a:p>
        </p:txBody>
      </p:sp>
      <p:sp>
        <p:nvSpPr>
          <p:cNvPr id="9" name="Text Placeholder 8">
            <a:extLst>
              <a:ext uri="{FF2B5EF4-FFF2-40B4-BE49-F238E27FC236}">
                <a16:creationId xmlns:a16="http://schemas.microsoft.com/office/drawing/2014/main" id="{EBFE4BB5-05A3-B03C-25CD-9F7860F7C4A8}"/>
              </a:ext>
            </a:extLst>
          </p:cNvPr>
          <p:cNvSpPr>
            <a:spLocks noGrp="1"/>
          </p:cNvSpPr>
          <p:nvPr>
            <p:ph type="body" sz="quarter" idx="19"/>
          </p:nvPr>
        </p:nvSpPr>
        <p:spPr/>
        <p:txBody>
          <a:bodyPr/>
          <a:lstStyle/>
          <a:p>
            <a:r>
              <a:rPr lang="en-US" dirty="0"/>
              <a:t>IOT</a:t>
            </a:r>
            <a:endParaRPr lang="en-IN" dirty="0"/>
          </a:p>
        </p:txBody>
      </p:sp>
      <p:sp>
        <p:nvSpPr>
          <p:cNvPr id="11" name="Text Placeholder 10">
            <a:extLst>
              <a:ext uri="{FF2B5EF4-FFF2-40B4-BE49-F238E27FC236}">
                <a16:creationId xmlns:a16="http://schemas.microsoft.com/office/drawing/2014/main" id="{D4B6D516-5A51-779F-4F76-5E83707E2BDE}"/>
              </a:ext>
            </a:extLst>
          </p:cNvPr>
          <p:cNvSpPr>
            <a:spLocks noGrp="1"/>
          </p:cNvSpPr>
          <p:nvPr>
            <p:ph type="body" sz="quarter" idx="21"/>
          </p:nvPr>
        </p:nvSpPr>
        <p:spPr/>
        <p:txBody>
          <a:bodyPr/>
          <a:lstStyle/>
          <a:p>
            <a:endParaRPr lang="en-IN"/>
          </a:p>
        </p:txBody>
      </p:sp>
      <p:sp>
        <p:nvSpPr>
          <p:cNvPr id="12" name="Text Placeholder 11">
            <a:extLst>
              <a:ext uri="{FF2B5EF4-FFF2-40B4-BE49-F238E27FC236}">
                <a16:creationId xmlns:a16="http://schemas.microsoft.com/office/drawing/2014/main" id="{56AAF13E-393E-3E7A-BB96-D64ECF08B149}"/>
              </a:ext>
            </a:extLst>
          </p:cNvPr>
          <p:cNvSpPr>
            <a:spLocks noGrp="1"/>
          </p:cNvSpPr>
          <p:nvPr>
            <p:ph type="body" sz="quarter" idx="22"/>
          </p:nvPr>
        </p:nvSpPr>
        <p:spPr/>
        <p:txBody>
          <a:bodyPr/>
          <a:lstStyle/>
          <a:p>
            <a:r>
              <a:rPr lang="en-US" dirty="0"/>
              <a:t>Cloud</a:t>
            </a:r>
            <a:endParaRPr lang="en-IN" dirty="0"/>
          </a:p>
        </p:txBody>
      </p:sp>
      <p:sp>
        <p:nvSpPr>
          <p:cNvPr id="14" name="Text Placeholder 13">
            <a:extLst>
              <a:ext uri="{FF2B5EF4-FFF2-40B4-BE49-F238E27FC236}">
                <a16:creationId xmlns:a16="http://schemas.microsoft.com/office/drawing/2014/main" id="{BE78D773-F225-4683-9635-65DA483CFD58}"/>
              </a:ext>
            </a:extLst>
          </p:cNvPr>
          <p:cNvSpPr>
            <a:spLocks noGrp="1"/>
          </p:cNvSpPr>
          <p:nvPr>
            <p:ph type="body" sz="quarter" idx="24"/>
          </p:nvPr>
        </p:nvSpPr>
        <p:spPr/>
        <p:txBody>
          <a:bodyPr/>
          <a:lstStyle/>
          <a:p>
            <a:endParaRPr lang="en-IN"/>
          </a:p>
        </p:txBody>
      </p:sp>
      <p:sp>
        <p:nvSpPr>
          <p:cNvPr id="15" name="Slide Number Placeholder 14">
            <a:extLst>
              <a:ext uri="{FF2B5EF4-FFF2-40B4-BE49-F238E27FC236}">
                <a16:creationId xmlns:a16="http://schemas.microsoft.com/office/drawing/2014/main" id="{1489BA87-6936-6B3B-15D1-54DC07FB8D5E}"/>
              </a:ext>
            </a:extLst>
          </p:cNvPr>
          <p:cNvSpPr>
            <a:spLocks noGrp="1"/>
          </p:cNvSpPr>
          <p:nvPr>
            <p:ph type="sldNum" sz="quarter" idx="12"/>
          </p:nvPr>
        </p:nvSpPr>
        <p:spPr/>
        <p:txBody>
          <a:bodyPr/>
          <a:lstStyle/>
          <a:p>
            <a:fld id="{8D0AFDD5-844D-364D-8AEC-50CF4D36D55D}" type="slidenum">
              <a:rPr lang="en-US" noProof="0" smtClean="0"/>
              <a:pPr/>
              <a:t>11</a:t>
            </a:fld>
            <a:endParaRPr lang="en-US" noProof="0"/>
          </a:p>
        </p:txBody>
      </p:sp>
      <p:sp>
        <p:nvSpPr>
          <p:cNvPr id="16" name="Footer Placeholder 15">
            <a:extLst>
              <a:ext uri="{FF2B5EF4-FFF2-40B4-BE49-F238E27FC236}">
                <a16:creationId xmlns:a16="http://schemas.microsoft.com/office/drawing/2014/main" id="{D16996C3-A6B8-6376-05A3-4B9A83722421}"/>
              </a:ext>
            </a:extLst>
          </p:cNvPr>
          <p:cNvSpPr>
            <a:spLocks noGrp="1"/>
          </p:cNvSpPr>
          <p:nvPr>
            <p:ph type="ftr" sz="quarter" idx="11"/>
          </p:nvPr>
        </p:nvSpPr>
        <p:spPr/>
        <p:txBody>
          <a:bodyPr/>
          <a:lstStyle/>
          <a:p>
            <a:r>
              <a:rPr lang="en-US" noProof="0"/>
              <a:t>Presentation title</a:t>
            </a:r>
          </a:p>
        </p:txBody>
      </p:sp>
      <p:sp>
        <p:nvSpPr>
          <p:cNvPr id="17" name="Date Placeholder 16">
            <a:extLst>
              <a:ext uri="{FF2B5EF4-FFF2-40B4-BE49-F238E27FC236}">
                <a16:creationId xmlns:a16="http://schemas.microsoft.com/office/drawing/2014/main" id="{ED1FD564-9C19-DFFE-B0FA-DBD2D963118F}"/>
              </a:ext>
            </a:extLst>
          </p:cNvPr>
          <p:cNvSpPr>
            <a:spLocks noGrp="1"/>
          </p:cNvSpPr>
          <p:nvPr>
            <p:ph type="dt" sz="half" idx="10"/>
          </p:nvPr>
        </p:nvSpPr>
        <p:spPr/>
        <p:txBody>
          <a:bodyPr/>
          <a:lstStyle/>
          <a:p>
            <a:r>
              <a:rPr lang="en-US" noProof="0"/>
              <a:t>20XX</a:t>
            </a:r>
          </a:p>
        </p:txBody>
      </p:sp>
      <p:pic>
        <p:nvPicPr>
          <p:cNvPr id="18" name="Picture 18" descr="Web Application Development: The BASIC Concepts">
            <a:extLst>
              <a:ext uri="{FF2B5EF4-FFF2-40B4-BE49-F238E27FC236}">
                <a16:creationId xmlns:a16="http://schemas.microsoft.com/office/drawing/2014/main" id="{0203258F-73E8-6161-389F-7D9F16C83EF2}"/>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3941" r="3941"/>
          <a:stretch>
            <a:fillRect/>
          </a:stretch>
        </p:blipFill>
        <p:spPr bwMode="auto">
          <a:xfrm>
            <a:off x="579438" y="2192338"/>
            <a:ext cx="2487612" cy="21034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Small Things Make Big Differences, Icons Of A Mobile - Mobile Application -  Free Transparent PNG Download - PNGkey">
            <a:extLst>
              <a:ext uri="{FF2B5EF4-FFF2-40B4-BE49-F238E27FC236}">
                <a16:creationId xmlns:a16="http://schemas.microsoft.com/office/drawing/2014/main" id="{D86E56A2-82EC-1BAE-48B9-0AECAD5061FD}"/>
              </a:ext>
            </a:extLst>
          </p:cNvPr>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l="4497" r="4497"/>
          <a:stretch>
            <a:fillRect/>
          </a:stretch>
        </p:blipFill>
        <p:spPr bwMode="auto">
          <a:xfrm>
            <a:off x="3433763" y="2192338"/>
            <a:ext cx="2487612" cy="21034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Securing IP Surveillance Cameras in the IoT Ecosystem - Noticias de  seguridad">
            <a:extLst>
              <a:ext uri="{FF2B5EF4-FFF2-40B4-BE49-F238E27FC236}">
                <a16:creationId xmlns:a16="http://schemas.microsoft.com/office/drawing/2014/main" id="{0FA4015D-1BE0-B67D-2F2A-D3F4A0AA09DF}"/>
              </a:ext>
            </a:extLst>
          </p:cNvPr>
          <p:cNvPicPr>
            <a:picLocks noGrp="1" noChangeAspect="1" noChangeArrowheads="1"/>
          </p:cNvPicPr>
          <p:nvPr>
            <p:ph type="pic" sz="quarter" idx="20"/>
          </p:nvPr>
        </p:nvPicPr>
        <p:blipFill>
          <a:blip r:embed="rId4">
            <a:extLst>
              <a:ext uri="{28A0092B-C50C-407E-A947-70E740481C1C}">
                <a14:useLocalDpi xmlns:a14="http://schemas.microsoft.com/office/drawing/2010/main" val="0"/>
              </a:ext>
            </a:extLst>
          </a:blip>
          <a:srcRect l="10677" r="10677"/>
          <a:stretch>
            <a:fillRect/>
          </a:stretch>
        </p:blipFill>
        <p:spPr bwMode="auto">
          <a:xfrm>
            <a:off x="6276975" y="2192338"/>
            <a:ext cx="2487613" cy="21034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5 Biggest Cloud Computing Trends In 2021">
            <a:extLst>
              <a:ext uri="{FF2B5EF4-FFF2-40B4-BE49-F238E27FC236}">
                <a16:creationId xmlns:a16="http://schemas.microsoft.com/office/drawing/2014/main" id="{A5E0F866-F0DC-1638-8F35-36D3E23E7E13}"/>
              </a:ext>
            </a:extLst>
          </p:cNvPr>
          <p:cNvPicPr>
            <a:picLocks noGrp="1" noChangeAspect="1" noChangeArrowheads="1"/>
          </p:cNvPicPr>
          <p:nvPr>
            <p:ph type="pic" sz="quarter" idx="23"/>
          </p:nvPr>
        </p:nvPicPr>
        <p:blipFill>
          <a:blip r:embed="rId5">
            <a:extLst>
              <a:ext uri="{28A0092B-C50C-407E-A947-70E740481C1C}">
                <a14:useLocalDpi xmlns:a14="http://schemas.microsoft.com/office/drawing/2010/main" val="0"/>
              </a:ext>
            </a:extLst>
          </a:blip>
          <a:srcRect l="20431" r="2043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961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Thank you text HD wallpaper | Wallpaper Flare">
            <a:extLst>
              <a:ext uri="{FF2B5EF4-FFF2-40B4-BE49-F238E27FC236}">
                <a16:creationId xmlns:a16="http://schemas.microsoft.com/office/drawing/2014/main" id="{E4BDE5CC-4EA4-4601-1A4B-7298BD53766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093" b="7093"/>
          <a:stretch>
            <a:fillRect/>
          </a:stretch>
        </p:blipFill>
        <p:spPr bwMode="auto">
          <a:xfrm>
            <a:off x="877888" y="812800"/>
            <a:ext cx="10201275"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 </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Problem Statement</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Solution Approach</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Use cases</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Results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Future Scope</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a:xfrm>
            <a:off x="5373445" y="6400904"/>
            <a:ext cx="1463040" cy="246888"/>
          </a:xfrm>
        </p:spPr>
        <p:txBody>
          <a:bodyPr/>
          <a:lstStyle/>
          <a:p>
            <a:r>
              <a:rPr lang="en-US" dirty="0"/>
              <a:t>MVRPDA</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sz="4400" dirty="0">
                <a:sym typeface="DM Sans Medium"/>
              </a:rPr>
              <a:t>Problem Statement</a:t>
            </a:r>
            <a:br>
              <a:rPr lang="en-US" sz="4400" dirty="0">
                <a:sym typeface="DM Sans Medium"/>
              </a:rPr>
            </a:br>
            <a:endParaRPr lang="en-US" sz="44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sz="1600" dirty="0">
                <a:solidFill>
                  <a:srgbClr val="212529"/>
                </a:solidFill>
              </a:rPr>
              <a:t>To create an anti-theft auto security system that can extract registration number from number plate of moving vehicle. And can capture and store the data, which can be available for further analysis of theft or proof reading.</a:t>
            </a:r>
            <a:endParaRPr lang="en-US" sz="2400" dirty="0"/>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2056" name="Picture 8">
            <a:extLst>
              <a:ext uri="{FF2B5EF4-FFF2-40B4-BE49-F238E27FC236}">
                <a16:creationId xmlns:a16="http://schemas.microsoft.com/office/drawing/2014/main" id="{A09A8B98-8DE7-6340-0E0C-DF0F1DF2A2EF}"/>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33402" r="3340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Solution Approach​</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Detection</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r>
              <a:rPr lang="en-US" dirty="0"/>
              <a:t>The vehicles coming in and going out are captured using live feed. They are recorded and sent to the model. The </a:t>
            </a:r>
            <a:r>
              <a:rPr lang="en-US" b="1" dirty="0">
                <a:highlight>
                  <a:srgbClr val="FFFF00"/>
                </a:highlight>
              </a:rPr>
              <a:t>YOLOv5</a:t>
            </a:r>
            <a:r>
              <a:rPr lang="en-US" dirty="0"/>
              <a:t> model detects the number plate in the sent frame. It returns the co ordinates of the number plate.</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dirty="0"/>
              <a:t>Recognition</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r>
              <a:rPr lang="en-US" dirty="0"/>
              <a:t>The dimensions of the detected number plate frame is given to the reader of </a:t>
            </a:r>
            <a:r>
              <a:rPr lang="en-US" b="1" dirty="0">
                <a:highlight>
                  <a:srgbClr val="FFFF00"/>
                </a:highlight>
              </a:rPr>
              <a:t>EasyOCR</a:t>
            </a:r>
            <a:r>
              <a:rPr lang="en-US" dirty="0"/>
              <a:t>.</a:t>
            </a:r>
          </a:p>
          <a:p>
            <a:r>
              <a:rPr lang="en-US" dirty="0"/>
              <a:t>EasyOCR returns the image in text form. This text from is refined to obtain the Indian number plate from it.</a:t>
            </a:r>
          </a:p>
          <a:p>
            <a:r>
              <a:rPr lang="en-US" dirty="0"/>
              <a:t>The detected license plate is sent to </a:t>
            </a:r>
            <a:r>
              <a:rPr lang="en-US" b="1" dirty="0">
                <a:highlight>
                  <a:srgbClr val="FFFF00"/>
                </a:highlight>
              </a:rPr>
              <a:t>Levenshtein</a:t>
            </a:r>
            <a:r>
              <a:rPr lang="en-US" dirty="0"/>
              <a:t> algorithm to get the best fit number plates among the registered ones.</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dirty="0"/>
              <a:t>Analysis</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dirty="0"/>
              <a:t>The number plate obtained is checked with its entry time and exit time based on the gate at which the vehicle is detected. </a:t>
            </a:r>
          </a:p>
          <a:p>
            <a:r>
              <a:rPr lang="en-US" dirty="0"/>
              <a:t>If any </a:t>
            </a:r>
            <a:r>
              <a:rPr lang="en-US" b="1" dirty="0">
                <a:highlight>
                  <a:srgbClr val="FFFF00"/>
                </a:highlight>
              </a:rPr>
              <a:t>duplicate</a:t>
            </a:r>
            <a:r>
              <a:rPr lang="en-US" dirty="0"/>
              <a:t> vehicle tries to enter or if any </a:t>
            </a:r>
            <a:r>
              <a:rPr lang="en-US" b="1" dirty="0">
                <a:highlight>
                  <a:srgbClr val="FFFF00"/>
                </a:highlight>
              </a:rPr>
              <a:t>unregistered </a:t>
            </a:r>
            <a:r>
              <a:rPr lang="en-US" dirty="0"/>
              <a:t>vehicle tries to enter, the </a:t>
            </a:r>
            <a:r>
              <a:rPr lang="en-US" b="1" dirty="0">
                <a:highlight>
                  <a:srgbClr val="FFFF00"/>
                </a:highlight>
              </a:rPr>
              <a:t>alarm</a:t>
            </a:r>
            <a:r>
              <a:rPr lang="en-US" dirty="0"/>
              <a:t> is fired to indicate the duplicates. The system goes back if alarm is signaled.</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p:txBody>
          <a:bodyPr/>
          <a:lstStyle/>
          <a:p>
            <a:r>
              <a:rPr lang="en-US" dirty="0"/>
              <a:t>Flow </a:t>
            </a:r>
            <a:br>
              <a:rPr lang="en-US" dirty="0"/>
            </a:br>
            <a:r>
              <a:rPr lang="en-US" dirty="0"/>
              <a:t>Of</a:t>
            </a:r>
            <a:br>
              <a:rPr lang="en-US" dirty="0"/>
            </a:br>
            <a:r>
              <a:rPr lang="en-US" dirty="0"/>
              <a:t>the</a:t>
            </a:r>
            <a:br>
              <a:rPr lang="en-US" dirty="0"/>
            </a:br>
            <a:r>
              <a:rPr lang="en-US" dirty="0"/>
              <a:t>System </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p:txBody>
          <a:bodyPr/>
          <a:lstStyle/>
          <a:p>
            <a:r>
              <a:rPr lang="en-US" dirty="0"/>
              <a:t>Registration</a:t>
            </a:r>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p:txBody>
          <a:bodyPr/>
          <a:lstStyle/>
          <a:p>
            <a:r>
              <a:rPr lang="en-US" dirty="0"/>
              <a:t>Register a new vehicle into the database.</a:t>
            </a:r>
          </a:p>
          <a:p>
            <a:endParaRPr lang="en-US"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p:txBody>
          <a:bodyPr/>
          <a:lstStyle/>
          <a:p>
            <a:r>
              <a:rPr lang="en-US" dirty="0"/>
              <a:t>Detection</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p:txBody>
          <a:bodyPr/>
          <a:lstStyle/>
          <a:p>
            <a:r>
              <a:rPr lang="en-US" dirty="0"/>
              <a:t>Detect the number plate at the entry and exit gates</a:t>
            </a:r>
          </a:p>
          <a:p>
            <a:endParaRPr lang="en-US" dirty="0"/>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a:lstStyle/>
          <a:p>
            <a:r>
              <a:rPr lang="en-US" dirty="0"/>
              <a:t>Analyze</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p:txBody>
          <a:bodyPr/>
          <a:lstStyle/>
          <a:p>
            <a:r>
              <a:rPr lang="en-US" dirty="0"/>
              <a:t>Check if the vehicle is already registered or any duplicate entry</a:t>
            </a:r>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p:txBody>
          <a:bodyPr/>
          <a:lstStyle/>
          <a:p>
            <a:r>
              <a:rPr lang="en-US" dirty="0"/>
              <a:t>Record the data</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p:txBody>
          <a:bodyPr/>
          <a:lstStyle/>
          <a:p>
            <a:r>
              <a:rPr lang="en-US" dirty="0"/>
              <a:t>Update the entry/exit time according to the detected place</a:t>
            </a:r>
          </a:p>
          <a:p>
            <a:endParaRPr lang="en-US" dirty="0"/>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US" dirty="0"/>
              <a:t>Grant the access</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p:txBody>
          <a:bodyPr/>
          <a:lstStyle/>
          <a:p>
            <a:r>
              <a:rPr lang="en-US" dirty="0"/>
              <a:t>Vehicle will enter smoothly if alarm does not fire.</a:t>
            </a:r>
          </a:p>
          <a:p>
            <a:endParaRPr lang="en-US" dirty="0"/>
          </a:p>
        </p:txBody>
      </p:sp>
    </p:spTree>
    <p:extLst>
      <p:ext uri="{BB962C8B-B14F-4D97-AF65-F5344CB8AC3E}">
        <p14:creationId xmlns:p14="http://schemas.microsoft.com/office/powerpoint/2010/main" val="86653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dirty="0"/>
              <a:t>Use Cases</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a:lstStyle/>
          <a:p>
            <a:r>
              <a:rPr lang="en-US" dirty="0"/>
              <a:t>Registration of new vehicle</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altLang="zh-CN" dirty="0"/>
              <a:t>License plate detection</a:t>
            </a:r>
          </a:p>
          <a:p>
            <a:endParaRPr lang="en-US" dirty="0"/>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US" altLang="zh-CN" dirty="0"/>
              <a:t>Duplicate license detection </a:t>
            </a:r>
          </a:p>
          <a:p>
            <a:endParaRPr lang="en-US" dirty="0"/>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r>
              <a:rPr lang="en-US" altLang="zh-CN" dirty="0"/>
              <a:t>Check for status of the vehicle</a:t>
            </a:r>
          </a:p>
          <a:p>
            <a:endParaRPr lang="en-US" dirty="0"/>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endParaRPr lang="en-US" altLang="zh-CN" dirty="0"/>
          </a:p>
          <a:p>
            <a:r>
              <a:rPr lang="en-US" dirty="0"/>
              <a:t>Entry and exit logs</a:t>
            </a:r>
          </a:p>
        </p:txBody>
      </p:sp>
    </p:spTree>
    <p:extLst>
      <p:ext uri="{BB962C8B-B14F-4D97-AF65-F5344CB8AC3E}">
        <p14:creationId xmlns:p14="http://schemas.microsoft.com/office/powerpoint/2010/main" val="335074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90FC-3174-6169-6507-14F5A6A614FB}"/>
              </a:ext>
            </a:extLst>
          </p:cNvPr>
          <p:cNvSpPr>
            <a:spLocks noGrp="1"/>
          </p:cNvSpPr>
          <p:nvPr>
            <p:ph type="title"/>
          </p:nvPr>
        </p:nvSpPr>
        <p:spPr/>
        <p:txBody>
          <a:bodyPr/>
          <a:lstStyle/>
          <a:p>
            <a:r>
              <a:rPr lang="en-US" dirty="0"/>
              <a:t>Results</a:t>
            </a:r>
            <a:endParaRPr lang="en-IN" dirty="0"/>
          </a:p>
        </p:txBody>
      </p:sp>
      <p:pic>
        <p:nvPicPr>
          <p:cNvPr id="8" name="Content Placeholder 7">
            <a:extLst>
              <a:ext uri="{FF2B5EF4-FFF2-40B4-BE49-F238E27FC236}">
                <a16:creationId xmlns:a16="http://schemas.microsoft.com/office/drawing/2014/main" id="{F5230D46-9BDC-65CE-1AE9-65C9188C2B35}"/>
              </a:ext>
            </a:extLst>
          </p:cNvPr>
          <p:cNvPicPr>
            <a:picLocks noGrp="1" noChangeAspect="1"/>
          </p:cNvPicPr>
          <p:nvPr>
            <p:ph idx="1"/>
          </p:nvPr>
        </p:nvPicPr>
        <p:blipFill>
          <a:blip r:embed="rId2"/>
          <a:stretch>
            <a:fillRect/>
          </a:stretch>
        </p:blipFill>
        <p:spPr>
          <a:xfrm>
            <a:off x="4032201" y="1809750"/>
            <a:ext cx="3905348" cy="4160838"/>
          </a:xfrm>
        </p:spPr>
      </p:pic>
      <p:sp>
        <p:nvSpPr>
          <p:cNvPr id="4" name="Slide Number Placeholder 3">
            <a:extLst>
              <a:ext uri="{FF2B5EF4-FFF2-40B4-BE49-F238E27FC236}">
                <a16:creationId xmlns:a16="http://schemas.microsoft.com/office/drawing/2014/main" id="{861B1761-F233-DDFD-A973-B105BF3CF4BF}"/>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98488120-1727-F539-5D8E-5035D253703E}"/>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AF9F4DD0-8352-2937-07A7-4A331BFA1C6D}"/>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06824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475F-7323-8190-832D-3E2E2AE4CC39}"/>
              </a:ext>
            </a:extLst>
          </p:cNvPr>
          <p:cNvSpPr>
            <a:spLocks noGrp="1"/>
          </p:cNvSpPr>
          <p:nvPr>
            <p:ph type="title"/>
          </p:nvPr>
        </p:nvSpPr>
        <p:spPr/>
        <p:txBody>
          <a:bodyPr/>
          <a:lstStyle/>
          <a:p>
            <a:r>
              <a:rPr lang="en-US" dirty="0"/>
              <a:t>Results(Contd..)</a:t>
            </a:r>
            <a:endParaRPr lang="en-IN" dirty="0"/>
          </a:p>
        </p:txBody>
      </p:sp>
      <p:pic>
        <p:nvPicPr>
          <p:cNvPr id="10" name="Content Placeholder 9">
            <a:extLst>
              <a:ext uri="{FF2B5EF4-FFF2-40B4-BE49-F238E27FC236}">
                <a16:creationId xmlns:a16="http://schemas.microsoft.com/office/drawing/2014/main" id="{0CAB4430-6FAA-2F43-C8AA-A4C9F84C535D}"/>
              </a:ext>
            </a:extLst>
          </p:cNvPr>
          <p:cNvPicPr>
            <a:picLocks noGrp="1" noChangeAspect="1"/>
          </p:cNvPicPr>
          <p:nvPr>
            <p:ph idx="1"/>
          </p:nvPr>
        </p:nvPicPr>
        <p:blipFill>
          <a:blip r:embed="rId2"/>
          <a:stretch>
            <a:fillRect/>
          </a:stretch>
        </p:blipFill>
        <p:spPr>
          <a:xfrm>
            <a:off x="3385972" y="1809750"/>
            <a:ext cx="5197806" cy="4160838"/>
          </a:xfrm>
        </p:spPr>
      </p:pic>
      <p:sp>
        <p:nvSpPr>
          <p:cNvPr id="4" name="Slide Number Placeholder 3">
            <a:extLst>
              <a:ext uri="{FF2B5EF4-FFF2-40B4-BE49-F238E27FC236}">
                <a16:creationId xmlns:a16="http://schemas.microsoft.com/office/drawing/2014/main" id="{31200A65-C533-592A-FEA0-D205483D20AF}"/>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F80AC1C0-859B-F85A-EF38-710C64F45AD9}"/>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8246F8AA-46F1-6171-ABEA-B3301FB2C9B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37950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475F-7323-8190-832D-3E2E2AE4CC39}"/>
              </a:ext>
            </a:extLst>
          </p:cNvPr>
          <p:cNvSpPr>
            <a:spLocks noGrp="1"/>
          </p:cNvSpPr>
          <p:nvPr>
            <p:ph type="title"/>
          </p:nvPr>
        </p:nvSpPr>
        <p:spPr/>
        <p:txBody>
          <a:bodyPr/>
          <a:lstStyle/>
          <a:p>
            <a:r>
              <a:rPr lang="en-US" dirty="0"/>
              <a:t>Results(Contd..)</a:t>
            </a:r>
            <a:endParaRPr lang="en-IN" dirty="0"/>
          </a:p>
        </p:txBody>
      </p:sp>
      <p:sp>
        <p:nvSpPr>
          <p:cNvPr id="4" name="Slide Number Placeholder 3">
            <a:extLst>
              <a:ext uri="{FF2B5EF4-FFF2-40B4-BE49-F238E27FC236}">
                <a16:creationId xmlns:a16="http://schemas.microsoft.com/office/drawing/2014/main" id="{31200A65-C533-592A-FEA0-D205483D20AF}"/>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F80AC1C0-859B-F85A-EF38-710C64F45AD9}"/>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8246F8AA-46F1-6171-ABEA-B3301FB2C9B7}"/>
              </a:ext>
            </a:extLst>
          </p:cNvPr>
          <p:cNvSpPr>
            <a:spLocks noGrp="1"/>
          </p:cNvSpPr>
          <p:nvPr>
            <p:ph type="dt" sz="half" idx="10"/>
          </p:nvPr>
        </p:nvSpPr>
        <p:spPr/>
        <p:txBody>
          <a:bodyPr/>
          <a:lstStyle/>
          <a:p>
            <a:r>
              <a:rPr lang="en-US" noProof="0"/>
              <a:t>20XX</a:t>
            </a:r>
          </a:p>
        </p:txBody>
      </p:sp>
      <p:pic>
        <p:nvPicPr>
          <p:cNvPr id="9" name="Picture 8">
            <a:extLst>
              <a:ext uri="{FF2B5EF4-FFF2-40B4-BE49-F238E27FC236}">
                <a16:creationId xmlns:a16="http://schemas.microsoft.com/office/drawing/2014/main" id="{05C7E475-E766-AAAA-94B2-1B610E4333C7}"/>
              </a:ext>
            </a:extLst>
          </p:cNvPr>
          <p:cNvPicPr>
            <a:picLocks noChangeAspect="1"/>
          </p:cNvPicPr>
          <p:nvPr/>
        </p:nvPicPr>
        <p:blipFill>
          <a:blip r:embed="rId2"/>
          <a:stretch>
            <a:fillRect/>
          </a:stretch>
        </p:blipFill>
        <p:spPr>
          <a:xfrm>
            <a:off x="3653579" y="1527047"/>
            <a:ext cx="4214444" cy="4523459"/>
          </a:xfrm>
          <a:prstGeom prst="rect">
            <a:avLst/>
          </a:prstGeom>
        </p:spPr>
      </p:pic>
    </p:spTree>
    <p:extLst>
      <p:ext uri="{BB962C8B-B14F-4D97-AF65-F5344CB8AC3E}">
        <p14:creationId xmlns:p14="http://schemas.microsoft.com/office/powerpoint/2010/main" val="141264982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{A5FA7E59-E0D9-4590-8D65-1CC29ED9B258}tf11429527_win32</Template>
  <TotalTime>339</TotalTime>
  <Words>386</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Karla</vt:lpstr>
      <vt:lpstr>Univers Condensed Light</vt:lpstr>
      <vt:lpstr>Office Theme</vt:lpstr>
      <vt:lpstr>Moving vehicle registration plate detection and analysis</vt:lpstr>
      <vt:lpstr>Agenda </vt:lpstr>
      <vt:lpstr>Problem Statement </vt:lpstr>
      <vt:lpstr>Solution Approach​</vt:lpstr>
      <vt:lpstr>Flow  Of the System </vt:lpstr>
      <vt:lpstr>Use Cases</vt:lpstr>
      <vt:lpstr>Results</vt:lpstr>
      <vt:lpstr>Results(Contd..)</vt:lpstr>
      <vt:lpstr>Results(Contd..)</vt:lpstr>
      <vt:lpstr>Results(Contd..)</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 system</dc:title>
  <dc:creator>20-737-098_APURU ROHAN</dc:creator>
  <cp:lastModifiedBy>20-737-114_VARKALA SUJITH ATESH</cp:lastModifiedBy>
  <cp:revision>11</cp:revision>
  <dcterms:created xsi:type="dcterms:W3CDTF">2022-12-29T11:22:55Z</dcterms:created>
  <dcterms:modified xsi:type="dcterms:W3CDTF">2022-12-30T03:04:48Z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