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781" autoAdjust="0"/>
  </p:normalViewPr>
  <p:slideViewPr>
    <p:cSldViewPr snapToGrid="0">
      <p:cViewPr>
        <p:scale>
          <a:sx n="66" d="100"/>
          <a:sy n="66" d="100"/>
        </p:scale>
        <p:origin x="66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828371-B8FA-4D1D-A7BE-6696B75DD6F8}" type="datetimeFigureOut">
              <a:rPr lang="en-US" smtClean="0"/>
              <a:t>3/11/2020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9C7CCF-11CC-4761-9005-70B2DF1295E3}" type="slidenum">
              <a:rPr lang="en-US" smtClean="0"/>
              <a:t>‹#›</a:t>
            </a:fld>
            <a:endParaRPr lang="en-US"/>
          </a:p>
        </p:txBody>
      </p:sp>
    </p:spTree>
    <p:extLst>
      <p:ext uri="{BB962C8B-B14F-4D97-AF65-F5344CB8AC3E}">
        <p14:creationId xmlns:p14="http://schemas.microsoft.com/office/powerpoint/2010/main" val="1761019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I’m Luke Gusukuma</a:t>
            </a:r>
            <a:endParaRPr lang="en-US" b="0" dirty="0" smtClean="0">
              <a:effectLst/>
            </a:endParaRPr>
          </a:p>
          <a:p>
            <a:pPr rtl="0"/>
            <a:r>
              <a:rPr lang="en-US" sz="1200" b="0" i="0" u="none" strike="noStrike" kern="1200" dirty="0" smtClean="0">
                <a:solidFill>
                  <a:schemeClr val="tx1"/>
                </a:solidFill>
                <a:effectLst/>
                <a:latin typeface="+mn-lt"/>
                <a:ea typeface="+mn-ea"/>
                <a:cs typeface="+mn-cs"/>
              </a:rPr>
              <a:t>And I’m Cory Bart</a:t>
            </a:r>
            <a:endParaRPr lang="en-US" b="0" dirty="0" smtClean="0">
              <a:effectLst/>
            </a:endParaRPr>
          </a:p>
          <a:p>
            <a:pPr rtl="0"/>
            <a:r>
              <a:rPr lang="en-US" sz="1200" b="0" i="0" u="none" strike="noStrike" kern="1200" dirty="0" smtClean="0">
                <a:solidFill>
                  <a:schemeClr val="tx1"/>
                </a:solidFill>
                <a:effectLst/>
                <a:latin typeface="+mn-lt"/>
                <a:ea typeface="+mn-ea"/>
                <a:cs typeface="+mn-cs"/>
              </a:rPr>
              <a:t>And Today we’ll be presenting Pedal, short for Pedagogical Libraries, an infrastructure for automated feedback systems. </a:t>
            </a:r>
            <a:endParaRPr lang="en-US" b="0" dirty="0" smtClean="0">
              <a:effectLst/>
            </a:endParaRPr>
          </a:p>
        </p:txBody>
      </p:sp>
      <p:sp>
        <p:nvSpPr>
          <p:cNvPr id="4" name="Slide Number Placeholder 3"/>
          <p:cNvSpPr>
            <a:spLocks noGrp="1"/>
          </p:cNvSpPr>
          <p:nvPr>
            <p:ph type="sldNum" sz="quarter" idx="10"/>
          </p:nvPr>
        </p:nvSpPr>
        <p:spPr/>
        <p:txBody>
          <a:bodyPr/>
          <a:lstStyle/>
          <a:p>
            <a:fld id="{BC9C7CCF-11CC-4761-9005-70B2DF1295E3}" type="slidenum">
              <a:rPr lang="en-US" smtClean="0"/>
              <a:t>1</a:t>
            </a:fld>
            <a:endParaRPr lang="en-US"/>
          </a:p>
        </p:txBody>
      </p:sp>
    </p:spTree>
    <p:extLst>
      <p:ext uri="{BB962C8B-B14F-4D97-AF65-F5344CB8AC3E}">
        <p14:creationId xmlns:p14="http://schemas.microsoft.com/office/powerpoint/2010/main" val="3627197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So first and foremost are the students.  Students can be on the receiving end of feedback produced by Pedal. And by leveraging</a:t>
            </a:r>
            <a:endParaRPr lang="en-US" b="0" dirty="0" smtClean="0">
              <a:effectLst/>
            </a:endParaRPr>
          </a:p>
          <a:p>
            <a:pPr rtl="0"/>
            <a:r>
              <a:rPr lang="en-US" sz="1200" b="0" i="0" u="none" strike="noStrike" kern="1200" dirty="0" smtClean="0">
                <a:solidFill>
                  <a:schemeClr val="tx1"/>
                </a:solidFill>
                <a:effectLst/>
                <a:latin typeface="+mn-lt"/>
                <a:ea typeface="+mn-ea"/>
                <a:cs typeface="+mn-cs"/>
              </a:rPr>
              <a:t>The various features available, it can help students debug their code on a more fine-grained level, ranging from linter errors and</a:t>
            </a:r>
            <a:endParaRPr lang="en-US" b="0" dirty="0" smtClean="0">
              <a:effectLst/>
            </a:endParaRPr>
          </a:p>
          <a:p>
            <a:pPr rtl="0"/>
            <a:r>
              <a:rPr lang="en-US" sz="1200" b="0" i="0" u="none" strike="noStrike" kern="1200" dirty="0" smtClean="0">
                <a:solidFill>
                  <a:schemeClr val="tx1"/>
                </a:solidFill>
                <a:effectLst/>
                <a:latin typeface="+mn-lt"/>
                <a:ea typeface="+mn-ea"/>
                <a:cs typeface="+mn-cs"/>
              </a:rPr>
              <a:t>Bad programming patterns, to failing unit tests.</a:t>
            </a:r>
            <a:endParaRPr lang="en-US" b="0" dirty="0" smtClean="0">
              <a:effectLst/>
            </a:endParaRPr>
          </a:p>
          <a:p>
            <a:r>
              <a:rPr lang="en-US" b="0" dirty="0" smtClean="0">
                <a:effectLst/>
              </a:rPr>
              <a:t/>
            </a:r>
            <a:br>
              <a:rPr lang="en-US" b="0" dirty="0" smtClean="0">
                <a:effectLst/>
              </a:rPr>
            </a:br>
            <a:endParaRPr lang="en-US" dirty="0"/>
          </a:p>
        </p:txBody>
      </p:sp>
      <p:sp>
        <p:nvSpPr>
          <p:cNvPr id="4" name="Slide Number Placeholder 3"/>
          <p:cNvSpPr>
            <a:spLocks noGrp="1"/>
          </p:cNvSpPr>
          <p:nvPr>
            <p:ph type="sldNum" sz="quarter" idx="10"/>
          </p:nvPr>
        </p:nvSpPr>
        <p:spPr/>
        <p:txBody>
          <a:bodyPr/>
          <a:lstStyle/>
          <a:p>
            <a:fld id="{BC9C7CCF-11CC-4761-9005-70B2DF1295E3}" type="slidenum">
              <a:rPr lang="en-US" smtClean="0"/>
              <a:t>13</a:t>
            </a:fld>
            <a:endParaRPr lang="en-US"/>
          </a:p>
        </p:txBody>
      </p:sp>
    </p:spTree>
    <p:extLst>
      <p:ext uri="{BB962C8B-B14F-4D97-AF65-F5344CB8AC3E}">
        <p14:creationId xmlns:p14="http://schemas.microsoft.com/office/powerpoint/2010/main" val="3414721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As Teachers, in many classrooms and/or labs, instructors walk around the classroom giving feedback to students. If you’ve given one piece of feedback for one mistake several times,</a:t>
            </a:r>
            <a:endParaRPr lang="en-US" b="0" dirty="0" smtClean="0">
              <a:effectLst/>
            </a:endParaRPr>
          </a:p>
          <a:p>
            <a:pPr rtl="0"/>
            <a:r>
              <a:rPr lang="en-US" sz="1200" b="0" i="0" u="none" strike="noStrike" kern="1200" dirty="0" smtClean="0">
                <a:solidFill>
                  <a:schemeClr val="tx1"/>
                </a:solidFill>
                <a:effectLst/>
                <a:latin typeface="+mn-lt"/>
                <a:ea typeface="+mn-ea"/>
                <a:cs typeface="+mn-cs"/>
              </a:rPr>
              <a:t>An instructor can simply create a feedback function to address the issue, dealing with the future occurrences of such a mistake.</a:t>
            </a:r>
            <a:endParaRPr lang="en-US" b="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BC9C7CCF-11CC-4761-9005-70B2DF1295E3}" type="slidenum">
              <a:rPr lang="en-US" smtClean="0"/>
              <a:t>14</a:t>
            </a:fld>
            <a:endParaRPr lang="en-US"/>
          </a:p>
        </p:txBody>
      </p:sp>
    </p:spTree>
    <p:extLst>
      <p:ext uri="{BB962C8B-B14F-4D97-AF65-F5344CB8AC3E}">
        <p14:creationId xmlns:p14="http://schemas.microsoft.com/office/powerpoint/2010/main" val="567878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Not only that, but curriculum designers can also use pedal.</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If Curriculum designers know what mistakes students are going to be making ahead of time, they can prepare feedback for such mistakes.</a:t>
            </a:r>
            <a:endParaRPr lang="en-US" b="0" dirty="0" smtClean="0">
              <a:effectLst/>
            </a:endParaRPr>
          </a:p>
          <a:p>
            <a:pPr rtl="0"/>
            <a:r>
              <a:rPr lang="en-US" sz="1200" b="0" i="0" u="none" strike="noStrike" kern="1200" dirty="0" smtClean="0">
                <a:solidFill>
                  <a:schemeClr val="tx1"/>
                </a:solidFill>
                <a:effectLst/>
                <a:latin typeface="+mn-lt"/>
                <a:ea typeface="+mn-ea"/>
                <a:cs typeface="+mn-cs"/>
              </a:rPr>
              <a:t>It also allows for formative and summative evaluation of the curriculum through free response problems! By writing conditions for either sets of mistakes</a:t>
            </a:r>
            <a:endParaRPr lang="en-US" b="0" dirty="0" smtClean="0">
              <a:effectLst/>
            </a:endParaRPr>
          </a:p>
          <a:p>
            <a:pPr rtl="0"/>
            <a:r>
              <a:rPr lang="en-US" sz="1200" b="0" i="0" u="none" strike="noStrike" kern="1200" dirty="0" smtClean="0">
                <a:solidFill>
                  <a:schemeClr val="tx1"/>
                </a:solidFill>
                <a:effectLst/>
                <a:latin typeface="+mn-lt"/>
                <a:ea typeface="+mn-ea"/>
                <a:cs typeface="+mn-cs"/>
              </a:rPr>
              <a:t>Or correct code associated with performance objectives, a designer can evaluate performance of students and how that changes with changes to the instruction</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And from the researcher perspective, it makes it easier to analyze the code from a research perspective by giving ways to measure precise numbers of students who fall under certain categories of mistakes and allows researchers and curriculum designers to see What feedback is most effective.</a:t>
            </a:r>
            <a:endParaRPr lang="en-US" b="0" dirty="0" smtClean="0">
              <a:effectLst/>
            </a:endParaRPr>
          </a:p>
        </p:txBody>
      </p:sp>
      <p:sp>
        <p:nvSpPr>
          <p:cNvPr id="4" name="Slide Number Placeholder 3"/>
          <p:cNvSpPr>
            <a:spLocks noGrp="1"/>
          </p:cNvSpPr>
          <p:nvPr>
            <p:ph type="sldNum" sz="quarter" idx="10"/>
          </p:nvPr>
        </p:nvSpPr>
        <p:spPr/>
        <p:txBody>
          <a:bodyPr/>
          <a:lstStyle/>
          <a:p>
            <a:fld id="{BC9C7CCF-11CC-4761-9005-70B2DF1295E3}" type="slidenum">
              <a:rPr lang="en-US" smtClean="0"/>
              <a:t>15</a:t>
            </a:fld>
            <a:endParaRPr lang="en-US"/>
          </a:p>
        </p:txBody>
      </p:sp>
    </p:spTree>
    <p:extLst>
      <p:ext uri="{BB962C8B-B14F-4D97-AF65-F5344CB8AC3E}">
        <p14:creationId xmlns:p14="http://schemas.microsoft.com/office/powerpoint/2010/main" val="2579881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Alright, so what should you take away from this presentation?</a:t>
            </a:r>
            <a:endParaRPr lang="en-US" b="0" dirty="0" smtClean="0">
              <a:effectLst/>
            </a:endParaRPr>
          </a:p>
          <a:p>
            <a:pPr rtl="0"/>
            <a:r>
              <a:rPr lang="en-US" sz="1200" b="0" i="0" u="none" strike="noStrike" kern="1200" dirty="0" smtClean="0">
                <a:solidFill>
                  <a:schemeClr val="tx1"/>
                </a:solidFill>
                <a:effectLst/>
                <a:latin typeface="+mn-lt"/>
                <a:ea typeface="+mn-ea"/>
                <a:cs typeface="+mn-cs"/>
              </a:rPr>
              <a:t>First, try </a:t>
            </a:r>
            <a:r>
              <a:rPr lang="en-US" sz="1200" b="0" i="0" u="none" strike="noStrike" kern="1200" dirty="0" err="1" smtClean="0">
                <a:solidFill>
                  <a:schemeClr val="tx1"/>
                </a:solidFill>
                <a:effectLst/>
                <a:latin typeface="+mn-lt"/>
                <a:ea typeface="+mn-ea"/>
                <a:cs typeface="+mn-cs"/>
              </a:rPr>
              <a:t>PedaL</a:t>
            </a:r>
            <a:r>
              <a:rPr lang="en-US" sz="1200" b="0" i="0" u="none" strike="noStrike" kern="1200" dirty="0" smtClean="0">
                <a:solidFill>
                  <a:schemeClr val="tx1"/>
                </a:solidFill>
                <a:effectLst/>
                <a:latin typeface="+mn-lt"/>
                <a:ea typeface="+mn-ea"/>
                <a:cs typeface="+mn-cs"/>
              </a:rPr>
              <a:t>, it’s pretty awesome and we’ve been using it in our classrooms</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Second, think about giving more formalized feedback. Instead of just pointing out failing unit tests, try to give </a:t>
            </a:r>
            <a:endParaRPr lang="en-US" b="0" dirty="0" smtClean="0">
              <a:effectLst/>
            </a:endParaRPr>
          </a:p>
          <a:p>
            <a:pPr rtl="0"/>
            <a:r>
              <a:rPr lang="en-US" sz="1200" b="0" i="0" u="none" strike="noStrike" kern="1200" dirty="0" smtClean="0">
                <a:solidFill>
                  <a:schemeClr val="tx1"/>
                </a:solidFill>
                <a:effectLst/>
                <a:latin typeface="+mn-lt"/>
                <a:ea typeface="+mn-ea"/>
                <a:cs typeface="+mn-cs"/>
              </a:rPr>
              <a:t>More designed explanations, and with the help of pedal, you can give even more fine grained evidence to help aid those explanations.</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Finally, Think about testing your feedback and unit tests! As your code bases grow larger, it becomes a project that should be managed.</a:t>
            </a:r>
            <a:endParaRPr lang="en-US" b="0" dirty="0" smtClean="0">
              <a:effectLst/>
            </a:endParaRPr>
          </a:p>
          <a:p>
            <a:pPr rtl="0"/>
            <a:r>
              <a:rPr lang="en-US" sz="1200" b="0" i="0" u="none" strike="noStrike" kern="1200" dirty="0" smtClean="0">
                <a:solidFill>
                  <a:schemeClr val="tx1"/>
                </a:solidFill>
                <a:effectLst/>
                <a:latin typeface="+mn-lt"/>
                <a:ea typeface="+mn-ea"/>
                <a:cs typeface="+mn-cs"/>
              </a:rPr>
              <a:t>After all, developing feedback and instruction are both design processes and should be treated as such. We don't actually know much as a community about what makes effective coding feedback - we need to figure that out.</a:t>
            </a:r>
            <a:endParaRPr lang="en-US" b="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BC9C7CCF-11CC-4761-9005-70B2DF1295E3}" type="slidenum">
              <a:rPr lang="en-US" smtClean="0"/>
              <a:t>16</a:t>
            </a:fld>
            <a:endParaRPr lang="en-US"/>
          </a:p>
        </p:txBody>
      </p:sp>
    </p:spTree>
    <p:extLst>
      <p:ext uri="{BB962C8B-B14F-4D97-AF65-F5344CB8AC3E}">
        <p14:creationId xmlns:p14="http://schemas.microsoft.com/office/powerpoint/2010/main" val="2970658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And as for what lies beyond this. First, we hope that we can get community-support for Pedal. That is, we hope people can start using Pedal, letting us know what is working and what needs fixing, creating new modules and resolvers for pedal, and try to push the envelope of feedback even further.</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Second, we hope the ideas behind Pedal will be pushed into other languages! Right now we have Python, or we could Call it </a:t>
            </a:r>
            <a:r>
              <a:rPr lang="en-US" sz="1200" b="0" i="0" u="none" strike="noStrike" kern="1200" dirty="0" err="1" smtClean="0">
                <a:solidFill>
                  <a:schemeClr val="tx1"/>
                </a:solidFill>
                <a:effectLst/>
                <a:latin typeface="+mn-lt"/>
                <a:ea typeface="+mn-ea"/>
                <a:cs typeface="+mn-cs"/>
              </a:rPr>
              <a:t>PyPedaL</a:t>
            </a:r>
            <a:r>
              <a:rPr lang="en-US" sz="1200" b="0" i="0" u="none" strike="noStrike" kern="1200" dirty="0" smtClean="0">
                <a:solidFill>
                  <a:schemeClr val="tx1"/>
                </a:solidFill>
                <a:effectLst/>
                <a:latin typeface="+mn-lt"/>
                <a:ea typeface="+mn-ea"/>
                <a:cs typeface="+mn-cs"/>
              </a:rPr>
              <a:t>, what about Java Pedal, </a:t>
            </a:r>
            <a:r>
              <a:rPr lang="en-US" sz="1200" b="0" i="0" u="none" strike="noStrike" kern="1200" dirty="0" err="1" smtClean="0">
                <a:solidFill>
                  <a:schemeClr val="tx1"/>
                </a:solidFill>
                <a:effectLst/>
                <a:latin typeface="+mn-lt"/>
                <a:ea typeface="+mn-ea"/>
                <a:cs typeface="+mn-cs"/>
              </a:rPr>
              <a:t>JPedal</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Javascript</a:t>
            </a:r>
            <a:r>
              <a:rPr lang="en-US" sz="1200" b="0" i="0" u="none" strike="noStrike" kern="1200" dirty="0" smtClean="0">
                <a:solidFill>
                  <a:schemeClr val="tx1"/>
                </a:solidFill>
                <a:effectLst/>
                <a:latin typeface="+mn-lt"/>
                <a:ea typeface="+mn-ea"/>
                <a:cs typeface="+mn-cs"/>
              </a:rPr>
              <a:t> Pedal </a:t>
            </a:r>
            <a:r>
              <a:rPr lang="en-US" sz="1200" b="0" i="0" u="none" strike="noStrike" kern="1200" dirty="0" err="1" smtClean="0">
                <a:solidFill>
                  <a:schemeClr val="tx1"/>
                </a:solidFill>
                <a:effectLst/>
                <a:latin typeface="+mn-lt"/>
                <a:ea typeface="+mn-ea"/>
                <a:cs typeface="+mn-cs"/>
              </a:rPr>
              <a:t>JSPedal</a:t>
            </a:r>
            <a:r>
              <a:rPr lang="en-US" sz="1200" b="0" i="0" u="none" strike="noStrike" kern="1200" dirty="0" smtClean="0">
                <a:solidFill>
                  <a:schemeClr val="tx1"/>
                </a:solidFill>
                <a:effectLst/>
                <a:latin typeface="+mn-lt"/>
                <a:ea typeface="+mn-ea"/>
                <a:cs typeface="+mn-cs"/>
              </a:rPr>
              <a:t>, Ruby Pedal.</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You get the idea. But the larger goal of Pedal is pedaling towards improved feedback as a community.</a:t>
            </a:r>
            <a:endParaRPr lang="en-US" b="0" dirty="0" smtClean="0">
              <a:effectLst/>
            </a:endParaRPr>
          </a:p>
        </p:txBody>
      </p:sp>
      <p:sp>
        <p:nvSpPr>
          <p:cNvPr id="4" name="Slide Number Placeholder 3"/>
          <p:cNvSpPr>
            <a:spLocks noGrp="1"/>
          </p:cNvSpPr>
          <p:nvPr>
            <p:ph type="sldNum" sz="quarter" idx="10"/>
          </p:nvPr>
        </p:nvSpPr>
        <p:spPr/>
        <p:txBody>
          <a:bodyPr/>
          <a:lstStyle/>
          <a:p>
            <a:fld id="{BC9C7CCF-11CC-4761-9005-70B2DF1295E3}" type="slidenum">
              <a:rPr lang="en-US" smtClean="0"/>
              <a:t>17</a:t>
            </a:fld>
            <a:endParaRPr lang="en-US"/>
          </a:p>
        </p:txBody>
      </p:sp>
    </p:spTree>
    <p:extLst>
      <p:ext uri="{BB962C8B-B14F-4D97-AF65-F5344CB8AC3E}">
        <p14:creationId xmlns:p14="http://schemas.microsoft.com/office/powerpoint/2010/main" val="891222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So to set the context, let’s start with what the typical submission process might look like.</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Typically what happens is student code is submitted,</a:t>
            </a:r>
            <a:endParaRPr lang="en-US" b="0" dirty="0" smtClean="0">
              <a:effectLst/>
            </a:endParaRPr>
          </a:p>
          <a:p>
            <a:pPr rtl="0"/>
            <a:r>
              <a:rPr lang="en-US" sz="1200" b="0" i="0" u="none" strike="noStrike" kern="1200" dirty="0" smtClean="0">
                <a:solidFill>
                  <a:schemeClr val="tx1"/>
                </a:solidFill>
                <a:effectLst/>
                <a:latin typeface="+mn-lt"/>
                <a:ea typeface="+mn-ea"/>
                <a:cs typeface="+mn-cs"/>
              </a:rPr>
              <a:t>Run against a unit test suite, and then out spits a list of failed unit tests, and optimistically perhaps some instructor written error messages describing the manner of the failure.</a:t>
            </a:r>
            <a:endParaRPr lang="en-US" b="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BC9C7CCF-11CC-4761-9005-70B2DF1295E3}" type="slidenum">
              <a:rPr lang="en-US" smtClean="0"/>
              <a:t>2</a:t>
            </a:fld>
            <a:endParaRPr lang="en-US"/>
          </a:p>
        </p:txBody>
      </p:sp>
    </p:spTree>
    <p:extLst>
      <p:ext uri="{BB962C8B-B14F-4D97-AF65-F5344CB8AC3E}">
        <p14:creationId xmlns:p14="http://schemas.microsoft.com/office/powerpoint/2010/main" val="2831147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Alright, so breaking this open further, let’s say part of an assignment requires students to create a summation.</a:t>
            </a:r>
          </a:p>
          <a:p>
            <a:pPr marL="171450" indent="-171450">
              <a:buFont typeface="Arial" panose="020B0604020202020204" pitchFamily="34" charset="0"/>
              <a:buChar char="•"/>
            </a:pPr>
            <a:r>
              <a:rPr lang="en-US" dirty="0" smtClean="0"/>
              <a:t>The unit test might look something like this, pretty straight forward.</a:t>
            </a:r>
          </a:p>
          <a:p>
            <a:pPr marL="171450" indent="-171450">
              <a:buFont typeface="Arial" panose="020B0604020202020204" pitchFamily="34" charset="0"/>
              <a:buChar char="•"/>
            </a:pPr>
            <a:r>
              <a:rPr lang="en-US" dirty="0" smtClean="0"/>
              <a:t>But what if we want to ban the usage of the built in sum function? How is that detected? Are we hand inspecting the code?</a:t>
            </a:r>
          </a:p>
          <a:p>
            <a:pPr marL="171450" indent="-171450">
              <a:buFont typeface="Arial" panose="020B0604020202020204" pitchFamily="34" charset="0"/>
              <a:buChar char="•"/>
            </a:pPr>
            <a:r>
              <a:rPr lang="en-US" dirty="0" smtClean="0"/>
              <a:t>What if the student’s code crashes on import? Is there any credit we can give them? Is there something right about their code?</a:t>
            </a:r>
          </a:p>
          <a:p>
            <a:pPr marL="171450" indent="-171450">
              <a:buFont typeface="Arial" panose="020B0604020202020204" pitchFamily="34" charset="0"/>
              <a:buChar char="•"/>
            </a:pPr>
            <a:r>
              <a:rPr lang="en-US" dirty="0" smtClean="0"/>
              <a:t>Moreover, even if the code doesn’t run quite right, how can we know more about the students and the mistakes they made? What mistakes did students make in general?</a:t>
            </a:r>
          </a:p>
          <a:p>
            <a:pPr marL="171450" indent="-171450">
              <a:buFont typeface="Arial" panose="020B0604020202020204" pitchFamily="34" charset="0"/>
              <a:buChar char="•"/>
            </a:pPr>
            <a:r>
              <a:rPr lang="en-US" dirty="0" smtClean="0"/>
              <a:t>When we get to larger projects, we have large numbers of unit tests! How do you know all your unit tests are correct?</a:t>
            </a:r>
          </a:p>
          <a:p>
            <a:pPr marL="171450" indent="-171450">
              <a:buFont typeface="Arial" panose="020B0604020202020204" pitchFamily="34" charset="0"/>
              <a:buChar char="•"/>
            </a:pPr>
            <a:r>
              <a:rPr lang="en-US" dirty="0" smtClean="0"/>
              <a:t>If you are using a classic unit test, then the error message will show your code as causing the error. Novice students might accuse you of having an error!</a:t>
            </a:r>
          </a:p>
          <a:p>
            <a:endParaRPr lang="en-US" dirty="0"/>
          </a:p>
        </p:txBody>
      </p:sp>
      <p:sp>
        <p:nvSpPr>
          <p:cNvPr id="4" name="Slide Number Placeholder 3"/>
          <p:cNvSpPr>
            <a:spLocks noGrp="1"/>
          </p:cNvSpPr>
          <p:nvPr>
            <p:ph type="sldNum" sz="quarter" idx="10"/>
          </p:nvPr>
        </p:nvSpPr>
        <p:spPr/>
        <p:txBody>
          <a:bodyPr/>
          <a:lstStyle/>
          <a:p>
            <a:fld id="{BC9C7CCF-11CC-4761-9005-70B2DF1295E3}" type="slidenum">
              <a:rPr lang="en-US" smtClean="0"/>
              <a:t>3</a:t>
            </a:fld>
            <a:endParaRPr lang="en-US"/>
          </a:p>
        </p:txBody>
      </p:sp>
    </p:spTree>
    <p:extLst>
      <p:ext uri="{BB962C8B-B14F-4D97-AF65-F5344CB8AC3E}">
        <p14:creationId xmlns:p14="http://schemas.microsoft.com/office/powerpoint/2010/main" val="1967949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These kind of issues really speak to three large questions:</a:t>
            </a:r>
            <a:endParaRPr lang="en-US" b="0" dirty="0" smtClean="0">
              <a:effectLst/>
            </a:endParaRPr>
          </a:p>
          <a:p>
            <a:pPr lvl="1" rtl="0"/>
            <a:r>
              <a:rPr lang="en-US" sz="1200" b="0" i="0" u="none" strike="noStrike" kern="1200" dirty="0" smtClean="0">
                <a:solidFill>
                  <a:schemeClr val="tx1"/>
                </a:solidFill>
                <a:effectLst/>
                <a:latin typeface="+mn-lt"/>
                <a:ea typeface="+mn-ea"/>
                <a:cs typeface="+mn-cs"/>
              </a:rPr>
              <a:t>How do we improve the internal consistency of our automated assessment of student code?</a:t>
            </a:r>
            <a:endParaRPr lang="en-US" b="0" dirty="0" smtClean="0">
              <a:effectLst/>
            </a:endParaRPr>
          </a:p>
          <a:p>
            <a:pPr lvl="1" rtl="0"/>
            <a:r>
              <a:rPr lang="en-US" sz="1200" b="0" i="0" u="none" strike="noStrike" kern="1200" dirty="0" smtClean="0">
                <a:solidFill>
                  <a:schemeClr val="tx1"/>
                </a:solidFill>
                <a:effectLst/>
                <a:latin typeface="+mn-lt"/>
                <a:ea typeface="+mn-ea"/>
                <a:cs typeface="+mn-cs"/>
              </a:rPr>
              <a:t>How do you know your unit tests are correct?</a:t>
            </a:r>
            <a:endParaRPr lang="en-US" b="0" dirty="0" smtClean="0">
              <a:effectLst/>
            </a:endParaRPr>
          </a:p>
          <a:p>
            <a:pPr lvl="1" rtl="0"/>
            <a:r>
              <a:rPr lang="en-US" sz="1200" b="0" i="0" u="none" strike="noStrike" kern="1200" dirty="0" smtClean="0">
                <a:solidFill>
                  <a:schemeClr val="tx1"/>
                </a:solidFill>
                <a:effectLst/>
                <a:latin typeface="+mn-lt"/>
                <a:ea typeface="+mn-ea"/>
                <a:cs typeface="+mn-cs"/>
              </a:rPr>
              <a:t>What do you tell a student when a unit test fails?</a:t>
            </a:r>
            <a:endParaRPr lang="en-US" b="0" dirty="0" smtClean="0">
              <a:effectLst/>
            </a:endParaRPr>
          </a:p>
          <a:p>
            <a:pPr rtl="0"/>
            <a:r>
              <a:rPr lang="en-US" sz="1200" b="0" i="0" u="none" strike="noStrike" kern="1200" dirty="0" smtClean="0">
                <a:solidFill>
                  <a:schemeClr val="tx1"/>
                </a:solidFill>
                <a:effectLst/>
                <a:latin typeface="+mn-lt"/>
                <a:ea typeface="+mn-ea"/>
                <a:cs typeface="+mn-cs"/>
              </a:rPr>
              <a:t>How and when is it best to give students feedback on their code to improve learning? </a:t>
            </a:r>
            <a:endParaRPr lang="en-US" b="0" dirty="0" smtClean="0">
              <a:effectLst/>
            </a:endParaRPr>
          </a:p>
          <a:p>
            <a:pPr lvl="1" rtl="0"/>
            <a:r>
              <a:rPr lang="en-US" sz="1200" b="0" i="0" u="none" strike="noStrike" kern="1200" dirty="0" smtClean="0">
                <a:solidFill>
                  <a:schemeClr val="tx1"/>
                </a:solidFill>
                <a:effectLst/>
                <a:latin typeface="+mn-lt"/>
                <a:ea typeface="+mn-ea"/>
                <a:cs typeface="+mn-cs"/>
              </a:rPr>
              <a:t>Can we give credit to crashing code?</a:t>
            </a:r>
            <a:endParaRPr lang="en-US" b="0" dirty="0" smtClean="0">
              <a:effectLst/>
            </a:endParaRPr>
          </a:p>
          <a:p>
            <a:pPr lvl="1" rtl="0"/>
            <a:r>
              <a:rPr lang="en-US" sz="1200" b="0" i="0" u="none" strike="noStrike" kern="1200" dirty="0" smtClean="0">
                <a:solidFill>
                  <a:schemeClr val="tx1"/>
                </a:solidFill>
                <a:effectLst/>
                <a:latin typeface="+mn-lt"/>
                <a:ea typeface="+mn-ea"/>
                <a:cs typeface="+mn-cs"/>
              </a:rPr>
              <a:t>How many students have made these mistakes?</a:t>
            </a:r>
            <a:endParaRPr lang="en-US" b="0" dirty="0" smtClean="0">
              <a:effectLst/>
            </a:endParaRPr>
          </a:p>
          <a:p>
            <a:pPr rtl="0"/>
            <a:r>
              <a:rPr lang="en-US" sz="1200" b="0" i="0" u="none" strike="noStrike" kern="1200" dirty="0" smtClean="0">
                <a:solidFill>
                  <a:schemeClr val="tx1"/>
                </a:solidFill>
                <a:effectLst/>
                <a:latin typeface="+mn-lt"/>
                <a:ea typeface="+mn-ea"/>
                <a:cs typeface="+mn-cs"/>
              </a:rPr>
              <a:t>How can we go beyond unit testing?</a:t>
            </a:r>
            <a:endParaRPr lang="en-US" b="0" dirty="0" smtClean="0">
              <a:effectLst/>
            </a:endParaRPr>
          </a:p>
          <a:p>
            <a:pPr lvl="1" rtl="0"/>
            <a:r>
              <a:rPr lang="en-US" sz="1200" b="0" i="0" u="none" strike="noStrike" kern="1200" dirty="0" smtClean="0">
                <a:solidFill>
                  <a:schemeClr val="tx1"/>
                </a:solidFill>
                <a:effectLst/>
                <a:latin typeface="+mn-lt"/>
                <a:ea typeface="+mn-ea"/>
                <a:cs typeface="+mn-cs"/>
              </a:rPr>
              <a:t>Are we hand inspecting code?</a:t>
            </a:r>
            <a:endParaRPr lang="en-US" b="0" dirty="0" smtClean="0">
              <a:effectLst/>
            </a:endParaRPr>
          </a:p>
          <a:p>
            <a:pPr lvl="1" rtl="0"/>
            <a:r>
              <a:rPr lang="en-US" sz="1200" b="0" i="0" u="none" strike="noStrike" kern="1200" dirty="0" smtClean="0">
                <a:solidFill>
                  <a:schemeClr val="tx1"/>
                </a:solidFill>
                <a:effectLst/>
                <a:latin typeface="+mn-lt"/>
                <a:ea typeface="+mn-ea"/>
                <a:cs typeface="+mn-cs"/>
              </a:rPr>
              <a:t>Are they using functions they shouldn’t be?</a:t>
            </a:r>
            <a:endParaRPr lang="en-US" b="0" dirty="0" smtClean="0">
              <a:effectLst/>
            </a:endParaRPr>
          </a:p>
        </p:txBody>
      </p:sp>
      <p:sp>
        <p:nvSpPr>
          <p:cNvPr id="4" name="Slide Number Placeholder 3"/>
          <p:cNvSpPr>
            <a:spLocks noGrp="1"/>
          </p:cNvSpPr>
          <p:nvPr>
            <p:ph type="sldNum" sz="quarter" idx="10"/>
          </p:nvPr>
        </p:nvSpPr>
        <p:spPr/>
        <p:txBody>
          <a:bodyPr/>
          <a:lstStyle/>
          <a:p>
            <a:fld id="{BC9C7CCF-11CC-4761-9005-70B2DF1295E3}" type="slidenum">
              <a:rPr lang="en-US" smtClean="0"/>
              <a:t>4</a:t>
            </a:fld>
            <a:endParaRPr lang="en-US"/>
          </a:p>
        </p:txBody>
      </p:sp>
    </p:spTree>
    <p:extLst>
      <p:ext uri="{BB962C8B-B14F-4D97-AF65-F5344CB8AC3E}">
        <p14:creationId xmlns:p14="http://schemas.microsoft.com/office/powerpoint/2010/main" val="842729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Confronting these questions started giving us a vision for what we should be striving for:</a:t>
            </a:r>
            <a:endParaRPr lang="en-US" b="0" dirty="0" smtClean="0">
              <a:effectLst/>
            </a:endParaRPr>
          </a:p>
          <a:p>
            <a:pPr rtl="0"/>
            <a:r>
              <a:rPr lang="en-US" sz="1200" b="0" i="0" u="none" strike="noStrike" kern="1200" dirty="0" smtClean="0">
                <a:solidFill>
                  <a:schemeClr val="tx1"/>
                </a:solidFill>
                <a:effectLst/>
                <a:latin typeface="+mn-lt"/>
                <a:ea typeface="+mn-ea"/>
                <a:cs typeface="+mn-cs"/>
              </a:rPr>
              <a:t>First off, we think </a:t>
            </a:r>
            <a:r>
              <a:rPr lang="en-US" sz="1200" b="1" i="0" u="none" strike="noStrike" kern="1200" dirty="0" smtClean="0">
                <a:solidFill>
                  <a:schemeClr val="tx1"/>
                </a:solidFill>
                <a:effectLst/>
                <a:latin typeface="+mn-lt"/>
                <a:ea typeface="+mn-ea"/>
                <a:cs typeface="+mn-cs"/>
              </a:rPr>
              <a:t>feedback needs to be treated like a first class entity</a:t>
            </a:r>
            <a:r>
              <a:rPr lang="en-US" sz="1200" b="0" i="0" u="none" strike="noStrike" kern="1200" dirty="0" smtClean="0">
                <a:solidFill>
                  <a:schemeClr val="tx1"/>
                </a:solidFill>
                <a:effectLst/>
                <a:latin typeface="+mn-lt"/>
                <a:ea typeface="+mn-ea"/>
                <a:cs typeface="+mn-cs"/>
              </a:rPr>
              <a:t>. This session is about debugging, which is dependent on the evidence students have – which is the feedback students get from the environment. And this evidence is processed by our unit tests, our hint generation, etc.; they are our first line of defense in combating student misunderstandings. As such, we need to take a formal design perspective, a software </a:t>
            </a:r>
            <a:r>
              <a:rPr lang="en-US" sz="1200" b="1" i="0" u="none" strike="noStrike" kern="1200" dirty="0" smtClean="0">
                <a:solidFill>
                  <a:schemeClr val="tx1"/>
                </a:solidFill>
                <a:effectLst/>
                <a:latin typeface="+mn-lt"/>
                <a:ea typeface="+mn-ea"/>
                <a:cs typeface="+mn-cs"/>
              </a:rPr>
              <a:t>engineering perspective of feedback</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Second, the perspective of feedback needs to extend beyond just teachers writing unit tests, beyond assignments, because every time we can give a student feedback, it’s an instructional opportunity. And in some cases, we need more information than what unit tests can tell us.</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And third, to support all of this, to support all the new feedback technology currently being produced, constraint based models, hint generation, etc. we need an extensible, flexible, easy to use infrastructure that can weave all these things together.</a:t>
            </a:r>
            <a:endParaRPr lang="en-US" b="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BC9C7CCF-11CC-4761-9005-70B2DF1295E3}" type="slidenum">
              <a:rPr lang="en-US" smtClean="0"/>
              <a:t>5</a:t>
            </a:fld>
            <a:endParaRPr lang="en-US"/>
          </a:p>
        </p:txBody>
      </p:sp>
    </p:spTree>
    <p:extLst>
      <p:ext uri="{BB962C8B-B14F-4D97-AF65-F5344CB8AC3E}">
        <p14:creationId xmlns:p14="http://schemas.microsoft.com/office/powerpoint/2010/main" val="3858245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And with this vision in mind, we created pedal.</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Alright, so what is Pedal? Pedal is a python library, something you can pip install</a:t>
            </a:r>
            <a:endParaRPr lang="en-US" b="0" dirty="0" smtClean="0">
              <a:effectLst/>
            </a:endParaRPr>
          </a:p>
          <a:p>
            <a:pPr rtl="0"/>
            <a:r>
              <a:rPr lang="en-US" sz="1200" b="0" i="0" u="none" strike="noStrike" kern="1200" dirty="0" smtClean="0">
                <a:solidFill>
                  <a:schemeClr val="tx1"/>
                </a:solidFill>
                <a:effectLst/>
                <a:latin typeface="+mn-lt"/>
                <a:ea typeface="+mn-ea"/>
                <a:cs typeface="+mn-cs"/>
              </a:rPr>
              <a:t>It’s an architecture for designed feedback and analysis, and a collection of tools. It is NOT another </a:t>
            </a:r>
            <a:r>
              <a:rPr lang="en-US" sz="1200" b="0" i="0" u="none" strike="noStrike" kern="1200" dirty="0" err="1" smtClean="0">
                <a:solidFill>
                  <a:schemeClr val="tx1"/>
                </a:solidFill>
                <a:effectLst/>
                <a:latin typeface="+mn-lt"/>
                <a:ea typeface="+mn-ea"/>
                <a:cs typeface="+mn-cs"/>
              </a:rPr>
              <a:t>autograding</a:t>
            </a:r>
            <a:r>
              <a:rPr lang="en-US" sz="1200" b="0" i="0" u="none" strike="noStrike" kern="1200" dirty="0" smtClean="0">
                <a:solidFill>
                  <a:schemeClr val="tx1"/>
                </a:solidFill>
                <a:effectLst/>
                <a:latin typeface="+mn-lt"/>
                <a:ea typeface="+mn-ea"/>
                <a:cs typeface="+mn-cs"/>
              </a:rPr>
              <a:t> platform, nor is it </a:t>
            </a:r>
            <a:r>
              <a:rPr lang="en-US" sz="1200" b="0" i="0" u="none" strike="noStrike" kern="1200" dirty="0" err="1" smtClean="0">
                <a:solidFill>
                  <a:schemeClr val="tx1"/>
                </a:solidFill>
                <a:effectLst/>
                <a:latin typeface="+mn-lt"/>
                <a:ea typeface="+mn-ea"/>
                <a:cs typeface="+mn-cs"/>
              </a:rPr>
              <a:t>necessarilly</a:t>
            </a:r>
            <a:r>
              <a:rPr lang="en-US" sz="1200" b="0" i="0" u="none" strike="noStrike" kern="1200" dirty="0" smtClean="0">
                <a:solidFill>
                  <a:schemeClr val="tx1"/>
                </a:solidFill>
                <a:effectLst/>
                <a:latin typeface="+mn-lt"/>
                <a:ea typeface="+mn-ea"/>
                <a:cs typeface="+mn-cs"/>
              </a:rPr>
              <a:t> meant to replace human graders (although we hope it can help replace them to some extent).</a:t>
            </a:r>
            <a:endParaRPr lang="en-US" b="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BC9C7CCF-11CC-4761-9005-70B2DF1295E3}" type="slidenum">
              <a:rPr lang="en-US" smtClean="0"/>
              <a:t>6</a:t>
            </a:fld>
            <a:endParaRPr lang="en-US"/>
          </a:p>
        </p:txBody>
      </p:sp>
    </p:spTree>
    <p:extLst>
      <p:ext uri="{BB962C8B-B14F-4D97-AF65-F5344CB8AC3E}">
        <p14:creationId xmlns:p14="http://schemas.microsoft.com/office/powerpoint/2010/main" val="3050432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So to try and address the gauntlet of different feedback systems out there, we wanted to look at a broader perspective of feedback and we came up with this model.</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Student code is still the source of our evidence, and when fed into an infrastructure and API, whether that be some hint generation data mining system, a linter, a battery of unit tests, or what have you, it produces feedback. And implicitly, we’re creating code to look for various conditions that the student code fulfills, good or bad, and we produce some response to that condition, some kind of feedback.</a:t>
            </a:r>
            <a:endParaRPr lang="en-US" b="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BC9C7CCF-11CC-4761-9005-70B2DF1295E3}" type="slidenum">
              <a:rPr lang="en-US" smtClean="0"/>
              <a:t>7</a:t>
            </a:fld>
            <a:endParaRPr lang="en-US"/>
          </a:p>
        </p:txBody>
      </p:sp>
    </p:spTree>
    <p:extLst>
      <p:ext uri="{BB962C8B-B14F-4D97-AF65-F5344CB8AC3E}">
        <p14:creationId xmlns:p14="http://schemas.microsoft.com/office/powerpoint/2010/main" val="244636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In a more specific form, instructors write ordinary python code, which we refer to as a control script. This python code uses the </a:t>
            </a:r>
            <a:r>
              <a:rPr lang="en-US" sz="1200" b="0" i="0" u="none" strike="noStrike" kern="1200" dirty="0" err="1" smtClean="0">
                <a:solidFill>
                  <a:schemeClr val="tx1"/>
                </a:solidFill>
                <a:effectLst/>
                <a:latin typeface="+mn-lt"/>
                <a:ea typeface="+mn-ea"/>
                <a:cs typeface="+mn-cs"/>
              </a:rPr>
              <a:t>PedaL</a:t>
            </a:r>
            <a:r>
              <a:rPr lang="en-US" sz="1200" b="0" i="0" u="none" strike="noStrike" kern="1200" dirty="0" smtClean="0">
                <a:solidFill>
                  <a:schemeClr val="tx1"/>
                </a:solidFill>
                <a:effectLst/>
                <a:latin typeface="+mn-lt"/>
                <a:ea typeface="+mn-ea"/>
                <a:cs typeface="+mn-cs"/>
              </a:rPr>
              <a:t> API, an interface that gives you access to several modules that are available in </a:t>
            </a:r>
            <a:r>
              <a:rPr lang="en-US" sz="1200" b="0" i="0" u="none" strike="noStrike" kern="1200" dirty="0" err="1" smtClean="0">
                <a:solidFill>
                  <a:schemeClr val="tx1"/>
                </a:solidFill>
                <a:effectLst/>
                <a:latin typeface="+mn-lt"/>
                <a:ea typeface="+mn-ea"/>
                <a:cs typeface="+mn-cs"/>
              </a:rPr>
              <a:t>PedaL</a:t>
            </a:r>
            <a:r>
              <a:rPr lang="en-US" sz="1200" b="0" i="0" u="none" strike="noStrike" kern="1200" dirty="0" smtClean="0">
                <a:solidFill>
                  <a:schemeClr val="tx1"/>
                </a:solidFill>
                <a:effectLst/>
                <a:latin typeface="+mn-lt"/>
                <a:ea typeface="+mn-ea"/>
                <a:cs typeface="+mn-cs"/>
              </a:rPr>
              <a:t>. They give you a means to specify conditions we want to detect and respond to</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These modules write to and read from a temporary data blackboard that we call the Report, collecting and organizing conditions and responses. The resolver than processes the report in order to determine the appropriate feedback. That can be as simple as selecting a single piece of feedback to deliver to a student, or grouping and merging feedback by category, or even writing out a CSV file of every triggered condition.</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And if you don’t like the default resolver, write your own! If you don’t like a particular module, write your own module. If there’s a module you think there is missing, you can write your own!</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(1/3rd to half way mark?) 6-7 minutes</a:t>
            </a:r>
            <a:endParaRPr lang="en-US" b="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BC9C7CCF-11CC-4761-9005-70B2DF1295E3}" type="slidenum">
              <a:rPr lang="en-US" smtClean="0"/>
              <a:t>8</a:t>
            </a:fld>
            <a:endParaRPr lang="en-US"/>
          </a:p>
        </p:txBody>
      </p:sp>
    </p:spTree>
    <p:extLst>
      <p:ext uri="{BB962C8B-B14F-4D97-AF65-F5344CB8AC3E}">
        <p14:creationId xmlns:p14="http://schemas.microsoft.com/office/powerpoint/2010/main" val="3778737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Alright, so we’ve shown [demoed] that pedal can address the challenges we brought up earlier, but how does that fit in with your current ecology? How does it fit into your classroom?</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First off, Pedal, being a python library, doesn’t replace any </a:t>
            </a:r>
            <a:r>
              <a:rPr lang="en-US" sz="1200" b="0" i="0" u="none" strike="noStrike" kern="1200" dirty="0" err="1" smtClean="0">
                <a:solidFill>
                  <a:schemeClr val="tx1"/>
                </a:solidFill>
                <a:effectLst/>
                <a:latin typeface="+mn-lt"/>
                <a:ea typeface="+mn-ea"/>
                <a:cs typeface="+mn-cs"/>
              </a:rPr>
              <a:t>autograding</a:t>
            </a:r>
            <a:r>
              <a:rPr lang="en-US" sz="1200" b="0" i="0" u="none" strike="noStrike" kern="1200" dirty="0" smtClean="0">
                <a:solidFill>
                  <a:schemeClr val="tx1"/>
                </a:solidFill>
                <a:effectLst/>
                <a:latin typeface="+mn-lt"/>
                <a:ea typeface="+mn-ea"/>
                <a:cs typeface="+mn-cs"/>
              </a:rPr>
              <a:t> platform. And while it may not replace human grading, through usage of it's components, we can address some things that we would normally need a human to look over their code for.  But the main idea is that being a python library will make it easy to integrate into anything.</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###in fact, we imported it into grade scope and had it working as is###</a:t>
            </a:r>
            <a:endParaRPr lang="en-US" b="0" dirty="0" smtClean="0">
              <a:effectLst/>
            </a:endParaRPr>
          </a:p>
          <a:p>
            <a:pPr rtl="0"/>
            <a:r>
              <a:rPr lang="en-US" sz="1200" b="0" i="0" u="none" strike="noStrike" kern="1200" dirty="0" smtClean="0">
                <a:solidFill>
                  <a:schemeClr val="tx1"/>
                </a:solidFill>
                <a:effectLst/>
                <a:latin typeface="+mn-lt"/>
                <a:ea typeface="+mn-ea"/>
                <a:cs typeface="+mn-cs"/>
              </a:rPr>
              <a:t/>
            </a:r>
            <a:br>
              <a:rPr lang="en-US" sz="1200" b="0" i="0" u="none" strike="noStrike" kern="1200" dirty="0" smtClean="0">
                <a:solidFill>
                  <a:schemeClr val="tx1"/>
                </a:solidFill>
                <a:effectLst/>
                <a:latin typeface="+mn-lt"/>
                <a:ea typeface="+mn-ea"/>
                <a:cs typeface="+mn-cs"/>
              </a:rPr>
            </a:br>
            <a:r>
              <a:rPr lang="en-US" sz="1200" b="0" i="0" u="none" strike="noStrike" kern="1200" dirty="0" smtClean="0">
                <a:solidFill>
                  <a:schemeClr val="tx1"/>
                </a:solidFill>
                <a:effectLst/>
                <a:latin typeface="+mn-lt"/>
                <a:ea typeface="+mn-ea"/>
                <a:cs typeface="+mn-cs"/>
              </a:rPr>
              <a:t>As a more detailed breakdown, it’s easier to look at it from the perspective of various audiences.</a:t>
            </a:r>
            <a:endParaRPr lang="en-US" b="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BC9C7CCF-11CC-4761-9005-70B2DF1295E3}" type="slidenum">
              <a:rPr lang="en-US" smtClean="0"/>
              <a:t>12</a:t>
            </a:fld>
            <a:endParaRPr lang="en-US"/>
          </a:p>
        </p:txBody>
      </p:sp>
    </p:spTree>
    <p:extLst>
      <p:ext uri="{BB962C8B-B14F-4D97-AF65-F5344CB8AC3E}">
        <p14:creationId xmlns:p14="http://schemas.microsoft.com/office/powerpoint/2010/main" val="2699240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B11A14E-7F7A-47D0-B61F-B97BE11CE8AF}" type="datetime1">
              <a:rPr lang="en-US" smtClean="0"/>
              <a:t>3/11/2020</a:t>
            </a:fld>
            <a:endParaRPr lang="en-US"/>
          </a:p>
        </p:txBody>
      </p:sp>
      <p:sp>
        <p:nvSpPr>
          <p:cNvPr id="5" name="Footer Placeholder 4"/>
          <p:cNvSpPr>
            <a:spLocks noGrp="1"/>
          </p:cNvSpPr>
          <p:nvPr>
            <p:ph type="ftr" sz="quarter" idx="11"/>
          </p:nvPr>
        </p:nvSpPr>
        <p:spPr/>
        <p:txBody>
          <a:bodyPr/>
          <a:lstStyle/>
          <a:p>
            <a:r>
              <a:rPr lang="en-US" smtClean="0"/>
              <a:t>[1] Becker, Brett A., et al. "Compiler Error Messages Considered Unhelpful: The Landscape of Text-Based Programming Error Message Research." Proceedings of the Working Group Reports on Innovation and Technology in Computer Science Education. 2019. 177-210.</a:t>
            </a:r>
            <a:endParaRPr lang="en-US"/>
          </a:p>
        </p:txBody>
      </p:sp>
      <p:sp>
        <p:nvSpPr>
          <p:cNvPr id="6" name="Slide Number Placeholder 5"/>
          <p:cNvSpPr>
            <a:spLocks noGrp="1"/>
          </p:cNvSpPr>
          <p:nvPr>
            <p:ph type="sldNum" sz="quarter" idx="12"/>
          </p:nvPr>
        </p:nvSpPr>
        <p:spPr/>
        <p:txBody>
          <a:bodyPr/>
          <a:lstStyle/>
          <a:p>
            <a:fld id="{ECFA9970-FF74-4F87-9602-75FA337336CE}" type="slidenum">
              <a:rPr lang="en-US" smtClean="0"/>
              <a:t>‹#›</a:t>
            </a:fld>
            <a:endParaRPr lang="en-US"/>
          </a:p>
        </p:txBody>
      </p:sp>
    </p:spTree>
    <p:extLst>
      <p:ext uri="{BB962C8B-B14F-4D97-AF65-F5344CB8AC3E}">
        <p14:creationId xmlns:p14="http://schemas.microsoft.com/office/powerpoint/2010/main" val="2764050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E8580A-0C68-4090-ABE4-A5B3403013C4}" type="datetime1">
              <a:rPr lang="en-US" smtClean="0"/>
              <a:t>3/11/2020</a:t>
            </a:fld>
            <a:endParaRPr lang="en-US"/>
          </a:p>
        </p:txBody>
      </p:sp>
      <p:sp>
        <p:nvSpPr>
          <p:cNvPr id="5" name="Footer Placeholder 4"/>
          <p:cNvSpPr>
            <a:spLocks noGrp="1"/>
          </p:cNvSpPr>
          <p:nvPr>
            <p:ph type="ftr" sz="quarter" idx="11"/>
          </p:nvPr>
        </p:nvSpPr>
        <p:spPr/>
        <p:txBody>
          <a:bodyPr/>
          <a:lstStyle/>
          <a:p>
            <a:r>
              <a:rPr lang="en-US" smtClean="0"/>
              <a:t>[1] Becker, Brett A., et al. "Compiler Error Messages Considered Unhelpful: The Landscape of Text-Based Programming Error Message Research." Proceedings of the Working Group Reports on Innovation and Technology in Computer Science Education. 2019. 177-210.</a:t>
            </a:r>
            <a:endParaRPr lang="en-US"/>
          </a:p>
        </p:txBody>
      </p:sp>
      <p:sp>
        <p:nvSpPr>
          <p:cNvPr id="6" name="Slide Number Placeholder 5"/>
          <p:cNvSpPr>
            <a:spLocks noGrp="1"/>
          </p:cNvSpPr>
          <p:nvPr>
            <p:ph type="sldNum" sz="quarter" idx="12"/>
          </p:nvPr>
        </p:nvSpPr>
        <p:spPr/>
        <p:txBody>
          <a:bodyPr/>
          <a:lstStyle/>
          <a:p>
            <a:fld id="{ECFA9970-FF74-4F87-9602-75FA337336CE}" type="slidenum">
              <a:rPr lang="en-US" smtClean="0"/>
              <a:t>‹#›</a:t>
            </a:fld>
            <a:endParaRPr lang="en-US"/>
          </a:p>
        </p:txBody>
      </p:sp>
    </p:spTree>
    <p:extLst>
      <p:ext uri="{BB962C8B-B14F-4D97-AF65-F5344CB8AC3E}">
        <p14:creationId xmlns:p14="http://schemas.microsoft.com/office/powerpoint/2010/main" val="3031337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833AC35-614A-4D8B-AF15-871F3B418530}" type="datetime1">
              <a:rPr lang="en-US" smtClean="0"/>
              <a:t>3/11/2020</a:t>
            </a:fld>
            <a:endParaRPr lang="en-US"/>
          </a:p>
        </p:txBody>
      </p:sp>
      <p:sp>
        <p:nvSpPr>
          <p:cNvPr id="5" name="Footer Placeholder 4"/>
          <p:cNvSpPr>
            <a:spLocks noGrp="1"/>
          </p:cNvSpPr>
          <p:nvPr>
            <p:ph type="ftr" sz="quarter" idx="11"/>
          </p:nvPr>
        </p:nvSpPr>
        <p:spPr/>
        <p:txBody>
          <a:bodyPr/>
          <a:lstStyle/>
          <a:p>
            <a:r>
              <a:rPr lang="en-US" smtClean="0"/>
              <a:t>[1] Becker, Brett A., et al. "Compiler Error Messages Considered Unhelpful: The Landscape of Text-Based Programming Error Message Research." Proceedings of the Working Group Reports on Innovation and Technology in Computer Science Education. 2019. 177-210.</a:t>
            </a:r>
            <a:endParaRPr lang="en-US"/>
          </a:p>
        </p:txBody>
      </p:sp>
      <p:sp>
        <p:nvSpPr>
          <p:cNvPr id="6" name="Slide Number Placeholder 5"/>
          <p:cNvSpPr>
            <a:spLocks noGrp="1"/>
          </p:cNvSpPr>
          <p:nvPr>
            <p:ph type="sldNum" sz="quarter" idx="12"/>
          </p:nvPr>
        </p:nvSpPr>
        <p:spPr/>
        <p:txBody>
          <a:bodyPr/>
          <a:lstStyle/>
          <a:p>
            <a:fld id="{ECFA9970-FF74-4F87-9602-75FA337336C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25989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45FB12-A01E-486C-A0DE-47F26E9503B0}" type="datetime1">
              <a:rPr lang="en-US" smtClean="0"/>
              <a:t>3/11/2020</a:t>
            </a:fld>
            <a:endParaRPr lang="en-US"/>
          </a:p>
        </p:txBody>
      </p:sp>
      <p:sp>
        <p:nvSpPr>
          <p:cNvPr id="5" name="Footer Placeholder 4"/>
          <p:cNvSpPr>
            <a:spLocks noGrp="1"/>
          </p:cNvSpPr>
          <p:nvPr>
            <p:ph type="ftr" sz="quarter" idx="11"/>
          </p:nvPr>
        </p:nvSpPr>
        <p:spPr/>
        <p:txBody>
          <a:bodyPr/>
          <a:lstStyle/>
          <a:p>
            <a:r>
              <a:rPr lang="en-US" smtClean="0"/>
              <a:t>[1] Becker, Brett A., et al. "Compiler Error Messages Considered Unhelpful: The Landscape of Text-Based Programming Error Message Research." Proceedings of the Working Group Reports on Innovation and Technology in Computer Science Education. 2019. 177-210.</a:t>
            </a:r>
            <a:endParaRPr lang="en-US"/>
          </a:p>
        </p:txBody>
      </p:sp>
      <p:sp>
        <p:nvSpPr>
          <p:cNvPr id="6" name="Slide Number Placeholder 5"/>
          <p:cNvSpPr>
            <a:spLocks noGrp="1"/>
          </p:cNvSpPr>
          <p:nvPr>
            <p:ph type="sldNum" sz="quarter" idx="12"/>
          </p:nvPr>
        </p:nvSpPr>
        <p:spPr/>
        <p:txBody>
          <a:bodyPr/>
          <a:lstStyle/>
          <a:p>
            <a:fld id="{ECFA9970-FF74-4F87-9602-75FA337336CE}" type="slidenum">
              <a:rPr lang="en-US" smtClean="0"/>
              <a:t>‹#›</a:t>
            </a:fld>
            <a:endParaRPr lang="en-US"/>
          </a:p>
        </p:txBody>
      </p:sp>
    </p:spTree>
    <p:extLst>
      <p:ext uri="{BB962C8B-B14F-4D97-AF65-F5344CB8AC3E}">
        <p14:creationId xmlns:p14="http://schemas.microsoft.com/office/powerpoint/2010/main" val="774850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F847C1B-F8AA-4734-99C7-702CD4E00D02}" type="datetime1">
              <a:rPr lang="en-US" smtClean="0"/>
              <a:t>3/11/2020</a:t>
            </a:fld>
            <a:endParaRPr lang="en-US"/>
          </a:p>
        </p:txBody>
      </p:sp>
      <p:sp>
        <p:nvSpPr>
          <p:cNvPr id="5" name="Footer Placeholder 4"/>
          <p:cNvSpPr>
            <a:spLocks noGrp="1"/>
          </p:cNvSpPr>
          <p:nvPr>
            <p:ph type="ftr" sz="quarter" idx="11"/>
          </p:nvPr>
        </p:nvSpPr>
        <p:spPr/>
        <p:txBody>
          <a:bodyPr/>
          <a:lstStyle/>
          <a:p>
            <a:r>
              <a:rPr lang="en-US" smtClean="0"/>
              <a:t>[1] Becker, Brett A., et al. "Compiler Error Messages Considered Unhelpful: The Landscape of Text-Based Programming Error Message Research." Proceedings of the Working Group Reports on Innovation and Technology in Computer Science Education. 2019. 177-210.</a:t>
            </a:r>
            <a:endParaRPr lang="en-US"/>
          </a:p>
        </p:txBody>
      </p:sp>
      <p:sp>
        <p:nvSpPr>
          <p:cNvPr id="6" name="Slide Number Placeholder 5"/>
          <p:cNvSpPr>
            <a:spLocks noGrp="1"/>
          </p:cNvSpPr>
          <p:nvPr>
            <p:ph type="sldNum" sz="quarter" idx="12"/>
          </p:nvPr>
        </p:nvSpPr>
        <p:spPr/>
        <p:txBody>
          <a:bodyPr/>
          <a:lstStyle/>
          <a:p>
            <a:fld id="{ECFA9970-FF74-4F87-9602-75FA337336C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69773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F1EF151-812D-4CDC-863C-40C57E2DB60E}" type="datetime1">
              <a:rPr lang="en-US" smtClean="0"/>
              <a:t>3/11/2020</a:t>
            </a:fld>
            <a:endParaRPr lang="en-US"/>
          </a:p>
        </p:txBody>
      </p:sp>
      <p:sp>
        <p:nvSpPr>
          <p:cNvPr id="5" name="Footer Placeholder 4"/>
          <p:cNvSpPr>
            <a:spLocks noGrp="1"/>
          </p:cNvSpPr>
          <p:nvPr>
            <p:ph type="ftr" sz="quarter" idx="11"/>
          </p:nvPr>
        </p:nvSpPr>
        <p:spPr/>
        <p:txBody>
          <a:bodyPr/>
          <a:lstStyle/>
          <a:p>
            <a:r>
              <a:rPr lang="en-US" smtClean="0"/>
              <a:t>[1] Becker, Brett A., et al. "Compiler Error Messages Considered Unhelpful: The Landscape of Text-Based Programming Error Message Research." Proceedings of the Working Group Reports on Innovation and Technology in Computer Science Education. 2019. 177-210.</a:t>
            </a:r>
            <a:endParaRPr lang="en-US"/>
          </a:p>
        </p:txBody>
      </p:sp>
      <p:sp>
        <p:nvSpPr>
          <p:cNvPr id="6" name="Slide Number Placeholder 5"/>
          <p:cNvSpPr>
            <a:spLocks noGrp="1"/>
          </p:cNvSpPr>
          <p:nvPr>
            <p:ph type="sldNum" sz="quarter" idx="12"/>
          </p:nvPr>
        </p:nvSpPr>
        <p:spPr/>
        <p:txBody>
          <a:bodyPr/>
          <a:lstStyle/>
          <a:p>
            <a:fld id="{ECFA9970-FF74-4F87-9602-75FA337336CE}" type="slidenum">
              <a:rPr lang="en-US" smtClean="0"/>
              <a:t>‹#›</a:t>
            </a:fld>
            <a:endParaRPr lang="en-US"/>
          </a:p>
        </p:txBody>
      </p:sp>
    </p:spTree>
    <p:extLst>
      <p:ext uri="{BB962C8B-B14F-4D97-AF65-F5344CB8AC3E}">
        <p14:creationId xmlns:p14="http://schemas.microsoft.com/office/powerpoint/2010/main" val="2758142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6E1FA3-025C-4DA9-827D-3115DA6C0C24}" type="datetime1">
              <a:rPr lang="en-US" smtClean="0"/>
              <a:t>3/11/2020</a:t>
            </a:fld>
            <a:endParaRPr lang="en-US"/>
          </a:p>
        </p:txBody>
      </p:sp>
      <p:sp>
        <p:nvSpPr>
          <p:cNvPr id="5" name="Footer Placeholder 4"/>
          <p:cNvSpPr>
            <a:spLocks noGrp="1"/>
          </p:cNvSpPr>
          <p:nvPr>
            <p:ph type="ftr" sz="quarter" idx="11"/>
          </p:nvPr>
        </p:nvSpPr>
        <p:spPr/>
        <p:txBody>
          <a:bodyPr/>
          <a:lstStyle/>
          <a:p>
            <a:r>
              <a:rPr lang="en-US" smtClean="0"/>
              <a:t>[1] Becker, Brett A., et al. "Compiler Error Messages Considered Unhelpful: The Landscape of Text-Based Programming Error Message Research." Proceedings of the Working Group Reports on Innovation and Technology in Computer Science Education. 2019. 177-210.</a:t>
            </a:r>
            <a:endParaRPr lang="en-US"/>
          </a:p>
        </p:txBody>
      </p:sp>
      <p:sp>
        <p:nvSpPr>
          <p:cNvPr id="6" name="Slide Number Placeholder 5"/>
          <p:cNvSpPr>
            <a:spLocks noGrp="1"/>
          </p:cNvSpPr>
          <p:nvPr>
            <p:ph type="sldNum" sz="quarter" idx="12"/>
          </p:nvPr>
        </p:nvSpPr>
        <p:spPr/>
        <p:txBody>
          <a:bodyPr/>
          <a:lstStyle/>
          <a:p>
            <a:fld id="{ECFA9970-FF74-4F87-9602-75FA337336CE}" type="slidenum">
              <a:rPr lang="en-US" smtClean="0"/>
              <a:t>‹#›</a:t>
            </a:fld>
            <a:endParaRPr lang="en-US"/>
          </a:p>
        </p:txBody>
      </p:sp>
    </p:spTree>
    <p:extLst>
      <p:ext uri="{BB962C8B-B14F-4D97-AF65-F5344CB8AC3E}">
        <p14:creationId xmlns:p14="http://schemas.microsoft.com/office/powerpoint/2010/main" val="1916449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2D455F-5C86-4459-B348-6A451935847D}" type="datetime1">
              <a:rPr lang="en-US" smtClean="0"/>
              <a:t>3/11/2020</a:t>
            </a:fld>
            <a:endParaRPr lang="en-US"/>
          </a:p>
        </p:txBody>
      </p:sp>
      <p:sp>
        <p:nvSpPr>
          <p:cNvPr id="5" name="Footer Placeholder 4"/>
          <p:cNvSpPr>
            <a:spLocks noGrp="1"/>
          </p:cNvSpPr>
          <p:nvPr>
            <p:ph type="ftr" sz="quarter" idx="11"/>
          </p:nvPr>
        </p:nvSpPr>
        <p:spPr/>
        <p:txBody>
          <a:bodyPr/>
          <a:lstStyle/>
          <a:p>
            <a:r>
              <a:rPr lang="en-US" smtClean="0"/>
              <a:t>[1] Becker, Brett A., et al. "Compiler Error Messages Considered Unhelpful: The Landscape of Text-Based Programming Error Message Research." Proceedings of the Working Group Reports on Innovation and Technology in Computer Science Education. 2019. 177-210.</a:t>
            </a:r>
            <a:endParaRPr lang="en-US"/>
          </a:p>
        </p:txBody>
      </p:sp>
      <p:sp>
        <p:nvSpPr>
          <p:cNvPr id="6" name="Slide Number Placeholder 5"/>
          <p:cNvSpPr>
            <a:spLocks noGrp="1"/>
          </p:cNvSpPr>
          <p:nvPr>
            <p:ph type="sldNum" sz="quarter" idx="12"/>
          </p:nvPr>
        </p:nvSpPr>
        <p:spPr/>
        <p:txBody>
          <a:bodyPr/>
          <a:lstStyle/>
          <a:p>
            <a:fld id="{ECFA9970-FF74-4F87-9602-75FA337336CE}" type="slidenum">
              <a:rPr lang="en-US" smtClean="0"/>
              <a:t>‹#›</a:t>
            </a:fld>
            <a:endParaRPr lang="en-US"/>
          </a:p>
        </p:txBody>
      </p:sp>
    </p:spTree>
    <p:extLst>
      <p:ext uri="{BB962C8B-B14F-4D97-AF65-F5344CB8AC3E}">
        <p14:creationId xmlns:p14="http://schemas.microsoft.com/office/powerpoint/2010/main" val="2246152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49684A-12EB-4803-BEFE-2FACDEFAEEAD}" type="datetime1">
              <a:rPr lang="en-US" smtClean="0"/>
              <a:t>3/11/2020</a:t>
            </a:fld>
            <a:endParaRPr lang="en-US"/>
          </a:p>
        </p:txBody>
      </p:sp>
      <p:sp>
        <p:nvSpPr>
          <p:cNvPr id="5" name="Footer Placeholder 4"/>
          <p:cNvSpPr>
            <a:spLocks noGrp="1"/>
          </p:cNvSpPr>
          <p:nvPr>
            <p:ph type="ftr" sz="quarter" idx="11"/>
          </p:nvPr>
        </p:nvSpPr>
        <p:spPr/>
        <p:txBody>
          <a:bodyPr/>
          <a:lstStyle/>
          <a:p>
            <a:r>
              <a:rPr lang="en-US" smtClean="0"/>
              <a:t>[1] Becker, Brett A., et al. "Compiler Error Messages Considered Unhelpful: The Landscape of Text-Based Programming Error Message Research." Proceedings of the Working Group Reports on Innovation and Technology in Computer Science Education. 2019. 177-210.</a:t>
            </a:r>
            <a:endParaRPr lang="en-US"/>
          </a:p>
        </p:txBody>
      </p:sp>
      <p:sp>
        <p:nvSpPr>
          <p:cNvPr id="6" name="Slide Number Placeholder 5"/>
          <p:cNvSpPr>
            <a:spLocks noGrp="1"/>
          </p:cNvSpPr>
          <p:nvPr>
            <p:ph type="sldNum" sz="quarter" idx="12"/>
          </p:nvPr>
        </p:nvSpPr>
        <p:spPr/>
        <p:txBody>
          <a:bodyPr/>
          <a:lstStyle/>
          <a:p>
            <a:fld id="{ECFA9970-FF74-4F87-9602-75FA337336CE}" type="slidenum">
              <a:rPr lang="en-US" smtClean="0"/>
              <a:t>‹#›</a:t>
            </a:fld>
            <a:endParaRPr lang="en-US"/>
          </a:p>
        </p:txBody>
      </p:sp>
    </p:spTree>
    <p:extLst>
      <p:ext uri="{BB962C8B-B14F-4D97-AF65-F5344CB8AC3E}">
        <p14:creationId xmlns:p14="http://schemas.microsoft.com/office/powerpoint/2010/main" val="2975930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3A9AE1-579A-45A0-BF6E-A19BDA9B83C7}" type="datetime1">
              <a:rPr lang="en-US" smtClean="0"/>
              <a:t>3/11/2020</a:t>
            </a:fld>
            <a:endParaRPr lang="en-US"/>
          </a:p>
        </p:txBody>
      </p:sp>
      <p:sp>
        <p:nvSpPr>
          <p:cNvPr id="5" name="Footer Placeholder 4"/>
          <p:cNvSpPr>
            <a:spLocks noGrp="1"/>
          </p:cNvSpPr>
          <p:nvPr>
            <p:ph type="ftr" sz="quarter" idx="11"/>
          </p:nvPr>
        </p:nvSpPr>
        <p:spPr/>
        <p:txBody>
          <a:bodyPr/>
          <a:lstStyle/>
          <a:p>
            <a:r>
              <a:rPr lang="en-US" smtClean="0"/>
              <a:t>[1] Becker, Brett A., et al. "Compiler Error Messages Considered Unhelpful: The Landscape of Text-Based Programming Error Message Research." Proceedings of the Working Group Reports on Innovation and Technology in Computer Science Education. 2019. 177-210.</a:t>
            </a:r>
            <a:endParaRPr lang="en-US"/>
          </a:p>
        </p:txBody>
      </p:sp>
      <p:sp>
        <p:nvSpPr>
          <p:cNvPr id="6" name="Slide Number Placeholder 5"/>
          <p:cNvSpPr>
            <a:spLocks noGrp="1"/>
          </p:cNvSpPr>
          <p:nvPr>
            <p:ph type="sldNum" sz="quarter" idx="12"/>
          </p:nvPr>
        </p:nvSpPr>
        <p:spPr/>
        <p:txBody>
          <a:bodyPr/>
          <a:lstStyle/>
          <a:p>
            <a:fld id="{ECFA9970-FF74-4F87-9602-75FA337336CE}" type="slidenum">
              <a:rPr lang="en-US" smtClean="0"/>
              <a:t>‹#›</a:t>
            </a:fld>
            <a:endParaRPr lang="en-US"/>
          </a:p>
        </p:txBody>
      </p:sp>
    </p:spTree>
    <p:extLst>
      <p:ext uri="{BB962C8B-B14F-4D97-AF65-F5344CB8AC3E}">
        <p14:creationId xmlns:p14="http://schemas.microsoft.com/office/powerpoint/2010/main" val="1963623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EC0172E-3C4E-4611-A6DD-B1F5DA0D62F2}" type="datetime1">
              <a:rPr lang="en-US" smtClean="0"/>
              <a:t>3/11/2020</a:t>
            </a:fld>
            <a:endParaRPr lang="en-US"/>
          </a:p>
        </p:txBody>
      </p:sp>
      <p:sp>
        <p:nvSpPr>
          <p:cNvPr id="6" name="Footer Placeholder 5"/>
          <p:cNvSpPr>
            <a:spLocks noGrp="1"/>
          </p:cNvSpPr>
          <p:nvPr>
            <p:ph type="ftr" sz="quarter" idx="11"/>
          </p:nvPr>
        </p:nvSpPr>
        <p:spPr/>
        <p:txBody>
          <a:bodyPr/>
          <a:lstStyle/>
          <a:p>
            <a:r>
              <a:rPr lang="en-US" smtClean="0"/>
              <a:t>[1] Becker, Brett A., et al. "Compiler Error Messages Considered Unhelpful: The Landscape of Text-Based Programming Error Message Research." Proceedings of the Working Group Reports on Innovation and Technology in Computer Science Education. 2019. 177-210.</a:t>
            </a:r>
            <a:endParaRPr lang="en-US"/>
          </a:p>
        </p:txBody>
      </p:sp>
      <p:sp>
        <p:nvSpPr>
          <p:cNvPr id="7" name="Slide Number Placeholder 6"/>
          <p:cNvSpPr>
            <a:spLocks noGrp="1"/>
          </p:cNvSpPr>
          <p:nvPr>
            <p:ph type="sldNum" sz="quarter" idx="12"/>
          </p:nvPr>
        </p:nvSpPr>
        <p:spPr/>
        <p:txBody>
          <a:bodyPr/>
          <a:lstStyle/>
          <a:p>
            <a:fld id="{ECFA9970-FF74-4F87-9602-75FA337336CE}" type="slidenum">
              <a:rPr lang="en-US" smtClean="0"/>
              <a:t>‹#›</a:t>
            </a:fld>
            <a:endParaRPr lang="en-US"/>
          </a:p>
        </p:txBody>
      </p:sp>
    </p:spTree>
    <p:extLst>
      <p:ext uri="{BB962C8B-B14F-4D97-AF65-F5344CB8AC3E}">
        <p14:creationId xmlns:p14="http://schemas.microsoft.com/office/powerpoint/2010/main" val="3927628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244FC1-C625-4FFD-A634-4506F117A43C}" type="datetime1">
              <a:rPr lang="en-US" smtClean="0"/>
              <a:t>3/11/2020</a:t>
            </a:fld>
            <a:endParaRPr lang="en-US"/>
          </a:p>
        </p:txBody>
      </p:sp>
      <p:sp>
        <p:nvSpPr>
          <p:cNvPr id="8" name="Footer Placeholder 7"/>
          <p:cNvSpPr>
            <a:spLocks noGrp="1"/>
          </p:cNvSpPr>
          <p:nvPr>
            <p:ph type="ftr" sz="quarter" idx="11"/>
          </p:nvPr>
        </p:nvSpPr>
        <p:spPr/>
        <p:txBody>
          <a:bodyPr/>
          <a:lstStyle/>
          <a:p>
            <a:r>
              <a:rPr lang="en-US" smtClean="0"/>
              <a:t>[1] Becker, Brett A., et al. "Compiler Error Messages Considered Unhelpful: The Landscape of Text-Based Programming Error Message Research." Proceedings of the Working Group Reports on Innovation and Technology in Computer Science Education. 2019. 177-210.</a:t>
            </a:r>
            <a:endParaRPr lang="en-US"/>
          </a:p>
        </p:txBody>
      </p:sp>
      <p:sp>
        <p:nvSpPr>
          <p:cNvPr id="9" name="Slide Number Placeholder 8"/>
          <p:cNvSpPr>
            <a:spLocks noGrp="1"/>
          </p:cNvSpPr>
          <p:nvPr>
            <p:ph type="sldNum" sz="quarter" idx="12"/>
          </p:nvPr>
        </p:nvSpPr>
        <p:spPr/>
        <p:txBody>
          <a:bodyPr/>
          <a:lstStyle/>
          <a:p>
            <a:fld id="{ECFA9970-FF74-4F87-9602-75FA337336CE}" type="slidenum">
              <a:rPr lang="en-US" smtClean="0"/>
              <a:t>‹#›</a:t>
            </a:fld>
            <a:endParaRPr lang="en-US"/>
          </a:p>
        </p:txBody>
      </p:sp>
    </p:spTree>
    <p:extLst>
      <p:ext uri="{BB962C8B-B14F-4D97-AF65-F5344CB8AC3E}">
        <p14:creationId xmlns:p14="http://schemas.microsoft.com/office/powerpoint/2010/main" val="3011137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62CA728-2E10-4EC5-8CA1-55102260A267}" type="datetime1">
              <a:rPr lang="en-US" smtClean="0"/>
              <a:t>3/11/2020</a:t>
            </a:fld>
            <a:endParaRPr lang="en-US"/>
          </a:p>
        </p:txBody>
      </p:sp>
      <p:sp>
        <p:nvSpPr>
          <p:cNvPr id="4" name="Footer Placeholder 3"/>
          <p:cNvSpPr>
            <a:spLocks noGrp="1"/>
          </p:cNvSpPr>
          <p:nvPr>
            <p:ph type="ftr" sz="quarter" idx="11"/>
          </p:nvPr>
        </p:nvSpPr>
        <p:spPr/>
        <p:txBody>
          <a:bodyPr/>
          <a:lstStyle/>
          <a:p>
            <a:r>
              <a:rPr lang="en-US" smtClean="0"/>
              <a:t>[1] Becker, Brett A., et al. "Compiler Error Messages Considered Unhelpful: The Landscape of Text-Based Programming Error Message Research." Proceedings of the Working Group Reports on Innovation and Technology in Computer Science Education. 2019. 177-210.</a:t>
            </a:r>
            <a:endParaRPr lang="en-US"/>
          </a:p>
        </p:txBody>
      </p:sp>
      <p:sp>
        <p:nvSpPr>
          <p:cNvPr id="5" name="Slide Number Placeholder 4"/>
          <p:cNvSpPr>
            <a:spLocks noGrp="1"/>
          </p:cNvSpPr>
          <p:nvPr>
            <p:ph type="sldNum" sz="quarter" idx="12"/>
          </p:nvPr>
        </p:nvSpPr>
        <p:spPr/>
        <p:txBody>
          <a:bodyPr/>
          <a:lstStyle/>
          <a:p>
            <a:fld id="{ECFA9970-FF74-4F87-9602-75FA337336CE}" type="slidenum">
              <a:rPr lang="en-US" smtClean="0"/>
              <a:t>‹#›</a:t>
            </a:fld>
            <a:endParaRPr lang="en-US"/>
          </a:p>
        </p:txBody>
      </p:sp>
    </p:spTree>
    <p:extLst>
      <p:ext uri="{BB962C8B-B14F-4D97-AF65-F5344CB8AC3E}">
        <p14:creationId xmlns:p14="http://schemas.microsoft.com/office/powerpoint/2010/main" val="1508710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E8894-E22E-4864-B58F-2B19A87D9314}" type="datetime1">
              <a:rPr lang="en-US" smtClean="0"/>
              <a:t>3/11/2020</a:t>
            </a:fld>
            <a:endParaRPr lang="en-US"/>
          </a:p>
        </p:txBody>
      </p:sp>
      <p:sp>
        <p:nvSpPr>
          <p:cNvPr id="3" name="Footer Placeholder 2"/>
          <p:cNvSpPr>
            <a:spLocks noGrp="1"/>
          </p:cNvSpPr>
          <p:nvPr>
            <p:ph type="ftr" sz="quarter" idx="11"/>
          </p:nvPr>
        </p:nvSpPr>
        <p:spPr/>
        <p:txBody>
          <a:bodyPr/>
          <a:lstStyle/>
          <a:p>
            <a:r>
              <a:rPr lang="en-US" smtClean="0"/>
              <a:t>[1] Becker, Brett A., et al. "Compiler Error Messages Considered Unhelpful: The Landscape of Text-Based Programming Error Message Research." Proceedings of the Working Group Reports on Innovation and Technology in Computer Science Education. 2019. 177-210.</a:t>
            </a:r>
            <a:endParaRPr lang="en-US"/>
          </a:p>
        </p:txBody>
      </p:sp>
      <p:sp>
        <p:nvSpPr>
          <p:cNvPr id="4" name="Slide Number Placeholder 3"/>
          <p:cNvSpPr>
            <a:spLocks noGrp="1"/>
          </p:cNvSpPr>
          <p:nvPr>
            <p:ph type="sldNum" sz="quarter" idx="12"/>
          </p:nvPr>
        </p:nvSpPr>
        <p:spPr/>
        <p:txBody>
          <a:bodyPr/>
          <a:lstStyle/>
          <a:p>
            <a:fld id="{ECFA9970-FF74-4F87-9602-75FA337336CE}" type="slidenum">
              <a:rPr lang="en-US" smtClean="0"/>
              <a:t>‹#›</a:t>
            </a:fld>
            <a:endParaRPr lang="en-US"/>
          </a:p>
        </p:txBody>
      </p:sp>
    </p:spTree>
    <p:extLst>
      <p:ext uri="{BB962C8B-B14F-4D97-AF65-F5344CB8AC3E}">
        <p14:creationId xmlns:p14="http://schemas.microsoft.com/office/powerpoint/2010/main" val="315683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63728C-2A8F-45E1-9C99-047BF766F207}" type="datetime1">
              <a:rPr lang="en-US" smtClean="0"/>
              <a:t>3/11/2020</a:t>
            </a:fld>
            <a:endParaRPr lang="en-US"/>
          </a:p>
        </p:txBody>
      </p:sp>
      <p:sp>
        <p:nvSpPr>
          <p:cNvPr id="6" name="Footer Placeholder 5"/>
          <p:cNvSpPr>
            <a:spLocks noGrp="1"/>
          </p:cNvSpPr>
          <p:nvPr>
            <p:ph type="ftr" sz="quarter" idx="11"/>
          </p:nvPr>
        </p:nvSpPr>
        <p:spPr/>
        <p:txBody>
          <a:bodyPr/>
          <a:lstStyle/>
          <a:p>
            <a:r>
              <a:rPr lang="en-US" smtClean="0"/>
              <a:t>[1] Becker, Brett A., et al. "Compiler Error Messages Considered Unhelpful: The Landscape of Text-Based Programming Error Message Research." Proceedings of the Working Group Reports on Innovation and Technology in Computer Science Education. 2019. 177-210.</a:t>
            </a:r>
            <a:endParaRPr lang="en-US"/>
          </a:p>
        </p:txBody>
      </p:sp>
      <p:sp>
        <p:nvSpPr>
          <p:cNvPr id="7" name="Slide Number Placeholder 6"/>
          <p:cNvSpPr>
            <a:spLocks noGrp="1"/>
          </p:cNvSpPr>
          <p:nvPr>
            <p:ph type="sldNum" sz="quarter" idx="12"/>
          </p:nvPr>
        </p:nvSpPr>
        <p:spPr/>
        <p:txBody>
          <a:bodyPr/>
          <a:lstStyle/>
          <a:p>
            <a:fld id="{ECFA9970-FF74-4F87-9602-75FA337336CE}" type="slidenum">
              <a:rPr lang="en-US" smtClean="0"/>
              <a:t>‹#›</a:t>
            </a:fld>
            <a:endParaRPr lang="en-US"/>
          </a:p>
        </p:txBody>
      </p:sp>
    </p:spTree>
    <p:extLst>
      <p:ext uri="{BB962C8B-B14F-4D97-AF65-F5344CB8AC3E}">
        <p14:creationId xmlns:p14="http://schemas.microsoft.com/office/powerpoint/2010/main" val="2948266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EFEEF62-268B-4A46-BC13-52AA19B465BC}" type="datetime1">
              <a:rPr lang="en-US" smtClean="0"/>
              <a:t>3/11/2020</a:t>
            </a:fld>
            <a:endParaRPr lang="en-US"/>
          </a:p>
        </p:txBody>
      </p:sp>
      <p:sp>
        <p:nvSpPr>
          <p:cNvPr id="6" name="Footer Placeholder 5"/>
          <p:cNvSpPr>
            <a:spLocks noGrp="1"/>
          </p:cNvSpPr>
          <p:nvPr>
            <p:ph type="ftr" sz="quarter" idx="11"/>
          </p:nvPr>
        </p:nvSpPr>
        <p:spPr/>
        <p:txBody>
          <a:bodyPr/>
          <a:lstStyle/>
          <a:p>
            <a:r>
              <a:rPr lang="en-US" smtClean="0"/>
              <a:t>[1] Becker, Brett A., et al. "Compiler Error Messages Considered Unhelpful: The Landscape of Text-Based Programming Error Message Research." Proceedings of the Working Group Reports on Innovation and Technology in Computer Science Education. 2019. 177-210.</a:t>
            </a:r>
            <a:endParaRPr lang="en-US"/>
          </a:p>
        </p:txBody>
      </p:sp>
      <p:sp>
        <p:nvSpPr>
          <p:cNvPr id="7" name="Slide Number Placeholder 6"/>
          <p:cNvSpPr>
            <a:spLocks noGrp="1"/>
          </p:cNvSpPr>
          <p:nvPr>
            <p:ph type="sldNum" sz="quarter" idx="12"/>
          </p:nvPr>
        </p:nvSpPr>
        <p:spPr/>
        <p:txBody>
          <a:bodyPr/>
          <a:lstStyle/>
          <a:p>
            <a:fld id="{ECFA9970-FF74-4F87-9602-75FA337336CE}" type="slidenum">
              <a:rPr lang="en-US" smtClean="0"/>
              <a:t>‹#›</a:t>
            </a:fld>
            <a:endParaRPr lang="en-US"/>
          </a:p>
        </p:txBody>
      </p:sp>
    </p:spTree>
    <p:extLst>
      <p:ext uri="{BB962C8B-B14F-4D97-AF65-F5344CB8AC3E}">
        <p14:creationId xmlns:p14="http://schemas.microsoft.com/office/powerpoint/2010/main" val="643941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FC1A574-CF2F-41AE-871B-E71C04AE3254}" type="datetime1">
              <a:rPr lang="en-US" smtClean="0"/>
              <a:t>3/11/2020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[1] Becker, Brett A., et al. "Compiler Error Messages Considered Unhelpful: The Landscape of Text-Based Programming Error Message Research." Proceedings of the Working Group Reports on Innovation and Technology in Computer Science Education. 2019. 177-210.</a:t>
            </a:r>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CFA9970-FF74-4F87-9602-75FA337336CE}" type="slidenum">
              <a:rPr lang="en-US" smtClean="0"/>
              <a:t>‹#›</a:t>
            </a:fld>
            <a:endParaRPr lang="en-US"/>
          </a:p>
        </p:txBody>
      </p:sp>
    </p:spTree>
    <p:extLst>
      <p:ext uri="{BB962C8B-B14F-4D97-AF65-F5344CB8AC3E}">
        <p14:creationId xmlns:p14="http://schemas.microsoft.com/office/powerpoint/2010/main" val="29085379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edal-edu.github.io/pedal/" TargetMode="External"/><Relationship Id="rId2" Type="http://schemas.openxmlformats.org/officeDocument/2006/relationships/hyperlink" Target="https://github.com/pedal-edu/pedal" TargetMode="External"/><Relationship Id="rId1" Type="http://schemas.openxmlformats.org/officeDocument/2006/relationships/slideLayout" Target="../slideLayouts/slideLayout2.xml"/><Relationship Id="rId5" Type="http://schemas.openxmlformats.org/officeDocument/2006/relationships/hyperlink" Target="mailto:acbart@udel.edu" TargetMode="External"/><Relationship Id="rId4" Type="http://schemas.openxmlformats.org/officeDocument/2006/relationships/hyperlink" Target="mailto:lukesg08@vt.edu"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PedaL</a:t>
            </a:r>
            <a:r>
              <a:rPr lang="en-US" dirty="0" smtClean="0"/>
              <a:t/>
            </a:r>
            <a:br>
              <a:rPr lang="en-US" dirty="0" smtClean="0"/>
            </a:br>
            <a:r>
              <a:rPr lang="en-US" sz="2400" dirty="0"/>
              <a:t>An Infrastructure for Automated Feedback Systems</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Luke Gusukuma, Austin Cory Bart, Dennis </a:t>
            </a:r>
            <a:r>
              <a:rPr lang="en-US" dirty="0" err="1" smtClean="0"/>
              <a:t>Kafura</a:t>
            </a:r>
            <a:endParaRPr lang="en-US" dirty="0" smtClean="0"/>
          </a:p>
          <a:p>
            <a:r>
              <a:rPr lang="en-US" dirty="0"/>
              <a:t>SIGCSE’20: Python Debugging Session</a:t>
            </a:r>
            <a:endParaRPr lang="en-US" dirty="0"/>
          </a:p>
          <a:p>
            <a:r>
              <a:rPr lang="en-US" dirty="0"/>
              <a:t>Saturday March 11, </a:t>
            </a:r>
            <a:r>
              <a:rPr lang="en-US" dirty="0" smtClean="0"/>
              <a:t>2020</a:t>
            </a:r>
            <a:endParaRPr lang="en-US" dirty="0"/>
          </a:p>
        </p:txBody>
      </p:sp>
      <p:sp>
        <p:nvSpPr>
          <p:cNvPr id="4" name="Slide Number Placeholder 3"/>
          <p:cNvSpPr>
            <a:spLocks noGrp="1"/>
          </p:cNvSpPr>
          <p:nvPr>
            <p:ph type="sldNum" sz="quarter" idx="12"/>
          </p:nvPr>
        </p:nvSpPr>
        <p:spPr/>
        <p:txBody>
          <a:bodyPr/>
          <a:lstStyle/>
          <a:p>
            <a:fld id="{ECFA9970-FF74-4F87-9602-75FA337336CE}" type="slidenum">
              <a:rPr lang="en-US" smtClean="0"/>
              <a:t>1</a:t>
            </a:fld>
            <a:endParaRPr lang="en-US"/>
          </a:p>
        </p:txBody>
      </p:sp>
    </p:spTree>
    <p:extLst>
      <p:ext uri="{BB962C8B-B14F-4D97-AF65-F5344CB8AC3E}">
        <p14:creationId xmlns:p14="http://schemas.microsoft.com/office/powerpoint/2010/main" val="34423770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PedaL</a:t>
            </a:r>
            <a:r>
              <a:rPr lang="en-US" dirty="0" smtClean="0"/>
              <a:t> in Jupyter Notebooks</a:t>
            </a:r>
            <a:endParaRPr lang="en-US" dirty="0"/>
          </a:p>
        </p:txBody>
      </p:sp>
      <p:sp>
        <p:nvSpPr>
          <p:cNvPr id="4" name="Slide Number Placeholder 3"/>
          <p:cNvSpPr>
            <a:spLocks noGrp="1"/>
          </p:cNvSpPr>
          <p:nvPr>
            <p:ph type="sldNum" sz="quarter" idx="12"/>
          </p:nvPr>
        </p:nvSpPr>
        <p:spPr/>
        <p:txBody>
          <a:bodyPr/>
          <a:lstStyle/>
          <a:p>
            <a:fld id="{ECFA9970-FF74-4F87-9602-75FA337336CE}" type="slidenum">
              <a:rPr lang="en-US" smtClean="0"/>
              <a:t>10</a:t>
            </a:fld>
            <a:endParaRPr lang="en-US"/>
          </a:p>
        </p:txBody>
      </p:sp>
      <p:pic>
        <p:nvPicPr>
          <p:cNvPr id="4098" name="Picture 2" descr="https://lh6.googleusercontent.com/hLqQ4Nu_d73-ZqM-KiYKZ6P4fPs_Lc9KxMZDYczoIYZXcOsh6s_jJcGb5qxGlDzt51mCBLEUolhy52UKldLQUjN6MGWkG_tLMMeLHvpF2ufmIPgiPq8YmfxOLR8klgiC89s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155" y="1930400"/>
            <a:ext cx="5259026" cy="46120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2655967" y="6027420"/>
            <a:ext cx="2174817" cy="484516"/>
          </a:xfrm>
          <a:prstGeom prst="rect">
            <a:avLst/>
          </a:prstGeom>
        </p:spPr>
      </p:pic>
    </p:spTree>
    <p:extLst>
      <p:ext uri="{BB962C8B-B14F-4D97-AF65-F5344CB8AC3E}">
        <p14:creationId xmlns:p14="http://schemas.microsoft.com/office/powerpoint/2010/main" val="3804634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nodeType="clickEffect">
                                  <p:stCondLst>
                                    <p:cond delay="0"/>
                                  </p:stCondLst>
                                  <p:childTnLst>
                                    <p:animMotion origin="layout" path="M -1.25E-6 -3.7037E-7 L 0.15104 -0.27523 " pathEditMode="relative" rAng="0" ptsTypes="AA">
                                      <p:cBhvr>
                                        <p:cTn id="6" dur="2000" fill="hold"/>
                                        <p:tgtEl>
                                          <p:spTgt spid="6"/>
                                        </p:tgtEl>
                                        <p:attrNameLst>
                                          <p:attrName>ppt_x</p:attrName>
                                          <p:attrName>ppt_y</p:attrName>
                                        </p:attrNameLst>
                                      </p:cBhvr>
                                      <p:rCtr x="7552" y="-13773"/>
                                    </p:animMotion>
                                  </p:childTnLst>
                                </p:cTn>
                              </p:par>
                              <p:par>
                                <p:cTn id="7" presetID="6" presetClass="emph" presetSubtype="0" fill="hold" nodeType="withEffect">
                                  <p:stCondLst>
                                    <p:cond delay="0"/>
                                  </p:stCondLst>
                                  <p:childTnLst>
                                    <p:animScale>
                                      <p:cBhvr>
                                        <p:cTn id="8" dur="2000" fill="hold"/>
                                        <p:tgtEl>
                                          <p:spTgt spid="6"/>
                                        </p:tgtEl>
                                      </p:cBhvr>
                                      <p:by x="400000" y="4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PedaL</a:t>
            </a:r>
            <a:r>
              <a:rPr lang="en-US" dirty="0" smtClean="0"/>
              <a:t> in </a:t>
            </a:r>
            <a:r>
              <a:rPr lang="en-US" dirty="0" err="1" smtClean="0"/>
              <a:t>BlockPy</a:t>
            </a:r>
            <a:endParaRPr lang="en-US" dirty="0"/>
          </a:p>
        </p:txBody>
      </p:sp>
      <p:sp>
        <p:nvSpPr>
          <p:cNvPr id="3" name="Slide Number Placeholder 2"/>
          <p:cNvSpPr>
            <a:spLocks noGrp="1"/>
          </p:cNvSpPr>
          <p:nvPr>
            <p:ph type="sldNum" sz="quarter" idx="12"/>
          </p:nvPr>
        </p:nvSpPr>
        <p:spPr/>
        <p:txBody>
          <a:bodyPr/>
          <a:lstStyle/>
          <a:p>
            <a:fld id="{ECFA9970-FF74-4F87-9602-75FA337336CE}" type="slidenum">
              <a:rPr lang="en-US" smtClean="0"/>
              <a:t>11</a:t>
            </a:fld>
            <a:endParaRPr lang="en-US"/>
          </a:p>
        </p:txBody>
      </p:sp>
      <p:pic>
        <p:nvPicPr>
          <p:cNvPr id="4" name="Picture 3"/>
          <p:cNvPicPr>
            <a:picLocks noChangeAspect="1"/>
          </p:cNvPicPr>
          <p:nvPr/>
        </p:nvPicPr>
        <p:blipFill>
          <a:blip r:embed="rId2"/>
          <a:stretch>
            <a:fillRect/>
          </a:stretch>
        </p:blipFill>
        <p:spPr>
          <a:xfrm>
            <a:off x="2430378" y="1969333"/>
            <a:ext cx="5724775" cy="4948262"/>
          </a:xfrm>
          <a:prstGeom prst="rect">
            <a:avLst/>
          </a:prstGeom>
        </p:spPr>
      </p:pic>
      <p:pic>
        <p:nvPicPr>
          <p:cNvPr id="5" name="Picture 4"/>
          <p:cNvPicPr>
            <a:picLocks noChangeAspect="1"/>
          </p:cNvPicPr>
          <p:nvPr/>
        </p:nvPicPr>
        <p:blipFill>
          <a:blip r:embed="rId3"/>
          <a:stretch>
            <a:fillRect/>
          </a:stretch>
        </p:blipFill>
        <p:spPr>
          <a:xfrm>
            <a:off x="5285740" y="2667658"/>
            <a:ext cx="2869413" cy="801022"/>
          </a:xfrm>
          <a:prstGeom prst="rect">
            <a:avLst/>
          </a:prstGeom>
        </p:spPr>
      </p:pic>
    </p:spTree>
    <p:extLst>
      <p:ext uri="{BB962C8B-B14F-4D97-AF65-F5344CB8AC3E}">
        <p14:creationId xmlns:p14="http://schemas.microsoft.com/office/powerpoint/2010/main" val="352531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1.875E-6 -2.22222E-6 L -0.11758 0.13843 " pathEditMode="relative" rAng="0" ptsTypes="AA">
                                      <p:cBhvr>
                                        <p:cTn id="6" dur="2000" fill="hold"/>
                                        <p:tgtEl>
                                          <p:spTgt spid="5"/>
                                        </p:tgtEl>
                                        <p:attrNameLst>
                                          <p:attrName>ppt_x</p:attrName>
                                          <p:attrName>ppt_y</p:attrName>
                                        </p:attrNameLst>
                                      </p:cBhvr>
                                      <p:rCtr x="-5885" y="6921"/>
                                    </p:animMotion>
                                  </p:childTnLst>
                                </p:cTn>
                              </p:par>
                              <p:par>
                                <p:cTn id="7" presetID="6" presetClass="emph" presetSubtype="0" fill="hold" nodeType="withEffect">
                                  <p:stCondLst>
                                    <p:cond delay="0"/>
                                  </p:stCondLst>
                                  <p:childTnLst>
                                    <p:animScale>
                                      <p:cBhvr>
                                        <p:cTn id="8" dur="2000" fill="hold"/>
                                        <p:tgtEl>
                                          <p:spTgt spid="5"/>
                                        </p:tgtEl>
                                      </p:cBhvr>
                                      <p:by x="200000" y="2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we fit </a:t>
            </a:r>
            <a:r>
              <a:rPr lang="en-US" dirty="0" smtClean="0"/>
              <a:t>in</a:t>
            </a:r>
            <a:endParaRPr lang="en-US" dirty="0"/>
          </a:p>
        </p:txBody>
      </p:sp>
      <p:sp>
        <p:nvSpPr>
          <p:cNvPr id="4" name="Content Placeholder 3"/>
          <p:cNvSpPr>
            <a:spLocks noGrp="1"/>
          </p:cNvSpPr>
          <p:nvPr>
            <p:ph idx="1"/>
          </p:nvPr>
        </p:nvSpPr>
        <p:spPr/>
        <p:txBody>
          <a:bodyPr/>
          <a:lstStyle/>
          <a:p>
            <a:r>
              <a:rPr lang="en-US" dirty="0"/>
              <a:t>Understanding - compare to </a:t>
            </a:r>
            <a:r>
              <a:rPr lang="en-US" dirty="0" err="1"/>
              <a:t>GradeScope</a:t>
            </a:r>
            <a:r>
              <a:rPr lang="en-US" dirty="0"/>
              <a:t>, how you can get fine-grained info. We’re not here to replace that, we’re just trying to support it with infrastructure.</a:t>
            </a:r>
            <a:endParaRPr lang="en-US" dirty="0"/>
          </a:p>
          <a:p>
            <a:r>
              <a:rPr lang="en-US" dirty="0" smtClean="0"/>
              <a:t>Picture </a:t>
            </a:r>
            <a:r>
              <a:rPr lang="en-US" dirty="0"/>
              <a:t>of student submitting file to “your favorite </a:t>
            </a:r>
            <a:r>
              <a:rPr lang="en-US" dirty="0" err="1"/>
              <a:t>autograder</a:t>
            </a:r>
            <a:r>
              <a:rPr lang="en-US" dirty="0"/>
              <a:t>”, where Pedal fits </a:t>
            </a:r>
            <a:r>
              <a:rPr lang="en-US" dirty="0" smtClean="0"/>
              <a:t>in</a:t>
            </a:r>
            <a:endParaRPr lang="en-US" dirty="0"/>
          </a:p>
        </p:txBody>
      </p:sp>
      <p:sp>
        <p:nvSpPr>
          <p:cNvPr id="3" name="Slide Number Placeholder 2"/>
          <p:cNvSpPr>
            <a:spLocks noGrp="1"/>
          </p:cNvSpPr>
          <p:nvPr>
            <p:ph type="sldNum" sz="quarter" idx="12"/>
          </p:nvPr>
        </p:nvSpPr>
        <p:spPr/>
        <p:txBody>
          <a:bodyPr/>
          <a:lstStyle/>
          <a:p>
            <a:fld id="{ECFA9970-FF74-4F87-9602-75FA337336CE}" type="slidenum">
              <a:rPr lang="en-US" smtClean="0"/>
              <a:t>12</a:t>
            </a:fld>
            <a:endParaRPr lang="en-US"/>
          </a:p>
        </p:txBody>
      </p:sp>
    </p:spTree>
    <p:extLst>
      <p:ext uri="{BB962C8B-B14F-4D97-AF65-F5344CB8AC3E}">
        <p14:creationId xmlns:p14="http://schemas.microsoft.com/office/powerpoint/2010/main" val="36931841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Audiences - </a:t>
            </a:r>
            <a:r>
              <a:rPr lang="en-US" dirty="0" smtClean="0"/>
              <a:t>Students</a:t>
            </a:r>
            <a:endParaRPr lang="en-US" dirty="0"/>
          </a:p>
        </p:txBody>
      </p:sp>
      <p:sp>
        <p:nvSpPr>
          <p:cNvPr id="3" name="Content Placeholder 2"/>
          <p:cNvSpPr>
            <a:spLocks noGrp="1"/>
          </p:cNvSpPr>
          <p:nvPr>
            <p:ph idx="1"/>
          </p:nvPr>
        </p:nvSpPr>
        <p:spPr/>
        <p:txBody>
          <a:bodyPr/>
          <a:lstStyle/>
          <a:p>
            <a:pPr fontAlgn="base"/>
            <a:r>
              <a:rPr lang="en-US" dirty="0"/>
              <a:t>Helps students debug programs</a:t>
            </a:r>
          </a:p>
          <a:p>
            <a:pPr fontAlgn="base"/>
            <a:r>
              <a:rPr lang="en-US" dirty="0"/>
              <a:t>Provide students with immediate feedback</a:t>
            </a:r>
          </a:p>
          <a:p>
            <a:endParaRPr lang="en-US" dirty="0"/>
          </a:p>
        </p:txBody>
      </p:sp>
      <p:sp>
        <p:nvSpPr>
          <p:cNvPr id="4" name="Slide Number Placeholder 3"/>
          <p:cNvSpPr>
            <a:spLocks noGrp="1"/>
          </p:cNvSpPr>
          <p:nvPr>
            <p:ph type="sldNum" sz="quarter" idx="12"/>
          </p:nvPr>
        </p:nvSpPr>
        <p:spPr/>
        <p:txBody>
          <a:bodyPr/>
          <a:lstStyle/>
          <a:p>
            <a:fld id="{ECFA9970-FF74-4F87-9602-75FA337336CE}" type="slidenum">
              <a:rPr lang="en-US" smtClean="0"/>
              <a:t>13</a:t>
            </a:fld>
            <a:endParaRPr lang="en-US"/>
          </a:p>
        </p:txBody>
      </p:sp>
    </p:spTree>
    <p:extLst>
      <p:ext uri="{BB962C8B-B14F-4D97-AF65-F5344CB8AC3E}">
        <p14:creationId xmlns:p14="http://schemas.microsoft.com/office/powerpoint/2010/main" val="8353896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Audiences - </a:t>
            </a:r>
            <a:r>
              <a:rPr lang="en-US" dirty="0" smtClean="0"/>
              <a:t>Teachers</a:t>
            </a:r>
            <a:endParaRPr lang="en-US" dirty="0"/>
          </a:p>
        </p:txBody>
      </p:sp>
      <p:sp>
        <p:nvSpPr>
          <p:cNvPr id="3" name="Content Placeholder 2"/>
          <p:cNvSpPr>
            <a:spLocks noGrp="1"/>
          </p:cNvSpPr>
          <p:nvPr>
            <p:ph idx="1"/>
          </p:nvPr>
        </p:nvSpPr>
        <p:spPr/>
        <p:txBody>
          <a:bodyPr/>
          <a:lstStyle/>
          <a:p>
            <a:pPr fontAlgn="base"/>
            <a:r>
              <a:rPr lang="en-US" dirty="0"/>
              <a:t>Allows instructors to provide feedback to many students</a:t>
            </a:r>
          </a:p>
          <a:p>
            <a:r>
              <a:rPr lang="en-US" dirty="0" smtClean="0"/>
              <a:t>Saves classroom time</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ECFA9970-FF74-4F87-9602-75FA337336CE}" type="slidenum">
              <a:rPr lang="en-US" smtClean="0"/>
              <a:t>14</a:t>
            </a:fld>
            <a:endParaRPr lang="en-US"/>
          </a:p>
        </p:txBody>
      </p:sp>
    </p:spTree>
    <p:extLst>
      <p:ext uri="{BB962C8B-B14F-4D97-AF65-F5344CB8AC3E}">
        <p14:creationId xmlns:p14="http://schemas.microsoft.com/office/powerpoint/2010/main" val="29782398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Audiences - Curriculum </a:t>
            </a:r>
            <a:r>
              <a:rPr lang="en-US" dirty="0" smtClean="0"/>
              <a:t>Designers/Researchers</a:t>
            </a:r>
            <a:endParaRPr lang="en-US" dirty="0"/>
          </a:p>
        </p:txBody>
      </p:sp>
      <p:sp>
        <p:nvSpPr>
          <p:cNvPr id="3" name="Content Placeholder 2"/>
          <p:cNvSpPr>
            <a:spLocks noGrp="1"/>
          </p:cNvSpPr>
          <p:nvPr>
            <p:ph idx="1"/>
          </p:nvPr>
        </p:nvSpPr>
        <p:spPr/>
        <p:txBody>
          <a:bodyPr/>
          <a:lstStyle/>
          <a:p>
            <a:pPr fontAlgn="base"/>
            <a:r>
              <a:rPr lang="en-US" dirty="0"/>
              <a:t>Allows identification of mistakes</a:t>
            </a:r>
          </a:p>
          <a:p>
            <a:pPr fontAlgn="base"/>
            <a:r>
              <a:rPr lang="en-US" dirty="0"/>
              <a:t>Allows evaluation of curriculum at a finer grained level</a:t>
            </a:r>
          </a:p>
          <a:p>
            <a:pPr fontAlgn="base"/>
            <a:r>
              <a:rPr lang="en-US" dirty="0"/>
              <a:t>Easier ways to analyze </a:t>
            </a:r>
            <a:r>
              <a:rPr lang="en-US" dirty="0" smtClean="0"/>
              <a:t>code</a:t>
            </a:r>
            <a:endParaRPr lang="en-US" dirty="0"/>
          </a:p>
        </p:txBody>
      </p:sp>
      <p:sp>
        <p:nvSpPr>
          <p:cNvPr id="4" name="Slide Number Placeholder 3"/>
          <p:cNvSpPr>
            <a:spLocks noGrp="1"/>
          </p:cNvSpPr>
          <p:nvPr>
            <p:ph type="sldNum" sz="quarter" idx="12"/>
          </p:nvPr>
        </p:nvSpPr>
        <p:spPr/>
        <p:txBody>
          <a:bodyPr/>
          <a:lstStyle/>
          <a:p>
            <a:fld id="{ECFA9970-FF74-4F87-9602-75FA337336CE}" type="slidenum">
              <a:rPr lang="en-US" smtClean="0"/>
              <a:t>15</a:t>
            </a:fld>
            <a:endParaRPr lang="en-US"/>
          </a:p>
        </p:txBody>
      </p:sp>
    </p:spTree>
    <p:extLst>
      <p:ext uri="{BB962C8B-B14F-4D97-AF65-F5344CB8AC3E}">
        <p14:creationId xmlns:p14="http://schemas.microsoft.com/office/powerpoint/2010/main" val="34866120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Take </a:t>
            </a:r>
            <a:r>
              <a:rPr lang="en-US" dirty="0" err="1" smtClean="0"/>
              <a:t>Aways</a:t>
            </a:r>
            <a:endParaRPr lang="en-US" dirty="0"/>
          </a:p>
        </p:txBody>
      </p:sp>
      <p:sp>
        <p:nvSpPr>
          <p:cNvPr id="3" name="Content Placeholder 2"/>
          <p:cNvSpPr>
            <a:spLocks noGrp="1"/>
          </p:cNvSpPr>
          <p:nvPr>
            <p:ph idx="1"/>
          </p:nvPr>
        </p:nvSpPr>
        <p:spPr/>
        <p:txBody>
          <a:bodyPr/>
          <a:lstStyle/>
          <a:p>
            <a:pPr fontAlgn="base"/>
            <a:r>
              <a:rPr lang="en-US" dirty="0"/>
              <a:t>Try </a:t>
            </a:r>
            <a:r>
              <a:rPr lang="en-US" dirty="0" err="1"/>
              <a:t>PedaL</a:t>
            </a:r>
            <a:r>
              <a:rPr lang="en-US" dirty="0"/>
              <a:t>!</a:t>
            </a:r>
          </a:p>
          <a:p>
            <a:pPr fontAlgn="base"/>
            <a:r>
              <a:rPr lang="en-US" dirty="0"/>
              <a:t>Think about giving more formalized feedback!</a:t>
            </a:r>
          </a:p>
          <a:p>
            <a:pPr fontAlgn="base"/>
            <a:r>
              <a:rPr lang="en-US" dirty="0"/>
              <a:t>Think about Testing Feedback/Unit Tests!</a:t>
            </a:r>
          </a:p>
          <a:p>
            <a:endParaRPr lang="en-US" dirty="0"/>
          </a:p>
        </p:txBody>
      </p:sp>
      <p:sp>
        <p:nvSpPr>
          <p:cNvPr id="4" name="Slide Number Placeholder 3"/>
          <p:cNvSpPr>
            <a:spLocks noGrp="1"/>
          </p:cNvSpPr>
          <p:nvPr>
            <p:ph type="sldNum" sz="quarter" idx="12"/>
          </p:nvPr>
        </p:nvSpPr>
        <p:spPr/>
        <p:txBody>
          <a:bodyPr/>
          <a:lstStyle/>
          <a:p>
            <a:fld id="{ECFA9970-FF74-4F87-9602-75FA337336CE}" type="slidenum">
              <a:rPr lang="en-US" smtClean="0"/>
              <a:t>16</a:t>
            </a:fld>
            <a:endParaRPr lang="en-US"/>
          </a:p>
        </p:txBody>
      </p:sp>
    </p:spTree>
    <p:extLst>
      <p:ext uri="{BB962C8B-B14F-4D97-AF65-F5344CB8AC3E}">
        <p14:creationId xmlns:p14="http://schemas.microsoft.com/office/powerpoint/2010/main" val="2451869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Pedaling Towards Improved </a:t>
            </a:r>
            <a:r>
              <a:rPr lang="en-US" dirty="0" smtClean="0"/>
              <a:t>Feedback</a:t>
            </a:r>
            <a:endParaRPr lang="en-US" dirty="0"/>
          </a:p>
        </p:txBody>
      </p:sp>
      <p:sp>
        <p:nvSpPr>
          <p:cNvPr id="3" name="Content Placeholder 2"/>
          <p:cNvSpPr>
            <a:spLocks noGrp="1"/>
          </p:cNvSpPr>
          <p:nvPr>
            <p:ph idx="1"/>
          </p:nvPr>
        </p:nvSpPr>
        <p:spPr/>
        <p:txBody>
          <a:bodyPr/>
          <a:lstStyle/>
          <a:p>
            <a:pPr fontAlgn="base"/>
            <a:r>
              <a:rPr lang="en-US" dirty="0"/>
              <a:t>Community-supported infrastructure</a:t>
            </a:r>
          </a:p>
          <a:p>
            <a:pPr fontAlgn="base"/>
            <a:r>
              <a:rPr lang="en-US" dirty="0"/>
              <a:t>What does this look like in other languages</a:t>
            </a:r>
          </a:p>
          <a:p>
            <a:endParaRPr lang="en-US" dirty="0"/>
          </a:p>
        </p:txBody>
      </p:sp>
      <p:sp>
        <p:nvSpPr>
          <p:cNvPr id="4" name="Slide Number Placeholder 3"/>
          <p:cNvSpPr>
            <a:spLocks noGrp="1"/>
          </p:cNvSpPr>
          <p:nvPr>
            <p:ph type="sldNum" sz="quarter" idx="12"/>
          </p:nvPr>
        </p:nvSpPr>
        <p:spPr/>
        <p:txBody>
          <a:bodyPr/>
          <a:lstStyle/>
          <a:p>
            <a:fld id="{ECFA9970-FF74-4F87-9602-75FA337336CE}" type="slidenum">
              <a:rPr lang="en-US" smtClean="0"/>
              <a:t>17</a:t>
            </a:fld>
            <a:endParaRPr lang="en-US"/>
          </a:p>
        </p:txBody>
      </p:sp>
    </p:spTree>
    <p:extLst>
      <p:ext uri="{BB962C8B-B14F-4D97-AF65-F5344CB8AC3E}">
        <p14:creationId xmlns:p14="http://schemas.microsoft.com/office/powerpoint/2010/main" val="27593088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Wrap </a:t>
            </a:r>
            <a:r>
              <a:rPr lang="en-US" dirty="0" smtClean="0"/>
              <a:t>Up</a:t>
            </a:r>
            <a:endParaRPr lang="en-US" dirty="0"/>
          </a:p>
        </p:txBody>
      </p:sp>
      <p:sp>
        <p:nvSpPr>
          <p:cNvPr id="3" name="Content Placeholder 2"/>
          <p:cNvSpPr>
            <a:spLocks noGrp="1"/>
          </p:cNvSpPr>
          <p:nvPr>
            <p:ph idx="1"/>
          </p:nvPr>
        </p:nvSpPr>
        <p:spPr/>
        <p:txBody>
          <a:bodyPr/>
          <a:lstStyle/>
          <a:p>
            <a:pPr fontAlgn="base"/>
            <a:r>
              <a:rPr lang="en-US" dirty="0"/>
              <a:t>Links</a:t>
            </a:r>
          </a:p>
          <a:p>
            <a:pPr lvl="1" fontAlgn="base"/>
            <a:r>
              <a:rPr lang="en-US" dirty="0" err="1"/>
              <a:t>Github</a:t>
            </a:r>
            <a:r>
              <a:rPr lang="en-US" dirty="0"/>
              <a:t>: </a:t>
            </a:r>
            <a:r>
              <a:rPr lang="en-US" u="sng" dirty="0">
                <a:hlinkClick r:id="rId2"/>
              </a:rPr>
              <a:t>https://github.com/pedal-edu/pedal</a:t>
            </a:r>
            <a:endParaRPr lang="en-US" dirty="0"/>
          </a:p>
          <a:p>
            <a:pPr lvl="1" fontAlgn="base"/>
            <a:r>
              <a:rPr lang="en-US" dirty="0"/>
              <a:t>Documentation: </a:t>
            </a:r>
            <a:r>
              <a:rPr lang="en-US" u="sng" dirty="0">
                <a:hlinkClick r:id="rId3"/>
              </a:rPr>
              <a:t>https://pedal-edu.github.io/pedal/</a:t>
            </a:r>
            <a:endParaRPr lang="en-US" dirty="0"/>
          </a:p>
          <a:p>
            <a:pPr fontAlgn="base"/>
            <a:r>
              <a:rPr lang="en-US" dirty="0"/>
              <a:t>Developer Contact Info</a:t>
            </a:r>
          </a:p>
          <a:p>
            <a:pPr lvl="1" fontAlgn="base"/>
            <a:r>
              <a:rPr lang="en-US" dirty="0"/>
              <a:t>Luke Gusukuma (Virginia Tech)</a:t>
            </a:r>
          </a:p>
          <a:p>
            <a:pPr lvl="2" fontAlgn="base"/>
            <a:r>
              <a:rPr lang="en-US" u="sng" dirty="0">
                <a:hlinkClick r:id="rId4"/>
              </a:rPr>
              <a:t>lukesg08@vt.edu</a:t>
            </a:r>
            <a:endParaRPr lang="en-US" dirty="0"/>
          </a:p>
          <a:p>
            <a:pPr lvl="1" fontAlgn="base"/>
            <a:r>
              <a:rPr lang="en-US" dirty="0"/>
              <a:t>Cory Bart (University of Delaware)</a:t>
            </a:r>
          </a:p>
          <a:p>
            <a:pPr lvl="2" fontAlgn="base"/>
            <a:r>
              <a:rPr lang="en-US" u="sng" dirty="0" smtClean="0">
                <a:hlinkClick r:id="rId5"/>
              </a:rPr>
              <a:t>acbart@udel.edu</a:t>
            </a:r>
            <a:endParaRPr lang="en-US" dirty="0"/>
          </a:p>
        </p:txBody>
      </p:sp>
      <p:sp>
        <p:nvSpPr>
          <p:cNvPr id="4" name="Slide Number Placeholder 3"/>
          <p:cNvSpPr>
            <a:spLocks noGrp="1"/>
          </p:cNvSpPr>
          <p:nvPr>
            <p:ph type="sldNum" sz="quarter" idx="12"/>
          </p:nvPr>
        </p:nvSpPr>
        <p:spPr/>
        <p:txBody>
          <a:bodyPr/>
          <a:lstStyle/>
          <a:p>
            <a:fld id="{ECFA9970-FF74-4F87-9602-75FA337336CE}" type="slidenum">
              <a:rPr lang="en-US" smtClean="0"/>
              <a:t>18</a:t>
            </a:fld>
            <a:endParaRPr lang="en-US"/>
          </a:p>
        </p:txBody>
      </p:sp>
    </p:spTree>
    <p:extLst>
      <p:ext uri="{BB962C8B-B14F-4D97-AF65-F5344CB8AC3E}">
        <p14:creationId xmlns:p14="http://schemas.microsoft.com/office/powerpoint/2010/main" val="24584088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Yeah, but</a:t>
            </a:r>
            <a:r>
              <a:rPr lang="en-US" dirty="0" smtClean="0"/>
              <a:t>...</a:t>
            </a:r>
            <a:endParaRPr lang="en-US" dirty="0"/>
          </a:p>
        </p:txBody>
      </p:sp>
      <p:sp>
        <p:nvSpPr>
          <p:cNvPr id="3" name="Content Placeholder 2"/>
          <p:cNvSpPr>
            <a:spLocks noGrp="1"/>
          </p:cNvSpPr>
          <p:nvPr>
            <p:ph idx="1"/>
          </p:nvPr>
        </p:nvSpPr>
        <p:spPr/>
        <p:txBody>
          <a:bodyPr/>
          <a:lstStyle/>
          <a:p>
            <a:r>
              <a:rPr lang="en-US" dirty="0"/>
              <a:t>“I’m a busy practitioner teaching 7 classes for 100 students, how can this possibly help me if I have to now write so much more code and unit tests.”</a:t>
            </a:r>
            <a:endParaRPr lang="en-US" dirty="0"/>
          </a:p>
          <a:p>
            <a:r>
              <a:rPr lang="en-US" dirty="0" smtClean="0"/>
              <a:t>“</a:t>
            </a:r>
            <a:r>
              <a:rPr lang="en-US" dirty="0"/>
              <a:t>You’re asking people to make code bases.” - we already have codebases, let’s treat them like it.</a:t>
            </a:r>
            <a:endParaRPr lang="en-US" dirty="0"/>
          </a:p>
          <a:p>
            <a:r>
              <a:rPr lang="en-US" dirty="0" smtClean="0"/>
              <a:t>You’re </a:t>
            </a:r>
            <a:r>
              <a:rPr lang="en-US" dirty="0"/>
              <a:t>asking busy people to do more work.</a:t>
            </a:r>
            <a:endParaRPr lang="en-US" dirty="0"/>
          </a:p>
          <a:p>
            <a:r>
              <a:rPr lang="en-US" dirty="0" smtClean="0"/>
              <a:t>Hundreds </a:t>
            </a:r>
            <a:r>
              <a:rPr lang="en-US" dirty="0"/>
              <a:t>of students, every semester, don’t you get tired of the same feedback</a:t>
            </a:r>
            <a:r>
              <a:rPr lang="en-US" dirty="0" smtClean="0"/>
              <a:t>?</a:t>
            </a:r>
            <a:endParaRPr lang="en-US" dirty="0"/>
          </a:p>
        </p:txBody>
      </p:sp>
      <p:sp>
        <p:nvSpPr>
          <p:cNvPr id="4" name="Slide Number Placeholder 3"/>
          <p:cNvSpPr>
            <a:spLocks noGrp="1"/>
          </p:cNvSpPr>
          <p:nvPr>
            <p:ph type="sldNum" sz="quarter" idx="12"/>
          </p:nvPr>
        </p:nvSpPr>
        <p:spPr/>
        <p:txBody>
          <a:bodyPr/>
          <a:lstStyle/>
          <a:p>
            <a:fld id="{ECFA9970-FF74-4F87-9602-75FA337336CE}" type="slidenum">
              <a:rPr lang="en-US" smtClean="0"/>
              <a:t>19</a:t>
            </a:fld>
            <a:endParaRPr lang="en-US"/>
          </a:p>
        </p:txBody>
      </p:sp>
    </p:spTree>
    <p:extLst>
      <p:ext uri="{BB962C8B-B14F-4D97-AF65-F5344CB8AC3E}">
        <p14:creationId xmlns:p14="http://schemas.microsoft.com/office/powerpoint/2010/main" val="25752502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Typical Submission </a:t>
            </a:r>
            <a:r>
              <a:rPr lang="en-US" dirty="0" smtClean="0"/>
              <a:t>Flow</a:t>
            </a:r>
            <a:endParaRPr lang="en-US" dirty="0"/>
          </a:p>
        </p:txBody>
      </p:sp>
      <p:pic>
        <p:nvPicPr>
          <p:cNvPr id="1032" name="Picture 8" descr="https://lh6.googleusercontent.com/Br949jPXC1Ws68nC1u3EkZEJ2kJc9hmgFT-H8ej62pMbJkAu6JHYn1pLL7bAZnKxsdghg2tS14m_hqpsUWtNHQp8ngaa2MhnroHE19QAs7mMjaxUTA3Y2ajHHzJOB4Bq7HA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463" y="3881897"/>
            <a:ext cx="533400" cy="74295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https://lh6.googleusercontent.com/0MQCx9vqmzypJEgfcRmKMRglp75W13l7StLf_JWlGcx89iPMWIjo941533ckKCHMtwKdRSTH4r1A8ByZG_RWkOWCzwb8WUlHMJwMjUhEhalV4QyfvcUqQajSaE0s4U4uvpWJ"/>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8404" y="3881897"/>
            <a:ext cx="533400" cy="742950"/>
          </a:xfrm>
          <a:prstGeom prst="rect">
            <a:avLst/>
          </a:prstGeom>
          <a:noFill/>
          <a:extLst>
            <a:ext uri="{909E8E84-426E-40DD-AFC4-6F175D3DCCD1}">
              <a14:hiddenFill xmlns:a14="http://schemas.microsoft.com/office/drawing/2010/main">
                <a:solidFill>
                  <a:srgbClr val="FFFFFF"/>
                </a:solidFill>
              </a14:hiddenFill>
            </a:ext>
          </a:extLst>
        </p:spPr>
      </p:pic>
      <p:sp>
        <p:nvSpPr>
          <p:cNvPr id="9" name="Right Arrow 8"/>
          <p:cNvSpPr/>
          <p:nvPr/>
        </p:nvSpPr>
        <p:spPr>
          <a:xfrm>
            <a:off x="2705309" y="3494422"/>
            <a:ext cx="1191126" cy="15179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n 9"/>
          <p:cNvSpPr/>
          <p:nvPr/>
        </p:nvSpPr>
        <p:spPr>
          <a:xfrm>
            <a:off x="4367881" y="3308684"/>
            <a:ext cx="1716506" cy="18893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tIns="1645920" bIns="0" rtlCol="0" anchor="b" anchorCtr="0"/>
          <a:lstStyle/>
          <a:p>
            <a:pPr algn="ctr"/>
            <a:r>
              <a:rPr lang="en-US" dirty="0" smtClean="0"/>
              <a:t>Unit </a:t>
            </a:r>
            <a:r>
              <a:rPr lang="en-US" dirty="0"/>
              <a:t>Test</a:t>
            </a:r>
            <a:endParaRPr lang="en-US" b="0" dirty="0" smtClean="0">
              <a:effectLst/>
            </a:endParaRPr>
          </a:p>
          <a:p>
            <a:pPr algn="ctr"/>
            <a:r>
              <a:rPr lang="en-US" dirty="0"/>
              <a:t>Suite</a:t>
            </a:r>
            <a:endParaRPr lang="en-US" b="0" dirty="0" smtClean="0">
              <a:effectLst/>
            </a:endParaRPr>
          </a:p>
          <a:p>
            <a:pPr algn="ctr"/>
            <a:r>
              <a:rPr lang="en-US" dirty="0" smtClean="0"/>
              <a:t/>
            </a:r>
            <a:br>
              <a:rPr lang="en-US" dirty="0" smtClean="0"/>
            </a:br>
            <a:endParaRPr lang="en-US" dirty="0"/>
          </a:p>
        </p:txBody>
      </p:sp>
      <p:sp>
        <p:nvSpPr>
          <p:cNvPr id="18" name="Right Arrow 17"/>
          <p:cNvSpPr/>
          <p:nvPr/>
        </p:nvSpPr>
        <p:spPr>
          <a:xfrm>
            <a:off x="6555833" y="3494422"/>
            <a:ext cx="1191126" cy="15179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85110" y="3235566"/>
            <a:ext cx="1564106" cy="646331"/>
          </a:xfrm>
          <a:prstGeom prst="rect">
            <a:avLst/>
          </a:prstGeom>
          <a:noFill/>
        </p:spPr>
        <p:txBody>
          <a:bodyPr wrap="square" rtlCol="0">
            <a:spAutoFit/>
          </a:bodyPr>
          <a:lstStyle/>
          <a:p>
            <a:pPr algn="ctr"/>
            <a:r>
              <a:rPr lang="en-US" dirty="0" smtClean="0"/>
              <a:t>Student Code Submission</a:t>
            </a:r>
            <a:endParaRPr lang="en-US" dirty="0"/>
          </a:p>
        </p:txBody>
      </p:sp>
      <p:sp>
        <p:nvSpPr>
          <p:cNvPr id="22" name="TextBox 21"/>
          <p:cNvSpPr txBox="1"/>
          <p:nvPr/>
        </p:nvSpPr>
        <p:spPr>
          <a:xfrm>
            <a:off x="7709896" y="3235565"/>
            <a:ext cx="1564106" cy="646331"/>
          </a:xfrm>
          <a:prstGeom prst="rect">
            <a:avLst/>
          </a:prstGeom>
          <a:noFill/>
        </p:spPr>
        <p:txBody>
          <a:bodyPr wrap="square" rtlCol="0">
            <a:spAutoFit/>
          </a:bodyPr>
          <a:lstStyle/>
          <a:p>
            <a:pPr algn="ctr"/>
            <a:r>
              <a:rPr lang="en-US" dirty="0" smtClean="0"/>
              <a:t>List of Failed Unit Tests</a:t>
            </a:r>
            <a:endParaRPr lang="en-US" dirty="0"/>
          </a:p>
        </p:txBody>
      </p:sp>
      <p:sp>
        <p:nvSpPr>
          <p:cNvPr id="12" name="Slide Number Placeholder 11"/>
          <p:cNvSpPr>
            <a:spLocks noGrp="1"/>
          </p:cNvSpPr>
          <p:nvPr>
            <p:ph type="sldNum" sz="quarter" idx="12"/>
          </p:nvPr>
        </p:nvSpPr>
        <p:spPr/>
        <p:txBody>
          <a:bodyPr/>
          <a:lstStyle/>
          <a:p>
            <a:fld id="{ECFA9970-FF74-4F87-9602-75FA337336CE}" type="slidenum">
              <a:rPr lang="en-US" smtClean="0"/>
              <a:t>2</a:t>
            </a:fld>
            <a:endParaRPr lang="en-US"/>
          </a:p>
        </p:txBody>
      </p:sp>
    </p:spTree>
    <p:extLst>
      <p:ext uri="{BB962C8B-B14F-4D97-AF65-F5344CB8AC3E}">
        <p14:creationId xmlns:p14="http://schemas.microsoft.com/office/powerpoint/2010/main" val="35078541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XKCD</a:t>
            </a:r>
            <a:endParaRPr lang="en-US" dirty="0"/>
          </a:p>
        </p:txBody>
      </p:sp>
      <p:sp>
        <p:nvSpPr>
          <p:cNvPr id="4" name="Slide Number Placeholder 3"/>
          <p:cNvSpPr>
            <a:spLocks noGrp="1"/>
          </p:cNvSpPr>
          <p:nvPr>
            <p:ph type="sldNum" sz="quarter" idx="12"/>
          </p:nvPr>
        </p:nvSpPr>
        <p:spPr/>
        <p:txBody>
          <a:bodyPr/>
          <a:lstStyle/>
          <a:p>
            <a:fld id="{ECFA9970-FF74-4F87-9602-75FA337336CE}" type="slidenum">
              <a:rPr lang="en-US" smtClean="0"/>
              <a:t>20</a:t>
            </a:fld>
            <a:endParaRPr lang="en-US"/>
          </a:p>
        </p:txBody>
      </p:sp>
      <p:pic>
        <p:nvPicPr>
          <p:cNvPr id="6146" name="Picture 2" descr="Autom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1618" y="2042780"/>
            <a:ext cx="3848100" cy="3886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9959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Dissecting a Unit </a:t>
            </a:r>
            <a:r>
              <a:rPr lang="en-US" dirty="0" smtClean="0"/>
              <a:t>Test</a:t>
            </a:r>
            <a:endParaRPr lang="en-US" dirty="0"/>
          </a:p>
        </p:txBody>
      </p:sp>
      <p:sp>
        <p:nvSpPr>
          <p:cNvPr id="3" name="Rectangle 2"/>
          <p:cNvSpPr/>
          <p:nvPr/>
        </p:nvSpPr>
        <p:spPr>
          <a:xfrm>
            <a:off x="56312" y="1774581"/>
            <a:ext cx="6096000" cy="646331"/>
          </a:xfrm>
          <a:prstGeom prst="rect">
            <a:avLst/>
          </a:prstGeom>
        </p:spPr>
        <p:txBody>
          <a:bodyPr>
            <a:spAutoFit/>
          </a:bodyPr>
          <a:lstStyle/>
          <a:p>
            <a:r>
              <a:rPr lang="en-US" i="1" dirty="0">
                <a:solidFill>
                  <a:srgbClr val="000000"/>
                </a:solidFill>
                <a:latin typeface="Arial" panose="020B0604020202020204" pitchFamily="34" charset="0"/>
              </a:rPr>
              <a:t>Define a function summate that consumes a list of numbers and produces their sum</a:t>
            </a:r>
            <a:r>
              <a:rPr lang="en-US" i="1" dirty="0" smtClean="0">
                <a:solidFill>
                  <a:srgbClr val="000000"/>
                </a:solidFill>
                <a:latin typeface="Arial" panose="020B0604020202020204" pitchFamily="34" charset="0"/>
              </a:rPr>
              <a:t>.</a:t>
            </a:r>
            <a:endParaRPr lang="en-US" b="0" i="1" dirty="0" smtClean="0">
              <a:effectLst/>
            </a:endParaRPr>
          </a:p>
        </p:txBody>
      </p:sp>
      <p:sp>
        <p:nvSpPr>
          <p:cNvPr id="4" name="Rectangle 3"/>
          <p:cNvSpPr/>
          <p:nvPr/>
        </p:nvSpPr>
        <p:spPr>
          <a:xfrm>
            <a:off x="25623" y="2588257"/>
            <a:ext cx="5627213" cy="646331"/>
          </a:xfrm>
          <a:prstGeom prst="rect">
            <a:avLst/>
          </a:prstGeom>
        </p:spPr>
        <p:txBody>
          <a:bodyPr wrap="square">
            <a:spAutoFit/>
          </a:bodyPr>
          <a:lstStyle/>
          <a:p>
            <a:r>
              <a:rPr lang="en-US" dirty="0">
                <a:solidFill>
                  <a:srgbClr val="595959"/>
                </a:solidFill>
                <a:latin typeface="Courier New" panose="02070309020205020404" pitchFamily="49" charset="0"/>
              </a:rPr>
              <a:t>from student import summate</a:t>
            </a:r>
            <a:endParaRPr lang="en-US" b="0" dirty="0" smtClean="0">
              <a:effectLst/>
            </a:endParaRPr>
          </a:p>
          <a:p>
            <a:r>
              <a:rPr lang="en-US" dirty="0" err="1">
                <a:solidFill>
                  <a:srgbClr val="595959"/>
                </a:solidFill>
                <a:latin typeface="Courier New" panose="02070309020205020404" pitchFamily="49" charset="0"/>
              </a:rPr>
              <a:t>self.assertEqual</a:t>
            </a:r>
            <a:r>
              <a:rPr lang="en-US" dirty="0">
                <a:solidFill>
                  <a:srgbClr val="595959"/>
                </a:solidFill>
                <a:latin typeface="Courier New" panose="02070309020205020404" pitchFamily="49" charset="0"/>
              </a:rPr>
              <a:t>(summate([1, 3, 5]), 9</a:t>
            </a:r>
            <a:r>
              <a:rPr lang="en-US" dirty="0" smtClean="0">
                <a:solidFill>
                  <a:srgbClr val="595959"/>
                </a:solidFill>
                <a:latin typeface="Courier New" panose="02070309020205020404" pitchFamily="49" charset="0"/>
              </a:rPr>
              <a:t>)</a:t>
            </a:r>
            <a:endParaRPr lang="en-US" b="0" dirty="0" smtClean="0">
              <a:effectLst/>
            </a:endParaRPr>
          </a:p>
        </p:txBody>
      </p:sp>
      <p:sp>
        <p:nvSpPr>
          <p:cNvPr id="9" name="Rectangle 8"/>
          <p:cNvSpPr/>
          <p:nvPr/>
        </p:nvSpPr>
        <p:spPr>
          <a:xfrm>
            <a:off x="320590" y="3569436"/>
            <a:ext cx="4525598" cy="369332"/>
          </a:xfrm>
          <a:prstGeom prst="rect">
            <a:avLst/>
          </a:prstGeom>
        </p:spPr>
        <p:txBody>
          <a:bodyPr wrap="none">
            <a:spAutoFit/>
          </a:bodyPr>
          <a:lstStyle/>
          <a:p>
            <a:r>
              <a:rPr lang="en-US" dirty="0" smtClean="0"/>
              <a:t>How many students made these mistakes?</a:t>
            </a:r>
            <a:endParaRPr lang="en-US" dirty="0"/>
          </a:p>
        </p:txBody>
      </p:sp>
      <p:sp>
        <p:nvSpPr>
          <p:cNvPr id="10" name="Rectangle 9"/>
          <p:cNvSpPr/>
          <p:nvPr/>
        </p:nvSpPr>
        <p:spPr>
          <a:xfrm>
            <a:off x="6428873" y="1548622"/>
            <a:ext cx="3316706" cy="646331"/>
          </a:xfrm>
          <a:prstGeom prst="rect">
            <a:avLst/>
          </a:prstGeom>
        </p:spPr>
        <p:txBody>
          <a:bodyPr wrap="square">
            <a:spAutoFit/>
          </a:bodyPr>
          <a:lstStyle/>
          <a:p>
            <a:pPr>
              <a:spcAft>
                <a:spcPts val="1600"/>
              </a:spcAft>
            </a:pPr>
            <a:r>
              <a:rPr lang="en-US" dirty="0" err="1">
                <a:solidFill>
                  <a:srgbClr val="595959"/>
                </a:solidFill>
                <a:latin typeface="Courier New" panose="02070309020205020404" pitchFamily="49" charset="0"/>
              </a:rPr>
              <a:t>def</a:t>
            </a:r>
            <a:r>
              <a:rPr lang="en-US" dirty="0">
                <a:solidFill>
                  <a:srgbClr val="595959"/>
                </a:solidFill>
                <a:latin typeface="Courier New" panose="02070309020205020404" pitchFamily="49" charset="0"/>
              </a:rPr>
              <a:t> summate(values):</a:t>
            </a:r>
            <a:br>
              <a:rPr lang="en-US" dirty="0">
                <a:solidFill>
                  <a:srgbClr val="595959"/>
                </a:solidFill>
                <a:latin typeface="Courier New" panose="02070309020205020404" pitchFamily="49" charset="0"/>
              </a:rPr>
            </a:br>
            <a:r>
              <a:rPr lang="en-US" dirty="0">
                <a:solidFill>
                  <a:srgbClr val="595959"/>
                </a:solidFill>
                <a:latin typeface="Courier New" panose="02070309020205020404" pitchFamily="49" charset="0"/>
              </a:rPr>
              <a:t>    return sum(values</a:t>
            </a:r>
            <a:r>
              <a:rPr lang="en-US" dirty="0" smtClean="0">
                <a:solidFill>
                  <a:srgbClr val="595959"/>
                </a:solidFill>
                <a:latin typeface="Courier New" panose="02070309020205020404" pitchFamily="49" charset="0"/>
              </a:rPr>
              <a:t>)</a:t>
            </a:r>
            <a:endParaRPr lang="en-US" dirty="0"/>
          </a:p>
        </p:txBody>
      </p:sp>
      <p:sp>
        <p:nvSpPr>
          <p:cNvPr id="12" name="Rectangle 11"/>
          <p:cNvSpPr/>
          <p:nvPr/>
        </p:nvSpPr>
        <p:spPr>
          <a:xfrm>
            <a:off x="6428873" y="2265092"/>
            <a:ext cx="3316706" cy="646331"/>
          </a:xfrm>
          <a:prstGeom prst="rect">
            <a:avLst/>
          </a:prstGeom>
        </p:spPr>
        <p:txBody>
          <a:bodyPr wrap="square">
            <a:spAutoFit/>
          </a:bodyPr>
          <a:lstStyle/>
          <a:p>
            <a:r>
              <a:rPr lang="en-US" dirty="0">
                <a:solidFill>
                  <a:srgbClr val="000000"/>
                </a:solidFill>
                <a:latin typeface="Arial" panose="020B0604020202020204" pitchFamily="34" charset="0"/>
              </a:rPr>
              <a:t>Oops, student used the built-in sum </a:t>
            </a:r>
            <a:r>
              <a:rPr lang="en-US" dirty="0" smtClean="0">
                <a:solidFill>
                  <a:srgbClr val="000000"/>
                </a:solidFill>
                <a:latin typeface="Arial" panose="020B0604020202020204" pitchFamily="34" charset="0"/>
              </a:rPr>
              <a:t>function</a:t>
            </a:r>
            <a:endParaRPr lang="en-US" b="0" dirty="0" smtClean="0">
              <a:effectLst/>
            </a:endParaRPr>
          </a:p>
        </p:txBody>
      </p:sp>
      <p:sp>
        <p:nvSpPr>
          <p:cNvPr id="13" name="Rectangle 12"/>
          <p:cNvSpPr/>
          <p:nvPr/>
        </p:nvSpPr>
        <p:spPr>
          <a:xfrm>
            <a:off x="5737057" y="3998249"/>
            <a:ext cx="3858127" cy="369332"/>
          </a:xfrm>
          <a:prstGeom prst="rect">
            <a:avLst/>
          </a:prstGeom>
        </p:spPr>
        <p:txBody>
          <a:bodyPr wrap="square">
            <a:spAutoFit/>
          </a:bodyPr>
          <a:lstStyle/>
          <a:p>
            <a:r>
              <a:rPr lang="fr-FR" dirty="0" err="1" smtClean="0">
                <a:solidFill>
                  <a:srgbClr val="000000"/>
                </a:solidFill>
                <a:latin typeface="Arial" panose="020B0604020202020204" pitchFamily="34" charset="0"/>
              </a:rPr>
              <a:t>Student’s</a:t>
            </a:r>
            <a:r>
              <a:rPr lang="fr-FR" dirty="0" smtClean="0">
                <a:solidFill>
                  <a:srgbClr val="000000"/>
                </a:solidFill>
                <a:latin typeface="Arial" panose="020B0604020202020204" pitchFamily="34" charset="0"/>
              </a:rPr>
              <a:t> code crashes on import</a:t>
            </a:r>
            <a:endParaRPr lang="en-US" dirty="0"/>
          </a:p>
        </p:txBody>
      </p:sp>
      <p:sp>
        <p:nvSpPr>
          <p:cNvPr id="14" name="Rectangle 13"/>
          <p:cNvSpPr/>
          <p:nvPr/>
        </p:nvSpPr>
        <p:spPr>
          <a:xfrm>
            <a:off x="5502442" y="3020958"/>
            <a:ext cx="4327358" cy="923330"/>
          </a:xfrm>
          <a:prstGeom prst="rect">
            <a:avLst/>
          </a:prstGeom>
        </p:spPr>
        <p:txBody>
          <a:bodyPr wrap="square">
            <a:spAutoFit/>
          </a:bodyPr>
          <a:lstStyle/>
          <a:p>
            <a:pPr>
              <a:spcAft>
                <a:spcPts val="1600"/>
              </a:spcAft>
            </a:pPr>
            <a:r>
              <a:rPr lang="en-US" dirty="0" err="1">
                <a:solidFill>
                  <a:srgbClr val="595959"/>
                </a:solidFill>
                <a:latin typeface="Courier New" panose="02070309020205020404" pitchFamily="49" charset="0"/>
              </a:rPr>
              <a:t>def</a:t>
            </a:r>
            <a:r>
              <a:rPr lang="en-US" dirty="0">
                <a:solidFill>
                  <a:srgbClr val="595959"/>
                </a:solidFill>
                <a:latin typeface="Courier New" panose="02070309020205020404" pitchFamily="49" charset="0"/>
              </a:rPr>
              <a:t> summate(values):</a:t>
            </a:r>
            <a:br>
              <a:rPr lang="en-US" dirty="0">
                <a:solidFill>
                  <a:srgbClr val="595959"/>
                </a:solidFill>
                <a:latin typeface="Courier New" panose="02070309020205020404" pitchFamily="49" charset="0"/>
              </a:rPr>
            </a:br>
            <a:r>
              <a:rPr lang="en-US" dirty="0">
                <a:solidFill>
                  <a:srgbClr val="595959"/>
                </a:solidFill>
                <a:latin typeface="Courier New" panose="02070309020205020404" pitchFamily="49" charset="0"/>
              </a:rPr>
              <a:t>    for value in values:</a:t>
            </a:r>
            <a:br>
              <a:rPr lang="en-US" dirty="0">
                <a:solidFill>
                  <a:srgbClr val="595959"/>
                </a:solidFill>
                <a:latin typeface="Courier New" panose="02070309020205020404" pitchFamily="49" charset="0"/>
              </a:rPr>
            </a:br>
            <a:r>
              <a:rPr lang="en-US" dirty="0">
                <a:solidFill>
                  <a:srgbClr val="595959"/>
                </a:solidFill>
                <a:latin typeface="Courier New" panose="02070309020205020404" pitchFamily="49" charset="0"/>
              </a:rPr>
              <a:t>        Return value + </a:t>
            </a:r>
            <a:r>
              <a:rPr lang="en-US" dirty="0" smtClean="0">
                <a:solidFill>
                  <a:srgbClr val="595959"/>
                </a:solidFill>
                <a:latin typeface="Courier New" panose="02070309020205020404" pitchFamily="49" charset="0"/>
              </a:rPr>
              <a:t>values</a:t>
            </a:r>
            <a:endParaRPr lang="en-US" b="0" dirty="0" smtClean="0">
              <a:effectLst/>
            </a:endParaRPr>
          </a:p>
        </p:txBody>
      </p:sp>
      <p:sp>
        <p:nvSpPr>
          <p:cNvPr id="15" name="Rectangle 14"/>
          <p:cNvSpPr/>
          <p:nvPr/>
        </p:nvSpPr>
        <p:spPr>
          <a:xfrm>
            <a:off x="3723774" y="5872712"/>
            <a:ext cx="4459705" cy="369332"/>
          </a:xfrm>
          <a:prstGeom prst="rect">
            <a:avLst/>
          </a:prstGeom>
        </p:spPr>
        <p:txBody>
          <a:bodyPr wrap="square">
            <a:spAutoFit/>
          </a:bodyPr>
          <a:lstStyle/>
          <a:p>
            <a:r>
              <a:rPr lang="en-US" dirty="0" err="1">
                <a:solidFill>
                  <a:srgbClr val="000000"/>
                </a:solidFill>
                <a:latin typeface="Arial" panose="020B0604020202020204" pitchFamily="34" charset="0"/>
              </a:rPr>
              <a:t>Traceback</a:t>
            </a:r>
            <a:r>
              <a:rPr lang="en-US" dirty="0">
                <a:solidFill>
                  <a:srgbClr val="000000"/>
                </a:solidFill>
                <a:latin typeface="Arial" panose="020B0604020202020204" pitchFamily="34" charset="0"/>
              </a:rPr>
              <a:t> shows instructor code at </a:t>
            </a:r>
            <a:r>
              <a:rPr lang="en-US" dirty="0" smtClean="0">
                <a:solidFill>
                  <a:srgbClr val="000000"/>
                </a:solidFill>
                <a:latin typeface="Arial" panose="020B0604020202020204" pitchFamily="34" charset="0"/>
              </a:rPr>
              <a:t>fault</a:t>
            </a:r>
            <a:endParaRPr lang="en-US" b="0" dirty="0" smtClean="0">
              <a:effectLst/>
            </a:endParaRPr>
          </a:p>
        </p:txBody>
      </p:sp>
      <p:sp>
        <p:nvSpPr>
          <p:cNvPr id="16" name="Rectangle 15"/>
          <p:cNvSpPr/>
          <p:nvPr/>
        </p:nvSpPr>
        <p:spPr>
          <a:xfrm>
            <a:off x="2825075" y="4720399"/>
            <a:ext cx="6448927" cy="1077218"/>
          </a:xfrm>
          <a:prstGeom prst="rect">
            <a:avLst/>
          </a:prstGeom>
        </p:spPr>
        <p:txBody>
          <a:bodyPr wrap="square">
            <a:spAutoFit/>
          </a:bodyPr>
          <a:lstStyle/>
          <a:p>
            <a:r>
              <a:rPr lang="en-US" sz="1600" dirty="0" err="1">
                <a:solidFill>
                  <a:srgbClr val="000000"/>
                </a:solidFill>
                <a:latin typeface="Courier New" panose="02070309020205020404" pitchFamily="49" charset="0"/>
              </a:rPr>
              <a:t>Traceback</a:t>
            </a:r>
            <a:r>
              <a:rPr lang="en-US" sz="1600" dirty="0">
                <a:solidFill>
                  <a:srgbClr val="000000"/>
                </a:solidFill>
                <a:latin typeface="Courier New" panose="02070309020205020404" pitchFamily="49" charset="0"/>
              </a:rPr>
              <a:t> (most recent call last):</a:t>
            </a:r>
            <a:endParaRPr lang="en-US" sz="1600" b="0" dirty="0" smtClean="0">
              <a:effectLst/>
            </a:endParaRPr>
          </a:p>
          <a:p>
            <a:r>
              <a:rPr lang="en-US" sz="1600" dirty="0">
                <a:solidFill>
                  <a:srgbClr val="000000"/>
                </a:solidFill>
                <a:latin typeface="Courier New" panose="02070309020205020404" pitchFamily="49" charset="0"/>
              </a:rPr>
              <a:t>  File "main.py", line 7, in </a:t>
            </a:r>
            <a:r>
              <a:rPr lang="en-US" sz="1600" dirty="0" err="1">
                <a:solidFill>
                  <a:srgbClr val="000000"/>
                </a:solidFill>
                <a:latin typeface="Courier New" panose="02070309020205020404" pitchFamily="49" charset="0"/>
              </a:rPr>
              <a:t>test_summate</a:t>
            </a:r>
            <a:endParaRPr lang="en-US" sz="1600" b="0" dirty="0" smtClean="0">
              <a:effectLst/>
            </a:endParaRPr>
          </a:p>
          <a:p>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self.assertEqual</a:t>
            </a:r>
            <a:r>
              <a:rPr lang="en-US" sz="1600" dirty="0">
                <a:solidFill>
                  <a:srgbClr val="000000"/>
                </a:solidFill>
                <a:latin typeface="Courier New" panose="02070309020205020404" pitchFamily="49" charset="0"/>
              </a:rPr>
              <a:t>(round(result), 6)</a:t>
            </a:r>
            <a:endParaRPr lang="en-US" sz="1600" b="0" dirty="0" smtClean="0">
              <a:effectLst/>
            </a:endParaRPr>
          </a:p>
          <a:p>
            <a:r>
              <a:rPr lang="en-US" sz="1600" dirty="0" err="1">
                <a:solidFill>
                  <a:srgbClr val="000000"/>
                </a:solidFill>
                <a:latin typeface="Courier New" panose="02070309020205020404" pitchFamily="49" charset="0"/>
              </a:rPr>
              <a:t>TypeError</a:t>
            </a:r>
            <a:r>
              <a:rPr lang="en-US" sz="1600" dirty="0">
                <a:solidFill>
                  <a:srgbClr val="000000"/>
                </a:solidFill>
                <a:latin typeface="Courier New" panose="02070309020205020404" pitchFamily="49" charset="0"/>
              </a:rPr>
              <a:t>: type </a:t>
            </a:r>
            <a:r>
              <a:rPr lang="en-US" sz="1600" dirty="0" err="1">
                <a:solidFill>
                  <a:srgbClr val="000000"/>
                </a:solidFill>
                <a:latin typeface="Courier New" panose="02070309020205020404" pitchFamily="49" charset="0"/>
              </a:rPr>
              <a:t>str</a:t>
            </a:r>
            <a:r>
              <a:rPr lang="en-US" sz="1600" dirty="0">
                <a:solidFill>
                  <a:srgbClr val="000000"/>
                </a:solidFill>
                <a:latin typeface="Courier New" panose="02070309020205020404" pitchFamily="49" charset="0"/>
              </a:rPr>
              <a:t> doesn't define __round__ </a:t>
            </a:r>
            <a:r>
              <a:rPr lang="en-US" sz="1600" dirty="0" smtClean="0">
                <a:solidFill>
                  <a:srgbClr val="000000"/>
                </a:solidFill>
                <a:latin typeface="Courier New" panose="02070309020205020404" pitchFamily="49" charset="0"/>
              </a:rPr>
              <a:t>method</a:t>
            </a:r>
            <a:endParaRPr lang="en-US" sz="1600" b="0" dirty="0" smtClean="0">
              <a:effectLst/>
            </a:endParaRPr>
          </a:p>
        </p:txBody>
      </p:sp>
      <p:sp>
        <p:nvSpPr>
          <p:cNvPr id="17" name="Rectangle 16"/>
          <p:cNvSpPr/>
          <p:nvPr/>
        </p:nvSpPr>
        <p:spPr>
          <a:xfrm>
            <a:off x="2583389" y="6385063"/>
            <a:ext cx="4784558" cy="377329"/>
          </a:xfrm>
          <a:prstGeom prst="rect">
            <a:avLst/>
          </a:prstGeom>
        </p:spPr>
        <p:txBody>
          <a:bodyPr wrap="square">
            <a:spAutoFit/>
          </a:bodyPr>
          <a:lstStyle/>
          <a:p>
            <a:r>
              <a:rPr lang="en-US" dirty="0">
                <a:solidFill>
                  <a:srgbClr val="000000"/>
                </a:solidFill>
                <a:latin typeface="Arial" panose="020B0604020202020204" pitchFamily="34" charset="0"/>
              </a:rPr>
              <a:t>What do you tell a student when a test fails</a:t>
            </a:r>
            <a:r>
              <a:rPr lang="en-US" dirty="0" smtClean="0">
                <a:solidFill>
                  <a:srgbClr val="000000"/>
                </a:solidFill>
                <a:latin typeface="Arial" panose="020B0604020202020204" pitchFamily="34" charset="0"/>
              </a:rPr>
              <a:t>?</a:t>
            </a:r>
            <a:endParaRPr lang="en-US" dirty="0"/>
          </a:p>
        </p:txBody>
      </p:sp>
      <p:sp>
        <p:nvSpPr>
          <p:cNvPr id="18" name="Rectangle 17"/>
          <p:cNvSpPr/>
          <p:nvPr/>
        </p:nvSpPr>
        <p:spPr>
          <a:xfrm>
            <a:off x="161030" y="4081787"/>
            <a:ext cx="2422359" cy="1200329"/>
          </a:xfrm>
          <a:prstGeom prst="rect">
            <a:avLst/>
          </a:prstGeom>
        </p:spPr>
        <p:txBody>
          <a:bodyPr wrap="square">
            <a:spAutoFit/>
          </a:bodyPr>
          <a:lstStyle/>
          <a:p>
            <a:r>
              <a:rPr lang="en-US" dirty="0">
                <a:solidFill>
                  <a:srgbClr val="000000"/>
                </a:solidFill>
                <a:latin typeface="Arial" panose="020B0604020202020204" pitchFamily="34" charset="0"/>
              </a:rPr>
              <a:t>You wrote 200 lines of unit tests; how do you know they’re correct</a:t>
            </a:r>
            <a:r>
              <a:rPr lang="en-US" dirty="0" smtClean="0">
                <a:solidFill>
                  <a:srgbClr val="000000"/>
                </a:solidFill>
                <a:latin typeface="Arial" panose="020B0604020202020204" pitchFamily="34" charset="0"/>
              </a:rPr>
              <a:t>?</a:t>
            </a:r>
            <a:endParaRPr lang="en-US" b="0" dirty="0" smtClean="0">
              <a:effectLst/>
            </a:endParaRPr>
          </a:p>
        </p:txBody>
      </p:sp>
      <p:sp>
        <p:nvSpPr>
          <p:cNvPr id="19" name="Slide Number Placeholder 18"/>
          <p:cNvSpPr>
            <a:spLocks noGrp="1"/>
          </p:cNvSpPr>
          <p:nvPr>
            <p:ph type="sldNum" sz="quarter" idx="12"/>
          </p:nvPr>
        </p:nvSpPr>
        <p:spPr/>
        <p:txBody>
          <a:bodyPr/>
          <a:lstStyle/>
          <a:p>
            <a:fld id="{ECFA9970-FF74-4F87-9602-75FA337336CE}" type="slidenum">
              <a:rPr lang="en-US" smtClean="0"/>
              <a:t>3</a:t>
            </a:fld>
            <a:endParaRPr lang="en-US"/>
          </a:p>
        </p:txBody>
      </p:sp>
    </p:spTree>
    <p:extLst>
      <p:ext uri="{BB962C8B-B14F-4D97-AF65-F5344CB8AC3E}">
        <p14:creationId xmlns:p14="http://schemas.microsoft.com/office/powerpoint/2010/main" val="76977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9" grpId="0"/>
      <p:bldP spid="10" grpId="0"/>
      <p:bldP spid="12" grpId="0"/>
      <p:bldP spid="13" grpId="0"/>
      <p:bldP spid="14" grpId="0"/>
      <p:bldP spid="15" grpId="0"/>
      <p:bldP spid="16" grpId="0"/>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Beyond Unit Testing</a:t>
            </a:r>
            <a:endParaRPr lang="en-US" dirty="0"/>
          </a:p>
        </p:txBody>
      </p:sp>
      <p:sp>
        <p:nvSpPr>
          <p:cNvPr id="3" name="Content Placeholder 2"/>
          <p:cNvSpPr>
            <a:spLocks noGrp="1"/>
          </p:cNvSpPr>
          <p:nvPr>
            <p:ph idx="1"/>
          </p:nvPr>
        </p:nvSpPr>
        <p:spPr/>
        <p:txBody>
          <a:bodyPr/>
          <a:lstStyle/>
          <a:p>
            <a:pPr fontAlgn="base"/>
            <a:r>
              <a:rPr lang="en-US" dirty="0"/>
              <a:t>How do we improve the internal consistency of our automated assessment of student code?</a:t>
            </a:r>
          </a:p>
          <a:p>
            <a:pPr fontAlgn="base"/>
            <a:r>
              <a:rPr lang="en-US" dirty="0"/>
              <a:t>How and when is it best to give students feedback on their code to improve learning? [1]</a:t>
            </a:r>
          </a:p>
          <a:p>
            <a:pPr fontAlgn="base"/>
            <a:r>
              <a:rPr lang="en-US" dirty="0"/>
              <a:t>How can we go beyond unit testing</a:t>
            </a:r>
            <a:r>
              <a:rPr lang="en-US" dirty="0" smtClean="0"/>
              <a:t>?</a:t>
            </a:r>
            <a:endParaRPr lang="en-US" dirty="0"/>
          </a:p>
        </p:txBody>
      </p:sp>
      <p:sp>
        <p:nvSpPr>
          <p:cNvPr id="5" name="Slide Number Placeholder 4"/>
          <p:cNvSpPr>
            <a:spLocks noGrp="1"/>
          </p:cNvSpPr>
          <p:nvPr>
            <p:ph type="sldNum" sz="quarter" idx="12"/>
          </p:nvPr>
        </p:nvSpPr>
        <p:spPr/>
        <p:txBody>
          <a:bodyPr/>
          <a:lstStyle/>
          <a:p>
            <a:fld id="{ECFA9970-FF74-4F87-9602-75FA337336CE}" type="slidenum">
              <a:rPr lang="en-US" smtClean="0"/>
              <a:t>4</a:t>
            </a:fld>
            <a:endParaRPr lang="en-US"/>
          </a:p>
        </p:txBody>
      </p:sp>
      <p:sp>
        <p:nvSpPr>
          <p:cNvPr id="7" name="Footer Placeholder 6"/>
          <p:cNvSpPr>
            <a:spLocks noGrp="1"/>
          </p:cNvSpPr>
          <p:nvPr>
            <p:ph type="ftr" sz="quarter" idx="11"/>
          </p:nvPr>
        </p:nvSpPr>
        <p:spPr>
          <a:xfrm>
            <a:off x="677333" y="6041362"/>
            <a:ext cx="7756803" cy="365125"/>
          </a:xfrm>
        </p:spPr>
        <p:txBody>
          <a:bodyPr/>
          <a:lstStyle/>
          <a:p>
            <a:r>
              <a:rPr lang="en-US" dirty="0" smtClean="0"/>
              <a:t>[1] Becker, Brett A., et al. "Compiler Error Messages Considered Unhelpful: The Landscape of Text-Based Programming Error Message Research." Proceedings of the Working Group Reports on Innovation and Technology in Computer Science Education. 2019. 177-210.</a:t>
            </a:r>
            <a:endParaRPr lang="en-US" dirty="0"/>
          </a:p>
        </p:txBody>
      </p:sp>
    </p:spTree>
    <p:extLst>
      <p:ext uri="{BB962C8B-B14F-4D97-AF65-F5344CB8AC3E}">
        <p14:creationId xmlns:p14="http://schemas.microsoft.com/office/powerpoint/2010/main" val="787344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Pedal </a:t>
            </a:r>
            <a:r>
              <a:rPr lang="en-US" dirty="0" smtClean="0"/>
              <a:t>Vision</a:t>
            </a:r>
            <a:endParaRPr lang="en-US" dirty="0"/>
          </a:p>
        </p:txBody>
      </p:sp>
      <p:sp>
        <p:nvSpPr>
          <p:cNvPr id="3" name="Content Placeholder 2"/>
          <p:cNvSpPr>
            <a:spLocks noGrp="1"/>
          </p:cNvSpPr>
          <p:nvPr>
            <p:ph idx="1"/>
          </p:nvPr>
        </p:nvSpPr>
        <p:spPr/>
        <p:txBody>
          <a:bodyPr/>
          <a:lstStyle/>
          <a:p>
            <a:pPr fontAlgn="base"/>
            <a:r>
              <a:rPr lang="en-US" dirty="0"/>
              <a:t>Feedback needs to be treated like a first class entity - engineered like software</a:t>
            </a:r>
          </a:p>
          <a:p>
            <a:pPr fontAlgn="base"/>
            <a:r>
              <a:rPr lang="en-US" dirty="0"/>
              <a:t>Feedback needs to be more than unit testing</a:t>
            </a:r>
          </a:p>
          <a:p>
            <a:pPr fontAlgn="base"/>
            <a:r>
              <a:rPr lang="en-US" dirty="0"/>
              <a:t>Need an extensible and flexible infrastructure to accomplish this</a:t>
            </a:r>
          </a:p>
          <a:p>
            <a:endParaRPr lang="en-US" dirty="0"/>
          </a:p>
        </p:txBody>
      </p:sp>
      <p:sp>
        <p:nvSpPr>
          <p:cNvPr id="4" name="Slide Number Placeholder 3"/>
          <p:cNvSpPr>
            <a:spLocks noGrp="1"/>
          </p:cNvSpPr>
          <p:nvPr>
            <p:ph type="sldNum" sz="quarter" idx="12"/>
          </p:nvPr>
        </p:nvSpPr>
        <p:spPr/>
        <p:txBody>
          <a:bodyPr/>
          <a:lstStyle/>
          <a:p>
            <a:fld id="{ECFA9970-FF74-4F87-9602-75FA337336CE}" type="slidenum">
              <a:rPr lang="en-US" smtClean="0"/>
              <a:t>5</a:t>
            </a:fld>
            <a:endParaRPr lang="en-US"/>
          </a:p>
        </p:txBody>
      </p:sp>
    </p:spTree>
    <p:extLst>
      <p:ext uri="{BB962C8B-B14F-4D97-AF65-F5344CB8AC3E}">
        <p14:creationId xmlns:p14="http://schemas.microsoft.com/office/powerpoint/2010/main" val="1644782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What is </a:t>
            </a:r>
            <a:r>
              <a:rPr lang="en-US" dirty="0" err="1"/>
              <a:t>PedaL</a:t>
            </a:r>
            <a:r>
              <a:rPr lang="en-US" dirty="0"/>
              <a:t> (Pedagogical Libraries</a:t>
            </a:r>
            <a:r>
              <a:rPr lang="en-US" dirty="0" smtClean="0"/>
              <a:t>)?</a:t>
            </a:r>
            <a:endParaRPr lang="en-US" dirty="0"/>
          </a:p>
        </p:txBody>
      </p:sp>
      <p:sp>
        <p:nvSpPr>
          <p:cNvPr id="6" name="Text Placeholder 5"/>
          <p:cNvSpPr>
            <a:spLocks noGrp="1"/>
          </p:cNvSpPr>
          <p:nvPr>
            <p:ph type="body" idx="1"/>
          </p:nvPr>
        </p:nvSpPr>
        <p:spPr/>
        <p:txBody>
          <a:bodyPr/>
          <a:lstStyle/>
          <a:p>
            <a:r>
              <a:rPr lang="en-US" dirty="0" smtClean="0"/>
              <a:t>Pedal is…</a:t>
            </a:r>
            <a:endParaRPr lang="en-US" dirty="0"/>
          </a:p>
        </p:txBody>
      </p:sp>
      <p:sp>
        <p:nvSpPr>
          <p:cNvPr id="7" name="Content Placeholder 6"/>
          <p:cNvSpPr>
            <a:spLocks noGrp="1"/>
          </p:cNvSpPr>
          <p:nvPr>
            <p:ph sz="half" idx="2"/>
          </p:nvPr>
        </p:nvSpPr>
        <p:spPr/>
        <p:txBody>
          <a:bodyPr/>
          <a:lstStyle/>
          <a:p>
            <a:pPr fontAlgn="base"/>
            <a:r>
              <a:rPr lang="en-US" dirty="0"/>
              <a:t>Python library</a:t>
            </a:r>
          </a:p>
          <a:p>
            <a:pPr fontAlgn="base"/>
            <a:r>
              <a:rPr lang="en-US" dirty="0"/>
              <a:t>Architecture for designed feedback and analysis</a:t>
            </a:r>
          </a:p>
          <a:p>
            <a:pPr fontAlgn="base"/>
            <a:r>
              <a:rPr lang="en-US" dirty="0"/>
              <a:t>Collection of tools</a:t>
            </a:r>
          </a:p>
          <a:p>
            <a:endParaRPr lang="en-US" dirty="0"/>
          </a:p>
        </p:txBody>
      </p:sp>
      <p:sp>
        <p:nvSpPr>
          <p:cNvPr id="8" name="Text Placeholder 7"/>
          <p:cNvSpPr>
            <a:spLocks noGrp="1"/>
          </p:cNvSpPr>
          <p:nvPr>
            <p:ph type="body" sz="quarter" idx="3"/>
          </p:nvPr>
        </p:nvSpPr>
        <p:spPr/>
        <p:txBody>
          <a:bodyPr/>
          <a:lstStyle/>
          <a:p>
            <a:r>
              <a:rPr lang="en-US" dirty="0" smtClean="0"/>
              <a:t>Pedal is NOT…</a:t>
            </a:r>
            <a:endParaRPr lang="en-US" dirty="0"/>
          </a:p>
        </p:txBody>
      </p:sp>
      <p:sp>
        <p:nvSpPr>
          <p:cNvPr id="9" name="Content Placeholder 8"/>
          <p:cNvSpPr>
            <a:spLocks noGrp="1"/>
          </p:cNvSpPr>
          <p:nvPr>
            <p:ph sz="quarter" idx="4"/>
          </p:nvPr>
        </p:nvSpPr>
        <p:spPr/>
        <p:txBody>
          <a:bodyPr/>
          <a:lstStyle/>
          <a:p>
            <a:pPr fontAlgn="base"/>
            <a:r>
              <a:rPr lang="en-US" dirty="0" err="1"/>
              <a:t>Autograding</a:t>
            </a:r>
            <a:r>
              <a:rPr lang="en-US" dirty="0"/>
              <a:t> platform</a:t>
            </a:r>
          </a:p>
          <a:p>
            <a:pPr fontAlgn="base"/>
            <a:r>
              <a:rPr lang="en-US" dirty="0"/>
              <a:t>Meant for human-grading</a:t>
            </a:r>
          </a:p>
          <a:p>
            <a:endParaRPr lang="en-US" dirty="0"/>
          </a:p>
        </p:txBody>
      </p:sp>
      <p:sp>
        <p:nvSpPr>
          <p:cNvPr id="4" name="Slide Number Placeholder 3"/>
          <p:cNvSpPr>
            <a:spLocks noGrp="1"/>
          </p:cNvSpPr>
          <p:nvPr>
            <p:ph type="sldNum" sz="quarter" idx="12"/>
          </p:nvPr>
        </p:nvSpPr>
        <p:spPr/>
        <p:txBody>
          <a:bodyPr/>
          <a:lstStyle/>
          <a:p>
            <a:fld id="{ECFA9970-FF74-4F87-9602-75FA337336CE}" type="slidenum">
              <a:rPr lang="en-US" smtClean="0"/>
              <a:t>6</a:t>
            </a:fld>
            <a:endParaRPr lang="en-US"/>
          </a:p>
        </p:txBody>
      </p:sp>
    </p:spTree>
    <p:extLst>
      <p:ext uri="{BB962C8B-B14F-4D97-AF65-F5344CB8AC3E}">
        <p14:creationId xmlns:p14="http://schemas.microsoft.com/office/powerpoint/2010/main" val="35261775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Our Model for </a:t>
            </a:r>
            <a:r>
              <a:rPr lang="en-US" dirty="0" smtClean="0"/>
              <a:t>Feedback</a:t>
            </a:r>
            <a:endParaRPr lang="en-US" dirty="0"/>
          </a:p>
        </p:txBody>
      </p:sp>
      <p:sp>
        <p:nvSpPr>
          <p:cNvPr id="7" name="Slide Number Placeholder 6"/>
          <p:cNvSpPr>
            <a:spLocks noGrp="1"/>
          </p:cNvSpPr>
          <p:nvPr>
            <p:ph type="sldNum" sz="quarter" idx="12"/>
          </p:nvPr>
        </p:nvSpPr>
        <p:spPr/>
        <p:txBody>
          <a:bodyPr/>
          <a:lstStyle/>
          <a:p>
            <a:fld id="{ECFA9970-FF74-4F87-9602-75FA337336CE}" type="slidenum">
              <a:rPr lang="en-US" smtClean="0"/>
              <a:t>7</a:t>
            </a:fld>
            <a:endParaRPr lang="en-US"/>
          </a:p>
        </p:txBody>
      </p:sp>
      <p:pic>
        <p:nvPicPr>
          <p:cNvPr id="2050" name="Picture 2" descr="https://lh5.googleusercontent.com/JZ-JED9DbaT5fFK6B9DaEQZsRIVLYQHPAhCs8icPTnvSBXZCchapZtWOeBLJPMpMa8JlnvsycI3duxuoLFSZJQGO-nVJcU-fKg42S8X5fn1U9-rfWFObfsHqi2QpYbbBo0z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9993" y="2362116"/>
            <a:ext cx="6991350" cy="300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088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t>
            </a:r>
            <a:r>
              <a:rPr lang="en-US" dirty="0" err="1"/>
              <a:t>PedaL</a:t>
            </a:r>
            <a:r>
              <a:rPr lang="en-US" dirty="0"/>
              <a:t> (Pedagogical Libraries</a:t>
            </a:r>
            <a:r>
              <a:rPr lang="en-US" dirty="0" smtClean="0"/>
              <a:t>)?</a:t>
            </a:r>
            <a:endParaRPr lang="en-US" dirty="0"/>
          </a:p>
        </p:txBody>
      </p:sp>
      <p:sp>
        <p:nvSpPr>
          <p:cNvPr id="3" name="Slide Number Placeholder 2"/>
          <p:cNvSpPr>
            <a:spLocks noGrp="1"/>
          </p:cNvSpPr>
          <p:nvPr>
            <p:ph type="sldNum" sz="quarter" idx="12"/>
          </p:nvPr>
        </p:nvSpPr>
        <p:spPr/>
        <p:txBody>
          <a:bodyPr/>
          <a:lstStyle/>
          <a:p>
            <a:fld id="{ECFA9970-FF74-4F87-9602-75FA337336CE}" type="slidenum">
              <a:rPr lang="en-US" smtClean="0"/>
              <a:t>8</a:t>
            </a:fld>
            <a:endParaRPr lang="en-US"/>
          </a:p>
        </p:txBody>
      </p:sp>
      <p:pic>
        <p:nvPicPr>
          <p:cNvPr id="3074" name="Picture 2" descr="https://lh3.googleusercontent.com/5pdUc3LWsfxqb_04fueWD5z4thz0XfqHpUBue316oSsiWo74I40NKQdnSetpupip2VJcm15kj1MQKVF8CpYm4sad-cEzIDPn4tn5h3TMop1HTYHVuh7XVMrzYlQl9_Joa6s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6668" y="2376155"/>
            <a:ext cx="6858000" cy="3219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1949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ECFA9970-FF74-4F87-9602-75FA337336CE}" type="slidenum">
              <a:rPr lang="en-US" smtClean="0"/>
              <a:t>9</a:t>
            </a:fld>
            <a:endParaRPr lang="en-US"/>
          </a:p>
        </p:txBody>
      </p:sp>
    </p:spTree>
    <p:extLst>
      <p:ext uri="{BB962C8B-B14F-4D97-AF65-F5344CB8AC3E}">
        <p14:creationId xmlns:p14="http://schemas.microsoft.com/office/powerpoint/2010/main" val="152879230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39</TotalTime>
  <Words>1278</Words>
  <Application>Microsoft Office PowerPoint</Application>
  <PresentationFormat>Widescreen</PresentationFormat>
  <Paragraphs>185</Paragraphs>
  <Slides>20</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Courier New</vt:lpstr>
      <vt:lpstr>Trebuchet MS</vt:lpstr>
      <vt:lpstr>Wingdings 3</vt:lpstr>
      <vt:lpstr>Facet</vt:lpstr>
      <vt:lpstr>PedaL An Infrastructure for Automated Feedback Systems</vt:lpstr>
      <vt:lpstr>Typical Submission Flow</vt:lpstr>
      <vt:lpstr>Dissecting a Unit Test</vt:lpstr>
      <vt:lpstr>Beyond Unit Testing</vt:lpstr>
      <vt:lpstr>Pedal Vision</vt:lpstr>
      <vt:lpstr>What is PedaL (Pedagogical Libraries)?</vt:lpstr>
      <vt:lpstr>Our Model for Feedback</vt:lpstr>
      <vt:lpstr>What is PedaL (Pedagogical Libraries)?</vt:lpstr>
      <vt:lpstr>Demo</vt:lpstr>
      <vt:lpstr>PedaL in Jupyter Notebooks</vt:lpstr>
      <vt:lpstr>PedaL in BlockPy</vt:lpstr>
      <vt:lpstr>How we fit in</vt:lpstr>
      <vt:lpstr>Audiences - Students</vt:lpstr>
      <vt:lpstr>Audiences - Teachers</vt:lpstr>
      <vt:lpstr>Audiences - Curriculum Designers/Researchers</vt:lpstr>
      <vt:lpstr>Take Aways</vt:lpstr>
      <vt:lpstr>Pedaling Towards Improved Feedback</vt:lpstr>
      <vt:lpstr>Wrap Up</vt:lpstr>
      <vt:lpstr>Yeah, but...</vt:lpstr>
      <vt:lpstr>XKCD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PedaL An Infrastructure for Automated Feedback Systems</dc:title>
  <dc:creator>Gusukuma, Luke</dc:creator>
  <cp:lastModifiedBy>Gusukuma, Luke</cp:lastModifiedBy>
  <cp:revision>6</cp:revision>
  <dcterms:created xsi:type="dcterms:W3CDTF">2020-03-12T05:04:39Z</dcterms:created>
  <dcterms:modified xsi:type="dcterms:W3CDTF">2020-03-12T05:44:15Z</dcterms:modified>
</cp:coreProperties>
</file>