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and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and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Boosting Algorithm"/>
          <p:cNvSpPr txBox="1"/>
          <p:nvPr/>
        </p:nvSpPr>
        <p:spPr>
          <a:xfrm>
            <a:off x="15134186" y="1371821"/>
            <a:ext cx="5733594" cy="82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u="sng"/>
            </a:lvl1pPr>
          </a:lstStyle>
          <a:p>
            <a:pPr/>
            <a:r>
              <a:t>Boosting Algorithm</a:t>
            </a:r>
          </a:p>
        </p:txBody>
      </p:sp>
      <p:sp>
        <p:nvSpPr>
          <p:cNvPr id="172" name="LG Boost Regressor…"/>
          <p:cNvSpPr txBox="1"/>
          <p:nvPr/>
        </p:nvSpPr>
        <p:spPr>
          <a:xfrm>
            <a:off x="15444568" y="6966570"/>
            <a:ext cx="4720858" cy="2622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09599" indent="-609599">
              <a:buSzPct val="123000"/>
              <a:buChar char="•"/>
              <a:defRPr sz="3300"/>
            </a:pPr>
            <a:r>
              <a:t>LG Boost Regressor</a:t>
            </a:r>
          </a:p>
          <a:p>
            <a:pPr marL="609599" indent="-609599">
              <a:buSzPct val="123000"/>
              <a:buChar char="•"/>
              <a:defRPr sz="3300"/>
            </a:pPr>
            <a:r>
              <a:t>Ada Boost Regressor</a:t>
            </a:r>
          </a:p>
          <a:p>
            <a:pPr marL="609599" indent="-609599">
              <a:buSzPct val="123000"/>
              <a:buChar char="•"/>
              <a:defRPr sz="3300"/>
            </a:pPr>
            <a:r>
              <a:t>XG Boost Regressor</a:t>
            </a:r>
          </a:p>
        </p:txBody>
      </p:sp>
      <p:pic>
        <p:nvPicPr>
          <p:cNvPr id="173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5471" y="3050040"/>
            <a:ext cx="13335001" cy="66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This is a well known learning and a supervised…"/>
          <p:cNvSpPr txBox="1"/>
          <p:nvPr/>
        </p:nvSpPr>
        <p:spPr>
          <a:xfrm>
            <a:off x="15134192" y="2755609"/>
            <a:ext cx="7978039" cy="364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0000"/>
              </a:lnSpc>
              <a:defRPr sz="2800"/>
            </a:pPr>
            <a:r>
              <a:t>This is a well known learning and a supervised </a:t>
            </a:r>
          </a:p>
          <a:p>
            <a:pPr>
              <a:lnSpc>
                <a:spcPct val="10000"/>
              </a:lnSpc>
              <a:defRPr sz="2800"/>
            </a:pPr>
            <a:r>
              <a:t>machine learning strategy that combines the </a:t>
            </a:r>
          </a:p>
          <a:p>
            <a:pPr>
              <a:lnSpc>
                <a:spcPct val="10000"/>
              </a:lnSpc>
              <a:defRPr sz="2800"/>
            </a:pPr>
            <a:r>
              <a:t>predictions of multiple weak moles to generate</a:t>
            </a:r>
          </a:p>
          <a:p>
            <a:pPr>
              <a:lnSpc>
                <a:spcPct val="10000"/>
              </a:lnSpc>
              <a:defRPr sz="2800"/>
            </a:pPr>
            <a:r>
              <a:t>powerful ensemble model. </a:t>
            </a:r>
          </a:p>
          <a:p>
            <a:pPr>
              <a:lnSpc>
                <a:spcPct val="10000"/>
              </a:lnSpc>
              <a:defRPr sz="2800"/>
            </a:pPr>
            <a:r>
              <a:t>Below three are some of the algorithms explained</a:t>
            </a:r>
          </a:p>
          <a:p>
            <a:pPr>
              <a:lnSpc>
                <a:spcPct val="10000"/>
              </a:lnSpc>
              <a:defRPr sz="2800"/>
            </a:pPr>
            <a:r>
              <a:t>In this,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AdaBoost Algorithm:"/>
          <p:cNvSpPr txBox="1"/>
          <p:nvPr/>
        </p:nvSpPr>
        <p:spPr>
          <a:xfrm>
            <a:off x="13763203" y="2073636"/>
            <a:ext cx="6151779" cy="82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u="sng"/>
            </a:lvl1pPr>
          </a:lstStyle>
          <a:p>
            <a:pPr/>
            <a:r>
              <a:t>AdaBoost Algorithm:</a:t>
            </a:r>
          </a:p>
        </p:txBody>
      </p:sp>
      <p:pic>
        <p:nvPicPr>
          <p:cNvPr id="177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216" y="2794931"/>
            <a:ext cx="12287507" cy="8126138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This is also called Adaptive boosting which commonly…"/>
          <p:cNvSpPr txBox="1"/>
          <p:nvPr/>
        </p:nvSpPr>
        <p:spPr>
          <a:xfrm>
            <a:off x="13726991" y="3595616"/>
            <a:ext cx="9751417" cy="4265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0000"/>
              </a:lnSpc>
              <a:defRPr sz="2800"/>
            </a:pPr>
            <a:r>
              <a:t>This is also called Adaptive boosting which commonly </a:t>
            </a:r>
          </a:p>
          <a:p>
            <a:pPr>
              <a:lnSpc>
                <a:spcPct val="10000"/>
              </a:lnSpc>
              <a:defRPr sz="2800"/>
            </a:pPr>
            <a:r>
              <a:t>focuses on improving weak classifiers or learners </a:t>
            </a:r>
          </a:p>
          <a:p>
            <a:pPr>
              <a:lnSpc>
                <a:spcPct val="10000"/>
              </a:lnSpc>
              <a:defRPr sz="2800"/>
            </a:pPr>
            <a:r>
              <a:t>performance. It begins with a simple model, like a single </a:t>
            </a:r>
          </a:p>
          <a:p>
            <a:pPr>
              <a:lnSpc>
                <a:spcPct val="10000"/>
              </a:lnSpc>
              <a:defRPr sz="2800"/>
            </a:pPr>
            <a:r>
              <a:t>decision tree with one node and two leaves. This algorithm</a:t>
            </a:r>
          </a:p>
          <a:p>
            <a:pPr>
              <a:lnSpc>
                <a:spcPct val="10000"/>
              </a:lnSpc>
              <a:defRPr sz="2800"/>
            </a:pPr>
            <a:r>
              <a:t>Identifies and addresses mistakes made by this initial model </a:t>
            </a:r>
          </a:p>
          <a:p>
            <a:pPr>
              <a:lnSpc>
                <a:spcPct val="10000"/>
              </a:lnSpc>
              <a:defRPr sz="2800"/>
            </a:pPr>
            <a:r>
              <a:t>in predicting the data.</a:t>
            </a:r>
          </a:p>
        </p:txBody>
      </p:sp>
      <p:sp>
        <p:nvSpPr>
          <p:cNvPr id="179" name="Applications"/>
          <p:cNvSpPr txBox="1"/>
          <p:nvPr/>
        </p:nvSpPr>
        <p:spPr>
          <a:xfrm>
            <a:off x="13779524" y="7625781"/>
            <a:ext cx="3047468" cy="68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 u="sng"/>
            </a:lvl1pPr>
          </a:lstStyle>
          <a:p>
            <a:pPr/>
            <a:r>
              <a:t>Applications</a:t>
            </a:r>
          </a:p>
        </p:txBody>
      </p:sp>
      <p:sp>
        <p:nvSpPr>
          <p:cNvPr id="180" name="Image and face recognition…"/>
          <p:cNvSpPr txBox="1"/>
          <p:nvPr/>
        </p:nvSpPr>
        <p:spPr>
          <a:xfrm>
            <a:off x="13730561" y="8562367"/>
            <a:ext cx="7691325" cy="2925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09599" indent="-609599">
              <a:lnSpc>
                <a:spcPct val="10000"/>
              </a:lnSpc>
              <a:buSzPct val="123000"/>
              <a:buChar char="•"/>
              <a:defRPr sz="2400"/>
            </a:pPr>
            <a:r>
              <a:t>Image and face recognition</a:t>
            </a:r>
          </a:p>
          <a:p>
            <a:pPr marL="609599" indent="-609599">
              <a:lnSpc>
                <a:spcPct val="10000"/>
              </a:lnSpc>
              <a:buSzPct val="123000"/>
              <a:buChar char="•"/>
              <a:defRPr sz="2400"/>
            </a:pPr>
            <a:r>
              <a:t>Financial Forecasting</a:t>
            </a:r>
          </a:p>
          <a:p>
            <a:pPr marL="609599" indent="-609599">
              <a:lnSpc>
                <a:spcPct val="10000"/>
              </a:lnSpc>
              <a:buSzPct val="123000"/>
              <a:buChar char="•"/>
              <a:defRPr sz="2400"/>
            </a:pPr>
            <a:r>
              <a:t>Healthcare</a:t>
            </a:r>
          </a:p>
          <a:p>
            <a:pPr marL="609599" indent="-609599">
              <a:lnSpc>
                <a:spcPct val="10000"/>
              </a:lnSpc>
              <a:buSzPct val="123000"/>
              <a:buChar char="•"/>
              <a:defRPr sz="2400"/>
            </a:pPr>
            <a:r>
              <a:t>Text analysis</a:t>
            </a:r>
          </a:p>
          <a:p>
            <a:pPr marL="609599" indent="-609599">
              <a:lnSpc>
                <a:spcPct val="10000"/>
              </a:lnSpc>
              <a:buSzPct val="123000"/>
              <a:buChar char="•"/>
              <a:defRPr sz="2400"/>
            </a:pPr>
            <a:r>
              <a:t>Marketing and customer Relationship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LG Boosting Algorithm"/>
          <p:cNvSpPr txBox="1"/>
          <p:nvPr/>
        </p:nvSpPr>
        <p:spPr>
          <a:xfrm>
            <a:off x="14955572" y="2725496"/>
            <a:ext cx="6727242" cy="82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u="sng"/>
            </a:lvl1pPr>
          </a:lstStyle>
          <a:p>
            <a:pPr/>
            <a:r>
              <a:t>LG Boosting Algorithm</a:t>
            </a:r>
          </a:p>
        </p:txBody>
      </p:sp>
      <p:pic>
        <p:nvPicPr>
          <p:cNvPr id="183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3995" y="3314700"/>
            <a:ext cx="10795001" cy="70866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This is one of a type from Gradient boosting algorithm…"/>
          <p:cNvSpPr txBox="1"/>
          <p:nvPr/>
        </p:nvSpPr>
        <p:spPr>
          <a:xfrm>
            <a:off x="14880525" y="4123275"/>
            <a:ext cx="9091068" cy="2658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spcBef>
                <a:spcPts val="1800"/>
              </a:spcBef>
              <a:defRPr sz="2800"/>
            </a:pPr>
            <a:r>
              <a:t>This is one of a type from Gradient boosting algorithm </a:t>
            </a:r>
          </a:p>
          <a:p>
            <a:pPr>
              <a:lnSpc>
                <a:spcPct val="70000"/>
              </a:lnSpc>
              <a:spcBef>
                <a:spcPts val="1800"/>
              </a:spcBef>
              <a:defRPr sz="2800"/>
            </a:pPr>
            <a:r>
              <a:t>and Lg boost algorithm combines several weak learners </a:t>
            </a:r>
          </a:p>
          <a:p>
            <a:pPr>
              <a:lnSpc>
                <a:spcPct val="70000"/>
              </a:lnSpc>
              <a:spcBef>
                <a:spcPts val="1800"/>
              </a:spcBef>
              <a:defRPr sz="2800"/>
            </a:pPr>
            <a:r>
              <a:t>into strong learners, in which each new model is trained</a:t>
            </a:r>
          </a:p>
          <a:p>
            <a:pPr>
              <a:lnSpc>
                <a:spcPct val="70000"/>
              </a:lnSpc>
              <a:spcBef>
                <a:spcPts val="1800"/>
              </a:spcBef>
              <a:defRPr sz="2800"/>
            </a:pPr>
            <a:r>
              <a:t>to minimise the loss function such as mean square </a:t>
            </a:r>
          </a:p>
          <a:p>
            <a:pPr>
              <a:lnSpc>
                <a:spcPct val="70000"/>
              </a:lnSpc>
              <a:spcBef>
                <a:spcPts val="1800"/>
              </a:spcBef>
              <a:defRPr sz="2800"/>
            </a:pPr>
            <a:r>
              <a:t>error of the previous model using gradient descent.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XG Boost Algorithm"/>
          <p:cNvSpPr txBox="1"/>
          <p:nvPr/>
        </p:nvSpPr>
        <p:spPr>
          <a:xfrm>
            <a:off x="13285310" y="2877498"/>
            <a:ext cx="5881117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u="sng"/>
            </a:lvl1pPr>
          </a:lstStyle>
          <a:p>
            <a:pPr/>
            <a:r>
              <a:t>XG Boost Algorithm</a:t>
            </a:r>
          </a:p>
        </p:txBody>
      </p:sp>
      <p:pic>
        <p:nvPicPr>
          <p:cNvPr id="187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2691" y="2896846"/>
            <a:ext cx="12700001" cy="712470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This is also one of a type from Gradient boosting algorithm.…"/>
          <p:cNvSpPr txBox="1"/>
          <p:nvPr/>
        </p:nvSpPr>
        <p:spPr>
          <a:xfrm>
            <a:off x="13285311" y="4177084"/>
            <a:ext cx="10579609" cy="4260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spcBef>
                <a:spcPts val="1800"/>
              </a:spcBef>
              <a:defRPr sz="2800"/>
            </a:pPr>
            <a:r>
              <a:t>This is also one of a type from Gradient boosting algorithm.</a:t>
            </a:r>
          </a:p>
          <a:p>
            <a:pPr>
              <a:lnSpc>
                <a:spcPct val="70000"/>
              </a:lnSpc>
              <a:spcBef>
                <a:spcPts val="1800"/>
              </a:spcBef>
              <a:defRPr sz="2800"/>
            </a:pPr>
            <a:r>
              <a:t>It offers a great deal of control to the users and it is designed</a:t>
            </a:r>
          </a:p>
          <a:p>
            <a:pPr>
              <a:lnSpc>
                <a:spcPct val="70000"/>
              </a:lnSpc>
              <a:spcBef>
                <a:spcPts val="1800"/>
              </a:spcBef>
              <a:defRPr sz="2800"/>
            </a:pPr>
            <a:r>
              <a:t>To be highly efficient , flexible and portable.</a:t>
            </a:r>
          </a:p>
          <a:p>
            <a:pPr>
              <a:lnSpc>
                <a:spcPct val="70000"/>
              </a:lnSpc>
              <a:spcBef>
                <a:spcPts val="1800"/>
              </a:spcBef>
              <a:defRPr sz="2800"/>
            </a:pPr>
            <a:r>
              <a:t>XG boost works by combining a number of weak learners to form </a:t>
            </a:r>
          </a:p>
          <a:p>
            <a:pPr>
              <a:lnSpc>
                <a:spcPct val="70000"/>
              </a:lnSpc>
              <a:spcBef>
                <a:spcPts val="1800"/>
              </a:spcBef>
              <a:defRPr sz="2800"/>
            </a:pPr>
            <a:r>
              <a:t>a strong learner. A weak learner is a machine learning model that</a:t>
            </a:r>
          </a:p>
          <a:p>
            <a:pPr>
              <a:lnSpc>
                <a:spcPct val="70000"/>
              </a:lnSpc>
              <a:spcBef>
                <a:spcPts val="1800"/>
              </a:spcBef>
              <a:defRPr sz="2800"/>
            </a:pPr>
            <a:r>
              <a:t>Is slightly better than random guessing. However, when weak </a:t>
            </a:r>
          </a:p>
          <a:p>
            <a:pPr>
              <a:lnSpc>
                <a:spcPct val="70000"/>
              </a:lnSpc>
              <a:spcBef>
                <a:spcPts val="1800"/>
              </a:spcBef>
              <a:defRPr sz="2800"/>
            </a:pPr>
            <a:r>
              <a:t>Learners ae combined, they form a strong learner.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2_score for Boosting Algorithms"/>
          <p:cNvSpPr txBox="1"/>
          <p:nvPr/>
        </p:nvSpPr>
        <p:spPr>
          <a:xfrm>
            <a:off x="2384674" y="1833012"/>
            <a:ext cx="9892285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 u="sng"/>
            </a:lvl1pPr>
          </a:lstStyle>
          <a:p>
            <a:pPr/>
            <a:r>
              <a:t>R2_score for Boosting Algorithms</a:t>
            </a:r>
          </a:p>
        </p:txBody>
      </p:sp>
      <p:sp>
        <p:nvSpPr>
          <p:cNvPr id="191" name="AdaBooster regression : 0.8447476929154872"/>
          <p:cNvSpPr txBox="1"/>
          <p:nvPr/>
        </p:nvSpPr>
        <p:spPr>
          <a:xfrm>
            <a:off x="2327703" y="3377298"/>
            <a:ext cx="1277447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AdaBooster regression : 0.8447476929154872</a:t>
            </a:r>
          </a:p>
        </p:txBody>
      </p:sp>
      <p:sp>
        <p:nvSpPr>
          <p:cNvPr id="192" name="LG boost regressor : 0.8833974199848822"/>
          <p:cNvSpPr txBox="1"/>
          <p:nvPr/>
        </p:nvSpPr>
        <p:spPr>
          <a:xfrm>
            <a:off x="2346693" y="4909498"/>
            <a:ext cx="1197345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LG boost regressor : 0.8833974199848822 </a:t>
            </a:r>
          </a:p>
        </p:txBody>
      </p:sp>
      <p:sp>
        <p:nvSpPr>
          <p:cNvPr id="193" name="XG boost regressor : 0.8713490621922348"/>
          <p:cNvSpPr txBox="1"/>
          <p:nvPr/>
        </p:nvSpPr>
        <p:spPr>
          <a:xfrm>
            <a:off x="2346693" y="6593732"/>
            <a:ext cx="12006987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XG boost regressor : 0.8713490621922348 </a:t>
            </a:r>
          </a:p>
        </p:txBody>
      </p:sp>
      <p:sp>
        <p:nvSpPr>
          <p:cNvPr id="194" name="Hence the LG boost provides a better r2_score."/>
          <p:cNvSpPr txBox="1"/>
          <p:nvPr/>
        </p:nvSpPr>
        <p:spPr>
          <a:xfrm>
            <a:off x="2194768" y="8358559"/>
            <a:ext cx="10097326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pPr/>
            <a:r>
              <a:t>Hence the LG boost provides a better r2_score.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