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66" r:id="rId5"/>
    <p:sldId id="282" r:id="rId6"/>
    <p:sldId id="283" r:id="rId7"/>
    <p:sldId id="280" r:id="rId8"/>
    <p:sldId id="281" r:id="rId9"/>
    <p:sldId id="277" r:id="rId10"/>
    <p:sldId id="261" r:id="rId11"/>
    <p:sldId id="278" r:id="rId12"/>
    <p:sldId id="279" r:id="rId13"/>
    <p:sldId id="272" r:id="rId14"/>
    <p:sldId id="284" r:id="rId15"/>
    <p:sldId id="285" r:id="rId16"/>
    <p:sldId id="286" r:id="rId17"/>
    <p:sldId id="287" r:id="rId18"/>
    <p:sldId id="288" r:id="rId19"/>
    <p:sldId id="274" r:id="rId20"/>
    <p:sldId id="262" r:id="rId21"/>
    <p:sldId id="275" r:id="rId22"/>
    <p:sldId id="289" r:id="rId23"/>
    <p:sldId id="29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5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62" d="100"/>
          <a:sy n="62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3D7A2-C585-48BF-BF8C-C21FDC051F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8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pPr>
              <a:lnSpc>
                <a:spcPts val="5550"/>
              </a:lnSpc>
            </a:pPr>
            <a:r>
              <a:rPr lang="en-US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Hospital Patient Flow &amp; Medical Services 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BY   SUJITHKUMAR C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STAYS &amp; TREATMENTS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78E8BE-8BE1-0E26-A51E-8ADB670A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F37FB1-3CFD-F5C5-BA80-E8F204E64F75}"/>
              </a:ext>
            </a:extLst>
          </p:cNvPr>
          <p:cNvSpPr/>
          <p:nvPr/>
        </p:nvSpPr>
        <p:spPr>
          <a:xfrm>
            <a:off x="2645595" y="1268307"/>
            <a:ext cx="2835667" cy="129454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AVG STAY – </a:t>
            </a:r>
            <a:r>
              <a:rPr lang="en-US" sz="2000" b="1" dirty="0">
                <a:solidFill>
                  <a:srgbClr val="7030A0"/>
                </a:solidFill>
                <a:latin typeface="Arial Black" panose="020B0A04020102020204" pitchFamily="34" charset="0"/>
              </a:rPr>
              <a:t>10.49 days</a:t>
            </a:r>
            <a:endParaRPr lang="en-IN" sz="2000" b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F3D37-405D-F583-6893-872F52A6F46C}"/>
              </a:ext>
            </a:extLst>
          </p:cNvPr>
          <p:cNvSpPr/>
          <p:nvPr/>
        </p:nvSpPr>
        <p:spPr>
          <a:xfrm>
            <a:off x="1510301" y="3242841"/>
            <a:ext cx="5106256" cy="647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STAY : 20 Days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0520CE-E111-56F6-A18F-880B2CC42233}"/>
              </a:ext>
            </a:extLst>
          </p:cNvPr>
          <p:cNvSpPr/>
          <p:nvPr/>
        </p:nvSpPr>
        <p:spPr>
          <a:xfrm>
            <a:off x="7376845" y="452063"/>
            <a:ext cx="4058292" cy="996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AVG STAYS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D45C9-1343-6BA5-6CB7-D805718A38A9}"/>
              </a:ext>
            </a:extLst>
          </p:cNvPr>
          <p:cNvSpPr txBox="1"/>
          <p:nvPr/>
        </p:nvSpPr>
        <p:spPr>
          <a:xfrm>
            <a:off x="7376844" y="1869897"/>
            <a:ext cx="423295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CARDIOLOGY</a:t>
            </a:r>
            <a:r>
              <a:rPr lang="en-US" dirty="0"/>
              <a:t>  - </a:t>
            </a:r>
            <a:r>
              <a:rPr lang="en-US" dirty="0">
                <a:solidFill>
                  <a:srgbClr val="0070C0"/>
                </a:solidFill>
              </a:rPr>
              <a:t>10.56</a:t>
            </a:r>
            <a:r>
              <a:rPr lang="en-US" dirty="0"/>
              <a:t> Days</a:t>
            </a:r>
          </a:p>
          <a:p>
            <a:r>
              <a:rPr lang="en-US" b="1" dirty="0"/>
              <a:t>EMERGENCY </a:t>
            </a:r>
            <a:r>
              <a:rPr lang="en-US" dirty="0"/>
              <a:t>– </a:t>
            </a:r>
            <a:r>
              <a:rPr lang="en-US" dirty="0">
                <a:solidFill>
                  <a:srgbClr val="0070C0"/>
                </a:solidFill>
              </a:rPr>
              <a:t>10.54</a:t>
            </a:r>
            <a:r>
              <a:rPr lang="en-US" dirty="0"/>
              <a:t> Days</a:t>
            </a:r>
          </a:p>
          <a:p>
            <a:r>
              <a:rPr lang="en-US" b="1" dirty="0"/>
              <a:t>UROLOGY</a:t>
            </a:r>
            <a:r>
              <a:rPr lang="en-US" dirty="0"/>
              <a:t>– </a:t>
            </a:r>
            <a:r>
              <a:rPr lang="en-US" dirty="0">
                <a:solidFill>
                  <a:srgbClr val="0070C0"/>
                </a:solidFill>
              </a:rPr>
              <a:t>10.53</a:t>
            </a:r>
            <a:r>
              <a:rPr lang="en-US" dirty="0"/>
              <a:t> Days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4322F2-2316-6BCD-4234-36408B7E0D92}"/>
              </a:ext>
            </a:extLst>
          </p:cNvPr>
          <p:cNvSpPr/>
          <p:nvPr/>
        </p:nvSpPr>
        <p:spPr>
          <a:xfrm>
            <a:off x="7376844" y="3068181"/>
            <a:ext cx="4058292" cy="9965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AVG STAYS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2C1B16-DFC0-0E71-6096-8C2460CE8440}"/>
              </a:ext>
            </a:extLst>
          </p:cNvPr>
          <p:cNvSpPr txBox="1"/>
          <p:nvPr/>
        </p:nvSpPr>
        <p:spPr>
          <a:xfrm>
            <a:off x="7469312" y="4323213"/>
            <a:ext cx="37706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PEDIATRICS</a:t>
            </a:r>
            <a:r>
              <a:rPr lang="en-US" dirty="0"/>
              <a:t> – </a:t>
            </a:r>
            <a:r>
              <a:rPr lang="en-US" b="1" dirty="0">
                <a:solidFill>
                  <a:srgbClr val="C00000"/>
                </a:solidFill>
              </a:rPr>
              <a:t>10.39 </a:t>
            </a:r>
            <a:r>
              <a:rPr lang="en-US" b="1" dirty="0">
                <a:solidFill>
                  <a:schemeClr val="tx1"/>
                </a:solidFill>
              </a:rPr>
              <a:t>Days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962C0-57CE-90A0-BB11-B86A63D5F69C}"/>
              </a:ext>
            </a:extLst>
          </p:cNvPr>
          <p:cNvSpPr/>
          <p:nvPr/>
        </p:nvSpPr>
        <p:spPr>
          <a:xfrm>
            <a:off x="1510301" y="5250094"/>
            <a:ext cx="10099496" cy="13510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SUCCESSFULL TREATMENTS 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4000" b="1" dirty="0">
                <a:solidFill>
                  <a:srgbClr val="00B050"/>
                </a:solidFill>
                <a:latin typeface="Arial Black" panose="020B0A04020102020204" pitchFamily="34" charset="0"/>
              </a:rPr>
              <a:t>80K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FB081-FF87-9C46-4683-0956C574FCFC}"/>
              </a:ext>
            </a:extLst>
          </p:cNvPr>
          <p:cNvSpPr/>
          <p:nvPr/>
        </p:nvSpPr>
        <p:spPr>
          <a:xfrm>
            <a:off x="1510300" y="4284995"/>
            <a:ext cx="5106256" cy="647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LOWEST STAY : 01 Day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61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7AEA6-6C0E-CCD2-72AD-9479582F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0FF2-AB4D-D127-B0B7-6A491DF46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ADMISSIONS</a:t>
            </a:r>
          </a:p>
        </p:txBody>
      </p:sp>
    </p:spTree>
    <p:extLst>
      <p:ext uri="{BB962C8B-B14F-4D97-AF65-F5344CB8AC3E}">
        <p14:creationId xmlns:p14="http://schemas.microsoft.com/office/powerpoint/2010/main" val="281418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9903F-A259-7F93-1124-3EB4BDC5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82B029-48C7-B4AB-7373-06D1B8DCF483}"/>
              </a:ext>
            </a:extLst>
          </p:cNvPr>
          <p:cNvSpPr/>
          <p:nvPr/>
        </p:nvSpPr>
        <p:spPr>
          <a:xfrm>
            <a:off x="6397377" y="4695289"/>
            <a:ext cx="4448710" cy="17834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ADMISSIONS HAPPENS ON</a:t>
            </a:r>
            <a:endParaRPr lang="en-US" b="1" dirty="0"/>
          </a:p>
          <a:p>
            <a:pPr algn="ctr"/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NEUROLOGY - 12652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ONCOLOGY - 12355</a:t>
            </a:r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2DA7C-7C0A-6F55-B8E2-FFFEC2E9531C}"/>
              </a:ext>
            </a:extLst>
          </p:cNvPr>
          <p:cNvSpPr/>
          <p:nvPr/>
        </p:nvSpPr>
        <p:spPr>
          <a:xfrm>
            <a:off x="1345915" y="4695289"/>
            <a:ext cx="4448710" cy="17936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ADMISSIONS HAPPENS ON</a:t>
            </a:r>
            <a:endParaRPr lang="en-US" b="1" dirty="0"/>
          </a:p>
          <a:p>
            <a:pPr algn="ctr"/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Narrow" panose="020B0004020202020204" pitchFamily="34" charset="0"/>
              </a:rPr>
              <a:t>EMERGENCY - </a:t>
            </a:r>
            <a:r>
              <a:rPr lang="en-US" dirty="0">
                <a:solidFill>
                  <a:srgbClr val="00B0F0"/>
                </a:solidFill>
                <a:latin typeface="Aptos Narrow" panose="020B0004020202020204" pitchFamily="34" charset="0"/>
              </a:rPr>
              <a:t>12776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ptos Narrow" panose="020B0004020202020204" pitchFamily="34" charset="0"/>
              </a:rPr>
              <a:t>ORTHOPEDICS - </a:t>
            </a:r>
            <a:r>
              <a:rPr lang="en-IN" dirty="0">
                <a:solidFill>
                  <a:srgbClr val="0070C0"/>
                </a:solidFill>
                <a:latin typeface="Aptos Narrow" panose="020B0004020202020204" pitchFamily="34" charset="0"/>
              </a:rPr>
              <a:t>12541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83D9F-65EE-EB70-D492-2233ED0DED2D}"/>
              </a:ext>
            </a:extLst>
          </p:cNvPr>
          <p:cNvSpPr txBox="1"/>
          <p:nvPr/>
        </p:nvSpPr>
        <p:spPr>
          <a:xfrm>
            <a:off x="6260386" y="1301342"/>
            <a:ext cx="55754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HIGHEST ADMISSION IN – </a:t>
            </a:r>
            <a:r>
              <a:rPr lang="en-US" b="1" dirty="0">
                <a:solidFill>
                  <a:srgbClr val="0070C0"/>
                </a:solidFill>
              </a:rPr>
              <a:t>2024</a:t>
            </a:r>
            <a:r>
              <a:rPr lang="en-US" b="1" dirty="0">
                <a:solidFill>
                  <a:srgbClr val="00B050"/>
                </a:solidFill>
              </a:rPr>
              <a:t> (50K)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0DB55-F94B-3414-808B-2AF9816DF01D}"/>
              </a:ext>
            </a:extLst>
          </p:cNvPr>
          <p:cNvSpPr/>
          <p:nvPr/>
        </p:nvSpPr>
        <p:spPr>
          <a:xfrm>
            <a:off x="6260384" y="2569878"/>
            <a:ext cx="5575443" cy="18891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OVERALL</a:t>
            </a:r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 IN MONTH</a:t>
            </a:r>
          </a:p>
          <a:p>
            <a:pPr algn="ctr"/>
            <a:endParaRPr lang="en-US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HIGHEST ADMISSION IN </a:t>
            </a:r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– </a:t>
            </a: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DEC</a:t>
            </a:r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Arial Black" panose="020B0A04020102020204" pitchFamily="34" charset="0"/>
              </a:rPr>
              <a:t>(8686)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LOWEST ADMISSION IN </a:t>
            </a:r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– </a:t>
            </a: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FEB</a:t>
            </a:r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(7753)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6A1020-3BEE-A6B0-0CC9-2B031C91CD75}"/>
              </a:ext>
            </a:extLst>
          </p:cNvPr>
          <p:cNvSpPr/>
          <p:nvPr/>
        </p:nvSpPr>
        <p:spPr>
          <a:xfrm>
            <a:off x="1006867" y="1455186"/>
            <a:ext cx="4787758" cy="132194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TOTAL ADMISSIONS – </a:t>
            </a:r>
            <a:r>
              <a:rPr lang="en-US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100K</a:t>
            </a:r>
            <a:endParaRPr lang="en-IN" sz="20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34EAD-7575-9EF4-9F63-01E892E0CD32}"/>
              </a:ext>
            </a:extLst>
          </p:cNvPr>
          <p:cNvSpPr txBox="1"/>
          <p:nvPr/>
        </p:nvSpPr>
        <p:spPr>
          <a:xfrm>
            <a:off x="6260385" y="1935610"/>
            <a:ext cx="55754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LOWEST ADMISSION IN – </a:t>
            </a:r>
            <a:r>
              <a:rPr lang="en-US" b="1" dirty="0">
                <a:solidFill>
                  <a:srgbClr val="0070C0"/>
                </a:solidFill>
              </a:rPr>
              <a:t>2022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(21K)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9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31468-2499-018B-AAED-D3D056651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0EED-868F-6753-F8AD-EFB5C571D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IN" dirty="0"/>
              <a:t>Treatment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6145C-A57B-913F-0204-8CFF4A30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929DB6-2905-A1A2-E7CD-BCD32F514E77}"/>
              </a:ext>
            </a:extLst>
          </p:cNvPr>
          <p:cNvSpPr/>
          <p:nvPr/>
        </p:nvSpPr>
        <p:spPr>
          <a:xfrm>
            <a:off x="1268858" y="1397285"/>
            <a:ext cx="10325528" cy="14383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HIGHEST TREATMENT VOLUME </a:t>
            </a:r>
            <a:r>
              <a:rPr lang="en-US" dirty="0"/>
              <a:t>– </a:t>
            </a:r>
            <a:r>
              <a:rPr lang="en-US" dirty="0">
                <a:solidFill>
                  <a:srgbClr val="00B050"/>
                </a:solidFill>
              </a:rPr>
              <a:t>2023 (36.7K)</a:t>
            </a:r>
          </a:p>
          <a:p>
            <a:endParaRPr lang="en-US" dirty="0"/>
          </a:p>
          <a:p>
            <a:r>
              <a:rPr lang="en-US" b="1" dirty="0"/>
              <a:t>LOWEST TREATMENT VOLUME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2024 (27.15)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5C9D75-B707-BC76-CB77-DC84A1BC502B}"/>
              </a:ext>
            </a:extLst>
          </p:cNvPr>
          <p:cNvSpPr/>
          <p:nvPr/>
        </p:nvSpPr>
        <p:spPr>
          <a:xfrm>
            <a:off x="4397339" y="287676"/>
            <a:ext cx="4068567" cy="5548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V</a:t>
            </a:r>
            <a:r>
              <a:rPr lang="en-IN" sz="4000" b="1" dirty="0">
                <a:latin typeface="Arial Black" panose="020B0A04020102020204" pitchFamily="34" charset="0"/>
              </a:rPr>
              <a:t>OLUME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1A8E6-C672-3268-6B4E-B2E520A75622}"/>
              </a:ext>
            </a:extLst>
          </p:cNvPr>
          <p:cNvSpPr/>
          <p:nvPr/>
        </p:nvSpPr>
        <p:spPr>
          <a:xfrm>
            <a:off x="2974368" y="3655031"/>
            <a:ext cx="1885308" cy="4520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panose="020B0A04020102020204" pitchFamily="34" charset="0"/>
              </a:rPr>
              <a:t>MONTH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B9A01-47E2-1FE5-6893-7F1692C70A50}"/>
              </a:ext>
            </a:extLst>
          </p:cNvPr>
          <p:cNvSpPr/>
          <p:nvPr/>
        </p:nvSpPr>
        <p:spPr>
          <a:xfrm>
            <a:off x="1248310" y="4515494"/>
            <a:ext cx="4998377" cy="94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HIGHEST IN </a:t>
            </a:r>
            <a:r>
              <a:rPr lang="en-US" dirty="0"/>
              <a:t>– JAN (</a:t>
            </a:r>
            <a:r>
              <a:rPr lang="en-US" dirty="0">
                <a:solidFill>
                  <a:srgbClr val="FFC000"/>
                </a:solidFill>
              </a:rPr>
              <a:t>9429</a:t>
            </a:r>
            <a:r>
              <a:rPr lang="en-US" dirty="0"/>
              <a:t>)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b="1" dirty="0"/>
              <a:t>LOW IN </a:t>
            </a:r>
            <a:r>
              <a:rPr lang="en-US" dirty="0"/>
              <a:t>– DEC (</a:t>
            </a:r>
            <a:r>
              <a:rPr lang="en-US" dirty="0">
                <a:solidFill>
                  <a:srgbClr val="C00000"/>
                </a:solidFill>
              </a:rPr>
              <a:t>6086</a:t>
            </a:r>
            <a:r>
              <a:rPr lang="en-US" dirty="0"/>
              <a:t>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CED01B-13CE-F709-60F5-7FB5EDA742C4}"/>
              </a:ext>
            </a:extLst>
          </p:cNvPr>
          <p:cNvSpPr/>
          <p:nvPr/>
        </p:nvSpPr>
        <p:spPr>
          <a:xfrm>
            <a:off x="6904233" y="3655031"/>
            <a:ext cx="4320283" cy="225774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YOY GROWTH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2023</a:t>
            </a:r>
            <a:r>
              <a:rPr lang="en-US" dirty="0"/>
              <a:t> - </a:t>
            </a:r>
            <a:r>
              <a:rPr lang="en-US" b="1" dirty="0">
                <a:solidFill>
                  <a:srgbClr val="00B050"/>
                </a:solidFill>
              </a:rPr>
              <a:t>+1.23%</a:t>
            </a:r>
          </a:p>
          <a:p>
            <a:pPr algn="ctr"/>
            <a:r>
              <a:rPr lang="en-US" b="1" dirty="0"/>
              <a:t>2024</a:t>
            </a:r>
            <a:r>
              <a:rPr lang="en-US" dirty="0"/>
              <a:t> - </a:t>
            </a:r>
            <a:r>
              <a:rPr lang="en-US" b="1" dirty="0">
                <a:solidFill>
                  <a:srgbClr val="C00000"/>
                </a:solidFill>
              </a:rPr>
              <a:t>-25.99%</a:t>
            </a:r>
          </a:p>
        </p:txBody>
      </p:sp>
    </p:spTree>
    <p:extLst>
      <p:ext uri="{BB962C8B-B14F-4D97-AF65-F5344CB8AC3E}">
        <p14:creationId xmlns:p14="http://schemas.microsoft.com/office/powerpoint/2010/main" val="263603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0721-D146-EC57-6F92-4D2398A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pic>
        <p:nvPicPr>
          <p:cNvPr id="12" name="Picture Placeholder 5" descr="Person sitting in a booth on their tablet">
            <a:extLst>
              <a:ext uri="{FF2B5EF4-FFF2-40B4-BE49-F238E27FC236}">
                <a16:creationId xmlns:a16="http://schemas.microsoft.com/office/drawing/2014/main" id="{7E015989-24D7-C1ED-8674-21DCE64017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6822" r="16822"/>
          <a:stretch/>
        </p:blipFill>
        <p:spPr>
          <a:xfrm>
            <a:off x="6089904" y="768096"/>
            <a:ext cx="4480560" cy="4498848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809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DE99FE-B851-20E3-6252-93FA252E4C85}"/>
              </a:ext>
            </a:extLst>
          </p:cNvPr>
          <p:cNvSpPr/>
          <p:nvPr/>
        </p:nvSpPr>
        <p:spPr>
          <a:xfrm>
            <a:off x="816796" y="719192"/>
            <a:ext cx="5279204" cy="1407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Top Admissions in: </a:t>
            </a:r>
            <a:r>
              <a:rPr lang="en-US" b="1" dirty="0">
                <a:latin typeface="Aptos" panose="020B0004020202020204" pitchFamily="34" charset="0"/>
              </a:rPr>
              <a:t>EMERGENCY</a:t>
            </a:r>
            <a:r>
              <a:rPr lang="en-US" dirty="0">
                <a:latin typeface="Aptos" panose="020B0004020202020204" pitchFamily="34" charset="0"/>
              </a:rPr>
              <a:t> -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12680</a:t>
            </a:r>
          </a:p>
          <a:p>
            <a:pPr algn="ctr"/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Highest admission Happens in emergency department</a:t>
            </a:r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dirty="0"/>
              <a:t>.</a:t>
            </a:r>
            <a:endParaRPr lang="en-IN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10FD32-282D-0A77-9FE4-560595319BFD}"/>
              </a:ext>
            </a:extLst>
          </p:cNvPr>
          <p:cNvSpPr/>
          <p:nvPr/>
        </p:nvSpPr>
        <p:spPr>
          <a:xfrm>
            <a:off x="7099443" y="719192"/>
            <a:ext cx="4912759" cy="14075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Highest Recovery in: </a:t>
            </a:r>
            <a:r>
              <a:rPr lang="en-US" dirty="0"/>
              <a:t>Orthopedics –</a:t>
            </a:r>
            <a:r>
              <a:rPr lang="en-US" dirty="0">
                <a:solidFill>
                  <a:srgbClr val="00B050"/>
                </a:solidFill>
              </a:rPr>
              <a:t> 80.29</a:t>
            </a:r>
          </a:p>
          <a:p>
            <a:pPr algn="ctr"/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Orthopedics is have the highest recovery rate compare to other treatment types</a:t>
            </a:r>
            <a:endParaRPr lang="en-IN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CA980-BD94-45FE-B7D4-D39A1752DE6B}"/>
              </a:ext>
            </a:extLst>
          </p:cNvPr>
          <p:cNvSpPr/>
          <p:nvPr/>
        </p:nvSpPr>
        <p:spPr>
          <a:xfrm>
            <a:off x="4044593" y="2626766"/>
            <a:ext cx="5279204" cy="14075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Highest Admission Happens in </a:t>
            </a:r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Dec</a:t>
            </a:r>
          </a:p>
          <a:p>
            <a:pPr algn="ctr"/>
            <a:endParaRPr lang="en-US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More Admissions happens in December.so give more important</a:t>
            </a:r>
            <a:endParaRPr lang="en-IN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C80D2E-D146-A4DA-ADB5-19531B0A00F7}"/>
              </a:ext>
            </a:extLst>
          </p:cNvPr>
          <p:cNvSpPr/>
          <p:nvPr/>
        </p:nvSpPr>
        <p:spPr>
          <a:xfrm>
            <a:off x="7279241" y="4630227"/>
            <a:ext cx="4912759" cy="1407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Successful Treatments  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- 80 k</a:t>
            </a:r>
          </a:p>
          <a:p>
            <a:pPr algn="ctr"/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dirty="0"/>
              <a:t>Increase the Success Rate</a:t>
            </a: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BF14FF-3F73-C007-0765-438135EA81B5}"/>
              </a:ext>
            </a:extLst>
          </p:cNvPr>
          <p:cNvSpPr/>
          <p:nvPr/>
        </p:nvSpPr>
        <p:spPr>
          <a:xfrm>
            <a:off x="5095982" y="63356"/>
            <a:ext cx="2784296" cy="554805"/>
          </a:xfrm>
          <a:prstGeom prst="roundRect">
            <a:avLst/>
          </a:prstGeom>
          <a:ln>
            <a:solidFill>
              <a:srgbClr val="A1C5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INSIGHTS</a:t>
            </a:r>
            <a:endParaRPr lang="en-IN" sz="32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0F6740-8FEE-07D7-D53D-C48BB9175791}"/>
              </a:ext>
            </a:extLst>
          </p:cNvPr>
          <p:cNvSpPr/>
          <p:nvPr/>
        </p:nvSpPr>
        <p:spPr>
          <a:xfrm>
            <a:off x="1000018" y="4630228"/>
            <a:ext cx="4912759" cy="14075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Highest Treatment in: </a:t>
            </a:r>
            <a:r>
              <a:rPr lang="en-US" b="1" dirty="0">
                <a:solidFill>
                  <a:srgbClr val="7030A0"/>
                </a:solidFill>
                <a:latin typeface="Arial Black" panose="020B0A04020102020204" pitchFamily="34" charset="0"/>
              </a:rPr>
              <a:t>Surgery (25109)</a:t>
            </a:r>
          </a:p>
          <a:p>
            <a:pPr algn="ctr"/>
            <a:endParaRPr lang="en-US" b="1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badi" panose="020B0604020104020204" pitchFamily="34" charset="0"/>
              </a:rPr>
              <a:t>Give more important to Surgery treatment type</a:t>
            </a:r>
            <a:endParaRPr lang="en-IN" b="1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01EE-C508-5704-DEF8-AD2F27E3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245" y="1517904"/>
            <a:ext cx="6531283" cy="742411"/>
          </a:xfrm>
        </p:spPr>
        <p:txBody>
          <a:bodyPr anchor="t" anchorCtr="0"/>
          <a:lstStyle/>
          <a:p>
            <a:r>
              <a:rPr lang="en-US" dirty="0"/>
              <a:t>RECOMMENDATIONS</a:t>
            </a:r>
          </a:p>
        </p:txBody>
      </p:sp>
      <p:pic>
        <p:nvPicPr>
          <p:cNvPr id="7" name="Picture Placeholder 4" descr="Table with chairs and a pitcher and glass of water">
            <a:extLst>
              <a:ext uri="{FF2B5EF4-FFF2-40B4-BE49-F238E27FC236}">
                <a16:creationId xmlns:a16="http://schemas.microsoft.com/office/drawing/2014/main" id="{1756A83B-C2F5-ED33-7CCF-173319BCD4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349" r="349"/>
          <a:stretch/>
        </p:blipFill>
        <p:spPr>
          <a:xfrm>
            <a:off x="7653528" y="768096"/>
            <a:ext cx="3776472" cy="5340096"/>
          </a:xfr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3227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D2104-7520-54F2-126C-793B328B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675E-87F7-E4F8-D203-A7788DAC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strategies</a:t>
            </a:r>
          </a:p>
        </p:txBody>
      </p:sp>
      <p:pic>
        <p:nvPicPr>
          <p:cNvPr id="9" name="Picture Placeholder 8" descr="A person showing another person something on a computer screen">
            <a:extLst>
              <a:ext uri="{FF2B5EF4-FFF2-40B4-BE49-F238E27FC236}">
                <a16:creationId xmlns:a16="http://schemas.microsoft.com/office/drawing/2014/main" id="{70907133-91BB-027E-D661-43BB545939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" r="40"/>
          <a:stretch/>
        </p:blipFill>
        <p:spPr>
          <a:xfrm>
            <a:off x="1371600" y="768096"/>
            <a:ext cx="3776472" cy="534009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001C-27BB-1254-F9F9-6AA689CEB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14289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Aptos" panose="020B0004020202020204" pitchFamily="34" charset="0"/>
              </a:rPr>
              <a:t>Focus on December</a:t>
            </a:r>
          </a:p>
          <a:p>
            <a:pPr marL="0" indent="0">
              <a:buNone/>
            </a:pPr>
            <a:r>
              <a:rPr lang="en-US" dirty="0"/>
              <a:t>Compare to other months December have the highest admission.it will increase the success rate.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DBD41B-5EC7-B845-35F2-C5038CFAECEC}"/>
              </a:ext>
            </a:extLst>
          </p:cNvPr>
          <p:cNvSpPr txBox="1">
            <a:spLocks/>
          </p:cNvSpPr>
          <p:nvPr/>
        </p:nvSpPr>
        <p:spPr>
          <a:xfrm>
            <a:off x="6309360" y="4743270"/>
            <a:ext cx="5212080" cy="1428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Aptos" panose="020B0004020202020204" pitchFamily="34" charset="0"/>
              </a:rPr>
              <a:t>Focus </a:t>
            </a:r>
            <a:r>
              <a:rPr lang="en-IN" b="1" dirty="0">
                <a:latin typeface="Aptos" panose="020B0004020202020204" pitchFamily="34" charset="0"/>
              </a:rPr>
              <a:t>On</a:t>
            </a:r>
            <a:br>
              <a:rPr lang="en-IN" dirty="0"/>
            </a:br>
            <a:r>
              <a:rPr lang="en-IN" dirty="0"/>
              <a:t>Increase staff availability</a:t>
            </a:r>
            <a:br>
              <a:rPr lang="en-IN" dirty="0"/>
            </a:br>
            <a:r>
              <a:rPr lang="en-US" dirty="0"/>
              <a:t>Ensure adequate bed capacity and medical supplies</a:t>
            </a:r>
            <a:r>
              <a:rPr lang="en-IN" dirty="0"/>
              <a:t> 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9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404D6-7C36-DBE9-D0B1-A8E1BD78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1C64-C6B2-3379-ECE1-F45640193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ADMISSIONS &amp; TREATMENT COST</a:t>
            </a:r>
          </a:p>
        </p:txBody>
      </p:sp>
    </p:spTree>
    <p:extLst>
      <p:ext uri="{BB962C8B-B14F-4D97-AF65-F5344CB8AC3E}">
        <p14:creationId xmlns:p14="http://schemas.microsoft.com/office/powerpoint/2010/main" val="37236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CEE861-0DFA-958F-2D60-A699839A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C7F7-1B1D-5D1E-0D91-5258B85A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  <a:noFill/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strategies</a:t>
            </a:r>
          </a:p>
        </p:txBody>
      </p:sp>
      <p:pic>
        <p:nvPicPr>
          <p:cNvPr id="9" name="Picture Placeholder 8" descr="A person showing another person something on a computer screen">
            <a:extLst>
              <a:ext uri="{FF2B5EF4-FFF2-40B4-BE49-F238E27FC236}">
                <a16:creationId xmlns:a16="http://schemas.microsoft.com/office/drawing/2014/main" id="{416758E4-C633-500E-12F7-B5CD0B28BB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0" r="40"/>
          <a:stretch/>
        </p:blipFill>
        <p:spPr>
          <a:xfrm>
            <a:off x="1371600" y="768096"/>
            <a:ext cx="3776472" cy="534009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B041-EE3F-B4B0-C39B-71BDBC34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14289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Schedule </a:t>
            </a:r>
            <a:r>
              <a:rPr lang="en-US" b="1" dirty="0"/>
              <a:t>staff training sessions</a:t>
            </a:r>
            <a:r>
              <a:rPr lang="en-US" dirty="0"/>
              <a:t>, maintenance, and infrastructure upgrades.</a:t>
            </a:r>
          </a:p>
          <a:p>
            <a:pPr marL="0" indent="0">
              <a:buNone/>
            </a:pPr>
            <a:r>
              <a:rPr lang="en-US" dirty="0"/>
              <a:t>Offer </a:t>
            </a:r>
            <a:r>
              <a:rPr lang="en-US" b="1" dirty="0"/>
              <a:t>health checkup packages or awareness campaigns</a:t>
            </a:r>
            <a:r>
              <a:rPr lang="en-US" dirty="0"/>
              <a:t> to attract more patients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004CF6-B70C-4DD7-76EA-BCCABEC35245}"/>
              </a:ext>
            </a:extLst>
          </p:cNvPr>
          <p:cNvSpPr txBox="1">
            <a:spLocks/>
          </p:cNvSpPr>
          <p:nvPr/>
        </p:nvSpPr>
        <p:spPr>
          <a:xfrm>
            <a:off x="6309360" y="4743269"/>
            <a:ext cx="5212080" cy="1616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SzPct val="70000"/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Training &amp; Development</a:t>
            </a:r>
          </a:p>
          <a:p>
            <a:pPr marL="0" indent="0">
              <a:buNone/>
            </a:pPr>
            <a:r>
              <a:rPr lang="en-US" dirty="0"/>
              <a:t>Provide </a:t>
            </a:r>
            <a:r>
              <a:rPr lang="en-US" b="1" dirty="0"/>
              <a:t>specialized training</a:t>
            </a:r>
            <a:r>
              <a:rPr lang="en-US" dirty="0"/>
              <a:t> or </a:t>
            </a:r>
            <a:r>
              <a:rPr lang="en-US" b="1" dirty="0"/>
              <a:t>mentorship</a:t>
            </a:r>
            <a:r>
              <a:rPr lang="en-US" dirty="0"/>
              <a:t> from high-performing doctors.</a:t>
            </a:r>
          </a:p>
          <a:p>
            <a:pPr marL="0" indent="0">
              <a:buNone/>
            </a:pPr>
            <a:r>
              <a:rPr lang="en-US" dirty="0"/>
              <a:t>Encourage doctors to attend workshops, medical conferences, and research programs.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6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0A191-0C5D-643B-2841-38DF6FADF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5BB7AE-CAC3-0C9E-F668-4F3AC997F5E7}"/>
              </a:ext>
            </a:extLst>
          </p:cNvPr>
          <p:cNvSpPr/>
          <p:nvPr/>
        </p:nvSpPr>
        <p:spPr>
          <a:xfrm>
            <a:off x="1027417" y="904126"/>
            <a:ext cx="4880224" cy="17055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ADMISSIONS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EMERGENCY</a:t>
            </a:r>
            <a:r>
              <a:rPr lang="en-US" dirty="0">
                <a:latin typeface="Aptos" panose="020B0004020202020204" pitchFamily="34" charset="0"/>
              </a:rPr>
              <a:t> -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12680</a:t>
            </a:r>
          </a:p>
          <a:p>
            <a:pPr algn="ctr"/>
            <a:r>
              <a:rPr lang="en-US" b="1" dirty="0">
                <a:latin typeface="Aptos" panose="020B0004020202020204" pitchFamily="34" charset="0"/>
              </a:rPr>
              <a:t>CARDIOLOGY</a:t>
            </a:r>
            <a:r>
              <a:rPr lang="en-US" dirty="0">
                <a:latin typeface="Aptos" panose="020B0004020202020204" pitchFamily="34" charset="0"/>
              </a:rPr>
              <a:t> -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 12616 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1D98E-035C-704F-18E4-8B45D24084D2}"/>
              </a:ext>
            </a:extLst>
          </p:cNvPr>
          <p:cNvSpPr/>
          <p:nvPr/>
        </p:nvSpPr>
        <p:spPr>
          <a:xfrm>
            <a:off x="6625121" y="904126"/>
            <a:ext cx="4880224" cy="1705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ADMISSIONS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000" b="1" dirty="0">
                <a:latin typeface="Aptos Narrow" panose="020B0004020202020204" pitchFamily="34" charset="0"/>
              </a:rPr>
              <a:t>GASTROENTEROLOGY – </a:t>
            </a:r>
            <a:r>
              <a:rPr lang="en-US" sz="2000" dirty="0">
                <a:solidFill>
                  <a:srgbClr val="FF0000"/>
                </a:solidFill>
                <a:latin typeface="Aptos Narrow" panose="020B0004020202020204" pitchFamily="34" charset="0"/>
              </a:rPr>
              <a:t>12332</a:t>
            </a:r>
          </a:p>
          <a:p>
            <a:pPr algn="ctr"/>
            <a:r>
              <a:rPr lang="en-US" sz="2000" b="1" dirty="0">
                <a:latin typeface="Aptos Narrow" panose="020B0004020202020204" pitchFamily="34" charset="0"/>
              </a:rPr>
              <a:t>UROLOGY                             - </a:t>
            </a:r>
            <a:r>
              <a:rPr lang="en-US" sz="2000" dirty="0">
                <a:solidFill>
                  <a:srgbClr val="FF0000"/>
                </a:solidFill>
                <a:latin typeface="Aptos Narrow" panose="020B0004020202020204" pitchFamily="34" charset="0"/>
              </a:rPr>
              <a:t>12414</a:t>
            </a:r>
            <a:r>
              <a:rPr lang="en-US" sz="2000" b="1" dirty="0"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C12AC-3417-D82C-2E68-CC022B498077}"/>
              </a:ext>
            </a:extLst>
          </p:cNvPr>
          <p:cNvSpPr/>
          <p:nvPr/>
        </p:nvSpPr>
        <p:spPr>
          <a:xfrm>
            <a:off x="1027417" y="3049712"/>
            <a:ext cx="6298058" cy="936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AVERAGE TREATMENT COST </a:t>
            </a:r>
            <a:r>
              <a:rPr lang="en-US" dirty="0">
                <a:latin typeface="Aptos" panose="020B0004020202020204" pitchFamily="34" charset="0"/>
              </a:rPr>
              <a:t>–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$10.17K</a:t>
            </a:r>
            <a:endParaRPr lang="en-IN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040587-2A02-DFFE-0F39-41DCF8F7628B}"/>
              </a:ext>
            </a:extLst>
          </p:cNvPr>
          <p:cNvSpPr/>
          <p:nvPr/>
        </p:nvSpPr>
        <p:spPr>
          <a:xfrm>
            <a:off x="3686710" y="4426449"/>
            <a:ext cx="7602875" cy="9366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AVERAGE TREATMENT COST BY EACH DEPARTMENT </a:t>
            </a:r>
            <a:r>
              <a:rPr lang="en-US" dirty="0">
                <a:latin typeface="Aptos" panose="020B0004020202020204" pitchFamily="34" charset="0"/>
              </a:rPr>
              <a:t>- 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$10169.09</a:t>
            </a:r>
            <a:endParaRPr lang="en-IN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C0A16-3792-79BC-7D8D-9B90B4C5C81F}"/>
              </a:ext>
            </a:extLst>
          </p:cNvPr>
          <p:cNvSpPr txBox="1"/>
          <p:nvPr/>
        </p:nvSpPr>
        <p:spPr>
          <a:xfrm>
            <a:off x="986320" y="5804899"/>
            <a:ext cx="4962418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HIGHEST TREATMENT COST -  </a:t>
            </a:r>
            <a:r>
              <a:rPr lang="en-US" dirty="0">
                <a:solidFill>
                  <a:srgbClr val="C00000"/>
                </a:solidFill>
              </a:rPr>
              <a:t>255.3 M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3015D-D62C-9B18-881C-2D1D7BF27A41}"/>
              </a:ext>
            </a:extLst>
          </p:cNvPr>
          <p:cNvSpPr txBox="1"/>
          <p:nvPr/>
        </p:nvSpPr>
        <p:spPr>
          <a:xfrm>
            <a:off x="6849438" y="5804899"/>
            <a:ext cx="4962418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LOWEST TREATMENT COST -  252.5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70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0068E-D1EF-98F6-48C2-CB2848D5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4A2B-0462-FBB1-1DAB-4C733E24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PATIENTS &amp;</a:t>
            </a:r>
            <a:br>
              <a:rPr lang="en-US" dirty="0"/>
            </a:br>
            <a:r>
              <a:rPr lang="en-US" dirty="0" err="1"/>
              <a:t>trEATMENTS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1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D7D5E-27B2-8F08-D7FA-435C27F7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1B1163-E45C-AF51-AF77-E2961842BCC2}"/>
              </a:ext>
            </a:extLst>
          </p:cNvPr>
          <p:cNvSpPr/>
          <p:nvPr/>
        </p:nvSpPr>
        <p:spPr>
          <a:xfrm>
            <a:off x="1417834" y="626724"/>
            <a:ext cx="3770615" cy="17260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6B2F-AC20-8439-7513-8FB73DB226E0}"/>
              </a:ext>
            </a:extLst>
          </p:cNvPr>
          <p:cNvSpPr/>
          <p:nvPr/>
        </p:nvSpPr>
        <p:spPr>
          <a:xfrm>
            <a:off x="1323654" y="2126750"/>
            <a:ext cx="4931595" cy="1633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HIGHEST PATIENTS ADMISSIONS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Surgery –  </a:t>
            </a:r>
            <a:r>
              <a:rPr lang="en-US" sz="2000" dirty="0">
                <a:solidFill>
                  <a:srgbClr val="0070C0"/>
                </a:solidFill>
                <a:latin typeface="Aptos" panose="020B0004020202020204" pitchFamily="34" charset="0"/>
              </a:rPr>
              <a:t>25109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Medication – </a:t>
            </a:r>
            <a:r>
              <a:rPr lang="en-US" sz="2000" dirty="0">
                <a:solidFill>
                  <a:srgbClr val="FFC000"/>
                </a:solidFill>
                <a:latin typeface="Aptos" panose="020B0004020202020204" pitchFamily="34" charset="0"/>
              </a:rPr>
              <a:t>25050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FB654-39D5-90C8-0FB3-6E348BF372BC}"/>
              </a:ext>
            </a:extLst>
          </p:cNvPr>
          <p:cNvSpPr/>
          <p:nvPr/>
        </p:nvSpPr>
        <p:spPr>
          <a:xfrm>
            <a:off x="6926495" y="1180722"/>
            <a:ext cx="4931595" cy="20445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PATIENTS ADMISSIONS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Consultation – </a:t>
            </a:r>
            <a:r>
              <a:rPr lang="en-US" sz="2000" dirty="0">
                <a:solidFill>
                  <a:srgbClr val="C00000"/>
                </a:solidFill>
                <a:latin typeface="Aptos" panose="020B0004020202020204" pitchFamily="34" charset="0"/>
              </a:rPr>
              <a:t>24826</a:t>
            </a:r>
          </a:p>
          <a:p>
            <a:pPr algn="ctr"/>
            <a:r>
              <a:rPr lang="en-US" sz="2000" dirty="0">
                <a:latin typeface="Aptos" panose="020B0004020202020204" pitchFamily="34" charset="0"/>
              </a:rPr>
              <a:t>Therapy – </a:t>
            </a:r>
            <a:r>
              <a:rPr lang="en-US" sz="2000" dirty="0">
                <a:solidFill>
                  <a:srgbClr val="FFC000"/>
                </a:solidFill>
                <a:latin typeface="Aptos" panose="020B0004020202020204" pitchFamily="34" charset="0"/>
              </a:rPr>
              <a:t>25015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20DE7-485E-FB27-6742-D90C9E7BB9DC}"/>
              </a:ext>
            </a:extLst>
          </p:cNvPr>
          <p:cNvSpPr/>
          <p:nvPr/>
        </p:nvSpPr>
        <p:spPr>
          <a:xfrm>
            <a:off x="1323654" y="4381928"/>
            <a:ext cx="4613096" cy="184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HIGHEST TREATMENTS </a:t>
            </a: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ptos" panose="020B0004020202020204" pitchFamily="34" charset="0"/>
              </a:rPr>
              <a:t>Emergency –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12776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12.78%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Orthopedics – </a:t>
            </a:r>
            <a:r>
              <a:rPr lang="en-US" dirty="0">
                <a:solidFill>
                  <a:srgbClr val="FFC000"/>
                </a:solidFill>
                <a:latin typeface="Aptos" panose="020B0004020202020204" pitchFamily="34" charset="0"/>
              </a:rPr>
              <a:t>12541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12.54%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Pediatrics –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12522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12.52%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Urology – 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12512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12.51%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5DA541-DBE5-405B-A0B2-0E3CADC0CC0B}"/>
              </a:ext>
            </a:extLst>
          </p:cNvPr>
          <p:cNvSpPr txBox="1"/>
          <p:nvPr/>
        </p:nvSpPr>
        <p:spPr>
          <a:xfrm>
            <a:off x="1780853" y="996056"/>
            <a:ext cx="48100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TOTAL PATIENTS – </a:t>
            </a:r>
            <a:r>
              <a:rPr lang="en-US" dirty="0">
                <a:solidFill>
                  <a:srgbClr val="FFC000"/>
                </a:solidFill>
              </a:rPr>
              <a:t>100K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9E7C9-0346-F8EC-D97B-10631F986ECC}"/>
              </a:ext>
            </a:extLst>
          </p:cNvPr>
          <p:cNvSpPr/>
          <p:nvPr/>
        </p:nvSpPr>
        <p:spPr>
          <a:xfrm>
            <a:off x="7085744" y="3827930"/>
            <a:ext cx="4613096" cy="1849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LOWEST TREATMENTS </a:t>
            </a:r>
          </a:p>
          <a:p>
            <a:pPr algn="ctr"/>
            <a:endParaRPr lang="en-US" b="1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ptos" panose="020B0004020202020204" pitchFamily="34" charset="0"/>
              </a:rPr>
              <a:t>Neurology – </a:t>
            </a:r>
            <a:r>
              <a:rPr lang="en-US" dirty="0">
                <a:solidFill>
                  <a:srgbClr val="00B050"/>
                </a:solidFill>
                <a:latin typeface="Aptos" panose="020B0004020202020204" pitchFamily="34" charset="0"/>
              </a:rPr>
              <a:t>12352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12.35%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Oncology – </a:t>
            </a:r>
            <a:r>
              <a:rPr lang="en-US" dirty="0">
                <a:solidFill>
                  <a:srgbClr val="FFC000"/>
                </a:solidFill>
                <a:latin typeface="Aptos" panose="020B0004020202020204" pitchFamily="34" charset="0"/>
              </a:rPr>
              <a:t>12355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12.36%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sz="1600" dirty="0">
                <a:latin typeface="Aptos" panose="020B0004020202020204" pitchFamily="34" charset="0"/>
              </a:rPr>
              <a:t>Gastroenterology</a:t>
            </a:r>
            <a:r>
              <a:rPr lang="en-US" dirty="0">
                <a:latin typeface="Aptos" panose="020B0004020202020204" pitchFamily="34" charset="0"/>
              </a:rPr>
              <a:t> – </a:t>
            </a:r>
            <a:r>
              <a:rPr lang="en-US" dirty="0">
                <a:solidFill>
                  <a:srgbClr val="7030A0"/>
                </a:solidFill>
                <a:latin typeface="Aptos" panose="020B0004020202020204" pitchFamily="34" charset="0"/>
              </a:rPr>
              <a:t>12459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12.46%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Cardiology – 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12483</a:t>
            </a:r>
            <a:r>
              <a:rPr lang="en-US" dirty="0">
                <a:latin typeface="Aptos" panose="020B0004020202020204" pitchFamily="34" charset="0"/>
              </a:rPr>
              <a:t> (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12.48%</a:t>
            </a:r>
            <a:r>
              <a:rPr lang="en-US" dirty="0">
                <a:latin typeface="Aptos" panose="020B0004020202020204" pitchFamily="34" charset="0"/>
              </a:rPr>
              <a:t>)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9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754D0-572E-0B94-BCB4-D9A30749D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4C15-69BA-7A7A-0CDB-CB02C82BD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RECOVERY RATE &amp; TREATMENT COST </a:t>
            </a:r>
          </a:p>
        </p:txBody>
      </p:sp>
    </p:spTree>
    <p:extLst>
      <p:ext uri="{BB962C8B-B14F-4D97-AF65-F5344CB8AC3E}">
        <p14:creationId xmlns:p14="http://schemas.microsoft.com/office/powerpoint/2010/main" val="406816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323088-3042-E7E7-6737-C7FFD8E5F245}"/>
              </a:ext>
            </a:extLst>
          </p:cNvPr>
          <p:cNvSpPr/>
          <p:nvPr/>
        </p:nvSpPr>
        <p:spPr>
          <a:xfrm>
            <a:off x="1823662" y="1171253"/>
            <a:ext cx="3970962" cy="145379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HIGHEST DEPARTMENTAL RECOVERY RATE</a:t>
            </a:r>
          </a:p>
          <a:p>
            <a:pPr algn="just"/>
            <a:endParaRPr lang="en-US" dirty="0">
              <a:latin typeface="Arial Black" panose="020B0A04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Orthopedics –</a:t>
            </a:r>
            <a:r>
              <a:rPr lang="en-US" dirty="0">
                <a:solidFill>
                  <a:srgbClr val="00B050"/>
                </a:solidFill>
              </a:rPr>
              <a:t> 80.29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Gastroenterology – </a:t>
            </a:r>
            <a:r>
              <a:rPr lang="en-US" dirty="0">
                <a:solidFill>
                  <a:srgbClr val="C00000"/>
                </a:solidFill>
              </a:rPr>
              <a:t>80.28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E1EE4-3D4A-BF51-1ACE-A08A4D3674CC}"/>
              </a:ext>
            </a:extLst>
          </p:cNvPr>
          <p:cNvSpPr/>
          <p:nvPr/>
        </p:nvSpPr>
        <p:spPr>
          <a:xfrm>
            <a:off x="1823662" y="4036032"/>
            <a:ext cx="3970962" cy="16507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MIN TOTAL COST BY EACH DEPARTMENTS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$10169.09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8D421-3123-B978-3BC8-EB9C7EB35BBE}"/>
              </a:ext>
            </a:extLst>
          </p:cNvPr>
          <p:cNvSpPr/>
          <p:nvPr/>
        </p:nvSpPr>
        <p:spPr>
          <a:xfrm>
            <a:off x="6794642" y="297950"/>
            <a:ext cx="3970962" cy="197263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LOWEST DEPARTMENTAL RECOVERY RATE</a:t>
            </a:r>
          </a:p>
          <a:p>
            <a:pPr algn="just"/>
            <a:endParaRPr lang="en-US" dirty="0">
              <a:latin typeface="Arial Black" panose="020B0A040201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Cardiology – </a:t>
            </a:r>
            <a:r>
              <a:rPr lang="en-US" dirty="0">
                <a:solidFill>
                  <a:srgbClr val="00B050"/>
                </a:solidFill>
              </a:rPr>
              <a:t>78.77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Pediatrics – </a:t>
            </a:r>
            <a:r>
              <a:rPr lang="en-US" dirty="0">
                <a:solidFill>
                  <a:srgbClr val="FFC000"/>
                </a:solidFill>
              </a:rPr>
              <a:t>79.51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Urology – </a:t>
            </a:r>
            <a:r>
              <a:rPr lang="en-US" dirty="0">
                <a:solidFill>
                  <a:srgbClr val="C00000"/>
                </a:solidFill>
              </a:rPr>
              <a:t>79.61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169F7B-FC15-A757-3ACB-A961909B7ECE}"/>
              </a:ext>
            </a:extLst>
          </p:cNvPr>
          <p:cNvSpPr/>
          <p:nvPr/>
        </p:nvSpPr>
        <p:spPr>
          <a:xfrm>
            <a:off x="6794641" y="2625046"/>
            <a:ext cx="4517205" cy="423295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TOTAL COST BY DEPARTMNETS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Emergency – </a:t>
            </a:r>
            <a:r>
              <a:rPr lang="en-US" dirty="0">
                <a:solidFill>
                  <a:srgbClr val="00B050"/>
                </a:solidFill>
              </a:rPr>
              <a:t>$12,99,20,293.84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Orthopedics – </a:t>
            </a:r>
            <a:r>
              <a:rPr lang="en-US" dirty="0">
                <a:solidFill>
                  <a:srgbClr val="00B050"/>
                </a:solidFill>
              </a:rPr>
              <a:t>$12,75,30,557.69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Pediatrics – </a:t>
            </a:r>
            <a:r>
              <a:rPr lang="en-US" dirty="0">
                <a:solidFill>
                  <a:srgbClr val="00B050"/>
                </a:solidFill>
              </a:rPr>
              <a:t>$12,73,37,344.98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Urology - </a:t>
            </a:r>
            <a:r>
              <a:rPr lang="en-US" dirty="0">
                <a:solidFill>
                  <a:srgbClr val="00B050"/>
                </a:solidFill>
              </a:rPr>
              <a:t>$12,72,35,654.08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Gastroenterology - </a:t>
            </a:r>
            <a:r>
              <a:rPr lang="en-US" dirty="0">
                <a:solidFill>
                  <a:srgbClr val="00B050"/>
                </a:solidFill>
              </a:rPr>
              <a:t>$12,66,96,692.31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Oncology –</a:t>
            </a:r>
            <a:r>
              <a:rPr lang="en-US" dirty="0">
                <a:solidFill>
                  <a:srgbClr val="00B050"/>
                </a:solidFill>
              </a:rPr>
              <a:t> $12,56,39,106.95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Neurology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- </a:t>
            </a:r>
            <a:r>
              <a:rPr lang="en-US" dirty="0">
                <a:solidFill>
                  <a:srgbClr val="00B050"/>
                </a:solidFill>
              </a:rPr>
              <a:t>$12,56,08,599.68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9FA0A-8B6D-1B79-2995-36949A218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3983-EAA8-0C28-A5D4-FA1F2D3C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dirty="0"/>
              <a:t>READMISSIONS &amp; RESOURCE UTILIZATIONS</a:t>
            </a:r>
          </a:p>
        </p:txBody>
      </p:sp>
    </p:spTree>
    <p:extLst>
      <p:ext uri="{BB962C8B-B14F-4D97-AF65-F5344CB8AC3E}">
        <p14:creationId xmlns:p14="http://schemas.microsoft.com/office/powerpoint/2010/main" val="230657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94E14-9DE9-7E2A-207B-D4669B9C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E402E8-FB88-0352-3D0A-591279963DFD}"/>
              </a:ext>
            </a:extLst>
          </p:cNvPr>
          <p:cNvSpPr/>
          <p:nvPr/>
        </p:nvSpPr>
        <p:spPr>
          <a:xfrm>
            <a:off x="1160979" y="678095"/>
            <a:ext cx="4798031" cy="18082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30 DAYS READMISSION 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RATE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Arial Black" panose="020B0A04020102020204" pitchFamily="34" charset="0"/>
              </a:rPr>
              <a:t>11.81%</a:t>
            </a:r>
          </a:p>
          <a:p>
            <a:pPr algn="ctr"/>
            <a:endParaRPr lang="en-IN" sz="2000" dirty="0">
              <a:latin typeface="Aptos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D0601F-D46F-6723-626C-AFE65617413B}"/>
              </a:ext>
            </a:extLst>
          </p:cNvPr>
          <p:cNvSpPr/>
          <p:nvPr/>
        </p:nvSpPr>
        <p:spPr>
          <a:xfrm>
            <a:off x="1160979" y="3842533"/>
            <a:ext cx="4798031" cy="19315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RESOURCE UTILIZATION COST BY TREATMENT TYPE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Surgery – </a:t>
            </a:r>
            <a:r>
              <a:rPr lang="en-US" sz="2000" dirty="0">
                <a:solidFill>
                  <a:srgbClr val="7030A0"/>
                </a:solidFill>
                <a:latin typeface="Abadi" panose="020B0604020104020204" pitchFamily="34" charset="0"/>
              </a:rPr>
              <a:t>$25,53,35,680.81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Medication – </a:t>
            </a:r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$25,47,35,704.50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C9F68A-40F5-5D2D-6A05-A242E037A318}"/>
              </a:ext>
            </a:extLst>
          </p:cNvPr>
          <p:cNvSpPr/>
          <p:nvPr/>
        </p:nvSpPr>
        <p:spPr>
          <a:xfrm>
            <a:off x="6770670" y="4772346"/>
            <a:ext cx="4798031" cy="193154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RESOURCE UTILIZATION COST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BY TREATMENT TYPE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Aptos" panose="020B0004020202020204" pitchFamily="34" charset="0"/>
              </a:rPr>
              <a:t>Therapy</a:t>
            </a:r>
            <a:r>
              <a:rPr lang="en-IN" sz="2000" dirty="0">
                <a:solidFill>
                  <a:srgbClr val="C00000"/>
                </a:solidFill>
                <a:latin typeface="Aptos" panose="020B0004020202020204" pitchFamily="34" charset="0"/>
              </a:rPr>
              <a:t> – </a:t>
            </a:r>
            <a:r>
              <a:rPr lang="en-IN" sz="2000" dirty="0">
                <a:solidFill>
                  <a:schemeClr val="accent2"/>
                </a:solidFill>
                <a:latin typeface="Aptos" panose="020B0004020202020204" pitchFamily="34" charset="0"/>
              </a:rPr>
              <a:t>$25,43,79,789.35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Aptos" panose="020B0004020202020204" pitchFamily="34" charset="0"/>
              </a:rPr>
              <a:t>Consultation</a:t>
            </a:r>
            <a:r>
              <a:rPr lang="en-IN" sz="2000" dirty="0">
                <a:solidFill>
                  <a:srgbClr val="C00000"/>
                </a:solidFill>
                <a:latin typeface="Aptos" panose="020B0004020202020204" pitchFamily="34" charset="0"/>
              </a:rPr>
              <a:t> – </a:t>
            </a:r>
            <a:r>
              <a:rPr lang="en-IN" sz="2000" dirty="0">
                <a:solidFill>
                  <a:srgbClr val="00B050"/>
                </a:solidFill>
                <a:latin typeface="Aptos" panose="020B0004020202020204" pitchFamily="34" charset="0"/>
              </a:rPr>
              <a:t>$325,24,57,828.34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683EF8-5618-8FB9-BEE0-E7D434F9A7F6}"/>
              </a:ext>
            </a:extLst>
          </p:cNvPr>
          <p:cNvSpPr/>
          <p:nvPr/>
        </p:nvSpPr>
        <p:spPr>
          <a:xfrm>
            <a:off x="6770668" y="2560834"/>
            <a:ext cx="4798031" cy="19315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LOWEST RESOURCE UTILIZATION COST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BY DEPARTMENTS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Oncology –</a:t>
            </a:r>
            <a:r>
              <a:rPr lang="en-US" sz="2000" dirty="0">
                <a:solidFill>
                  <a:srgbClr val="00B050"/>
                </a:solidFill>
              </a:rPr>
              <a:t> $12,56,39,106.95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Neurology </a:t>
            </a:r>
            <a:r>
              <a:rPr 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- </a:t>
            </a:r>
            <a:r>
              <a:rPr lang="en-US" sz="2000" dirty="0">
                <a:solidFill>
                  <a:srgbClr val="00B050"/>
                </a:solidFill>
              </a:rPr>
              <a:t>$12,56,08,599.68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58C543-8DBE-BF9B-48D4-6E0BF20AE2D2}"/>
              </a:ext>
            </a:extLst>
          </p:cNvPr>
          <p:cNvSpPr/>
          <p:nvPr/>
        </p:nvSpPr>
        <p:spPr>
          <a:xfrm>
            <a:off x="6770669" y="154113"/>
            <a:ext cx="4798031" cy="21267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HIGHEST RESOURCE UTILIZATION COST</a:t>
            </a:r>
          </a:p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BY DEPARTMENT</a:t>
            </a:r>
          </a:p>
          <a:p>
            <a:pPr algn="ctr"/>
            <a:endParaRPr lang="en-US" sz="2000" b="1" dirty="0">
              <a:latin typeface="Arial Black" panose="020B0A040201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Emergency – </a:t>
            </a:r>
            <a:r>
              <a:rPr lang="en-US" sz="2000" dirty="0">
                <a:solidFill>
                  <a:srgbClr val="00B050"/>
                </a:solidFill>
              </a:rPr>
              <a:t>$12,99,20,293.84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Orthopedics – </a:t>
            </a:r>
            <a:r>
              <a:rPr lang="en-US" sz="2000" dirty="0">
                <a:solidFill>
                  <a:srgbClr val="00B050"/>
                </a:solidFill>
              </a:rPr>
              <a:t>$12,75,30,557.69</a:t>
            </a:r>
          </a:p>
        </p:txBody>
      </p:sp>
    </p:spTree>
    <p:extLst>
      <p:ext uri="{BB962C8B-B14F-4D97-AF65-F5344CB8AC3E}">
        <p14:creationId xmlns:p14="http://schemas.microsoft.com/office/powerpoint/2010/main" val="39248736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584</Words>
  <Application>Microsoft Office PowerPoint</Application>
  <PresentationFormat>Widescreen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Abadi</vt:lpstr>
      <vt:lpstr>Aptos</vt:lpstr>
      <vt:lpstr>Aptos Narrow</vt:lpstr>
      <vt:lpstr>Arial</vt:lpstr>
      <vt:lpstr>Arial Black</vt:lpstr>
      <vt:lpstr>Calibri</vt:lpstr>
      <vt:lpstr>Franklin Gothic Book</vt:lpstr>
      <vt:lpstr>Platypi Medium</vt:lpstr>
      <vt:lpstr>Crop</vt:lpstr>
      <vt:lpstr>Hospital Patient Flow &amp; Medical Services Analytics</vt:lpstr>
      <vt:lpstr>ADMISSIONS &amp; TREATMENT COST</vt:lpstr>
      <vt:lpstr>PowerPoint Presentation</vt:lpstr>
      <vt:lpstr>PATIENTS &amp; trEATMENTS</vt:lpstr>
      <vt:lpstr>PowerPoint Presentation</vt:lpstr>
      <vt:lpstr>RECOVERY RATE &amp; TREATMENT COST </vt:lpstr>
      <vt:lpstr>PowerPoint Presentation</vt:lpstr>
      <vt:lpstr>READMISSIONS &amp; RESOURCE UTILIZATIONS</vt:lpstr>
      <vt:lpstr>PowerPoint Presentation</vt:lpstr>
      <vt:lpstr>STAYS &amp; TREATMENTS</vt:lpstr>
      <vt:lpstr>PowerPoint Presentation</vt:lpstr>
      <vt:lpstr>ADMISSIONS</vt:lpstr>
      <vt:lpstr>PowerPoint Presentation</vt:lpstr>
      <vt:lpstr>Treatment volume</vt:lpstr>
      <vt:lpstr>PowerPoint Presentation</vt:lpstr>
      <vt:lpstr>key insights</vt:lpstr>
      <vt:lpstr>PowerPoint Presentation</vt:lpstr>
      <vt:lpstr>RECOMMENDATIONS</vt:lpstr>
      <vt:lpstr> strategies</vt:lpstr>
      <vt:lpstr>strategies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sujith</dc:creator>
  <cp:lastModifiedBy>sujith c</cp:lastModifiedBy>
  <cp:revision>19</cp:revision>
  <dcterms:created xsi:type="dcterms:W3CDTF">2023-08-29T05:40:47Z</dcterms:created>
  <dcterms:modified xsi:type="dcterms:W3CDTF">2025-09-06T06:19:23Z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