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7" r:id="rId3"/>
    <p:sldId id="259" r:id="rId4"/>
    <p:sldId id="260" r:id="rId5"/>
    <p:sldId id="276" r:id="rId6"/>
    <p:sldId id="293" r:id="rId7"/>
    <p:sldId id="294" r:id="rId8"/>
    <p:sldId id="295" r:id="rId9"/>
    <p:sldId id="296" r:id="rId10"/>
    <p:sldId id="297" r:id="rId11"/>
    <p:sldId id="298" r:id="rId12"/>
    <p:sldId id="299" r:id="rId13"/>
    <p:sldId id="300" r:id="rId14"/>
    <p:sldId id="301" r:id="rId15"/>
    <p:sldId id="266" r:id="rId16"/>
    <p:sldId id="303" r:id="rId17"/>
    <p:sldId id="302" r:id="rId18"/>
    <p:sldId id="306" r:id="rId19"/>
    <p:sldId id="305" r:id="rId20"/>
    <p:sldId id="307" r:id="rId21"/>
    <p:sldId id="308" r:id="rId22"/>
    <p:sldId id="309" r:id="rId23"/>
    <p:sldId id="310" r:id="rId24"/>
    <p:sldId id="272" r:id="rId25"/>
    <p:sldId id="314" r:id="rId26"/>
    <p:sldId id="316" r:id="rId27"/>
    <p:sldId id="312" r:id="rId28"/>
    <p:sldId id="313" r:id="rId29"/>
    <p:sldId id="317" r:id="rId30"/>
    <p:sldId id="318" r:id="rId31"/>
    <p:sldId id="319" r:id="rId32"/>
    <p:sldId id="320" r:id="rId33"/>
    <p:sldId id="321" r:id="rId34"/>
    <p:sldId id="278" r:id="rId35"/>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135" y="-45"/>
      </p:cViewPr>
      <p:guideLst>
        <p:guide orient="horz" pos="171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8" name="Footer Placeholder 7"/>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Footer Placeholder 3"/>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2"/>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smtClean="0">
              <a:ln>
                <a:noFill/>
              </a:ln>
              <a:solidFill>
                <a:srgbClr val="FFFFFF"/>
              </a:solidFill>
              <a:effectLst/>
              <a:uLnTx/>
              <a:uFillTx/>
              <a:latin typeface="Calibri" panose="020F0502020204030204" pitchFamily="34" charset="0"/>
              <a:ea typeface="Microsoft YaHei" panose="020B0503020204020204"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anose="020B0503020204020204"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anose="020B0503020204020204" pitchFamily="34"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6" name="矩形 391"/>
            <p:cNvSpPr/>
            <p:nvPr/>
          </p:nvSpPr>
          <p:spPr>
            <a:xfrm>
              <a:off x="734486" y="180836"/>
              <a:ext cx="4936805" cy="645122"/>
            </a:xfrm>
            <a:prstGeom prst="rect">
              <a:avLst/>
            </a:prstGeom>
            <a:noFill/>
            <a:ln w="9525">
              <a:noFill/>
            </a:ln>
          </p:spPr>
          <p:txBody>
            <a:bodyPr wrap="none" anchor="t" anchorCtr="0">
              <a:spAutoFit/>
            </a:bodyPr>
            <a:p>
              <a:r>
                <a:rPr lang="en-US" altLang="zh-CN" sz="3600" b="1" dirty="0">
                  <a:solidFill>
                    <a:schemeClr val="bg1"/>
                  </a:solidFill>
                  <a:latin typeface="Microsoft YaHei" panose="020B0503020204020204" pitchFamily="34" charset="-122"/>
                  <a:ea typeface="Microsoft YaHei" panose="020B0503020204020204" pitchFamily="34" charset="-122"/>
                </a:rPr>
                <a:t>Image segmentation</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11" name="矩形 402"/>
            <p:cNvSpPr/>
            <p:nvPr/>
          </p:nvSpPr>
          <p:spPr>
            <a:xfrm>
              <a:off x="679769" y="78421"/>
              <a:ext cx="3086293" cy="399701"/>
            </a:xfrm>
            <a:prstGeom prst="rect">
              <a:avLst/>
            </a:prstGeom>
            <a:noFill/>
            <a:ln w="9525">
              <a:noFill/>
            </a:ln>
          </p:spPr>
          <p:txBody>
            <a:bodyPr wrap="none" anchor="t" anchorCtr="0">
              <a:spAutoFit/>
            </a:bodyPr>
            <a:p>
              <a:r>
                <a:rPr lang="en-US" altLang="zh-CN" sz="2000" dirty="0">
                  <a:solidFill>
                    <a:schemeClr val="tx1"/>
                  </a:solidFill>
                  <a:latin typeface="Microsoft YaHei" panose="020B0503020204020204" pitchFamily="34" charset="-122"/>
                  <a:ea typeface="Microsoft YaHei" panose="020B0503020204020204" pitchFamily="34" charset="-122"/>
                </a:rPr>
                <a:t>Using Unet Architecture</a:t>
              </a:r>
              <a:endParaRPr lang="en-US" altLang="zh-CN" sz="2000" dirty="0">
                <a:solidFill>
                  <a:schemeClr val="tx1"/>
                </a:solidFill>
                <a:latin typeface="Microsoft YaHei" panose="020B0503020204020204" pitchFamily="34" charset="-122"/>
                <a:ea typeface="Microsoft YaHei" panose="020B0503020204020204" pitchFamily="34" charset="-122"/>
              </a:endParaRPr>
            </a:p>
          </p:txBody>
        </p:sp>
      </p:grpSp>
      <p:sp>
        <p:nvSpPr>
          <p:cNvPr id="4112" name="矩形 406"/>
          <p:cNvSpPr/>
          <p:nvPr/>
        </p:nvSpPr>
        <p:spPr>
          <a:xfrm>
            <a:off x="1404938" y="4125913"/>
            <a:ext cx="3326765" cy="521970"/>
          </a:xfrm>
          <a:prstGeom prst="rect">
            <a:avLst/>
          </a:prstGeom>
          <a:noFill/>
          <a:ln w="9525">
            <a:noFill/>
          </a:ln>
        </p:spPr>
        <p:txBody>
          <a:bodyPr wrap="none" anchor="t" anchorCtr="0">
            <a:spAutoFit/>
          </a:bodyPr>
          <a:p>
            <a:pPr algn="l"/>
            <a:r>
              <a:rPr lang="en-US" altLang="zh-CN" sz="1400" b="1" dirty="0">
                <a:solidFill>
                  <a:schemeClr val="tx1"/>
                </a:solidFill>
                <a:latin typeface="Microsoft YaHei" panose="020B0503020204020204" pitchFamily="34" charset="-122"/>
                <a:ea typeface="Microsoft YaHei" panose="020B0503020204020204" pitchFamily="34" charset="-122"/>
              </a:rPr>
              <a:t>Gajarla Sujith Kumar 00766740</a:t>
            </a:r>
            <a:endParaRPr lang="en-US" altLang="zh-CN" sz="1400" b="1" dirty="0">
              <a:solidFill>
                <a:schemeClr val="tx1"/>
              </a:solidFill>
              <a:latin typeface="Microsoft YaHei" panose="020B0503020204020204" pitchFamily="34" charset="-122"/>
              <a:ea typeface="Microsoft YaHei" panose="020B0503020204020204" pitchFamily="34" charset="-122"/>
            </a:endParaRPr>
          </a:p>
          <a:p>
            <a:pPr algn="l"/>
            <a:r>
              <a:rPr lang="en-US" altLang="zh-CN" sz="1400" b="1" dirty="0">
                <a:solidFill>
                  <a:schemeClr val="tx1"/>
                </a:solidFill>
                <a:latin typeface="Microsoft YaHei" panose="020B0503020204020204" pitchFamily="34" charset="-122"/>
                <a:ea typeface="Microsoft YaHei" panose="020B0503020204020204" pitchFamily="34" charset="-122"/>
              </a:rPr>
              <a:t>Sai Hruthik Gangapuram 00764600</a:t>
            </a:r>
            <a:endParaRPr lang="en-US" altLang="zh-CN" sz="1400" b="1" dirty="0">
              <a:solidFill>
                <a:schemeClr val="tx1"/>
              </a:solidFill>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1"/>
          <a:stretch>
            <a:fillRect/>
          </a:stretch>
        </p:blipFill>
        <p:spPr>
          <a:xfrm>
            <a:off x="5645785" y="2688590"/>
            <a:ext cx="3152140" cy="1270000"/>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06115" y="535940"/>
            <a:ext cx="2623820" cy="460375"/>
          </a:xfrm>
          <a:prstGeom prst="rect">
            <a:avLst/>
          </a:prstGeom>
          <a:noFill/>
        </p:spPr>
        <p:txBody>
          <a:bodyPr wrap="none" rtlCol="0" anchor="t">
            <a:spAutoFit/>
          </a:bodyPr>
          <a:p>
            <a:r>
              <a:rPr lang="en-US" altLang="zh-CN" sz="2400" b="1" dirty="0">
                <a:latin typeface="Microsoft YaHei" panose="020B0503020204020204" pitchFamily="34" charset="-122"/>
                <a:ea typeface="Microsoft YaHei" panose="020B0503020204020204" pitchFamily="34" charset="-122"/>
                <a:sym typeface="+mn-ea"/>
              </a:rPr>
              <a:t>Custom Dataset</a:t>
            </a:r>
            <a:endParaRPr lang="en-US" altLang="zh-CN" sz="2400" b="1" dirty="0">
              <a:latin typeface="Microsoft YaHei" panose="020B0503020204020204" pitchFamily="34" charset="-122"/>
              <a:ea typeface="Microsoft YaHei" panose="020B0503020204020204" pitchFamily="34" charset="-122"/>
              <a:sym typeface="+mn-ea"/>
            </a:endParaRPr>
          </a:p>
        </p:txBody>
      </p:sp>
      <p:pic>
        <p:nvPicPr>
          <p:cNvPr id="3" name="Picture 2"/>
          <p:cNvPicPr>
            <a:picLocks noChangeAspect="1"/>
          </p:cNvPicPr>
          <p:nvPr/>
        </p:nvPicPr>
        <p:blipFill>
          <a:blip r:embed="rId1"/>
          <a:stretch>
            <a:fillRect/>
          </a:stretch>
        </p:blipFill>
        <p:spPr>
          <a:xfrm>
            <a:off x="142875" y="1257300"/>
            <a:ext cx="3786505" cy="3361055"/>
          </a:xfrm>
          <a:prstGeom prst="rect">
            <a:avLst/>
          </a:prstGeom>
        </p:spPr>
      </p:pic>
      <p:sp>
        <p:nvSpPr>
          <p:cNvPr id="100" name="Text Box 99"/>
          <p:cNvSpPr txBox="1"/>
          <p:nvPr/>
        </p:nvSpPr>
        <p:spPr>
          <a:xfrm>
            <a:off x="4203065" y="1257300"/>
            <a:ext cx="4775835" cy="3046095"/>
          </a:xfrm>
          <a:prstGeom prst="rect">
            <a:avLst/>
          </a:prstGeom>
          <a:noFill/>
          <a:ln w="9525">
            <a:noFill/>
          </a:ln>
        </p:spPr>
        <p:txBody>
          <a:bodyPr wrap="square">
            <a:spAutoFit/>
          </a:bodyPr>
          <a:p>
            <a:r>
              <a:rPr lang="en-US" sz="1200">
                <a:latin typeface="Segoe UI" panose="020B0502040204020203" charset="0"/>
                <a:ea typeface="SimSun" panose="02010600030101010101" pitchFamily="2" charset="-122"/>
              </a:rPr>
              <a:t>The __</a:t>
            </a:r>
            <a:r>
              <a:rPr lang="en-US" sz="1200" b="1">
                <a:latin typeface="Segoe UI" panose="020B0502040204020203" charset="0"/>
                <a:ea typeface="SimSun" panose="02010600030101010101" pitchFamily="2" charset="-122"/>
              </a:rPr>
              <a:t>init</a:t>
            </a:r>
            <a:r>
              <a:rPr lang="en-US" sz="1200">
                <a:latin typeface="Segoe UI" panose="020B0502040204020203" charset="0"/>
                <a:ea typeface="SimSun" panose="02010600030101010101" pitchFamily="2" charset="-122"/>
              </a:rPr>
              <a:t>__ function takes in a DataFrame df that contains the file paths to the input images and the corresponding segmentation masks. The transforms variable is set to resize the images to the specified dimensions. The __</a:t>
            </a:r>
            <a:r>
              <a:rPr lang="en-US" sz="1200" b="1">
                <a:latin typeface="Segoe UI" panose="020B0502040204020203" charset="0"/>
                <a:ea typeface="SimSun" panose="02010600030101010101" pitchFamily="2" charset="-122"/>
              </a:rPr>
              <a:t>len</a:t>
            </a:r>
            <a:r>
              <a:rPr lang="en-US" sz="1200">
                <a:latin typeface="Segoe UI" panose="020B0502040204020203" charset="0"/>
                <a:ea typeface="SimSun" panose="02010600030101010101" pitchFamily="2" charset="-122"/>
              </a:rPr>
              <a:t>__ function returns the number of images in the dataset, which is the length of the DataFrame. The __</a:t>
            </a:r>
            <a:r>
              <a:rPr lang="en-US" sz="1200" b="1">
                <a:latin typeface="Segoe UI" panose="020B0502040204020203" charset="0"/>
                <a:ea typeface="SimSun" panose="02010600030101010101" pitchFamily="2" charset="-122"/>
              </a:rPr>
              <a:t>getitem</a:t>
            </a:r>
            <a:r>
              <a:rPr lang="en-US" sz="1200">
                <a:latin typeface="Segoe UI" panose="020B0502040204020203" charset="0"/>
                <a:ea typeface="SimSun" panose="02010600030101010101" pitchFamily="2" charset="-122"/>
              </a:rPr>
              <a:t>__ function takes an index idx and returns the preprocessed Real image and its corresponding mask as tensors. It reads the input image from the file path, and resize it to (320,320) and then Normalize it later it is converted into a pytorch tensor. Parallelly the annotated mask is coverted into class index matrix by using the function declared in the above step. It then expands the mask tensor to have a single channel, and transposes both the image and mask tensors to have the shape (channel, height, width). </a:t>
            </a:r>
            <a:endParaRPr lang="en-US" sz="1200">
              <a:latin typeface="Segoe UI" panose="020B0502040204020203" charset="0"/>
              <a:ea typeface="SimSun" panose="02010600030101010101" pitchFamily="2" charset="-122"/>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81960" y="335915"/>
            <a:ext cx="3180080" cy="521970"/>
          </a:xfrm>
          <a:prstGeom prst="rect">
            <a:avLst/>
          </a:prstGeom>
          <a:noFill/>
        </p:spPr>
        <p:txBody>
          <a:bodyPr wrap="square" rtlCol="0" anchor="t">
            <a:spAutoFit/>
          </a:bodyPr>
          <a:p>
            <a:pPr algn="ctr"/>
            <a:r>
              <a:rPr lang="en-US" altLang="zh-CN" sz="1400" b="1" dirty="0">
                <a:latin typeface="Microsoft YaHei" panose="020B0503020204020204" pitchFamily="34" charset="-122"/>
                <a:ea typeface="Microsoft YaHei" panose="020B0503020204020204" pitchFamily="34" charset="-122"/>
                <a:sym typeface="+mn-ea"/>
              </a:rPr>
              <a:t> </a:t>
            </a:r>
            <a:r>
              <a:rPr lang="en-US" altLang="zh-CN" sz="1400" b="1" dirty="0">
                <a:latin typeface="Microsoft YaHei" panose="020B0503020204020204" pitchFamily="34" charset="-122"/>
                <a:ea typeface="Microsoft YaHei" panose="020B0503020204020204" pitchFamily="34" charset="-122"/>
                <a:sym typeface="+mn-ea"/>
              </a:rPr>
              <a:t>Data Spliting and Mini Batches</a:t>
            </a:r>
            <a:endParaRPr lang="en-US" altLang="zh-CN" sz="1400" b="1" dirty="0">
              <a:latin typeface="Microsoft YaHei" panose="020B0503020204020204" pitchFamily="34" charset="-122"/>
              <a:ea typeface="Microsoft YaHei" panose="020B0503020204020204" pitchFamily="34" charset="-122"/>
            </a:endParaRPr>
          </a:p>
          <a:p>
            <a:pPr algn="ctr"/>
            <a:endParaRPr lang="en-US" altLang="zh-CN" sz="1400" b="1" dirty="0">
              <a:latin typeface="Microsoft YaHei" panose="020B0503020204020204" pitchFamily="34" charset="-122"/>
              <a:ea typeface="Microsoft YaHei" panose="020B0503020204020204" pitchFamily="34" charset="-122"/>
            </a:endParaRPr>
          </a:p>
        </p:txBody>
      </p:sp>
      <p:sp>
        <p:nvSpPr>
          <p:cNvPr id="100" name="Text Box 99"/>
          <p:cNvSpPr txBox="1"/>
          <p:nvPr/>
        </p:nvSpPr>
        <p:spPr>
          <a:xfrm>
            <a:off x="3956685" y="2992120"/>
            <a:ext cx="4988560" cy="1814830"/>
          </a:xfrm>
          <a:prstGeom prst="rect">
            <a:avLst/>
          </a:prstGeom>
          <a:noFill/>
          <a:ln w="9525">
            <a:noFill/>
          </a:ln>
        </p:spPr>
        <p:txBody>
          <a:bodyPr wrap="square">
            <a:spAutoFit/>
          </a:bodyPr>
          <a:p>
            <a:r>
              <a:rPr lang="en-US" sz="1400">
                <a:latin typeface="Segoe UI" panose="020B0502040204020203" charset="0"/>
                <a:ea typeface="SimSun" panose="02010600030101010101" pitchFamily="2" charset="-122"/>
              </a:rPr>
              <a:t>Training data, validation_data, and test_data are data frames that contain information about the file paths of the images and their corresponding masks. These data frames are passed as arguments to the SegmentationDataset constructor to create the “Train data set”, valid_data_set, and test_data_set objects. These objects are used to load and pre-process the image and mask data for training, validation, and testing of the segmentation model.</a:t>
            </a:r>
            <a:endParaRPr lang="en-US" sz="1400">
              <a:latin typeface="Segoe UI" panose="020B0502040204020203" charset="0"/>
              <a:ea typeface="SimSun" panose="02010600030101010101" pitchFamily="2" charset="-122"/>
            </a:endParaRPr>
          </a:p>
        </p:txBody>
      </p:sp>
      <p:sp>
        <p:nvSpPr>
          <p:cNvPr id="3" name="Text Box 2"/>
          <p:cNvSpPr txBox="1"/>
          <p:nvPr/>
        </p:nvSpPr>
        <p:spPr>
          <a:xfrm>
            <a:off x="302260" y="857885"/>
            <a:ext cx="4279900" cy="829945"/>
          </a:xfrm>
          <a:prstGeom prst="rect">
            <a:avLst/>
          </a:prstGeom>
          <a:noFill/>
          <a:ln w="9525">
            <a:noFill/>
          </a:ln>
        </p:spPr>
        <p:txBody>
          <a:bodyPr wrap="square">
            <a:spAutoFit/>
          </a:bodyPr>
          <a:p>
            <a:r>
              <a:rPr lang="en-US" sz="1200">
                <a:latin typeface="Segoe UI" panose="020B0502040204020203" charset="0"/>
                <a:ea typeface="SimSun" panose="02010600030101010101" pitchFamily="2" charset="-122"/>
              </a:rPr>
              <a:t>To split the dataset into training, testing, and validation sets, we utilized the train-test-split method from the scikit-learn library. We divided the data in an 80:10:10 ratio for training, testing, and validation sets, respectively.</a:t>
            </a:r>
            <a:endParaRPr lang="en-US"/>
          </a:p>
        </p:txBody>
      </p:sp>
      <p:pic>
        <p:nvPicPr>
          <p:cNvPr id="6" name="Picture 6"/>
          <p:cNvPicPr>
            <a:picLocks noChangeAspect="1"/>
          </p:cNvPicPr>
          <p:nvPr/>
        </p:nvPicPr>
        <p:blipFill>
          <a:blip r:embed="rId1"/>
          <a:stretch>
            <a:fillRect/>
          </a:stretch>
        </p:blipFill>
        <p:spPr>
          <a:xfrm>
            <a:off x="1937068" y="2056765"/>
            <a:ext cx="5269865" cy="575310"/>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5"/>
          <p:cNvPicPr>
            <a:picLocks noChangeAspect="1"/>
          </p:cNvPicPr>
          <p:nvPr/>
        </p:nvPicPr>
        <p:blipFill>
          <a:blip r:embed="rId1"/>
          <a:stretch>
            <a:fillRect/>
          </a:stretch>
        </p:blipFill>
        <p:spPr>
          <a:xfrm>
            <a:off x="717868" y="686753"/>
            <a:ext cx="5269865" cy="1849755"/>
          </a:xfrm>
          <a:prstGeom prst="rect">
            <a:avLst/>
          </a:prstGeom>
          <a:noFill/>
          <a:ln>
            <a:noFill/>
          </a:ln>
        </p:spPr>
      </p:pic>
      <p:sp>
        <p:nvSpPr>
          <p:cNvPr id="2" name="Text Box 1"/>
          <p:cNvSpPr txBox="1"/>
          <p:nvPr/>
        </p:nvSpPr>
        <p:spPr>
          <a:xfrm>
            <a:off x="3948430" y="231140"/>
            <a:ext cx="1663065" cy="368300"/>
          </a:xfrm>
          <a:prstGeom prst="rect">
            <a:avLst/>
          </a:prstGeom>
          <a:noFill/>
        </p:spPr>
        <p:txBody>
          <a:bodyPr wrap="none" rtlCol="0" anchor="t">
            <a:spAutoFit/>
          </a:bodyPr>
          <a:p>
            <a:r>
              <a:rPr lang="en-US" altLang="zh-CN" sz="1800" b="1" dirty="0">
                <a:latin typeface="Microsoft YaHei" panose="020B0503020204020204" pitchFamily="34" charset="-122"/>
                <a:ea typeface="Microsoft YaHei" panose="020B0503020204020204" pitchFamily="34" charset="-122"/>
                <a:sym typeface="+mn-ea"/>
              </a:rPr>
              <a:t>Mini Batches</a:t>
            </a:r>
            <a:endParaRPr lang="en-US" altLang="zh-CN" sz="1800" b="1" dirty="0">
              <a:latin typeface="Microsoft YaHei" panose="020B0503020204020204" pitchFamily="34" charset="-122"/>
              <a:ea typeface="Microsoft YaHei" panose="020B0503020204020204" pitchFamily="34" charset="-122"/>
              <a:sym typeface="+mn-ea"/>
            </a:endParaRPr>
          </a:p>
        </p:txBody>
      </p:sp>
      <p:sp>
        <p:nvSpPr>
          <p:cNvPr id="100" name="Text Box 99"/>
          <p:cNvSpPr txBox="1"/>
          <p:nvPr/>
        </p:nvSpPr>
        <p:spPr>
          <a:xfrm>
            <a:off x="2100580" y="2798445"/>
            <a:ext cx="6497320" cy="1938020"/>
          </a:xfrm>
          <a:prstGeom prst="rect">
            <a:avLst/>
          </a:prstGeom>
          <a:noFill/>
          <a:ln w="9525">
            <a:noFill/>
          </a:ln>
        </p:spPr>
        <p:txBody>
          <a:bodyPr wrap="square">
            <a:spAutoFit/>
          </a:bodyPr>
          <a:p>
            <a:r>
              <a:rPr lang="en-US" sz="1200">
                <a:latin typeface="Segoe UI" panose="020B0502040204020203" charset="0"/>
                <a:ea typeface="SimSun" panose="02010600030101010101" pitchFamily="2" charset="-122"/>
              </a:rPr>
              <a:t>train_loader loads batches of 8 samples randomly shuffled from the training dataset train_data_set.val_loader loads batches of 8 samples randomly shuffled from the validation dataset valid_data_set.test_loader loads batches of 8 samples randomly shuffled from the testing dataset test_data_set. The batch_size argument specifies the number of samples to load in each batch during training. The shuffle argument is set to True to randomly shuffle the data at the beginning of each epoch to ensure that the model learns from a diverse range of samples during training.</a:t>
            </a:r>
            <a:endParaRPr lang="en-US"/>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2330" y="375920"/>
            <a:ext cx="2339340" cy="337185"/>
          </a:xfrm>
          <a:prstGeom prst="rect">
            <a:avLst/>
          </a:prstGeom>
          <a:noFill/>
        </p:spPr>
        <p:txBody>
          <a:bodyPr wrap="none" rtlCol="0" anchor="t">
            <a:spAutoFit/>
          </a:bodyPr>
          <a:p>
            <a:pPr algn="ctr"/>
            <a:r>
              <a:rPr lang="en-US" altLang="zh-CN" sz="1600" dirty="0">
                <a:latin typeface="Microsoft YaHei" panose="020B0503020204020204" pitchFamily="34" charset="-122"/>
                <a:ea typeface="Microsoft YaHei" panose="020B0503020204020204" pitchFamily="34" charset="-122"/>
                <a:sym typeface="+mn-ea"/>
              </a:rPr>
              <a:t> RGB mask generation</a:t>
            </a:r>
            <a:endParaRPr lang="en-US" altLang="zh-CN" sz="1600" dirty="0">
              <a:latin typeface="Microsoft YaHei" panose="020B0503020204020204" pitchFamily="34" charset="-122"/>
              <a:ea typeface="Microsoft YaHei" panose="020B0503020204020204" pitchFamily="34" charset="-122"/>
              <a:sym typeface="+mn-ea"/>
            </a:endParaRPr>
          </a:p>
        </p:txBody>
      </p:sp>
      <p:sp>
        <p:nvSpPr>
          <p:cNvPr id="100" name="Text Box 99"/>
          <p:cNvSpPr txBox="1"/>
          <p:nvPr/>
        </p:nvSpPr>
        <p:spPr>
          <a:xfrm>
            <a:off x="1019175" y="1117600"/>
            <a:ext cx="7174865" cy="1014730"/>
          </a:xfrm>
          <a:prstGeom prst="rect">
            <a:avLst/>
          </a:prstGeom>
          <a:noFill/>
          <a:ln w="9525">
            <a:noFill/>
          </a:ln>
        </p:spPr>
        <p:txBody>
          <a:bodyPr wrap="square">
            <a:spAutoFit/>
          </a:bodyPr>
          <a:p>
            <a:r>
              <a:rPr lang="en-US" sz="1200" b="1">
                <a:latin typeface="Segoe UI" panose="020B0502040204020203" charset="0"/>
                <a:ea typeface="SimSun" panose="02010600030101010101" pitchFamily="2" charset="-122"/>
              </a:rPr>
              <a:t>mask_to_rgb:</a:t>
            </a:r>
            <a:r>
              <a:rPr lang="en-US" sz="1200">
                <a:latin typeface="Segoe UI" panose="020B0502040204020203" charset="0"/>
                <a:ea typeface="SimSun" panose="02010600030101010101" pitchFamily="2" charset="-122"/>
              </a:rPr>
              <a:t> The mask_to_rgb function takes a class Indexed matrix as input and converts it into a colored RGB image. The function uses a color map to assign colors to different class indexes. The most common color in the mask is identified and used for all non-background class indexes in the output image. If there is no predominant color, the original function is used to assign colors to each class index. The function returns an RGB image in the form of a NumPy array.</a:t>
            </a:r>
            <a:endParaRPr lang="en-US"/>
          </a:p>
        </p:txBody>
      </p:sp>
      <p:pic>
        <p:nvPicPr>
          <p:cNvPr id="3" name="Picture 2"/>
          <p:cNvPicPr>
            <a:picLocks noChangeAspect="1"/>
          </p:cNvPicPr>
          <p:nvPr/>
        </p:nvPicPr>
        <p:blipFill>
          <a:blip r:embed="rId1"/>
          <a:stretch>
            <a:fillRect/>
          </a:stretch>
        </p:blipFill>
        <p:spPr>
          <a:xfrm>
            <a:off x="502920" y="2672080"/>
            <a:ext cx="2675255" cy="2239645"/>
          </a:xfrm>
          <a:prstGeom prst="rect">
            <a:avLst/>
          </a:prstGeom>
        </p:spPr>
      </p:pic>
      <p:pic>
        <p:nvPicPr>
          <p:cNvPr id="6" name="Picture 5" descr="22"/>
          <p:cNvPicPr>
            <a:picLocks noChangeAspect="1"/>
          </p:cNvPicPr>
          <p:nvPr/>
        </p:nvPicPr>
        <p:blipFill>
          <a:blip r:embed="rId2"/>
          <a:stretch>
            <a:fillRect/>
          </a:stretch>
        </p:blipFill>
        <p:spPr>
          <a:xfrm>
            <a:off x="6633210" y="3117215"/>
            <a:ext cx="1866900" cy="1349375"/>
          </a:xfrm>
          <a:prstGeom prst="rect">
            <a:avLst/>
          </a:prstGeom>
        </p:spPr>
      </p:pic>
      <p:pic>
        <p:nvPicPr>
          <p:cNvPr id="4" name="Picture 3"/>
          <p:cNvPicPr>
            <a:picLocks noChangeAspect="1"/>
          </p:cNvPicPr>
          <p:nvPr/>
        </p:nvPicPr>
        <p:blipFill>
          <a:blip r:embed="rId3"/>
          <a:stretch>
            <a:fillRect/>
          </a:stretch>
        </p:blipFill>
        <p:spPr>
          <a:xfrm>
            <a:off x="3790950" y="2564130"/>
            <a:ext cx="2171700" cy="2575560"/>
          </a:xfrm>
          <a:prstGeom prst="rect">
            <a:avLst/>
          </a:prstGeom>
        </p:spPr>
      </p:pic>
      <p:sp>
        <p:nvSpPr>
          <p:cNvPr id="7" name="Text Box 6"/>
          <p:cNvSpPr txBox="1"/>
          <p:nvPr/>
        </p:nvSpPr>
        <p:spPr>
          <a:xfrm>
            <a:off x="808673" y="2418080"/>
            <a:ext cx="2063115" cy="306705"/>
          </a:xfrm>
          <a:prstGeom prst="rect">
            <a:avLst/>
          </a:prstGeom>
          <a:noFill/>
        </p:spPr>
        <p:txBody>
          <a:bodyPr wrap="none" rtlCol="0" anchor="t">
            <a:spAutoFit/>
          </a:bodyPr>
          <a:p>
            <a:pPr algn="ctr"/>
            <a:r>
              <a:rPr lang="en-US" altLang="zh-CN" sz="1400" b="1" dirty="0">
                <a:latin typeface="Microsoft YaHei" panose="020B0503020204020204" pitchFamily="34" charset="-122"/>
                <a:ea typeface="Microsoft YaHei" panose="020B0503020204020204" pitchFamily="34" charset="-122"/>
                <a:sym typeface="+mn-ea"/>
              </a:rPr>
              <a:t>Predicted class Index</a:t>
            </a:r>
            <a:endParaRPr lang="en-US" altLang="zh-CN" sz="1400" b="1" dirty="0">
              <a:latin typeface="Microsoft YaHei" panose="020B0503020204020204" pitchFamily="34" charset="-122"/>
              <a:ea typeface="Microsoft YaHei" panose="020B0503020204020204" pitchFamily="34" charset="-122"/>
              <a:sym typeface="+mn-ea"/>
            </a:endParaRPr>
          </a:p>
        </p:txBody>
      </p:sp>
      <p:sp>
        <p:nvSpPr>
          <p:cNvPr id="8" name="Text Box 7"/>
          <p:cNvSpPr txBox="1"/>
          <p:nvPr/>
        </p:nvSpPr>
        <p:spPr>
          <a:xfrm>
            <a:off x="6823393" y="2574925"/>
            <a:ext cx="1566545" cy="306705"/>
          </a:xfrm>
          <a:prstGeom prst="rect">
            <a:avLst/>
          </a:prstGeom>
          <a:noFill/>
        </p:spPr>
        <p:txBody>
          <a:bodyPr wrap="none" rtlCol="0" anchor="t">
            <a:spAutoFit/>
          </a:bodyPr>
          <a:p>
            <a:pPr algn="ctr"/>
            <a:r>
              <a:rPr lang="en-US" altLang="zh-CN" sz="1400" b="1" dirty="0">
                <a:latin typeface="Microsoft YaHei" panose="020B0503020204020204" pitchFamily="34" charset="-122"/>
                <a:ea typeface="Microsoft YaHei" panose="020B0503020204020204" pitchFamily="34" charset="-122"/>
                <a:sym typeface="+mn-ea"/>
              </a:rPr>
              <a:t>Predicted Mask</a:t>
            </a:r>
            <a:endParaRPr lang="en-US" altLang="zh-CN" sz="1400" b="1" dirty="0">
              <a:latin typeface="Microsoft YaHei" panose="020B0503020204020204" pitchFamily="34" charset="-122"/>
              <a:ea typeface="Microsoft YaHei" panose="020B0503020204020204" pitchFamily="34" charset="-122"/>
              <a:sym typeface="+mn-ea"/>
            </a:endParaRPr>
          </a:p>
        </p:txBody>
      </p:sp>
      <p:sp>
        <p:nvSpPr>
          <p:cNvPr id="9" name="Right Arrow 8"/>
          <p:cNvSpPr/>
          <p:nvPr/>
        </p:nvSpPr>
        <p:spPr>
          <a:xfrm>
            <a:off x="6046470" y="3650615"/>
            <a:ext cx="502920" cy="28194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endParaRPr>
          </a:p>
        </p:txBody>
      </p:sp>
      <p:sp>
        <p:nvSpPr>
          <p:cNvPr id="10" name="Right Arrow 9"/>
          <p:cNvSpPr/>
          <p:nvPr/>
        </p:nvSpPr>
        <p:spPr>
          <a:xfrm>
            <a:off x="3232785" y="3710940"/>
            <a:ext cx="502920" cy="28194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2</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1108720" y="157611"/>
              <a:ext cx="4128092" cy="583801"/>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Method and Model</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5" name="矩形 10"/>
          <p:cNvSpPr/>
          <p:nvPr/>
        </p:nvSpPr>
        <p:spPr>
          <a:xfrm>
            <a:off x="2160588" y="3118168"/>
            <a:ext cx="2118995" cy="337185"/>
          </a:xfrm>
          <a:prstGeom prst="rect">
            <a:avLst/>
          </a:prstGeom>
          <a:noFill/>
          <a:ln w="9525">
            <a:noFill/>
          </a:ln>
        </p:spPr>
        <p:txBody>
          <a:bodyPr wrap="none" anchor="t" anchorCtr="0">
            <a:spAutoFit/>
          </a:bodyPr>
          <a:p>
            <a:r>
              <a:rPr lang="en-US" altLang="zh-CN" sz="1600" dirty="0">
                <a:solidFill>
                  <a:schemeClr val="tx1"/>
                </a:solidFill>
                <a:latin typeface="Microsoft YaHei" panose="020B0503020204020204" pitchFamily="34" charset="-122"/>
                <a:ea typeface="Microsoft YaHei" panose="020B0503020204020204" pitchFamily="34" charset="-122"/>
              </a:rPr>
              <a:t>1. Unet Architecture</a:t>
            </a:r>
            <a:endParaRPr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2" name="矩形 10"/>
          <p:cNvSpPr/>
          <p:nvPr/>
        </p:nvSpPr>
        <p:spPr>
          <a:xfrm>
            <a:off x="2160588" y="3839528"/>
            <a:ext cx="2188845" cy="337185"/>
          </a:xfrm>
          <a:prstGeom prst="rect">
            <a:avLst/>
          </a:prstGeom>
          <a:noFill/>
          <a:ln w="9525">
            <a:noFill/>
          </a:ln>
        </p:spPr>
        <p:txBody>
          <a:bodyPr wrap="none" anchor="t" anchorCtr="0">
            <a:spAutoFit/>
          </a:bodyPr>
          <a:p>
            <a:r>
              <a:rPr lang="en-US" altLang="zh-CN" sz="1600" dirty="0">
                <a:solidFill>
                  <a:schemeClr val="tx1"/>
                </a:solidFill>
                <a:latin typeface="Microsoft YaHei" panose="020B0503020204020204" pitchFamily="34" charset="-122"/>
                <a:ea typeface="Microsoft YaHei" panose="020B0503020204020204" pitchFamily="34" charset="-122"/>
              </a:rPr>
              <a:t>2. Unet Components</a:t>
            </a:r>
            <a:endParaRPr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3" name="矩形 10"/>
          <p:cNvSpPr/>
          <p:nvPr/>
        </p:nvSpPr>
        <p:spPr>
          <a:xfrm>
            <a:off x="2160588" y="4560888"/>
            <a:ext cx="2026285" cy="337185"/>
          </a:xfrm>
          <a:prstGeom prst="rect">
            <a:avLst/>
          </a:prstGeom>
          <a:noFill/>
          <a:ln w="9525">
            <a:noFill/>
          </a:ln>
        </p:spPr>
        <p:txBody>
          <a:bodyPr wrap="none" anchor="t" anchorCtr="0">
            <a:spAutoFit/>
          </a:bodyPr>
          <a:p>
            <a:r>
              <a:rPr lang="en-US" altLang="zh-CN" sz="1600" dirty="0">
                <a:solidFill>
                  <a:schemeClr val="tx1"/>
                </a:solidFill>
                <a:latin typeface="Microsoft YaHei" panose="020B0503020204020204" pitchFamily="34" charset="-122"/>
                <a:ea typeface="Microsoft YaHei" panose="020B0503020204020204" pitchFamily="34" charset="-122"/>
              </a:rPr>
              <a:t>3. Pretained Model</a:t>
            </a:r>
            <a:endParaRPr lang="en-US" altLang="zh-CN" sz="1600"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10"/>
          <p:cNvSpPr/>
          <p:nvPr/>
        </p:nvSpPr>
        <p:spPr>
          <a:xfrm>
            <a:off x="3511868" y="443548"/>
            <a:ext cx="2118995" cy="337185"/>
          </a:xfrm>
          <a:prstGeom prst="rect">
            <a:avLst/>
          </a:prstGeom>
          <a:noFill/>
          <a:ln w="9525">
            <a:noFill/>
          </a:ln>
        </p:spPr>
        <p:txBody>
          <a:bodyPr wrap="none" anchor="t" anchorCtr="0">
            <a:spAutoFit/>
          </a:bodyPr>
          <a:p>
            <a:pPr algn="ctr"/>
            <a:r>
              <a:rPr lang="en-US" altLang="zh-CN" sz="1600" dirty="0">
                <a:solidFill>
                  <a:schemeClr val="tx1"/>
                </a:solidFill>
                <a:latin typeface="Microsoft YaHei" panose="020B0503020204020204" pitchFamily="34" charset="-122"/>
                <a:ea typeface="Microsoft YaHei" panose="020B0503020204020204" pitchFamily="34" charset="-122"/>
              </a:rPr>
              <a:t>1. Unet Architecture</a:t>
            </a:r>
            <a:endParaRPr lang="en-US" altLang="zh-CN" sz="1600" dirty="0">
              <a:solidFill>
                <a:schemeClr val="tx1"/>
              </a:solidFill>
              <a:latin typeface="Microsoft YaHei" panose="020B0503020204020204" pitchFamily="34" charset="-122"/>
              <a:ea typeface="Microsoft YaHei" panose="020B0503020204020204" pitchFamily="34" charset="-122"/>
            </a:endParaRPr>
          </a:p>
        </p:txBody>
      </p:sp>
      <p:pic>
        <p:nvPicPr>
          <p:cNvPr id="2" name="Picture 1" descr="0_BojTW2lTuvC0oEFG"/>
          <p:cNvPicPr>
            <a:picLocks noChangeAspect="1"/>
          </p:cNvPicPr>
          <p:nvPr/>
        </p:nvPicPr>
        <p:blipFill>
          <a:blip r:embed="rId1"/>
          <a:stretch>
            <a:fillRect/>
          </a:stretch>
        </p:blipFill>
        <p:spPr>
          <a:xfrm>
            <a:off x="1143000" y="0"/>
            <a:ext cx="6858000" cy="5144135"/>
          </a:xfrm>
          <a:prstGeom prst="rect">
            <a:avLst/>
          </a:prstGeom>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1715" y="299720"/>
            <a:ext cx="2019935" cy="306705"/>
          </a:xfrm>
          <a:prstGeom prst="rect">
            <a:avLst/>
          </a:prstGeom>
          <a:noFill/>
        </p:spPr>
        <p:txBody>
          <a:bodyPr wrap="none" rtlCol="0" anchor="t">
            <a:spAutoFit/>
          </a:bodyPr>
          <a:p>
            <a:r>
              <a:rPr lang="en-US" altLang="zh-CN" sz="1400" b="1" dirty="0">
                <a:latin typeface="Microsoft YaHei" panose="020B0503020204020204" pitchFamily="34" charset="-122"/>
                <a:ea typeface="Microsoft YaHei" panose="020B0503020204020204" pitchFamily="34" charset="-122"/>
                <a:sym typeface="+mn-ea"/>
              </a:rPr>
              <a:t>2. Unet Components</a:t>
            </a:r>
            <a:endParaRPr lang="en-US" altLang="zh-CN" sz="1400" b="1" dirty="0">
              <a:latin typeface="Microsoft YaHei" panose="020B0503020204020204" pitchFamily="34" charset="-122"/>
              <a:ea typeface="Microsoft YaHei" panose="020B0503020204020204" pitchFamily="34" charset="-122"/>
              <a:sym typeface="+mn-ea"/>
            </a:endParaRPr>
          </a:p>
        </p:txBody>
      </p:sp>
      <p:sp>
        <p:nvSpPr>
          <p:cNvPr id="3" name="Text Box 2"/>
          <p:cNvSpPr txBox="1"/>
          <p:nvPr/>
        </p:nvSpPr>
        <p:spPr>
          <a:xfrm>
            <a:off x="715010" y="916940"/>
            <a:ext cx="7713345" cy="691515"/>
          </a:xfrm>
          <a:prstGeom prst="rect">
            <a:avLst/>
          </a:prstGeom>
          <a:noFill/>
        </p:spPr>
        <p:txBody>
          <a:bodyPr wrap="square" rtlCol="0" anchor="t">
            <a:spAutoFit/>
          </a:bodyPr>
          <a:p>
            <a:r>
              <a:rPr lang="en-US" b="1">
                <a:solidFill>
                  <a:srgbClr val="FF0000"/>
                </a:solidFill>
              </a:rPr>
              <a:t>Contracting Path</a:t>
            </a:r>
            <a:r>
              <a:rPr lang="en-US"/>
              <a:t>: The contracting path of a U-Net architecture consists of a series of convolutional layers followed by max-pooling layers. This path is responsible for reducing the spatial resolution of the input image while increasing the number of feature maps.</a:t>
            </a:r>
            <a:endParaRPr lang="en-US"/>
          </a:p>
        </p:txBody>
      </p:sp>
      <p:sp>
        <p:nvSpPr>
          <p:cNvPr id="4" name="Text Box 3"/>
          <p:cNvSpPr txBox="1"/>
          <p:nvPr/>
        </p:nvSpPr>
        <p:spPr>
          <a:xfrm>
            <a:off x="715010" y="1960880"/>
            <a:ext cx="7713345" cy="691515"/>
          </a:xfrm>
          <a:prstGeom prst="rect">
            <a:avLst/>
          </a:prstGeom>
          <a:noFill/>
        </p:spPr>
        <p:txBody>
          <a:bodyPr wrap="square" rtlCol="0" anchor="t">
            <a:spAutoFit/>
          </a:bodyPr>
          <a:p>
            <a:r>
              <a:rPr lang="en-US" b="1">
                <a:solidFill>
                  <a:srgbClr val="FF0000"/>
                </a:solidFill>
              </a:rPr>
              <a:t>Bottleneck</a:t>
            </a:r>
            <a:r>
              <a:rPr lang="en-US"/>
              <a:t>: The bottleneck of a U-Net architecture is the middle part of the "U" shape. It consists of a series of convolutional layers without any max-pooling layers, which allows the network to capture high-level features while retaining spatial information.</a:t>
            </a:r>
            <a:endParaRPr lang="en-US"/>
          </a:p>
        </p:txBody>
      </p:sp>
      <p:sp>
        <p:nvSpPr>
          <p:cNvPr id="5" name="Text Box 4"/>
          <p:cNvSpPr txBox="1"/>
          <p:nvPr/>
        </p:nvSpPr>
        <p:spPr>
          <a:xfrm>
            <a:off x="715010" y="2991485"/>
            <a:ext cx="7713345" cy="691515"/>
          </a:xfrm>
          <a:prstGeom prst="rect">
            <a:avLst/>
          </a:prstGeom>
          <a:noFill/>
        </p:spPr>
        <p:txBody>
          <a:bodyPr wrap="square" rtlCol="0" anchor="t">
            <a:spAutoFit/>
          </a:bodyPr>
          <a:p>
            <a:r>
              <a:rPr lang="en-US" b="1">
                <a:solidFill>
                  <a:srgbClr val="FF0000"/>
                </a:solidFill>
              </a:rPr>
              <a:t>Expanding Path</a:t>
            </a:r>
            <a:r>
              <a:rPr lang="en-US">
                <a:solidFill>
                  <a:srgbClr val="FF0000"/>
                </a:solidFill>
              </a:rPr>
              <a:t>:</a:t>
            </a:r>
            <a:r>
              <a:rPr lang="en-US"/>
              <a:t> The expanding path of a U-Net architecture consists of a series of transposed convolutional layers followed by concatenation with feature maps from the contracting path at the same level. This path is responsible for increasing the spatial resolution of the feature maps while reducing the number of feature maps</a:t>
            </a:r>
            <a:endParaRPr lang="en-US"/>
          </a:p>
        </p:txBody>
      </p:sp>
      <p:sp>
        <p:nvSpPr>
          <p:cNvPr id="6" name="Text Box 5"/>
          <p:cNvSpPr txBox="1"/>
          <p:nvPr/>
        </p:nvSpPr>
        <p:spPr>
          <a:xfrm>
            <a:off x="715645" y="4006850"/>
            <a:ext cx="7713345" cy="891540"/>
          </a:xfrm>
          <a:prstGeom prst="rect">
            <a:avLst/>
          </a:prstGeom>
          <a:noFill/>
        </p:spPr>
        <p:txBody>
          <a:bodyPr wrap="square" rtlCol="0" anchor="t">
            <a:spAutoFit/>
          </a:bodyPr>
          <a:p>
            <a:r>
              <a:rPr lang="en-US" b="1">
                <a:solidFill>
                  <a:srgbClr val="FF0000"/>
                </a:solidFill>
              </a:rPr>
              <a:t>Skip Connections</a:t>
            </a:r>
            <a:r>
              <a:rPr lang="en-US"/>
              <a:t>: The skip connections are the connections between the contracting and expanding paths of the U-Net architecture. These connections allow the network to propagate spatial information from the contracting path to the expanding path, which helps to preserve fine-grained details in the output segmentation maps.</a:t>
            </a:r>
            <a:endParaRPr lang="en-US"/>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25863" y="375920"/>
            <a:ext cx="1692275" cy="368300"/>
          </a:xfrm>
          <a:prstGeom prst="rect">
            <a:avLst/>
          </a:prstGeom>
          <a:noFill/>
        </p:spPr>
        <p:txBody>
          <a:bodyPr wrap="none" rtlCol="0" anchor="t">
            <a:spAutoFit/>
          </a:bodyPr>
          <a:p>
            <a:pPr algn="ctr"/>
            <a:r>
              <a:rPr lang="en-US" altLang="zh-CN" sz="1800" b="1" dirty="0">
                <a:latin typeface="Microsoft YaHei" panose="020B0503020204020204" pitchFamily="34" charset="-122"/>
                <a:ea typeface="Microsoft YaHei" panose="020B0503020204020204" pitchFamily="34" charset="-122"/>
                <a:sym typeface="+mn-ea"/>
              </a:rPr>
              <a:t>Output Layer</a:t>
            </a:r>
            <a:endParaRPr lang="en-US" altLang="zh-CN" sz="1800" b="1" dirty="0">
              <a:latin typeface="Microsoft YaHei" panose="020B0503020204020204" pitchFamily="34" charset="-122"/>
              <a:ea typeface="Microsoft YaHei" panose="020B0503020204020204" pitchFamily="34" charset="-122"/>
              <a:sym typeface="+mn-ea"/>
            </a:endParaRPr>
          </a:p>
        </p:txBody>
      </p:sp>
      <p:sp>
        <p:nvSpPr>
          <p:cNvPr id="100" name="Text Box 99"/>
          <p:cNvSpPr txBox="1"/>
          <p:nvPr/>
        </p:nvSpPr>
        <p:spPr>
          <a:xfrm>
            <a:off x="502920" y="815340"/>
            <a:ext cx="8544560" cy="1383665"/>
          </a:xfrm>
          <a:prstGeom prst="rect">
            <a:avLst/>
          </a:prstGeom>
          <a:noFill/>
          <a:ln w="9525">
            <a:noFill/>
          </a:ln>
        </p:spPr>
        <p:txBody>
          <a:bodyPr wrap="square">
            <a:spAutoFit/>
          </a:bodyPr>
          <a:p>
            <a:r>
              <a:rPr lang="en-US" sz="1200" b="1">
                <a:solidFill>
                  <a:srgbClr val="FF0000"/>
                </a:solidFill>
                <a:latin typeface="Segoe UI" panose="020B0502040204020203" charset="0"/>
                <a:ea typeface="SimSun" panose="02010600030101010101" pitchFamily="2" charset="-122"/>
              </a:rPr>
              <a:t>The output layer</a:t>
            </a:r>
            <a:r>
              <a:rPr lang="en-US" sz="1200">
                <a:latin typeface="Segoe UI" panose="020B0502040204020203" charset="0"/>
                <a:ea typeface="SimSun" panose="02010600030101010101" pitchFamily="2" charset="-122"/>
              </a:rPr>
              <a:t> of a U-Net architecture is a convolutional layer with a softmax activation function, which produces the final segmentation map. A </a:t>
            </a:r>
            <a:r>
              <a:rPr lang="en-US" sz="1200" b="1">
                <a:latin typeface="Segoe UI" panose="020B0502040204020203" charset="0"/>
                <a:ea typeface="SimSun" panose="02010600030101010101" pitchFamily="2" charset="-122"/>
              </a:rPr>
              <a:t>softmax activation</a:t>
            </a:r>
            <a:r>
              <a:rPr lang="en-US" sz="1200">
                <a:latin typeface="Segoe UI" panose="020B0502040204020203" charset="0"/>
                <a:ea typeface="SimSun" panose="02010600030101010101" pitchFamily="2" charset="-122"/>
              </a:rPr>
              <a:t> function would produce a </a:t>
            </a:r>
            <a:r>
              <a:rPr lang="en-US" sz="1200" b="1">
                <a:latin typeface="Segoe UI" panose="020B0502040204020203" charset="0"/>
                <a:ea typeface="SimSun" panose="02010600030101010101" pitchFamily="2" charset="-122"/>
              </a:rPr>
              <a:t>probability distribution</a:t>
            </a:r>
            <a:r>
              <a:rPr lang="en-US" sz="1200">
                <a:latin typeface="Segoe UI" panose="020B0502040204020203" charset="0"/>
                <a:ea typeface="SimSun" panose="02010600030101010101" pitchFamily="2" charset="-122"/>
              </a:rPr>
              <a:t> over the different </a:t>
            </a:r>
            <a:r>
              <a:rPr lang="en-US" sz="1200" b="1">
                <a:latin typeface="Segoe UI" panose="020B0502040204020203" charset="0"/>
                <a:ea typeface="SimSun" panose="02010600030101010101" pitchFamily="2" charset="-122"/>
              </a:rPr>
              <a:t>classes </a:t>
            </a:r>
            <a:r>
              <a:rPr lang="en-US" sz="1200">
                <a:latin typeface="Segoe UI" panose="020B0502040204020203" charset="0"/>
                <a:ea typeface="SimSun" panose="02010600030101010101" pitchFamily="2" charset="-122"/>
              </a:rPr>
              <a:t>or labels in the output segmentation map.</a:t>
            </a:r>
            <a:endParaRPr lang="en-US" sz="1200">
              <a:latin typeface="Segoe UI" panose="020B0502040204020203" charset="0"/>
              <a:ea typeface="SimSun" panose="02010600030101010101" pitchFamily="2" charset="-122"/>
            </a:endParaRPr>
          </a:p>
          <a:p>
            <a:r>
              <a:rPr lang="en-US" sz="1200" b="1">
                <a:solidFill>
                  <a:srgbClr val="FF0000"/>
                </a:solidFill>
                <a:latin typeface="Segoe UI" panose="020B0502040204020203" charset="0"/>
                <a:ea typeface="SimSun" panose="02010600030101010101" pitchFamily="2" charset="-122"/>
              </a:rPr>
              <a:t>Mask to RGB</a:t>
            </a:r>
            <a:r>
              <a:rPr lang="en-US" sz="1200" b="1">
                <a:latin typeface="Segoe UI" panose="020B0502040204020203" charset="0"/>
                <a:ea typeface="SimSun" panose="02010600030101010101" pitchFamily="2" charset="-122"/>
              </a:rPr>
              <a:t>:</a:t>
            </a:r>
            <a:r>
              <a:rPr lang="en-US" sz="1200">
                <a:latin typeface="Segoe UI" panose="020B0502040204020203" charset="0"/>
                <a:ea typeface="SimSun" panose="02010600030101010101" pitchFamily="2" charset="-122"/>
              </a:rPr>
              <a:t> The mask_to_rgb function takes a </a:t>
            </a:r>
            <a:r>
              <a:rPr lang="en-US" sz="1200" b="1">
                <a:latin typeface="Segoe UI" panose="020B0502040204020203" charset="0"/>
                <a:ea typeface="SimSun" panose="02010600030101010101" pitchFamily="2" charset="-122"/>
              </a:rPr>
              <a:t>class Indexed matrix</a:t>
            </a:r>
            <a:r>
              <a:rPr lang="en-US" sz="1200">
                <a:latin typeface="Segoe UI" panose="020B0502040204020203" charset="0"/>
                <a:ea typeface="SimSun" panose="02010600030101010101" pitchFamily="2" charset="-122"/>
              </a:rPr>
              <a:t> as input and converts it into a </a:t>
            </a:r>
            <a:r>
              <a:rPr lang="en-US" sz="1200" b="1">
                <a:latin typeface="Segoe UI" panose="020B0502040204020203" charset="0"/>
                <a:ea typeface="SimSun" panose="02010600030101010101" pitchFamily="2" charset="-122"/>
              </a:rPr>
              <a:t>colored RGB image</a:t>
            </a:r>
            <a:r>
              <a:rPr lang="en-US" sz="1200">
                <a:latin typeface="Segoe UI" panose="020B0502040204020203" charset="0"/>
                <a:ea typeface="SimSun" panose="02010600030101010101" pitchFamily="2" charset="-122"/>
              </a:rPr>
              <a:t>. The function uses a color map to assign colors to different class indexes. The most common color in the mask is identified and used for all non-background class indexes in the output image. If there is no predominant color, the original function is used to assign colors to each class index. The function returns an RGB image in the form of a NumPy array.</a:t>
            </a:r>
            <a:endParaRPr lang="en-US"/>
          </a:p>
        </p:txBody>
      </p:sp>
      <p:pic>
        <p:nvPicPr>
          <p:cNvPr id="3" name="Picture 2"/>
          <p:cNvPicPr>
            <a:picLocks noChangeAspect="1"/>
          </p:cNvPicPr>
          <p:nvPr/>
        </p:nvPicPr>
        <p:blipFill>
          <a:blip r:embed="rId1"/>
          <a:stretch>
            <a:fillRect/>
          </a:stretch>
        </p:blipFill>
        <p:spPr>
          <a:xfrm>
            <a:off x="502920" y="2672080"/>
            <a:ext cx="2675255" cy="2239645"/>
          </a:xfrm>
          <a:prstGeom prst="rect">
            <a:avLst/>
          </a:prstGeom>
        </p:spPr>
      </p:pic>
      <p:pic>
        <p:nvPicPr>
          <p:cNvPr id="6" name="Picture 5" descr="22"/>
          <p:cNvPicPr>
            <a:picLocks noChangeAspect="1"/>
          </p:cNvPicPr>
          <p:nvPr/>
        </p:nvPicPr>
        <p:blipFill>
          <a:blip r:embed="rId2"/>
          <a:stretch>
            <a:fillRect/>
          </a:stretch>
        </p:blipFill>
        <p:spPr>
          <a:xfrm>
            <a:off x="6633210" y="3117215"/>
            <a:ext cx="1866900" cy="1349375"/>
          </a:xfrm>
          <a:prstGeom prst="rect">
            <a:avLst/>
          </a:prstGeom>
        </p:spPr>
      </p:pic>
      <p:pic>
        <p:nvPicPr>
          <p:cNvPr id="4" name="Picture 3"/>
          <p:cNvPicPr>
            <a:picLocks noChangeAspect="1"/>
          </p:cNvPicPr>
          <p:nvPr/>
        </p:nvPicPr>
        <p:blipFill>
          <a:blip r:embed="rId3"/>
          <a:stretch>
            <a:fillRect/>
          </a:stretch>
        </p:blipFill>
        <p:spPr>
          <a:xfrm>
            <a:off x="3790950" y="2564130"/>
            <a:ext cx="2171700" cy="2575560"/>
          </a:xfrm>
          <a:prstGeom prst="rect">
            <a:avLst/>
          </a:prstGeom>
        </p:spPr>
      </p:pic>
      <p:sp>
        <p:nvSpPr>
          <p:cNvPr id="7" name="Text Box 6"/>
          <p:cNvSpPr txBox="1"/>
          <p:nvPr/>
        </p:nvSpPr>
        <p:spPr>
          <a:xfrm>
            <a:off x="808673" y="2418080"/>
            <a:ext cx="2063115" cy="306705"/>
          </a:xfrm>
          <a:prstGeom prst="rect">
            <a:avLst/>
          </a:prstGeom>
          <a:noFill/>
        </p:spPr>
        <p:txBody>
          <a:bodyPr wrap="none" rtlCol="0" anchor="t">
            <a:spAutoFit/>
          </a:bodyPr>
          <a:p>
            <a:pPr algn="ctr"/>
            <a:r>
              <a:rPr lang="en-US" altLang="zh-CN" sz="1400" b="1" dirty="0">
                <a:latin typeface="Microsoft YaHei" panose="020B0503020204020204" pitchFamily="34" charset="-122"/>
                <a:ea typeface="Microsoft YaHei" panose="020B0503020204020204" pitchFamily="34" charset="-122"/>
                <a:sym typeface="+mn-ea"/>
              </a:rPr>
              <a:t>Predicted class Index</a:t>
            </a:r>
            <a:endParaRPr lang="en-US" altLang="zh-CN" sz="1400" b="1" dirty="0">
              <a:latin typeface="Microsoft YaHei" panose="020B0503020204020204" pitchFamily="34" charset="-122"/>
              <a:ea typeface="Microsoft YaHei" panose="020B0503020204020204" pitchFamily="34" charset="-122"/>
              <a:sym typeface="+mn-ea"/>
            </a:endParaRPr>
          </a:p>
        </p:txBody>
      </p:sp>
      <p:sp>
        <p:nvSpPr>
          <p:cNvPr id="8" name="Text Box 7"/>
          <p:cNvSpPr txBox="1"/>
          <p:nvPr/>
        </p:nvSpPr>
        <p:spPr>
          <a:xfrm>
            <a:off x="6823393" y="2574925"/>
            <a:ext cx="1566545" cy="306705"/>
          </a:xfrm>
          <a:prstGeom prst="rect">
            <a:avLst/>
          </a:prstGeom>
          <a:noFill/>
        </p:spPr>
        <p:txBody>
          <a:bodyPr wrap="none" rtlCol="0" anchor="t">
            <a:spAutoFit/>
          </a:bodyPr>
          <a:p>
            <a:pPr algn="ctr"/>
            <a:r>
              <a:rPr lang="en-US" altLang="zh-CN" sz="1400" b="1" dirty="0">
                <a:latin typeface="Microsoft YaHei" panose="020B0503020204020204" pitchFamily="34" charset="-122"/>
                <a:ea typeface="Microsoft YaHei" panose="020B0503020204020204" pitchFamily="34" charset="-122"/>
                <a:sym typeface="+mn-ea"/>
              </a:rPr>
              <a:t>Predicted Mask</a:t>
            </a:r>
            <a:endParaRPr lang="en-US" altLang="zh-CN" sz="1400" b="1" dirty="0">
              <a:latin typeface="Microsoft YaHei" panose="020B0503020204020204" pitchFamily="34" charset="-122"/>
              <a:ea typeface="Microsoft YaHei" panose="020B0503020204020204" pitchFamily="34" charset="-122"/>
              <a:sym typeface="+mn-ea"/>
            </a:endParaRPr>
          </a:p>
        </p:txBody>
      </p:sp>
      <p:sp>
        <p:nvSpPr>
          <p:cNvPr id="9" name="Right Arrow 8"/>
          <p:cNvSpPr/>
          <p:nvPr/>
        </p:nvSpPr>
        <p:spPr>
          <a:xfrm>
            <a:off x="6046470" y="3650615"/>
            <a:ext cx="502920" cy="28194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endParaRPr>
          </a:p>
        </p:txBody>
      </p:sp>
      <p:sp>
        <p:nvSpPr>
          <p:cNvPr id="10" name="Right Arrow 9"/>
          <p:cNvSpPr/>
          <p:nvPr/>
        </p:nvSpPr>
        <p:spPr>
          <a:xfrm>
            <a:off x="3232785" y="3710940"/>
            <a:ext cx="502920" cy="28194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9050" y="242570"/>
            <a:ext cx="4025265" cy="337185"/>
          </a:xfrm>
          <a:prstGeom prst="rect">
            <a:avLst/>
          </a:prstGeom>
          <a:noFill/>
        </p:spPr>
        <p:txBody>
          <a:bodyPr wrap="square" rtlCol="0" anchor="t">
            <a:spAutoFit/>
          </a:bodyPr>
          <a:p>
            <a:pPr algn="ctr"/>
            <a:r>
              <a:rPr lang="en-US" sz="1600" b="1"/>
              <a:t>Pretrained Model efficientnet-b7</a:t>
            </a:r>
            <a:endParaRPr lang="en-US" sz="1600" b="1"/>
          </a:p>
        </p:txBody>
      </p:sp>
      <p:pic>
        <p:nvPicPr>
          <p:cNvPr id="4" name="Picture 3" descr="1_9LkWH_LUPi5QD1k-QcUA2g"/>
          <p:cNvPicPr>
            <a:picLocks noChangeAspect="1"/>
          </p:cNvPicPr>
          <p:nvPr/>
        </p:nvPicPr>
        <p:blipFill>
          <a:blip r:embed="rId1"/>
          <a:stretch>
            <a:fillRect/>
          </a:stretch>
        </p:blipFill>
        <p:spPr>
          <a:xfrm>
            <a:off x="376555" y="959485"/>
            <a:ext cx="8609965" cy="3561080"/>
          </a:xfrm>
          <a:prstGeom prst="rect">
            <a:avLst/>
          </a:prstGeom>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95960" y="1498600"/>
            <a:ext cx="8125460" cy="3091815"/>
          </a:xfrm>
          <a:prstGeom prst="rect">
            <a:avLst/>
          </a:prstGeom>
          <a:noFill/>
        </p:spPr>
        <p:txBody>
          <a:bodyPr wrap="square" rtlCol="0" anchor="t">
            <a:spAutoFit/>
          </a:bodyPr>
          <a:p>
            <a:r>
              <a:rPr lang="en-US" b="1">
                <a:solidFill>
                  <a:srgbClr val="FF0000"/>
                </a:solidFill>
              </a:rPr>
              <a:t>Convolutional layer</a:t>
            </a:r>
            <a:r>
              <a:rPr lang="en-US"/>
              <a:t>: A 2D convolutional layer that performs a dot product between the input feature maps and a set of learnable filters. This operation extracts features from the input image.</a:t>
            </a:r>
            <a:endParaRPr lang="en-US"/>
          </a:p>
          <a:p>
            <a:endParaRPr lang="en-US"/>
          </a:p>
          <a:p>
            <a:r>
              <a:rPr lang="en-US" b="1">
                <a:solidFill>
                  <a:srgbClr val="FF0000"/>
                </a:solidFill>
              </a:rPr>
              <a:t>Batch normalization</a:t>
            </a:r>
            <a:r>
              <a:rPr lang="en-US"/>
              <a:t>: A technique that normalizes the activations of the previous layer, which can help to improve the training stability and generalization of the network.</a:t>
            </a:r>
            <a:endParaRPr lang="en-US"/>
          </a:p>
          <a:p>
            <a:endParaRPr lang="en-US"/>
          </a:p>
          <a:p>
            <a:r>
              <a:rPr lang="en-US" b="1">
                <a:solidFill>
                  <a:srgbClr val="FF0000"/>
                </a:solidFill>
              </a:rPr>
              <a:t>Activation function</a:t>
            </a:r>
            <a:r>
              <a:rPr lang="en-US"/>
              <a:t>: A non-linear function that introduces non-linearity into the network, which can help to increase the network's representational power.</a:t>
            </a:r>
            <a:endParaRPr lang="en-US"/>
          </a:p>
          <a:p>
            <a:endParaRPr lang="en-US"/>
          </a:p>
          <a:p>
            <a:r>
              <a:rPr lang="en-US" b="1">
                <a:solidFill>
                  <a:srgbClr val="FF0000"/>
                </a:solidFill>
              </a:rPr>
              <a:t>Squeeze-and-excitation (SE) block</a:t>
            </a:r>
            <a:r>
              <a:rPr lang="en-US"/>
              <a:t>: A module that learns channel-wise feature recalibration weights using a gating mechanism. This module can help to enhance the important features and suppress the less important features.</a:t>
            </a:r>
            <a:endParaRPr lang="en-US"/>
          </a:p>
          <a:p>
            <a:endParaRPr lang="en-US"/>
          </a:p>
          <a:p>
            <a:r>
              <a:rPr lang="en-US" b="1">
                <a:solidFill>
                  <a:srgbClr val="FF0000"/>
                </a:solidFill>
              </a:rPr>
              <a:t>Depthwise separable convolution</a:t>
            </a:r>
            <a:r>
              <a:rPr lang="en-US"/>
              <a:t>: A type of convolutional operation that factorizes the standard convolution into two separate operations: depthwise convolution and pointwise convolution. This operation can reduce the number of parameters and computation in the network while maintaining accuracy.</a:t>
            </a:r>
            <a:endParaRPr lang="en-US"/>
          </a:p>
        </p:txBody>
      </p:sp>
      <p:sp>
        <p:nvSpPr>
          <p:cNvPr id="3" name="Text Box 2"/>
          <p:cNvSpPr txBox="1"/>
          <p:nvPr/>
        </p:nvSpPr>
        <p:spPr>
          <a:xfrm>
            <a:off x="3094038" y="375920"/>
            <a:ext cx="2954655" cy="398780"/>
          </a:xfrm>
          <a:prstGeom prst="rect">
            <a:avLst/>
          </a:prstGeom>
          <a:noFill/>
        </p:spPr>
        <p:txBody>
          <a:bodyPr wrap="none" rtlCol="0" anchor="t">
            <a:spAutoFit/>
          </a:bodyPr>
          <a:p>
            <a:pPr algn="ctr"/>
            <a:r>
              <a:rPr lang="en-US" sz="2000" b="1">
                <a:sym typeface="+mn-ea"/>
              </a:rPr>
              <a:t>What happens in Modules</a:t>
            </a:r>
            <a:endParaRPr lang="en-US" sz="2000" b="1">
              <a:sym typeface="+mn-ea"/>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9" name="Group 2"/>
          <p:cNvGrpSpPr/>
          <p:nvPr/>
        </p:nvGrpSpPr>
        <p:grpSpPr>
          <a:xfrm>
            <a:off x="2765425" y="1081405"/>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178" name="矩形 1"/>
            <p:cNvSpPr/>
            <p:nvPr/>
          </p:nvSpPr>
          <p:spPr>
            <a:xfrm>
              <a:off x="1178105" y="304315"/>
              <a:ext cx="1547342" cy="306357"/>
            </a:xfrm>
            <a:prstGeom prst="rect">
              <a:avLst/>
            </a:prstGeom>
            <a:noFill/>
            <a:ln w="9525">
              <a:noFill/>
            </a:ln>
          </p:spPr>
          <p:txBody>
            <a:bodyPr wrap="none" anchor="t" anchorCtr="0">
              <a:spAutoFit/>
            </a:bodyPr>
            <a:p>
              <a:pPr algn="ctr"/>
              <a:r>
                <a:rPr lang="en-US" altLang="zh-CN" sz="1400" dirty="0">
                  <a:solidFill>
                    <a:schemeClr val="bg1"/>
                  </a:solidFill>
                  <a:latin typeface="Microsoft YaHei" panose="020B0503020204020204" pitchFamily="34" charset="-122"/>
                  <a:ea typeface="Microsoft YaHei" panose="020B0503020204020204" pitchFamily="34" charset="-122"/>
                </a:rPr>
                <a:t>Data Processing</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sp>
          <p:nvSpPr>
            <p:cNvPr id="7180" name="文本框 16"/>
            <p:cNvSpPr txBox="1"/>
            <p:nvPr/>
          </p:nvSpPr>
          <p:spPr>
            <a:xfrm>
              <a:off x="0" y="0"/>
              <a:ext cx="590226" cy="923330"/>
            </a:xfrm>
            <a:prstGeom prst="rect">
              <a:avLst/>
            </a:prstGeom>
            <a:noFill/>
            <a:ln w="9525">
              <a:noFill/>
            </a:ln>
          </p:spPr>
          <p:txBody>
            <a:bodyPr wrap="none" anchor="t" anchorCtr="0">
              <a:spAutoFit/>
            </a:bodyPr>
            <a:p>
              <a:pPr algn="ctr"/>
              <a:r>
                <a:rPr lang="en-US" altLang="zh-CN" sz="5400" dirty="0">
                  <a:solidFill>
                    <a:srgbClr val="A6A6A6"/>
                  </a:solidFill>
                  <a:latin typeface="Microsoft YaHei" panose="020B0503020204020204" pitchFamily="34" charset="-122"/>
                  <a:ea typeface="Microsoft YaHei" panose="020B0503020204020204" pitchFamily="34" charset="-122"/>
                </a:rPr>
                <a:t>1</a:t>
              </a:r>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p>
              <a:r>
                <a:rPr lang="en-US" altLang="zh-CN" sz="1600" dirty="0">
                  <a:solidFill>
                    <a:schemeClr val="bg1"/>
                  </a:solidFill>
                  <a:latin typeface="Microsoft YaHei" panose="020B0503020204020204" pitchFamily="34" charset="-122"/>
                  <a:ea typeface="Microsoft YaHei" panose="020B0503020204020204" pitchFamily="34" charset="-122"/>
                </a:rPr>
                <a:t>CONTENTS</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grpSp>
      <p:grpSp>
        <p:nvGrpSpPr>
          <p:cNvPr id="2" name="Group 24"/>
          <p:cNvGrpSpPr/>
          <p:nvPr/>
        </p:nvGrpSpPr>
        <p:grpSpPr>
          <a:xfrm>
            <a:off x="2729230" y="2564130"/>
            <a:ext cx="3790950" cy="990600"/>
            <a:chOff x="0" y="0"/>
            <a:chExt cx="3792131" cy="989477"/>
          </a:xfrm>
        </p:grpSpPr>
        <p:grpSp>
          <p:nvGrpSpPr>
            <p:cNvPr id="3" name="Group 25"/>
            <p:cNvGrpSpPr/>
            <p:nvPr/>
          </p:nvGrpSpPr>
          <p:grpSpPr>
            <a:xfrm>
              <a:off x="552131" y="200619"/>
              <a:ext cx="3240000" cy="788858"/>
              <a:chOff x="0" y="0"/>
              <a:chExt cx="3240000" cy="788858"/>
            </a:xfrm>
          </p:grpSpPr>
          <p:grpSp>
            <p:nvGrpSpPr>
              <p:cNvPr id="4" name="Group 26"/>
              <p:cNvGrpSpPr/>
              <p:nvPr/>
            </p:nvGrpSpPr>
            <p:grpSpPr>
              <a:xfrm flipV="1">
                <a:off x="0" y="68857"/>
                <a:ext cx="3240000" cy="432000"/>
                <a:chOff x="0" y="0"/>
                <a:chExt cx="5525400" cy="736719"/>
              </a:xfrm>
            </p:grpSpPr>
            <p:sp>
              <p:nvSpPr>
                <p:cNvPr id="5" name="矩形 105"/>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 name="直角三角形 106"/>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 name="Group 29"/>
              <p:cNvGrpSpPr/>
              <p:nvPr/>
            </p:nvGrpSpPr>
            <p:grpSpPr>
              <a:xfrm>
                <a:off x="0" y="0"/>
                <a:ext cx="3240000" cy="788858"/>
                <a:chOff x="0" y="0"/>
                <a:chExt cx="3240000" cy="788858"/>
              </a:xfrm>
            </p:grpSpPr>
            <p:sp>
              <p:nvSpPr>
                <p:cNvPr id="8" name="直角三角形 102"/>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矩形 103"/>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 name="矩形 104"/>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11" name="矩形 107"/>
            <p:cNvSpPr/>
            <p:nvPr/>
          </p:nvSpPr>
          <p:spPr>
            <a:xfrm>
              <a:off x="1226698" y="353789"/>
              <a:ext cx="1538449" cy="306357"/>
            </a:xfrm>
            <a:prstGeom prst="rect">
              <a:avLst/>
            </a:prstGeom>
            <a:noFill/>
            <a:ln w="9525">
              <a:noFill/>
            </a:ln>
          </p:spPr>
          <p:txBody>
            <a:bodyPr wrap="none" anchor="t" anchorCtr="0">
              <a:spAutoFit/>
            </a:bodyPr>
            <a:p>
              <a:r>
                <a:rPr lang="en-US" altLang="zh-CN" sz="1400" dirty="0">
                  <a:solidFill>
                    <a:schemeClr val="bg1"/>
                  </a:solidFill>
                  <a:latin typeface="Microsoft YaHei" panose="020B0503020204020204" pitchFamily="34" charset="-122"/>
                  <a:ea typeface="Microsoft YaHei" panose="020B0503020204020204" pitchFamily="34" charset="-122"/>
                </a:rPr>
                <a:t>Method/ Model</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sp>
          <p:nvSpPr>
            <p:cNvPr id="13" name="文本框 109"/>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2</a:t>
              </a:r>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14" name="Group 36"/>
          <p:cNvGrpSpPr/>
          <p:nvPr/>
        </p:nvGrpSpPr>
        <p:grpSpPr>
          <a:xfrm>
            <a:off x="2727643" y="3846195"/>
            <a:ext cx="3792537" cy="990600"/>
            <a:chOff x="0" y="0"/>
            <a:chExt cx="3792131" cy="989477"/>
          </a:xfrm>
        </p:grpSpPr>
        <p:grpSp>
          <p:nvGrpSpPr>
            <p:cNvPr id="15" name="Group 37"/>
            <p:cNvGrpSpPr/>
            <p:nvPr/>
          </p:nvGrpSpPr>
          <p:grpSpPr>
            <a:xfrm>
              <a:off x="552131" y="200619"/>
              <a:ext cx="3240000" cy="788858"/>
              <a:chOff x="0" y="0"/>
              <a:chExt cx="3240000" cy="788858"/>
            </a:xfrm>
          </p:grpSpPr>
          <p:grpSp>
            <p:nvGrpSpPr>
              <p:cNvPr id="16" name="Group 38"/>
              <p:cNvGrpSpPr/>
              <p:nvPr/>
            </p:nvGrpSpPr>
            <p:grpSpPr>
              <a:xfrm flipV="1">
                <a:off x="0" y="68857"/>
                <a:ext cx="3240000" cy="432000"/>
                <a:chOff x="0" y="0"/>
                <a:chExt cx="5525400" cy="736719"/>
              </a:xfrm>
            </p:grpSpPr>
            <p:sp>
              <p:nvSpPr>
                <p:cNvPr id="17" name="矩形 116"/>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8" name="直角三角形 117"/>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9" name="Group 41"/>
              <p:cNvGrpSpPr/>
              <p:nvPr/>
            </p:nvGrpSpPr>
            <p:grpSpPr>
              <a:xfrm>
                <a:off x="0" y="0"/>
                <a:ext cx="3240000" cy="788858"/>
                <a:chOff x="0" y="0"/>
                <a:chExt cx="3240000" cy="788858"/>
              </a:xfrm>
            </p:grpSpPr>
            <p:sp>
              <p:nvSpPr>
                <p:cNvPr id="20" name="直角三角形 113"/>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1" name="矩形 114"/>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2" name="矩形 115"/>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23" name="矩形 118"/>
            <p:cNvSpPr/>
            <p:nvPr/>
          </p:nvSpPr>
          <p:spPr>
            <a:xfrm>
              <a:off x="1361672" y="311926"/>
              <a:ext cx="1226689" cy="306357"/>
            </a:xfrm>
            <a:prstGeom prst="rect">
              <a:avLst/>
            </a:prstGeom>
            <a:noFill/>
            <a:ln w="9525">
              <a:noFill/>
            </a:ln>
          </p:spPr>
          <p:txBody>
            <a:bodyPr wrap="none" anchor="t" anchorCtr="0">
              <a:spAutoFit/>
            </a:bodyPr>
            <a:p>
              <a:r>
                <a:rPr lang="en-US" altLang="zh-CN" sz="1400" dirty="0">
                  <a:solidFill>
                    <a:schemeClr val="bg1"/>
                  </a:solidFill>
                  <a:latin typeface="Microsoft YaHei" panose="020B0503020204020204" pitchFamily="34" charset="-122"/>
                  <a:ea typeface="Microsoft YaHei" panose="020B0503020204020204" pitchFamily="34" charset="-122"/>
                </a:rPr>
                <a:t>Experiments</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sp>
          <p:nvSpPr>
            <p:cNvPr id="25" name="文本框 120"/>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3</a:t>
              </a:r>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69285" y="345440"/>
            <a:ext cx="2806065" cy="337185"/>
          </a:xfrm>
          <a:prstGeom prst="rect">
            <a:avLst/>
          </a:prstGeom>
          <a:noFill/>
        </p:spPr>
        <p:txBody>
          <a:bodyPr wrap="none" rtlCol="0" anchor="t">
            <a:spAutoFit/>
          </a:bodyPr>
          <a:p>
            <a:pPr algn="ctr"/>
            <a:r>
              <a:rPr lang="en-US" sz="1600" b="1">
                <a:sym typeface="+mn-ea"/>
              </a:rPr>
              <a:t>Simplified View of Architecture</a:t>
            </a:r>
            <a:endParaRPr lang="en-US" sz="1600" b="1">
              <a:sym typeface="+mn-ea"/>
            </a:endParaRPr>
          </a:p>
        </p:txBody>
      </p:sp>
      <p:pic>
        <p:nvPicPr>
          <p:cNvPr id="3" name="Picture 2" descr="Architecture-of-EfficientNetB7-with-MBConv-as-basic-building-blocks-The-overall"/>
          <p:cNvPicPr>
            <a:picLocks noChangeAspect="1"/>
          </p:cNvPicPr>
          <p:nvPr/>
        </p:nvPicPr>
        <p:blipFill>
          <a:blip r:embed="rId1"/>
          <a:stretch>
            <a:fillRect/>
          </a:stretch>
        </p:blipFill>
        <p:spPr>
          <a:xfrm>
            <a:off x="316230" y="1348740"/>
            <a:ext cx="8655050" cy="1741170"/>
          </a:xfrm>
          <a:prstGeom prst="rect">
            <a:avLst/>
          </a:prstGeom>
        </p:spPr>
      </p:pic>
      <p:sp>
        <p:nvSpPr>
          <p:cNvPr id="5" name="Text Box 4"/>
          <p:cNvSpPr txBox="1"/>
          <p:nvPr/>
        </p:nvSpPr>
        <p:spPr>
          <a:xfrm>
            <a:off x="316230" y="3370580"/>
            <a:ext cx="8442325" cy="1322070"/>
          </a:xfrm>
          <a:prstGeom prst="rect">
            <a:avLst/>
          </a:prstGeom>
          <a:noFill/>
        </p:spPr>
        <p:txBody>
          <a:bodyPr wrap="square" rtlCol="0" anchor="t">
            <a:spAutoFit/>
          </a:bodyPr>
          <a:p>
            <a:r>
              <a:rPr lang="en-US" sz="1600">
                <a:solidFill>
                  <a:srgbClr val="FF0000"/>
                </a:solidFill>
              </a:rPr>
              <a:t>MBCConv</a:t>
            </a:r>
            <a:r>
              <a:rPr lang="en-US" sz="1600"/>
              <a:t>: Architecture of EfficientNetB7 with MBConv as basic building blocks. The overall architecture can be divided into seven blocks which are shown in different colours. The basic building block of the network is MBConv (mobile inverted bottleneck convolution). Each MBConvX block is shown with the corresponding filter size and the X=1 and X=6 denote the standard ReLU and ReLU6 activation function respectively</a:t>
            </a:r>
            <a:endParaRPr lang="en-US" sz="1600"/>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12808" y="284480"/>
            <a:ext cx="2317750" cy="368300"/>
          </a:xfrm>
          <a:prstGeom prst="rect">
            <a:avLst/>
          </a:prstGeom>
          <a:noFill/>
        </p:spPr>
        <p:txBody>
          <a:bodyPr wrap="none" rtlCol="0" anchor="t">
            <a:spAutoFit/>
          </a:bodyPr>
          <a:p>
            <a:pPr algn="ctr"/>
            <a:r>
              <a:rPr lang="en-US" sz="1800" b="1">
                <a:sym typeface="+mn-ea"/>
              </a:rPr>
              <a:t>Parameters and Layers</a:t>
            </a:r>
            <a:endParaRPr lang="en-US" sz="1800" b="1">
              <a:sym typeface="+mn-ea"/>
            </a:endParaRPr>
          </a:p>
        </p:txBody>
      </p:sp>
      <p:pic>
        <p:nvPicPr>
          <p:cNvPr id="3" name="Picture 2"/>
          <p:cNvPicPr>
            <a:picLocks noChangeAspect="1"/>
          </p:cNvPicPr>
          <p:nvPr/>
        </p:nvPicPr>
        <p:blipFill>
          <a:blip r:embed="rId1"/>
          <a:stretch>
            <a:fillRect/>
          </a:stretch>
        </p:blipFill>
        <p:spPr>
          <a:xfrm>
            <a:off x="160020" y="815340"/>
            <a:ext cx="5384165" cy="3810000"/>
          </a:xfrm>
          <a:prstGeom prst="rect">
            <a:avLst/>
          </a:prstGeom>
        </p:spPr>
      </p:pic>
      <p:sp>
        <p:nvSpPr>
          <p:cNvPr id="4" name="Text Box 3"/>
          <p:cNvSpPr txBox="1"/>
          <p:nvPr/>
        </p:nvSpPr>
        <p:spPr>
          <a:xfrm>
            <a:off x="5730875" y="768985"/>
            <a:ext cx="3335020" cy="5292725"/>
          </a:xfrm>
          <a:prstGeom prst="rect">
            <a:avLst/>
          </a:prstGeom>
          <a:noFill/>
        </p:spPr>
        <p:txBody>
          <a:bodyPr wrap="square" rtlCol="0" anchor="t">
            <a:spAutoFit/>
          </a:bodyPr>
          <a:p>
            <a:endParaRPr lang="en-US"/>
          </a:p>
          <a:p>
            <a:r>
              <a:rPr lang="en-US"/>
              <a:t>The EfficientNet B7 architecture consists of 7 repeating blocks, with each block containing several modules. The number of modules in each block varies, with the first block having 4 modules and the last block having 14 modules.</a:t>
            </a:r>
            <a:endParaRPr lang="en-US"/>
          </a:p>
          <a:p>
            <a:r>
              <a:rPr lang="en-US"/>
              <a:t> </a:t>
            </a:r>
            <a:endParaRPr lang="en-US"/>
          </a:p>
          <a:p>
            <a:r>
              <a:rPr lang="en-US"/>
              <a:t>Each module includes several operations, including a convolutional layer, batch normalization, activation function, and a squeeze-and-excitation (SE) block. The architecture also includes depthwise separable convolutions in some modules. </a:t>
            </a:r>
            <a:endParaRPr lang="en-US"/>
          </a:p>
          <a:p>
            <a:endParaRPr lang="en-US"/>
          </a:p>
          <a:p>
            <a:r>
              <a:rPr lang="en-US"/>
              <a:t>Based on this structure, we can estimate that the EfficientNet B7 architecture has around 220-240 individual layers. However, the exact number of layers may vary depending on how we define a "layer" and whether we include certain types of operations in the count.</a:t>
            </a:r>
            <a:endParaRPr lang="en-US"/>
          </a:p>
          <a:p>
            <a:endParaRPr lang="en-US"/>
          </a:p>
          <a:p>
            <a:endParaRPr lang="en-US"/>
          </a:p>
          <a:p>
            <a:endParaRPr lang="en-US"/>
          </a:p>
          <a:p>
            <a:endParaRPr lang="en-US"/>
          </a:p>
          <a:p>
            <a:endParaRPr lang="en-US"/>
          </a:p>
          <a:p>
            <a:endParaRPr lang="en-US"/>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807460" y="369570"/>
            <a:ext cx="1529080" cy="337185"/>
          </a:xfrm>
          <a:prstGeom prst="rect">
            <a:avLst/>
          </a:prstGeom>
          <a:noFill/>
        </p:spPr>
        <p:txBody>
          <a:bodyPr wrap="none" rtlCol="0">
            <a:spAutoFit/>
          </a:bodyPr>
          <a:p>
            <a:pPr algn="ctr"/>
            <a:r>
              <a:rPr lang="en-US" sz="1600" b="1"/>
              <a:t>Model Accuracy</a:t>
            </a:r>
            <a:endParaRPr lang="en-US" sz="1600" b="1"/>
          </a:p>
        </p:txBody>
      </p:sp>
      <p:pic>
        <p:nvPicPr>
          <p:cNvPr id="4" name="Picture 3" descr="0_09AED_CjE-PUFxKC"/>
          <p:cNvPicPr>
            <a:picLocks noChangeAspect="1"/>
          </p:cNvPicPr>
          <p:nvPr/>
        </p:nvPicPr>
        <p:blipFill>
          <a:blip r:embed="rId1"/>
          <a:stretch>
            <a:fillRect/>
          </a:stretch>
        </p:blipFill>
        <p:spPr>
          <a:xfrm>
            <a:off x="1805940" y="822325"/>
            <a:ext cx="5532120" cy="4321175"/>
          </a:xfrm>
          <a:prstGeom prst="rect">
            <a:avLst/>
          </a:prstGeom>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2"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3</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20483"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0484" name="Group 5"/>
          <p:cNvGrpSpPr/>
          <p:nvPr/>
        </p:nvGrpSpPr>
        <p:grpSpPr>
          <a:xfrm>
            <a:off x="857250" y="1431925"/>
            <a:ext cx="8286750" cy="901700"/>
            <a:chOff x="0" y="0"/>
            <a:chExt cx="8286663" cy="902064"/>
          </a:xfrm>
        </p:grpSpPr>
        <p:grpSp>
          <p:nvGrpSpPr>
            <p:cNvPr id="20485" name="Group 6"/>
            <p:cNvGrpSpPr/>
            <p:nvPr/>
          </p:nvGrpSpPr>
          <p:grpSpPr>
            <a:xfrm>
              <a:off x="0" y="0"/>
              <a:ext cx="8286663" cy="902064"/>
              <a:chOff x="0" y="0"/>
              <a:chExt cx="8286663" cy="902064"/>
            </a:xfrm>
          </p:grpSpPr>
          <p:sp>
            <p:nvSpPr>
              <p:cNvPr id="20486"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7"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0488" name="矩形 6"/>
            <p:cNvSpPr/>
            <p:nvPr/>
          </p:nvSpPr>
          <p:spPr>
            <a:xfrm>
              <a:off x="1108720" y="157611"/>
              <a:ext cx="5194880" cy="583801"/>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Experiments and Results</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0489" name="Group 10"/>
          <p:cNvGrpSpPr/>
          <p:nvPr/>
        </p:nvGrpSpPr>
        <p:grpSpPr>
          <a:xfrm>
            <a:off x="0" y="2328863"/>
            <a:ext cx="3386138" cy="577850"/>
            <a:chOff x="0" y="0"/>
            <a:chExt cx="3385877" cy="578062"/>
          </a:xfrm>
        </p:grpSpPr>
        <p:sp>
          <p:nvSpPr>
            <p:cNvPr id="20490"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91"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Text Box 1"/>
          <p:cNvSpPr txBox="1"/>
          <p:nvPr/>
        </p:nvSpPr>
        <p:spPr>
          <a:xfrm>
            <a:off x="1965960" y="3196590"/>
            <a:ext cx="2118360" cy="368300"/>
          </a:xfrm>
          <a:prstGeom prst="rect">
            <a:avLst/>
          </a:prstGeom>
          <a:noFill/>
        </p:spPr>
        <p:txBody>
          <a:bodyPr wrap="none" rtlCol="0">
            <a:spAutoFit/>
          </a:bodyPr>
          <a:p>
            <a:r>
              <a:rPr lang="en-US" sz="1800" b="1"/>
              <a:t>1. Hyper parameters</a:t>
            </a:r>
            <a:endParaRPr lang="en-US" sz="1800" b="1"/>
          </a:p>
        </p:txBody>
      </p:sp>
      <p:sp>
        <p:nvSpPr>
          <p:cNvPr id="3" name="Text Box 2"/>
          <p:cNvSpPr txBox="1"/>
          <p:nvPr/>
        </p:nvSpPr>
        <p:spPr>
          <a:xfrm>
            <a:off x="1965960" y="3836670"/>
            <a:ext cx="2440940" cy="368300"/>
          </a:xfrm>
          <a:prstGeom prst="rect">
            <a:avLst/>
          </a:prstGeom>
          <a:noFill/>
        </p:spPr>
        <p:txBody>
          <a:bodyPr wrap="none" rtlCol="0">
            <a:spAutoFit/>
          </a:bodyPr>
          <a:p>
            <a:r>
              <a:rPr lang="en-US" sz="1800" b="1"/>
              <a:t>2. Optimizer and results</a:t>
            </a:r>
            <a:endParaRPr lang="en-US" sz="1800" b="1"/>
          </a:p>
        </p:txBody>
      </p:sp>
      <p:sp>
        <p:nvSpPr>
          <p:cNvPr id="4" name="Text Box 3"/>
          <p:cNvSpPr txBox="1"/>
          <p:nvPr/>
        </p:nvSpPr>
        <p:spPr>
          <a:xfrm>
            <a:off x="1965960" y="4427855"/>
            <a:ext cx="2157730" cy="368300"/>
          </a:xfrm>
          <a:prstGeom prst="rect">
            <a:avLst/>
          </a:prstGeom>
          <a:noFill/>
        </p:spPr>
        <p:txBody>
          <a:bodyPr wrap="none" rtlCol="0">
            <a:spAutoFit/>
          </a:bodyPr>
          <a:p>
            <a:r>
              <a:rPr lang="en-US" sz="1800" b="1"/>
              <a:t>3. Evaluation metrics</a:t>
            </a:r>
            <a:endParaRPr lang="en-US" sz="1800" b="1"/>
          </a:p>
        </p:txBody>
      </p:sp>
      <p:sp>
        <p:nvSpPr>
          <p:cNvPr id="5" name="Text Box 4"/>
          <p:cNvSpPr txBox="1"/>
          <p:nvPr/>
        </p:nvSpPr>
        <p:spPr>
          <a:xfrm>
            <a:off x="5128260" y="3196590"/>
            <a:ext cx="1836420" cy="368300"/>
          </a:xfrm>
          <a:prstGeom prst="rect">
            <a:avLst/>
          </a:prstGeom>
          <a:noFill/>
        </p:spPr>
        <p:txBody>
          <a:bodyPr wrap="none" rtlCol="0">
            <a:spAutoFit/>
          </a:bodyPr>
          <a:p>
            <a:r>
              <a:rPr lang="en-US" sz="1800" b="1"/>
              <a:t>4.  Loss vs epochs</a:t>
            </a:r>
            <a:endParaRPr lang="en-US" sz="1800" b="1"/>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0" y="332105"/>
            <a:ext cx="2540000" cy="398780"/>
          </a:xfrm>
          <a:prstGeom prst="rect">
            <a:avLst/>
          </a:prstGeom>
          <a:noFill/>
        </p:spPr>
        <p:txBody>
          <a:bodyPr wrap="square" rtlCol="0" anchor="t">
            <a:spAutoFit/>
          </a:bodyPr>
          <a:p>
            <a:pPr algn="ctr"/>
            <a:r>
              <a:rPr lang="en-US" sz="2000" b="1"/>
              <a:t>Evaluation function</a:t>
            </a:r>
            <a:endParaRPr lang="en-US" sz="2000" b="1"/>
          </a:p>
        </p:txBody>
      </p:sp>
      <p:pic>
        <p:nvPicPr>
          <p:cNvPr id="3" name="Picture 2"/>
          <p:cNvPicPr>
            <a:picLocks noChangeAspect="1"/>
          </p:cNvPicPr>
          <p:nvPr/>
        </p:nvPicPr>
        <p:blipFill>
          <a:blip r:embed="rId1"/>
          <a:stretch>
            <a:fillRect/>
          </a:stretch>
        </p:blipFill>
        <p:spPr>
          <a:xfrm>
            <a:off x="506730" y="918210"/>
            <a:ext cx="4610100" cy="3307080"/>
          </a:xfrm>
          <a:prstGeom prst="rect">
            <a:avLst/>
          </a:prstGeom>
        </p:spPr>
      </p:pic>
      <p:sp>
        <p:nvSpPr>
          <p:cNvPr id="100" name="Text Box 99"/>
          <p:cNvSpPr txBox="1"/>
          <p:nvPr/>
        </p:nvSpPr>
        <p:spPr>
          <a:xfrm>
            <a:off x="5412105" y="1638300"/>
            <a:ext cx="3358515" cy="1198880"/>
          </a:xfrm>
          <a:prstGeom prst="rect">
            <a:avLst/>
          </a:prstGeom>
          <a:noFill/>
          <a:ln w="9525">
            <a:noFill/>
          </a:ln>
        </p:spPr>
        <p:txBody>
          <a:bodyPr wrap="square">
            <a:spAutoFit/>
          </a:bodyPr>
          <a:p>
            <a:r>
              <a:rPr lang="en-US" sz="1200" b="1">
                <a:latin typeface="Segoe UI" panose="020B0502040204020203" charset="0"/>
                <a:ea typeface="SimSun" panose="02010600030101010101" pitchFamily="2" charset="-122"/>
              </a:rPr>
              <a:t>The evaluate_test_data()</a:t>
            </a:r>
            <a:r>
              <a:rPr lang="en-US" sz="1200">
                <a:latin typeface="Segoe UI" panose="020B0502040204020203" charset="0"/>
                <a:ea typeface="SimSun" panose="02010600030101010101" pitchFamily="2" charset="-122"/>
              </a:rPr>
              <a:t> function takes an index to select a test image from the test dataset, which return image tensor and mask tensor. Here the image tensor is passed to the best model so far tunned. Which inturns return a predicted class index mask.</a:t>
            </a:r>
            <a:endParaRPr lang="en-US"/>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25863" y="375920"/>
            <a:ext cx="1692275" cy="368300"/>
          </a:xfrm>
          <a:prstGeom prst="rect">
            <a:avLst/>
          </a:prstGeom>
          <a:noFill/>
        </p:spPr>
        <p:txBody>
          <a:bodyPr wrap="none" rtlCol="0" anchor="t">
            <a:spAutoFit/>
          </a:bodyPr>
          <a:p>
            <a:pPr algn="ctr"/>
            <a:r>
              <a:rPr lang="en-US" altLang="zh-CN" sz="1800" b="1" dirty="0">
                <a:latin typeface="Microsoft YaHei" panose="020B0503020204020204" pitchFamily="34" charset="-122"/>
                <a:ea typeface="Microsoft YaHei" panose="020B0503020204020204" pitchFamily="34" charset="-122"/>
                <a:sym typeface="+mn-ea"/>
              </a:rPr>
              <a:t>Output Layer</a:t>
            </a:r>
            <a:endParaRPr lang="en-US" altLang="zh-CN" sz="1800" b="1" dirty="0">
              <a:latin typeface="Microsoft YaHei" panose="020B0503020204020204" pitchFamily="34" charset="-122"/>
              <a:ea typeface="Microsoft YaHei" panose="020B0503020204020204" pitchFamily="34" charset="-122"/>
              <a:sym typeface="+mn-ea"/>
            </a:endParaRPr>
          </a:p>
        </p:txBody>
      </p:sp>
      <p:sp>
        <p:nvSpPr>
          <p:cNvPr id="100" name="Text Box 99"/>
          <p:cNvSpPr txBox="1"/>
          <p:nvPr/>
        </p:nvSpPr>
        <p:spPr>
          <a:xfrm>
            <a:off x="502920" y="815340"/>
            <a:ext cx="8544560" cy="1383665"/>
          </a:xfrm>
          <a:prstGeom prst="rect">
            <a:avLst/>
          </a:prstGeom>
          <a:noFill/>
          <a:ln w="9525">
            <a:noFill/>
          </a:ln>
        </p:spPr>
        <p:txBody>
          <a:bodyPr wrap="square">
            <a:spAutoFit/>
          </a:bodyPr>
          <a:p>
            <a:r>
              <a:rPr lang="en-US" sz="1200" b="1">
                <a:solidFill>
                  <a:srgbClr val="FF0000"/>
                </a:solidFill>
                <a:latin typeface="Segoe UI" panose="020B0502040204020203" charset="0"/>
                <a:ea typeface="SimSun" panose="02010600030101010101" pitchFamily="2" charset="-122"/>
              </a:rPr>
              <a:t>The output layer</a:t>
            </a:r>
            <a:r>
              <a:rPr lang="en-US" sz="1200">
                <a:latin typeface="Segoe UI" panose="020B0502040204020203" charset="0"/>
                <a:ea typeface="SimSun" panose="02010600030101010101" pitchFamily="2" charset="-122"/>
              </a:rPr>
              <a:t> of a U-Net architecture is a convolutional layer with a softmax activation function, which produces the final segmentation map. A </a:t>
            </a:r>
            <a:r>
              <a:rPr lang="en-US" sz="1200" b="1">
                <a:latin typeface="Segoe UI" panose="020B0502040204020203" charset="0"/>
                <a:ea typeface="SimSun" panose="02010600030101010101" pitchFamily="2" charset="-122"/>
              </a:rPr>
              <a:t>softmax activation</a:t>
            </a:r>
            <a:r>
              <a:rPr lang="en-US" sz="1200">
                <a:latin typeface="Segoe UI" panose="020B0502040204020203" charset="0"/>
                <a:ea typeface="SimSun" panose="02010600030101010101" pitchFamily="2" charset="-122"/>
              </a:rPr>
              <a:t> function would produce a </a:t>
            </a:r>
            <a:r>
              <a:rPr lang="en-US" sz="1200" b="1">
                <a:latin typeface="Segoe UI" panose="020B0502040204020203" charset="0"/>
                <a:ea typeface="SimSun" panose="02010600030101010101" pitchFamily="2" charset="-122"/>
              </a:rPr>
              <a:t>probability distribution</a:t>
            </a:r>
            <a:r>
              <a:rPr lang="en-US" sz="1200">
                <a:latin typeface="Segoe UI" panose="020B0502040204020203" charset="0"/>
                <a:ea typeface="SimSun" panose="02010600030101010101" pitchFamily="2" charset="-122"/>
              </a:rPr>
              <a:t> over the different </a:t>
            </a:r>
            <a:r>
              <a:rPr lang="en-US" sz="1200" b="1">
                <a:latin typeface="Segoe UI" panose="020B0502040204020203" charset="0"/>
                <a:ea typeface="SimSun" panose="02010600030101010101" pitchFamily="2" charset="-122"/>
              </a:rPr>
              <a:t>classes </a:t>
            </a:r>
            <a:r>
              <a:rPr lang="en-US" sz="1200">
                <a:latin typeface="Segoe UI" panose="020B0502040204020203" charset="0"/>
                <a:ea typeface="SimSun" panose="02010600030101010101" pitchFamily="2" charset="-122"/>
              </a:rPr>
              <a:t>or labels in the output segmentation map.</a:t>
            </a:r>
            <a:endParaRPr lang="en-US" sz="1200">
              <a:latin typeface="Segoe UI" panose="020B0502040204020203" charset="0"/>
              <a:ea typeface="SimSun" panose="02010600030101010101" pitchFamily="2" charset="-122"/>
            </a:endParaRPr>
          </a:p>
          <a:p>
            <a:r>
              <a:rPr lang="en-US" sz="1200" b="1">
                <a:solidFill>
                  <a:srgbClr val="FF0000"/>
                </a:solidFill>
                <a:latin typeface="Segoe UI" panose="020B0502040204020203" charset="0"/>
                <a:ea typeface="SimSun" panose="02010600030101010101" pitchFamily="2" charset="-122"/>
              </a:rPr>
              <a:t>Mask to RGB</a:t>
            </a:r>
            <a:r>
              <a:rPr lang="en-US" sz="1200" b="1">
                <a:latin typeface="Segoe UI" panose="020B0502040204020203" charset="0"/>
                <a:ea typeface="SimSun" panose="02010600030101010101" pitchFamily="2" charset="-122"/>
              </a:rPr>
              <a:t>:</a:t>
            </a:r>
            <a:r>
              <a:rPr lang="en-US" sz="1200">
                <a:latin typeface="Segoe UI" panose="020B0502040204020203" charset="0"/>
                <a:ea typeface="SimSun" panose="02010600030101010101" pitchFamily="2" charset="-122"/>
              </a:rPr>
              <a:t> The mask_to_rgb function takes a </a:t>
            </a:r>
            <a:r>
              <a:rPr lang="en-US" sz="1200" b="1">
                <a:latin typeface="Segoe UI" panose="020B0502040204020203" charset="0"/>
                <a:ea typeface="SimSun" panose="02010600030101010101" pitchFamily="2" charset="-122"/>
              </a:rPr>
              <a:t>class Indexed matrix</a:t>
            </a:r>
            <a:r>
              <a:rPr lang="en-US" sz="1200">
                <a:latin typeface="Segoe UI" panose="020B0502040204020203" charset="0"/>
                <a:ea typeface="SimSun" panose="02010600030101010101" pitchFamily="2" charset="-122"/>
              </a:rPr>
              <a:t> as input and converts it into a </a:t>
            </a:r>
            <a:r>
              <a:rPr lang="en-US" sz="1200" b="1">
                <a:latin typeface="Segoe UI" panose="020B0502040204020203" charset="0"/>
                <a:ea typeface="SimSun" panose="02010600030101010101" pitchFamily="2" charset="-122"/>
              </a:rPr>
              <a:t>colored RGB image</a:t>
            </a:r>
            <a:r>
              <a:rPr lang="en-US" sz="1200">
                <a:latin typeface="Segoe UI" panose="020B0502040204020203" charset="0"/>
                <a:ea typeface="SimSun" panose="02010600030101010101" pitchFamily="2" charset="-122"/>
              </a:rPr>
              <a:t>. The function uses a color map to assign colors to different class indexes. The most common color in the mask is identified and used for all non-background class indexes in the output image. If there is no predominant color, the original function is used to assign colors to each class index. The function returns an RGB image in the form of a NumPy array.</a:t>
            </a:r>
            <a:endParaRPr lang="en-US"/>
          </a:p>
        </p:txBody>
      </p:sp>
      <p:pic>
        <p:nvPicPr>
          <p:cNvPr id="3" name="Picture 2"/>
          <p:cNvPicPr>
            <a:picLocks noChangeAspect="1"/>
          </p:cNvPicPr>
          <p:nvPr/>
        </p:nvPicPr>
        <p:blipFill>
          <a:blip r:embed="rId1"/>
          <a:stretch>
            <a:fillRect/>
          </a:stretch>
        </p:blipFill>
        <p:spPr>
          <a:xfrm>
            <a:off x="502920" y="2672080"/>
            <a:ext cx="2675255" cy="2239645"/>
          </a:xfrm>
          <a:prstGeom prst="rect">
            <a:avLst/>
          </a:prstGeom>
        </p:spPr>
      </p:pic>
      <p:pic>
        <p:nvPicPr>
          <p:cNvPr id="6" name="Picture 5" descr="22"/>
          <p:cNvPicPr>
            <a:picLocks noChangeAspect="1"/>
          </p:cNvPicPr>
          <p:nvPr/>
        </p:nvPicPr>
        <p:blipFill>
          <a:blip r:embed="rId2"/>
          <a:stretch>
            <a:fillRect/>
          </a:stretch>
        </p:blipFill>
        <p:spPr>
          <a:xfrm>
            <a:off x="6633210" y="3117215"/>
            <a:ext cx="1866900" cy="1349375"/>
          </a:xfrm>
          <a:prstGeom prst="rect">
            <a:avLst/>
          </a:prstGeom>
        </p:spPr>
      </p:pic>
      <p:pic>
        <p:nvPicPr>
          <p:cNvPr id="4" name="Picture 3"/>
          <p:cNvPicPr>
            <a:picLocks noChangeAspect="1"/>
          </p:cNvPicPr>
          <p:nvPr/>
        </p:nvPicPr>
        <p:blipFill>
          <a:blip r:embed="rId3"/>
          <a:stretch>
            <a:fillRect/>
          </a:stretch>
        </p:blipFill>
        <p:spPr>
          <a:xfrm>
            <a:off x="3790950" y="2564130"/>
            <a:ext cx="2171700" cy="2575560"/>
          </a:xfrm>
          <a:prstGeom prst="rect">
            <a:avLst/>
          </a:prstGeom>
        </p:spPr>
      </p:pic>
      <p:sp>
        <p:nvSpPr>
          <p:cNvPr id="7" name="Text Box 6"/>
          <p:cNvSpPr txBox="1"/>
          <p:nvPr/>
        </p:nvSpPr>
        <p:spPr>
          <a:xfrm>
            <a:off x="808673" y="2418080"/>
            <a:ext cx="2063115" cy="306705"/>
          </a:xfrm>
          <a:prstGeom prst="rect">
            <a:avLst/>
          </a:prstGeom>
          <a:noFill/>
        </p:spPr>
        <p:txBody>
          <a:bodyPr wrap="none" rtlCol="0" anchor="t">
            <a:spAutoFit/>
          </a:bodyPr>
          <a:p>
            <a:pPr algn="ctr"/>
            <a:r>
              <a:rPr lang="en-US" altLang="zh-CN" sz="1400" b="1" dirty="0">
                <a:latin typeface="Microsoft YaHei" panose="020B0503020204020204" pitchFamily="34" charset="-122"/>
                <a:ea typeface="Microsoft YaHei" panose="020B0503020204020204" pitchFamily="34" charset="-122"/>
                <a:sym typeface="+mn-ea"/>
              </a:rPr>
              <a:t>Predicted class Index</a:t>
            </a:r>
            <a:endParaRPr lang="en-US" altLang="zh-CN" sz="1400" b="1" dirty="0">
              <a:latin typeface="Microsoft YaHei" panose="020B0503020204020204" pitchFamily="34" charset="-122"/>
              <a:ea typeface="Microsoft YaHei" panose="020B0503020204020204" pitchFamily="34" charset="-122"/>
              <a:sym typeface="+mn-ea"/>
            </a:endParaRPr>
          </a:p>
        </p:txBody>
      </p:sp>
      <p:sp>
        <p:nvSpPr>
          <p:cNvPr id="8" name="Text Box 7"/>
          <p:cNvSpPr txBox="1"/>
          <p:nvPr/>
        </p:nvSpPr>
        <p:spPr>
          <a:xfrm>
            <a:off x="6823393" y="2574925"/>
            <a:ext cx="1566545" cy="306705"/>
          </a:xfrm>
          <a:prstGeom prst="rect">
            <a:avLst/>
          </a:prstGeom>
          <a:noFill/>
        </p:spPr>
        <p:txBody>
          <a:bodyPr wrap="none" rtlCol="0" anchor="t">
            <a:spAutoFit/>
          </a:bodyPr>
          <a:p>
            <a:pPr algn="ctr"/>
            <a:r>
              <a:rPr lang="en-US" altLang="zh-CN" sz="1400" b="1" dirty="0">
                <a:latin typeface="Microsoft YaHei" panose="020B0503020204020204" pitchFamily="34" charset="-122"/>
                <a:ea typeface="Microsoft YaHei" panose="020B0503020204020204" pitchFamily="34" charset="-122"/>
                <a:sym typeface="+mn-ea"/>
              </a:rPr>
              <a:t>Predicted Mask</a:t>
            </a:r>
            <a:endParaRPr lang="en-US" altLang="zh-CN" sz="1400" b="1" dirty="0">
              <a:latin typeface="Microsoft YaHei" panose="020B0503020204020204" pitchFamily="34" charset="-122"/>
              <a:ea typeface="Microsoft YaHei" panose="020B0503020204020204" pitchFamily="34" charset="-122"/>
              <a:sym typeface="+mn-ea"/>
            </a:endParaRPr>
          </a:p>
        </p:txBody>
      </p:sp>
      <p:sp>
        <p:nvSpPr>
          <p:cNvPr id="9" name="Right Arrow 8"/>
          <p:cNvSpPr/>
          <p:nvPr/>
        </p:nvSpPr>
        <p:spPr>
          <a:xfrm>
            <a:off x="6046470" y="3650615"/>
            <a:ext cx="502920" cy="28194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endParaRPr>
          </a:p>
        </p:txBody>
      </p:sp>
      <p:sp>
        <p:nvSpPr>
          <p:cNvPr id="10" name="Right Arrow 9"/>
          <p:cNvSpPr/>
          <p:nvPr/>
        </p:nvSpPr>
        <p:spPr>
          <a:xfrm>
            <a:off x="3232785" y="3710940"/>
            <a:ext cx="502920" cy="28194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81960" y="335915"/>
            <a:ext cx="3180080" cy="337185"/>
          </a:xfrm>
          <a:prstGeom prst="rect">
            <a:avLst/>
          </a:prstGeom>
          <a:noFill/>
        </p:spPr>
        <p:txBody>
          <a:bodyPr wrap="square" rtlCol="0" anchor="t">
            <a:spAutoFit/>
          </a:bodyPr>
          <a:p>
            <a:pPr algn="ctr"/>
            <a:r>
              <a:rPr lang="en-US" altLang="zh-CN" sz="1600" b="1" dirty="0">
                <a:latin typeface="Microsoft YaHei" panose="020B0503020204020204" pitchFamily="34" charset="-122"/>
                <a:ea typeface="Microsoft YaHei" panose="020B0503020204020204" pitchFamily="34" charset="-122"/>
                <a:sym typeface="+mn-ea"/>
              </a:rPr>
              <a:t>Hyper parameters</a:t>
            </a:r>
            <a:endParaRPr lang="en-US" altLang="zh-CN" sz="1600" b="1" dirty="0">
              <a:latin typeface="Microsoft YaHei" panose="020B0503020204020204" pitchFamily="34" charset="-122"/>
              <a:ea typeface="Microsoft YaHei" panose="020B0503020204020204" pitchFamily="34" charset="-122"/>
              <a:sym typeface="+mn-ea"/>
            </a:endParaRPr>
          </a:p>
        </p:txBody>
      </p:sp>
      <p:sp>
        <p:nvSpPr>
          <p:cNvPr id="3" name="Text Box 2"/>
          <p:cNvSpPr txBox="1"/>
          <p:nvPr/>
        </p:nvSpPr>
        <p:spPr>
          <a:xfrm>
            <a:off x="149860" y="964565"/>
            <a:ext cx="4279900" cy="3846195"/>
          </a:xfrm>
          <a:prstGeom prst="rect">
            <a:avLst/>
          </a:prstGeom>
          <a:noFill/>
          <a:ln w="9525">
            <a:noFill/>
          </a:ln>
        </p:spPr>
        <p:txBody>
          <a:bodyPr wrap="square">
            <a:spAutoFit/>
          </a:bodyPr>
          <a:p>
            <a:r>
              <a:rPr lang="en-US" sz="1600"/>
              <a:t>1. Learning rates = [0.001, 0.01, 0.1]</a:t>
            </a:r>
            <a:endParaRPr lang="en-US" sz="1600"/>
          </a:p>
          <a:p>
            <a:r>
              <a:rPr lang="en-US" sz="1600"/>
              <a:t>2. epochs = 50</a:t>
            </a:r>
            <a:endParaRPr lang="en-US" sz="1600"/>
          </a:p>
          <a:p>
            <a:r>
              <a:rPr lang="en-US" sz="1600"/>
              <a:t>3. loss function = = nn.CrossEntropyLoss()</a:t>
            </a:r>
            <a:endParaRPr lang="en-US" sz="1600"/>
          </a:p>
          <a:p>
            <a:r>
              <a:rPr lang="en-US" sz="1600"/>
              <a:t>4. momentum = 0.9 (fixed)</a:t>
            </a:r>
            <a:endParaRPr lang="en-US" sz="1600"/>
          </a:p>
          <a:p>
            <a:r>
              <a:rPr lang="en-US" sz="1600"/>
              <a:t>5. Optimizer = ADAM</a:t>
            </a:r>
            <a:endParaRPr lang="en-US" sz="1600"/>
          </a:p>
          <a:p>
            <a:endParaRPr lang="en-US" sz="1600"/>
          </a:p>
          <a:p>
            <a:r>
              <a:rPr lang="en-US" sz="1600" b="1"/>
              <a:t>Issues</a:t>
            </a:r>
            <a:endParaRPr lang="en-US" sz="1600" b="1"/>
          </a:p>
          <a:p>
            <a:r>
              <a:rPr lang="en-US" sz="1200" b="1"/>
              <a:t>Overfitting</a:t>
            </a:r>
            <a:r>
              <a:rPr lang="en-US" sz="1200"/>
              <a:t>: If the model is too complex, it may overfit the training data, leading to poor generalization performance and bouncing loss. In this case, you could try reducing the model complexity or regularizing the model with techniques such as dropout or weight decay.</a:t>
            </a:r>
            <a:endParaRPr lang="en-US" sz="1200"/>
          </a:p>
          <a:p>
            <a:endParaRPr lang="en-US" sz="1200"/>
          </a:p>
          <a:p>
            <a:r>
              <a:rPr lang="en-US" sz="1200" b="1"/>
              <a:t>Insufficient training data</a:t>
            </a:r>
            <a:r>
              <a:rPr lang="en-US" sz="1200"/>
              <a:t>: If the model is too complex and the training data is too small, the model may not be able to learn meaningful representations from the data. In this case, you could try increasing the amount of training data or using data augmentation techniques to generate more training examples.</a:t>
            </a:r>
            <a:endParaRPr lang="en-US" sz="1200"/>
          </a:p>
        </p:txBody>
      </p:sp>
      <p:pic>
        <p:nvPicPr>
          <p:cNvPr id="4" name="Picture 3"/>
          <p:cNvPicPr>
            <a:picLocks noChangeAspect="1"/>
          </p:cNvPicPr>
          <p:nvPr/>
        </p:nvPicPr>
        <p:blipFill>
          <a:blip r:embed="rId1"/>
          <a:stretch>
            <a:fillRect/>
          </a:stretch>
        </p:blipFill>
        <p:spPr>
          <a:xfrm>
            <a:off x="4429760" y="1234440"/>
            <a:ext cx="4389120" cy="3467100"/>
          </a:xfrm>
          <a:prstGeom prst="rect">
            <a:avLst/>
          </a:prstGeom>
        </p:spPr>
      </p:pic>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0" y="525145"/>
            <a:ext cx="2540000" cy="521970"/>
          </a:xfrm>
          <a:prstGeom prst="rect">
            <a:avLst/>
          </a:prstGeom>
          <a:noFill/>
        </p:spPr>
        <p:txBody>
          <a:bodyPr wrap="square" rtlCol="0" anchor="t">
            <a:spAutoFit/>
          </a:bodyPr>
          <a:p>
            <a:pPr algn="ctr"/>
            <a:r>
              <a:rPr lang="en-US" sz="2800" b="1"/>
              <a:t>SGD Optimizer</a:t>
            </a:r>
            <a:endParaRPr lang="en-US" sz="2800" b="1"/>
          </a:p>
        </p:txBody>
      </p:sp>
      <p:sp>
        <p:nvSpPr>
          <p:cNvPr id="3" name="Text Box 2"/>
          <p:cNvSpPr txBox="1"/>
          <p:nvPr/>
        </p:nvSpPr>
        <p:spPr>
          <a:xfrm>
            <a:off x="497840" y="1047115"/>
            <a:ext cx="3346450" cy="3291840"/>
          </a:xfrm>
          <a:prstGeom prst="rect">
            <a:avLst/>
          </a:prstGeom>
          <a:noFill/>
        </p:spPr>
        <p:txBody>
          <a:bodyPr wrap="square" rtlCol="0" anchor="t">
            <a:spAutoFit/>
          </a:bodyPr>
          <a:p>
            <a:r>
              <a:rPr lang="en-US" sz="1600">
                <a:sym typeface="+mn-ea"/>
              </a:rPr>
              <a:t>1. Learning rates = [0.001, 0.01, 0.1]</a:t>
            </a:r>
            <a:endParaRPr lang="en-US" sz="1600"/>
          </a:p>
          <a:p>
            <a:r>
              <a:rPr lang="en-US" sz="1600">
                <a:sym typeface="+mn-ea"/>
              </a:rPr>
              <a:t>2. epochs = 50</a:t>
            </a:r>
            <a:endParaRPr lang="en-US" sz="1600"/>
          </a:p>
          <a:p>
            <a:r>
              <a:rPr lang="en-US" sz="1600">
                <a:sym typeface="+mn-ea"/>
              </a:rPr>
              <a:t>3. loss function = = nn.CrossEntropyLoss()</a:t>
            </a:r>
            <a:endParaRPr lang="en-US" sz="1600"/>
          </a:p>
          <a:p>
            <a:r>
              <a:rPr lang="en-US" sz="1600">
                <a:sym typeface="+mn-ea"/>
              </a:rPr>
              <a:t>4. momentum = 0.9 (fixed)</a:t>
            </a:r>
            <a:endParaRPr lang="en-US" sz="1600"/>
          </a:p>
          <a:p>
            <a:r>
              <a:rPr lang="en-US" sz="1600">
                <a:sym typeface="+mn-ea"/>
              </a:rPr>
              <a:t>5. Optimizer = SGD</a:t>
            </a:r>
            <a:endParaRPr lang="en-US" sz="1600">
              <a:sym typeface="+mn-ea"/>
            </a:endParaRPr>
          </a:p>
          <a:p>
            <a:endParaRPr lang="en-US" sz="1600">
              <a:sym typeface="+mn-ea"/>
            </a:endParaRPr>
          </a:p>
          <a:p>
            <a:endParaRPr lang="en-US" sz="1600">
              <a:sym typeface="+mn-ea"/>
            </a:endParaRPr>
          </a:p>
          <a:p>
            <a:endParaRPr lang="en-US" sz="1600">
              <a:sym typeface="+mn-ea"/>
            </a:endParaRPr>
          </a:p>
          <a:p>
            <a:r>
              <a:rPr lang="en-US" sz="1600">
                <a:sym typeface="+mn-ea"/>
              </a:rPr>
              <a:t>SGD was showing better results if you compare it with ADAM. so we dicided to stick with this model for further experiments on test data set.</a:t>
            </a:r>
            <a:endParaRPr lang="en-US" sz="1600">
              <a:sym typeface="+mn-ea"/>
            </a:endParaRPr>
          </a:p>
        </p:txBody>
      </p:sp>
      <p:pic>
        <p:nvPicPr>
          <p:cNvPr id="4" name="Picture 3"/>
          <p:cNvPicPr>
            <a:picLocks noChangeAspect="1"/>
          </p:cNvPicPr>
          <p:nvPr/>
        </p:nvPicPr>
        <p:blipFill>
          <a:blip r:embed="rId1"/>
          <a:stretch>
            <a:fillRect/>
          </a:stretch>
        </p:blipFill>
        <p:spPr>
          <a:xfrm>
            <a:off x="4530090" y="1127760"/>
            <a:ext cx="4320540" cy="3467100"/>
          </a:xfrm>
          <a:prstGeom prst="rect">
            <a:avLst/>
          </a:prstGeom>
        </p:spPr>
      </p:pic>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26853" y="444500"/>
            <a:ext cx="1089660" cy="460375"/>
          </a:xfrm>
          <a:prstGeom prst="rect">
            <a:avLst/>
          </a:prstGeom>
          <a:noFill/>
        </p:spPr>
        <p:txBody>
          <a:bodyPr wrap="none" rtlCol="0" anchor="t">
            <a:spAutoFit/>
          </a:bodyPr>
          <a:p>
            <a:pPr algn="ctr"/>
            <a:r>
              <a:rPr lang="en-US" sz="2400" b="1">
                <a:sym typeface="+mn-ea"/>
              </a:rPr>
              <a:t>Results</a:t>
            </a:r>
            <a:endParaRPr lang="en-US" sz="2400" b="1">
              <a:sym typeface="+mn-ea"/>
            </a:endParaRPr>
          </a:p>
        </p:txBody>
      </p:sp>
      <p:pic>
        <p:nvPicPr>
          <p:cNvPr id="3" name="Picture 2"/>
          <p:cNvPicPr>
            <a:picLocks noChangeAspect="1"/>
          </p:cNvPicPr>
          <p:nvPr/>
        </p:nvPicPr>
        <p:blipFill>
          <a:blip r:embed="rId1"/>
          <a:stretch>
            <a:fillRect/>
          </a:stretch>
        </p:blipFill>
        <p:spPr>
          <a:xfrm>
            <a:off x="125730" y="1455420"/>
            <a:ext cx="6332220" cy="2232660"/>
          </a:xfrm>
          <a:prstGeom prst="rect">
            <a:avLst/>
          </a:prstGeom>
        </p:spPr>
      </p:pic>
      <p:pic>
        <p:nvPicPr>
          <p:cNvPr id="4" name="Picture 3"/>
          <p:cNvPicPr>
            <a:picLocks noChangeAspect="1"/>
          </p:cNvPicPr>
          <p:nvPr/>
        </p:nvPicPr>
        <p:blipFill>
          <a:blip r:embed="rId2"/>
          <a:stretch>
            <a:fillRect/>
          </a:stretch>
        </p:blipFill>
        <p:spPr>
          <a:xfrm>
            <a:off x="6553200" y="1455420"/>
            <a:ext cx="2270760" cy="2430780"/>
          </a:xfrm>
          <a:prstGeom prst="rect">
            <a:avLst/>
          </a:prstGeom>
        </p:spPr>
      </p:pic>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06830" y="342900"/>
            <a:ext cx="6332220" cy="2232660"/>
          </a:xfrm>
          <a:prstGeom prst="rect">
            <a:avLst/>
          </a:prstGeom>
        </p:spPr>
      </p:pic>
      <p:pic>
        <p:nvPicPr>
          <p:cNvPr id="3" name="Picture 2"/>
          <p:cNvPicPr>
            <a:picLocks noChangeAspect="1"/>
          </p:cNvPicPr>
          <p:nvPr/>
        </p:nvPicPr>
        <p:blipFill>
          <a:blip r:embed="rId2"/>
          <a:stretch>
            <a:fillRect/>
          </a:stretch>
        </p:blipFill>
        <p:spPr>
          <a:xfrm>
            <a:off x="3120390" y="2727960"/>
            <a:ext cx="2256155" cy="2415540"/>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4"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1</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8195"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8196" name="Group 5"/>
          <p:cNvGrpSpPr/>
          <p:nvPr/>
        </p:nvGrpSpPr>
        <p:grpSpPr>
          <a:xfrm>
            <a:off x="857250" y="1431925"/>
            <a:ext cx="8286750" cy="901700"/>
            <a:chOff x="0" y="0"/>
            <a:chExt cx="8286663" cy="902064"/>
          </a:xfrm>
        </p:grpSpPr>
        <p:grpSp>
          <p:nvGrpSpPr>
            <p:cNvPr id="8197" name="Group 6"/>
            <p:cNvGrpSpPr/>
            <p:nvPr/>
          </p:nvGrpSpPr>
          <p:grpSpPr>
            <a:xfrm>
              <a:off x="0" y="0"/>
              <a:ext cx="8286663" cy="902064"/>
              <a:chOff x="0" y="0"/>
              <a:chExt cx="8286663" cy="902064"/>
            </a:xfrm>
          </p:grpSpPr>
          <p:sp>
            <p:nvSpPr>
              <p:cNvPr id="8198"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9"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8200" name="矩形 6"/>
            <p:cNvSpPr/>
            <p:nvPr/>
          </p:nvSpPr>
          <p:spPr>
            <a:xfrm>
              <a:off x="997596" y="157611"/>
              <a:ext cx="3470239" cy="583801"/>
            </a:xfrm>
            <a:prstGeom prst="rect">
              <a:avLst/>
            </a:prstGeom>
            <a:noFill/>
            <a:ln w="9525">
              <a:noFill/>
            </a:ln>
          </p:spPr>
          <p:txBody>
            <a:bodyPr wrap="none" anchor="t" anchorCtr="0">
              <a:spAutoFit/>
            </a:bodyPr>
            <a:p>
              <a:pPr algn="ctr"/>
              <a:r>
                <a:rPr lang="en-US" altLang="zh-CN" sz="3200" b="1" dirty="0">
                  <a:solidFill>
                    <a:schemeClr val="bg1"/>
                  </a:solidFill>
                  <a:latin typeface="Microsoft YaHei" panose="020B0503020204020204" pitchFamily="34" charset="-122"/>
                  <a:ea typeface="Microsoft YaHei" panose="020B0503020204020204" pitchFamily="34" charset="-122"/>
                </a:rPr>
                <a:t>Data Processing</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8201" name="Group 10"/>
          <p:cNvGrpSpPr/>
          <p:nvPr/>
        </p:nvGrpSpPr>
        <p:grpSpPr>
          <a:xfrm>
            <a:off x="0" y="2328863"/>
            <a:ext cx="3386138" cy="577850"/>
            <a:chOff x="0" y="0"/>
            <a:chExt cx="3385877" cy="578062"/>
          </a:xfrm>
        </p:grpSpPr>
        <p:sp>
          <p:nvSpPr>
            <p:cNvPr id="8202"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203"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8204" name="矩形 10"/>
          <p:cNvSpPr/>
          <p:nvPr/>
        </p:nvSpPr>
        <p:spPr>
          <a:xfrm>
            <a:off x="3236913" y="2420938"/>
            <a:ext cx="4457065" cy="398780"/>
          </a:xfrm>
          <a:prstGeom prst="rect">
            <a:avLst/>
          </a:prstGeom>
          <a:noFill/>
          <a:ln w="9525">
            <a:noFill/>
          </a:ln>
        </p:spPr>
        <p:txBody>
          <a:bodyPr wrap="none" anchor="t" anchorCtr="0">
            <a:spAutoFit/>
          </a:bodyPr>
          <a:p>
            <a:r>
              <a:rPr lang="en-US" altLang="zh-CN" sz="2000" dirty="0">
                <a:solidFill>
                  <a:schemeClr val="tx1"/>
                </a:solidFill>
                <a:latin typeface="Microsoft YaHei" panose="020B0503020204020204" pitchFamily="34" charset="-122"/>
                <a:ea typeface="Microsoft YaHei" panose="020B0503020204020204" pitchFamily="34" charset="-122"/>
              </a:rPr>
              <a:t>7 steps involved in Data Processing</a:t>
            </a:r>
            <a:endParaRPr lang="en-US" altLang="zh-CN" sz="2000" dirty="0">
              <a:solidFill>
                <a:schemeClr val="tx1"/>
              </a:solidFill>
              <a:latin typeface="Microsoft YaHei" panose="020B0503020204020204" pitchFamily="34" charset="-122"/>
              <a:ea typeface="Microsoft YaHei" panose="020B0503020204020204" pitchFamily="34" charset="-122"/>
            </a:endParaRPr>
          </a:p>
        </p:txBody>
      </p:sp>
      <p:sp>
        <p:nvSpPr>
          <p:cNvPr id="5" name="矩形 10"/>
          <p:cNvSpPr/>
          <p:nvPr/>
        </p:nvSpPr>
        <p:spPr>
          <a:xfrm>
            <a:off x="2160588" y="3118168"/>
            <a:ext cx="1900555" cy="337185"/>
          </a:xfrm>
          <a:prstGeom prst="rect">
            <a:avLst/>
          </a:prstGeom>
          <a:noFill/>
          <a:ln w="9525">
            <a:noFill/>
          </a:ln>
        </p:spPr>
        <p:txBody>
          <a:bodyPr wrap="none" anchor="t" anchorCtr="0">
            <a:spAutoFit/>
          </a:bodyPr>
          <a:p>
            <a:r>
              <a:rPr lang="en-US" altLang="zh-CN" sz="1600" dirty="0">
                <a:solidFill>
                  <a:schemeClr val="tx1"/>
                </a:solidFill>
                <a:latin typeface="Microsoft YaHei" panose="020B0503020204020204" pitchFamily="34" charset="-122"/>
                <a:ea typeface="Microsoft YaHei" panose="020B0503020204020204" pitchFamily="34" charset="-122"/>
              </a:rPr>
              <a:t>1. Data Collection</a:t>
            </a:r>
            <a:endParaRPr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7" name="矩形 10"/>
          <p:cNvSpPr/>
          <p:nvPr/>
        </p:nvSpPr>
        <p:spPr>
          <a:xfrm>
            <a:off x="2160588" y="3730943"/>
            <a:ext cx="2020570" cy="337185"/>
          </a:xfrm>
          <a:prstGeom prst="rect">
            <a:avLst/>
          </a:prstGeom>
          <a:noFill/>
          <a:ln w="9525">
            <a:noFill/>
          </a:ln>
        </p:spPr>
        <p:txBody>
          <a:bodyPr wrap="none" anchor="t" anchorCtr="0">
            <a:spAutoFit/>
          </a:bodyPr>
          <a:p>
            <a:r>
              <a:rPr lang="en-US" altLang="zh-CN" sz="1600" dirty="0">
                <a:solidFill>
                  <a:schemeClr val="tx1"/>
                </a:solidFill>
                <a:latin typeface="Microsoft YaHei" panose="020B0503020204020204" pitchFamily="34" charset="-122"/>
                <a:ea typeface="Microsoft YaHei" panose="020B0503020204020204" pitchFamily="34" charset="-122"/>
              </a:rPr>
              <a:t>2. Data Annotation</a:t>
            </a:r>
            <a:endParaRPr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8" name="矩形 10"/>
          <p:cNvSpPr/>
          <p:nvPr/>
        </p:nvSpPr>
        <p:spPr>
          <a:xfrm>
            <a:off x="2160588" y="4240213"/>
            <a:ext cx="2615565" cy="337185"/>
          </a:xfrm>
          <a:prstGeom prst="rect">
            <a:avLst/>
          </a:prstGeom>
          <a:noFill/>
          <a:ln w="9525">
            <a:noFill/>
          </a:ln>
        </p:spPr>
        <p:txBody>
          <a:bodyPr wrap="none" anchor="t" anchorCtr="0">
            <a:spAutoFit/>
          </a:bodyPr>
          <a:p>
            <a:r>
              <a:rPr lang="en-US" altLang="zh-CN" sz="1600" dirty="0">
                <a:solidFill>
                  <a:schemeClr val="tx1"/>
                </a:solidFill>
                <a:latin typeface="Microsoft YaHei" panose="020B0503020204020204" pitchFamily="34" charset="-122"/>
                <a:ea typeface="Microsoft YaHei" panose="020B0503020204020204" pitchFamily="34" charset="-122"/>
              </a:rPr>
              <a:t>3. Class Index generation</a:t>
            </a:r>
            <a:endParaRPr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4" name="矩形 10"/>
          <p:cNvSpPr/>
          <p:nvPr/>
        </p:nvSpPr>
        <p:spPr>
          <a:xfrm>
            <a:off x="2160588" y="4773613"/>
            <a:ext cx="1708785" cy="337185"/>
          </a:xfrm>
          <a:prstGeom prst="rect">
            <a:avLst/>
          </a:prstGeom>
          <a:noFill/>
          <a:ln w="9525">
            <a:noFill/>
          </a:ln>
        </p:spPr>
        <p:txBody>
          <a:bodyPr wrap="none" anchor="t" anchorCtr="0">
            <a:spAutoFit/>
          </a:bodyPr>
          <a:p>
            <a:r>
              <a:rPr lang="en-US" altLang="zh-CN" sz="1600" dirty="0">
                <a:solidFill>
                  <a:schemeClr val="tx1"/>
                </a:solidFill>
                <a:latin typeface="Microsoft YaHei" panose="020B0503020204020204" pitchFamily="34" charset="-122"/>
                <a:ea typeface="Microsoft YaHei" panose="020B0503020204020204" pitchFamily="34" charset="-122"/>
              </a:rPr>
              <a:t>4. Data Loading</a:t>
            </a:r>
            <a:endParaRPr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11" name="矩形 10"/>
          <p:cNvSpPr/>
          <p:nvPr/>
        </p:nvSpPr>
        <p:spPr>
          <a:xfrm>
            <a:off x="5324793" y="3656648"/>
            <a:ext cx="3395980" cy="583565"/>
          </a:xfrm>
          <a:prstGeom prst="rect">
            <a:avLst/>
          </a:prstGeom>
          <a:noFill/>
          <a:ln w="9525">
            <a:noFill/>
          </a:ln>
        </p:spPr>
        <p:txBody>
          <a:bodyPr wrap="none" anchor="t" anchorCtr="0">
            <a:spAutoFit/>
          </a:bodyPr>
          <a:p>
            <a:pPr algn="l"/>
            <a:r>
              <a:rPr lang="en-US" altLang="zh-CN" sz="1600" dirty="0">
                <a:solidFill>
                  <a:schemeClr val="tx1"/>
                </a:solidFill>
                <a:latin typeface="Microsoft YaHei" panose="020B0503020204020204" pitchFamily="34" charset="-122"/>
                <a:ea typeface="Microsoft YaHei" panose="020B0503020204020204" pitchFamily="34" charset="-122"/>
              </a:rPr>
              <a:t>6. </a:t>
            </a:r>
            <a:r>
              <a:rPr lang="en-US" altLang="zh-CN" sz="1600" dirty="0">
                <a:latin typeface="Microsoft YaHei" panose="020B0503020204020204" pitchFamily="34" charset="-122"/>
                <a:ea typeface="Microsoft YaHei" panose="020B0503020204020204" pitchFamily="34" charset="-122"/>
                <a:sym typeface="+mn-ea"/>
              </a:rPr>
              <a:t>Data Spliting and Mini Batches</a:t>
            </a:r>
            <a:endParaRPr lang="en-US" altLang="zh-CN" sz="1600" dirty="0">
              <a:solidFill>
                <a:schemeClr val="tx1"/>
              </a:solidFill>
              <a:latin typeface="Microsoft YaHei" panose="020B0503020204020204" pitchFamily="34" charset="-122"/>
              <a:ea typeface="Microsoft YaHei" panose="020B0503020204020204" pitchFamily="34" charset="-122"/>
            </a:endParaRPr>
          </a:p>
          <a:p>
            <a:endParaRPr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12" name="矩形 10"/>
          <p:cNvSpPr/>
          <p:nvPr/>
        </p:nvSpPr>
        <p:spPr>
          <a:xfrm>
            <a:off x="5324793" y="3117533"/>
            <a:ext cx="1935480" cy="337185"/>
          </a:xfrm>
          <a:prstGeom prst="rect">
            <a:avLst/>
          </a:prstGeom>
          <a:noFill/>
          <a:ln w="9525">
            <a:noFill/>
          </a:ln>
        </p:spPr>
        <p:txBody>
          <a:bodyPr wrap="none" anchor="t" anchorCtr="0">
            <a:spAutoFit/>
          </a:bodyPr>
          <a:p>
            <a:r>
              <a:rPr lang="en-US" altLang="zh-CN" sz="1600" dirty="0">
                <a:solidFill>
                  <a:schemeClr val="tx1"/>
                </a:solidFill>
                <a:latin typeface="Microsoft YaHei" panose="020B0503020204020204" pitchFamily="34" charset="-122"/>
                <a:ea typeface="Microsoft YaHei" panose="020B0503020204020204" pitchFamily="34" charset="-122"/>
              </a:rPr>
              <a:t>5. Custom dataset</a:t>
            </a:r>
            <a:endParaRPr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13" name="矩形 10"/>
          <p:cNvSpPr/>
          <p:nvPr/>
        </p:nvSpPr>
        <p:spPr>
          <a:xfrm>
            <a:off x="5324793" y="4238943"/>
            <a:ext cx="2507615" cy="337185"/>
          </a:xfrm>
          <a:prstGeom prst="rect">
            <a:avLst/>
          </a:prstGeom>
          <a:noFill/>
          <a:ln w="9525">
            <a:noFill/>
          </a:ln>
        </p:spPr>
        <p:txBody>
          <a:bodyPr wrap="none" anchor="t" anchorCtr="0">
            <a:spAutoFit/>
          </a:bodyPr>
          <a:p>
            <a:r>
              <a:rPr lang="en-US" altLang="zh-CN" sz="1600" dirty="0">
                <a:solidFill>
                  <a:schemeClr val="tx1"/>
                </a:solidFill>
                <a:latin typeface="Microsoft YaHei" panose="020B0503020204020204" pitchFamily="34" charset="-122"/>
                <a:ea typeface="Microsoft YaHei" panose="020B0503020204020204" pitchFamily="34" charset="-122"/>
              </a:rPr>
              <a:t>7. RGB mask generation</a:t>
            </a:r>
            <a:endParaRPr lang="en-US" altLang="zh-CN" sz="1600"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77565" y="300990"/>
            <a:ext cx="2416175" cy="368300"/>
          </a:xfrm>
          <a:prstGeom prst="rect">
            <a:avLst/>
          </a:prstGeom>
          <a:noFill/>
        </p:spPr>
        <p:txBody>
          <a:bodyPr wrap="none" rtlCol="0">
            <a:spAutoFit/>
          </a:bodyPr>
          <a:p>
            <a:r>
              <a:rPr lang="en-US" sz="1800" b="1"/>
              <a:t>Intersection over Union</a:t>
            </a:r>
            <a:endParaRPr lang="en-US" sz="1800" b="1"/>
          </a:p>
        </p:txBody>
      </p:sp>
      <p:sp>
        <p:nvSpPr>
          <p:cNvPr id="100" name="Text Box 99"/>
          <p:cNvSpPr txBox="1"/>
          <p:nvPr/>
        </p:nvSpPr>
        <p:spPr>
          <a:xfrm>
            <a:off x="432435" y="906780"/>
            <a:ext cx="8446135" cy="645160"/>
          </a:xfrm>
          <a:prstGeom prst="rect">
            <a:avLst/>
          </a:prstGeom>
          <a:noFill/>
          <a:ln w="9525">
            <a:noFill/>
          </a:ln>
        </p:spPr>
        <p:txBody>
          <a:bodyPr wrap="square">
            <a:spAutoFit/>
          </a:bodyPr>
          <a:p>
            <a:r>
              <a:rPr lang="en-US" sz="1200" b="1">
                <a:latin typeface="Segoe UI" panose="020B0502040204020203" charset="0"/>
                <a:ea typeface="SimSun" panose="02010600030101010101" pitchFamily="2" charset="-122"/>
              </a:rPr>
              <a:t>Intersection over Union (IoU):</a:t>
            </a:r>
            <a:r>
              <a:rPr lang="en-US" sz="1200">
                <a:latin typeface="Segoe UI" panose="020B0502040204020203" charset="0"/>
                <a:ea typeface="SimSun" panose="02010600030101010101" pitchFamily="2" charset="-122"/>
              </a:rPr>
              <a:t> This is a widely used metric to evaluate the performance of a segmentation model. It measures the overlap between the predicted segmentation and the ground truth segmentation. IoU is defined as the area of intersection divided by the area of union between the predicted and ground truth segmentations.</a:t>
            </a:r>
            <a:endParaRPr lang="en-US"/>
          </a:p>
        </p:txBody>
      </p:sp>
      <p:pic>
        <p:nvPicPr>
          <p:cNvPr id="3" name="Picture 2"/>
          <p:cNvPicPr>
            <a:picLocks noChangeAspect="1"/>
          </p:cNvPicPr>
          <p:nvPr/>
        </p:nvPicPr>
        <p:blipFill>
          <a:blip r:embed="rId1"/>
          <a:stretch>
            <a:fillRect/>
          </a:stretch>
        </p:blipFill>
        <p:spPr>
          <a:xfrm>
            <a:off x="1199515" y="1635760"/>
            <a:ext cx="6278880" cy="1280160"/>
          </a:xfrm>
          <a:prstGeom prst="rect">
            <a:avLst/>
          </a:prstGeom>
        </p:spPr>
      </p:pic>
      <p:sp>
        <p:nvSpPr>
          <p:cNvPr id="4" name="Text Box 3"/>
          <p:cNvSpPr txBox="1"/>
          <p:nvPr/>
        </p:nvSpPr>
        <p:spPr>
          <a:xfrm>
            <a:off x="278765" y="2999740"/>
            <a:ext cx="8585835" cy="1691640"/>
          </a:xfrm>
          <a:prstGeom prst="rect">
            <a:avLst/>
          </a:prstGeom>
          <a:noFill/>
        </p:spPr>
        <p:txBody>
          <a:bodyPr wrap="square" rtlCol="0" anchor="t">
            <a:spAutoFit/>
          </a:bodyPr>
          <a:p>
            <a:r>
              <a:rPr lang="en-US"/>
              <a:t>Calculate the area of intersection between the predicted and ground truth regions as the area of overlap between the two regions:</a:t>
            </a:r>
            <a:endParaRPr lang="en-US"/>
          </a:p>
          <a:p>
            <a:r>
              <a:rPr lang="en-US"/>
              <a:t>Intersection Area = (Width of Overlap) x (Height of Overlap)</a:t>
            </a:r>
            <a:endParaRPr lang="en-US"/>
          </a:p>
          <a:p>
            <a:r>
              <a:rPr lang="en-US"/>
              <a:t>Calculate the area of union between the predicted and ground truth regions as the sum of the areas of the two regions minus the area of intersection:</a:t>
            </a:r>
            <a:endParaRPr lang="en-US"/>
          </a:p>
          <a:p>
            <a:r>
              <a:rPr lang="en-US"/>
              <a:t>Union Area = (Area of Predicted Region) + (Area of Ground Truth Region) - (Intersection Area)</a:t>
            </a:r>
            <a:endParaRPr lang="en-US"/>
          </a:p>
          <a:p>
            <a:r>
              <a:rPr lang="en-US"/>
              <a:t>Calculate IOU as the ratio of the intersection area to the union area:</a:t>
            </a:r>
            <a:endParaRPr lang="en-US"/>
          </a:p>
          <a:p>
            <a:r>
              <a:rPr lang="en-US"/>
              <a:t>IOU = Intersection Area / Union Area</a:t>
            </a:r>
            <a:endParaRPr lang="en-US"/>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751205" y="741680"/>
            <a:ext cx="7641590" cy="4298950"/>
          </a:xfrm>
          <a:prstGeom prst="rect">
            <a:avLst/>
          </a:prstGeom>
        </p:spPr>
      </p:pic>
      <p:sp>
        <p:nvSpPr>
          <p:cNvPr id="4" name="Text Box 3"/>
          <p:cNvSpPr txBox="1"/>
          <p:nvPr/>
        </p:nvSpPr>
        <p:spPr>
          <a:xfrm>
            <a:off x="4327525" y="422910"/>
            <a:ext cx="1006475" cy="291465"/>
          </a:xfrm>
          <a:prstGeom prst="rect">
            <a:avLst/>
          </a:prstGeom>
          <a:noFill/>
        </p:spPr>
        <p:txBody>
          <a:bodyPr wrap="none" rtlCol="0">
            <a:spAutoFit/>
          </a:bodyPr>
          <a:p>
            <a:r>
              <a:rPr lang="en-US"/>
              <a:t>Deployment</a:t>
            </a:r>
            <a:endParaRPr lang="en-US"/>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34645" y="377190"/>
            <a:ext cx="8344535" cy="4693920"/>
          </a:xfrm>
          <a:prstGeom prst="rect">
            <a:avLst/>
          </a:prstGeom>
        </p:spPr>
      </p:pic>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THANK YOU</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5608" name="Group 9"/>
          <p:cNvGrpSpPr/>
          <p:nvPr/>
        </p:nvGrpSpPr>
        <p:grpSpPr>
          <a:xfrm>
            <a:off x="0" y="2328863"/>
            <a:ext cx="8205788" cy="577850"/>
            <a:chOff x="0" y="0"/>
            <a:chExt cx="8205524" cy="578062"/>
          </a:xfrm>
        </p:grpSpPr>
        <p:grpSp>
          <p:nvGrpSpPr>
            <p:cNvPr id="25609" name="Group 10"/>
            <p:cNvGrpSpPr/>
            <p:nvPr/>
          </p:nvGrpSpPr>
          <p:grpSpPr>
            <a:xfrm>
              <a:off x="0" y="0"/>
              <a:ext cx="8205524" cy="578062"/>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5612" name="矩形 10"/>
            <p:cNvSpPr/>
            <p:nvPr/>
          </p:nvSpPr>
          <p:spPr>
            <a:xfrm>
              <a:off x="1914057" y="115366"/>
              <a:ext cx="309870" cy="306818"/>
            </a:xfrm>
            <a:prstGeom prst="rect">
              <a:avLst/>
            </a:prstGeom>
            <a:noFill/>
            <a:ln w="9525">
              <a:noFill/>
            </a:ln>
          </p:spPr>
          <p:txBody>
            <a:bodyPr wrap="none" anchor="t" anchorCtr="0">
              <a:spAutoFit/>
            </a:bodyPr>
            <a:p>
              <a:endParaRPr lang="en-US" altLang="zh-CN" sz="1400" dirty="0">
                <a:solidFill>
                  <a:srgbClr val="7F6000"/>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4" name="Group 9"/>
            <p:cNvGrpSpPr/>
            <p:nvPr/>
          </p:nvGrpSpPr>
          <p:grpSpPr>
            <a:xfrm rot="0">
              <a:off x="1960194"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grpSp>
        <p:nvGrpSpPr>
          <p:cNvPr id="9231" name="Group 16"/>
          <p:cNvGrpSpPr/>
          <p:nvPr/>
        </p:nvGrpSpPr>
        <p:grpSpPr>
          <a:xfrm rot="0">
            <a:off x="2205355" y="482600"/>
            <a:ext cx="1331595" cy="1329055"/>
            <a:chOff x="0" y="0"/>
            <a:chExt cx="1332163" cy="1328246"/>
          </a:xfrm>
        </p:grpSpPr>
        <p:sp>
          <p:nvSpPr>
            <p:cNvPr id="9232" name="任意多边形 137"/>
            <p:cNvSpPr/>
            <p:nvPr/>
          </p:nvSpPr>
          <p:spPr>
            <a:xfrm>
              <a:off x="0" y="0"/>
              <a:ext cx="1332163" cy="1328246"/>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3" name="椭圆 138"/>
            <p:cNvSpPr/>
            <p:nvPr/>
          </p:nvSpPr>
          <p:spPr>
            <a:xfrm>
              <a:off x="202639" y="200681"/>
              <a:ext cx="926885" cy="926884"/>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36" name="Group 21"/>
          <p:cNvGrpSpPr/>
          <p:nvPr/>
        </p:nvGrpSpPr>
        <p:grpSpPr>
          <a:xfrm rot="0">
            <a:off x="844550" y="1631950"/>
            <a:ext cx="2214880" cy="2208530"/>
            <a:chOff x="0" y="0"/>
            <a:chExt cx="2215632" cy="2209118"/>
          </a:xfrm>
        </p:grpSpPr>
        <p:sp>
          <p:nvSpPr>
            <p:cNvPr id="9237" name="任意多边形 142"/>
            <p:cNvSpPr/>
            <p:nvPr/>
          </p:nvSpPr>
          <p:spPr>
            <a:xfrm>
              <a:off x="0" y="0"/>
              <a:ext cx="2215632" cy="2209118"/>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8" name="椭圆 143"/>
            <p:cNvSpPr/>
            <p:nvPr/>
          </p:nvSpPr>
          <p:spPr>
            <a:xfrm>
              <a:off x="337027" y="333770"/>
              <a:ext cx="1541580" cy="1541579"/>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41" name="Group 26"/>
          <p:cNvGrpSpPr/>
          <p:nvPr/>
        </p:nvGrpSpPr>
        <p:grpSpPr>
          <a:xfrm rot="0">
            <a:off x="3011805" y="2614930"/>
            <a:ext cx="1715770" cy="1711325"/>
            <a:chOff x="0" y="0"/>
            <a:chExt cx="1716029" cy="1710984"/>
          </a:xfrm>
        </p:grpSpPr>
        <p:sp>
          <p:nvSpPr>
            <p:cNvPr id="9242" name="任意多边形 147"/>
            <p:cNvSpPr/>
            <p:nvPr/>
          </p:nvSpPr>
          <p:spPr>
            <a:xfrm>
              <a:off x="0" y="0"/>
              <a:ext cx="1716029" cy="1710984"/>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43" name="椭圆 148"/>
            <p:cNvSpPr/>
            <p:nvPr/>
          </p:nvSpPr>
          <p:spPr>
            <a:xfrm>
              <a:off x="261030" y="258508"/>
              <a:ext cx="1193969" cy="1193968"/>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5" name="矩形 149"/>
          <p:cNvSpPr/>
          <p:nvPr/>
        </p:nvSpPr>
        <p:spPr>
          <a:xfrm>
            <a:off x="4660900" y="782955"/>
            <a:ext cx="3945255" cy="1938020"/>
          </a:xfrm>
          <a:prstGeom prst="rect">
            <a:avLst/>
          </a:prstGeom>
          <a:noFill/>
          <a:ln w="9525">
            <a:noFill/>
          </a:ln>
        </p:spPr>
        <p:txBody>
          <a:bodyPr wrap="square" anchor="t" anchorCtr="0">
            <a:spAutoFit/>
          </a:bodyPr>
          <a:p>
            <a:pPr algn="just">
              <a:lnSpc>
                <a:spcPct val="150000"/>
              </a:lnSpc>
            </a:pPr>
            <a:r>
              <a:rPr lang="zh-CN" altLang="en-US" sz="1600" dirty="0">
                <a:latin typeface="Microsoft YaHei" panose="020B0503020204020204" pitchFamily="34" charset="-122"/>
                <a:ea typeface="Microsoft YaHei" panose="020B0503020204020204" pitchFamily="34" charset="-122"/>
              </a:rPr>
              <a:t>Firstly, we have manually captured pictures of trash bins, charger horse, benches, and water dispensers in the university surroundings, totaling 128 plus samples.</a:t>
            </a:r>
            <a:endParaRPr lang="zh-CN" altLang="en-US" sz="1600" dirty="0">
              <a:latin typeface="Microsoft YaHei" panose="020B0503020204020204" pitchFamily="34" charset="-122"/>
              <a:ea typeface="Microsoft YaHei" panose="020B0503020204020204" pitchFamily="34" charset="-122"/>
            </a:endParaRPr>
          </a:p>
        </p:txBody>
      </p:sp>
      <p:sp>
        <p:nvSpPr>
          <p:cNvPr id="9246" name="矩形 150"/>
          <p:cNvSpPr/>
          <p:nvPr/>
        </p:nvSpPr>
        <p:spPr>
          <a:xfrm>
            <a:off x="5495290" y="482600"/>
            <a:ext cx="2277110" cy="398780"/>
          </a:xfrm>
          <a:prstGeom prst="rect">
            <a:avLst/>
          </a:prstGeom>
          <a:noFill/>
          <a:ln w="9525">
            <a:noFill/>
          </a:ln>
        </p:spPr>
        <p:txBody>
          <a:bodyPr wrap="square" anchor="t" anchorCtr="0">
            <a:spAutoFit/>
          </a:bodyPr>
          <a:p>
            <a:pPr algn="ctr"/>
            <a:r>
              <a:rPr lang="en-US" altLang="zh-CN" sz="2000" b="1" dirty="0">
                <a:solidFill>
                  <a:srgbClr val="203864"/>
                </a:solidFill>
                <a:latin typeface="Microsoft YaHei" panose="020B0503020204020204" pitchFamily="34" charset="-122"/>
                <a:ea typeface="Microsoft YaHei" panose="020B0503020204020204" pitchFamily="34" charset="-122"/>
              </a:rPr>
              <a:t>Data collection</a:t>
            </a:r>
            <a:endParaRPr lang="en-US" altLang="zh-CN" sz="2000" b="1" dirty="0">
              <a:solidFill>
                <a:srgbClr val="203864"/>
              </a:solidFill>
              <a:latin typeface="Microsoft YaHei" panose="020B0503020204020204" pitchFamily="34" charset="-122"/>
              <a:ea typeface="Microsoft YaHei" panose="020B0503020204020204" pitchFamily="34" charset="-122"/>
            </a:endParaRPr>
          </a:p>
        </p:txBody>
      </p:sp>
      <p:pic>
        <p:nvPicPr>
          <p:cNvPr id="9248" name="图片 1"/>
          <p:cNvPicPr>
            <a:picLocks noChangeAspect="1"/>
          </p:cNvPicPr>
          <p:nvPr/>
        </p:nvPicPr>
        <p:blipFill>
          <a:blip r:embed="rId1"/>
          <a:stretch>
            <a:fillRect/>
          </a:stretch>
        </p:blipFill>
        <p:spPr>
          <a:xfrm>
            <a:off x="1890713" y="382588"/>
            <a:ext cx="431800" cy="762000"/>
          </a:xfrm>
          <a:prstGeom prst="rect">
            <a:avLst/>
          </a:prstGeom>
          <a:noFill/>
          <a:ln w="9525">
            <a:noFill/>
          </a:ln>
        </p:spPr>
      </p:pic>
      <p:pic>
        <p:nvPicPr>
          <p:cNvPr id="9249" name="图片 2"/>
          <p:cNvPicPr>
            <a:picLocks noChangeAspect="1"/>
          </p:cNvPicPr>
          <p:nvPr/>
        </p:nvPicPr>
        <p:blipFill>
          <a:blip r:embed="rId2"/>
          <a:stretch>
            <a:fillRect/>
          </a:stretch>
        </p:blipFill>
        <p:spPr>
          <a:xfrm>
            <a:off x="504825" y="2795588"/>
            <a:ext cx="560388" cy="993775"/>
          </a:xfrm>
          <a:prstGeom prst="rect">
            <a:avLst/>
          </a:prstGeom>
          <a:noFill/>
          <a:ln w="9525">
            <a:noFill/>
          </a:ln>
        </p:spPr>
      </p:pic>
      <p:pic>
        <p:nvPicPr>
          <p:cNvPr id="9250" name="图片 3"/>
          <p:cNvPicPr>
            <a:picLocks noChangeAspect="1"/>
          </p:cNvPicPr>
          <p:nvPr/>
        </p:nvPicPr>
        <p:blipFill>
          <a:blip r:embed="rId3"/>
          <a:stretch>
            <a:fillRect/>
          </a:stretch>
        </p:blipFill>
        <p:spPr>
          <a:xfrm>
            <a:off x="3424238" y="2232025"/>
            <a:ext cx="871537" cy="238125"/>
          </a:xfrm>
          <a:prstGeom prst="rect">
            <a:avLst/>
          </a:prstGeom>
          <a:noFill/>
          <a:ln w="9525">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46" name="矩形 150"/>
          <p:cNvSpPr/>
          <p:nvPr/>
        </p:nvSpPr>
        <p:spPr>
          <a:xfrm>
            <a:off x="3205163" y="382270"/>
            <a:ext cx="2733675" cy="460375"/>
          </a:xfrm>
          <a:prstGeom prst="rect">
            <a:avLst/>
          </a:prstGeom>
          <a:noFill/>
          <a:ln w="9525">
            <a:noFill/>
          </a:ln>
        </p:spPr>
        <p:txBody>
          <a:bodyPr wrap="none" anchor="t" anchorCtr="0">
            <a:spAutoFit/>
          </a:bodyPr>
          <a:p>
            <a:pPr algn="ctr"/>
            <a:r>
              <a:rPr lang="en-US" altLang="zh-CN" sz="2400" b="1" dirty="0">
                <a:solidFill>
                  <a:srgbClr val="203864"/>
                </a:solidFill>
                <a:latin typeface="Microsoft YaHei" panose="020B0503020204020204" pitchFamily="34" charset="-122"/>
                <a:ea typeface="Microsoft YaHei" panose="020B0503020204020204" pitchFamily="34" charset="-122"/>
              </a:rPr>
              <a:t>Data Annotation</a:t>
            </a:r>
            <a:endParaRPr lang="en-US" altLang="zh-CN" sz="2400" b="1" dirty="0">
              <a:solidFill>
                <a:srgbClr val="203864"/>
              </a:solidFill>
              <a:latin typeface="Microsoft YaHei" panose="020B0503020204020204" pitchFamily="34" charset="-122"/>
              <a:ea typeface="Microsoft YaHei" panose="020B0503020204020204" pitchFamily="34" charset="-122"/>
            </a:endParaRPr>
          </a:p>
        </p:txBody>
      </p:sp>
      <p:sp>
        <p:nvSpPr>
          <p:cNvPr id="9245" name="矩形 149"/>
          <p:cNvSpPr/>
          <p:nvPr/>
        </p:nvSpPr>
        <p:spPr>
          <a:xfrm>
            <a:off x="408940" y="933450"/>
            <a:ext cx="8326755" cy="2030095"/>
          </a:xfrm>
          <a:prstGeom prst="rect">
            <a:avLst/>
          </a:prstGeom>
          <a:noFill/>
          <a:ln w="9525">
            <a:noFill/>
          </a:ln>
        </p:spPr>
        <p:txBody>
          <a:bodyPr wrap="square" anchor="t" anchorCtr="0">
            <a:spAutoFit/>
          </a:bodyPr>
          <a:p>
            <a:pPr algn="just">
              <a:lnSpc>
                <a:spcPct val="150000"/>
              </a:lnSpc>
            </a:pPr>
            <a:r>
              <a:rPr lang="zh-CN" altLang="en-US" sz="1400" dirty="0">
                <a:latin typeface="Microsoft YaHei" panose="020B0503020204020204" pitchFamily="34" charset="-122"/>
                <a:ea typeface="Microsoft YaHei" panose="020B0503020204020204" pitchFamily="34" charset="-122"/>
              </a:rPr>
              <a:t>Our model takes two types of images as input: one of them is the original image, and the other is a </a:t>
            </a:r>
            <a:r>
              <a:rPr lang="en-US" altLang="zh-CN" sz="1400" dirty="0">
                <a:latin typeface="Microsoft YaHei" panose="020B0503020204020204" pitchFamily="34" charset="-122"/>
                <a:ea typeface="Microsoft YaHei" panose="020B0503020204020204" pitchFamily="34" charset="-122"/>
              </a:rPr>
              <a:t>masked i</a:t>
            </a:r>
            <a:r>
              <a:rPr lang="zh-CN" altLang="en-US" sz="1400" dirty="0">
                <a:latin typeface="Microsoft YaHei" panose="020B0503020204020204" pitchFamily="34" charset="-122"/>
                <a:ea typeface="Microsoft YaHei" panose="020B0503020204020204" pitchFamily="34" charset="-122"/>
              </a:rPr>
              <a:t>mage, where </a:t>
            </a:r>
            <a:r>
              <a:rPr lang="en-US" altLang="zh-CN" sz="1400" dirty="0">
                <a:latin typeface="Microsoft YaHei" panose="020B0503020204020204" pitchFamily="34" charset="-122"/>
                <a:ea typeface="Microsoft YaHei" panose="020B0503020204020204" pitchFamily="34" charset="-122"/>
              </a:rPr>
              <a:t>color part </a:t>
            </a:r>
            <a:r>
              <a:rPr lang="zh-CN" altLang="en-US" sz="1400" dirty="0">
                <a:latin typeface="Microsoft YaHei" panose="020B0503020204020204" pitchFamily="34" charset="-122"/>
                <a:ea typeface="Microsoft YaHei" panose="020B0503020204020204" pitchFamily="34" charset="-122"/>
              </a:rPr>
              <a:t>is the primarily focused object in the image and black is the background in the image.</a:t>
            </a:r>
            <a:endParaRPr lang="zh-CN" altLang="en-US" sz="1400" dirty="0">
              <a:latin typeface="Microsoft YaHei" panose="020B0503020204020204" pitchFamily="34" charset="-122"/>
              <a:ea typeface="Microsoft YaHei" panose="020B0503020204020204" pitchFamily="34" charset="-122"/>
            </a:endParaRPr>
          </a:p>
          <a:p>
            <a:pPr algn="just">
              <a:lnSpc>
                <a:spcPct val="150000"/>
              </a:lnSpc>
            </a:pPr>
            <a:r>
              <a:rPr lang="en-US" altLang="zh-CN" sz="1400" dirty="0">
                <a:latin typeface="Microsoft YaHei" panose="020B0503020204020204" pitchFamily="34" charset="-122"/>
                <a:ea typeface="Microsoft YaHei" panose="020B0503020204020204" pitchFamily="34" charset="-122"/>
              </a:rPr>
              <a:t>Step 1: </a:t>
            </a:r>
            <a:r>
              <a:rPr lang="zh-CN" altLang="en-US" sz="1400" dirty="0">
                <a:latin typeface="Microsoft YaHei" panose="020B0503020204020204" pitchFamily="34" charset="-122"/>
                <a:ea typeface="Microsoft YaHei" panose="020B0503020204020204" pitchFamily="34" charset="-122"/>
              </a:rPr>
              <a:t>we used an online website called remove background</a:t>
            </a:r>
            <a:endParaRPr lang="zh-CN" altLang="en-US" sz="1400" dirty="0">
              <a:latin typeface="Microsoft YaHei" panose="020B0503020204020204" pitchFamily="34" charset="-122"/>
              <a:ea typeface="Microsoft YaHei" panose="020B0503020204020204" pitchFamily="34" charset="-122"/>
            </a:endParaRPr>
          </a:p>
          <a:p>
            <a:pPr algn="just">
              <a:lnSpc>
                <a:spcPct val="150000"/>
              </a:lnSpc>
            </a:pPr>
            <a:r>
              <a:rPr lang="zh-CN" altLang="en-US" sz="1400" dirty="0">
                <a:latin typeface="Microsoft YaHei" panose="020B0503020204020204" pitchFamily="34" charset="-122"/>
                <a:ea typeface="Microsoft YaHei" panose="020B0503020204020204" pitchFamily="34" charset="-122"/>
              </a:rPr>
              <a:t>(https://www.remove.bg) it takes an image as an input and returns a PNG output image containing only objects in the foreground and removes the total background.</a:t>
            </a:r>
            <a:endParaRPr lang="zh-CN" altLang="en-US" sz="1400" dirty="0">
              <a:latin typeface="Microsoft YaHei" panose="020B0503020204020204" pitchFamily="34" charset="-122"/>
              <a:ea typeface="Microsoft YaHei" panose="020B0503020204020204" pitchFamily="34" charset="-122"/>
            </a:endParaRPr>
          </a:p>
        </p:txBody>
      </p:sp>
      <p:pic>
        <p:nvPicPr>
          <p:cNvPr id="2" name="Picture 1" descr="0"/>
          <p:cNvPicPr>
            <a:picLocks noChangeAspect="1"/>
          </p:cNvPicPr>
          <p:nvPr/>
        </p:nvPicPr>
        <p:blipFill>
          <a:blip r:embed="rId1"/>
          <a:stretch>
            <a:fillRect/>
          </a:stretch>
        </p:blipFill>
        <p:spPr>
          <a:xfrm>
            <a:off x="2707640" y="2963545"/>
            <a:ext cx="1151255" cy="2047875"/>
          </a:xfrm>
          <a:prstGeom prst="rect">
            <a:avLst/>
          </a:prstGeom>
        </p:spPr>
      </p:pic>
      <p:pic>
        <p:nvPicPr>
          <p:cNvPr id="3" name="Picture 2" descr="0"/>
          <p:cNvPicPr>
            <a:picLocks noChangeAspect="1"/>
          </p:cNvPicPr>
          <p:nvPr/>
        </p:nvPicPr>
        <p:blipFill>
          <a:blip r:embed="rId2"/>
          <a:stretch>
            <a:fillRect/>
          </a:stretch>
        </p:blipFill>
        <p:spPr>
          <a:xfrm>
            <a:off x="4580255" y="2962910"/>
            <a:ext cx="1149985" cy="2047875"/>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716280" y="1096010"/>
            <a:ext cx="8084185" cy="1476375"/>
          </a:xfrm>
          <a:prstGeom prst="rect">
            <a:avLst/>
          </a:prstGeom>
          <a:noFill/>
          <a:ln w="9525">
            <a:noFill/>
          </a:ln>
        </p:spPr>
        <p:txBody>
          <a:bodyPr wrap="square">
            <a:spAutoFit/>
          </a:bodyPr>
          <a:p>
            <a:pPr indent="457200"/>
            <a:r>
              <a:rPr lang="en-US" sz="2000" b="1">
                <a:latin typeface="Segoe UI" panose="020B0502040204020203" charset="0"/>
                <a:ea typeface="SimSun" panose="02010600030101010101" pitchFamily="2" charset="-122"/>
              </a:rPr>
              <a:t>Step 2:</a:t>
            </a:r>
            <a:r>
              <a:rPr lang="en-US" sz="1400" b="1">
                <a:latin typeface="Segoe UI" panose="020B0502040204020203" charset="0"/>
                <a:ea typeface="SimSun" panose="02010600030101010101" pitchFamily="2" charset="-122"/>
              </a:rPr>
              <a:t> 	</a:t>
            </a:r>
            <a:endParaRPr lang="en-US" sz="1400" b="1">
              <a:latin typeface="Segoe UI" panose="020B0502040204020203" charset="0"/>
              <a:ea typeface="SimSun" panose="02010600030101010101" pitchFamily="2" charset="-122"/>
            </a:endParaRPr>
          </a:p>
          <a:p>
            <a:pPr indent="457200"/>
            <a:r>
              <a:rPr lang="en-US" sz="1400">
                <a:latin typeface="Segoe UI" panose="020B0502040204020203" charset="0"/>
                <a:ea typeface="SimSun" panose="02010600030101010101" pitchFamily="2" charset="-122"/>
                <a:cs typeface="Times New Roman" panose="02020603050405020304" charset="0"/>
              </a:rPr>
              <a:t>Next, we used </a:t>
            </a:r>
            <a:r>
              <a:rPr lang="en-US" sz="1400" b="1">
                <a:latin typeface="Segoe UI" panose="020B0502040204020203" charset="0"/>
                <a:ea typeface="SimSun" panose="02010600030101010101" pitchFamily="2" charset="-122"/>
                <a:cs typeface="Times New Roman" panose="02020603050405020304" charset="0"/>
              </a:rPr>
              <a:t>openCV </a:t>
            </a:r>
            <a:r>
              <a:rPr lang="en-US" sz="1400">
                <a:latin typeface="Segoe UI" panose="020B0502040204020203" charset="0"/>
                <a:ea typeface="SimSun" panose="02010600030101010101" pitchFamily="2" charset="-122"/>
                <a:cs typeface="Times New Roman" panose="02020603050405020304" charset="0"/>
              </a:rPr>
              <a:t>to read the </a:t>
            </a:r>
            <a:r>
              <a:rPr lang="en-US" sz="1400" b="1">
                <a:latin typeface="Segoe UI" panose="020B0502040204020203" charset="0"/>
                <a:ea typeface="SimSun" panose="02010600030101010101" pitchFamily="2" charset="-122"/>
                <a:cs typeface="Times New Roman" panose="02020603050405020304" charset="0"/>
              </a:rPr>
              <a:t>PNG </a:t>
            </a:r>
            <a:r>
              <a:rPr lang="en-US" sz="1400">
                <a:latin typeface="Segoe UI" panose="020B0502040204020203" charset="0"/>
                <a:ea typeface="SimSun" panose="02010600030101010101" pitchFamily="2" charset="-122"/>
                <a:cs typeface="Times New Roman" panose="02020603050405020304" charset="0"/>
              </a:rPr>
              <a:t>image and extract the RGB channels of the image (the 3rd channel) and create a colored mask where pixels with a value greater than 0 are set to color which it belongs and pixels with a value of 0 are set to black. Create a new output image with the same dimensions as the input image but with all pixels set to black.</a:t>
            </a:r>
            <a:endParaRPr lang="en-US" sz="1400">
              <a:latin typeface="Segoe UI" panose="020B0502040204020203" charset="0"/>
              <a:ea typeface="SimSun" panose="02010600030101010101" pitchFamily="2" charset="-122"/>
              <a:cs typeface="Times New Roman" panose="02020603050405020304" charset="0"/>
            </a:endParaRPr>
          </a:p>
        </p:txBody>
      </p:sp>
      <p:pic>
        <p:nvPicPr>
          <p:cNvPr id="3" name="Picture 3" descr="0"/>
          <p:cNvPicPr>
            <a:picLocks noChangeAspect="1"/>
          </p:cNvPicPr>
          <p:nvPr/>
        </p:nvPicPr>
        <p:blipFill>
          <a:blip r:embed="rId1"/>
          <a:stretch>
            <a:fillRect/>
          </a:stretch>
        </p:blipFill>
        <p:spPr>
          <a:xfrm>
            <a:off x="3255010" y="2496820"/>
            <a:ext cx="1329690" cy="2366645"/>
          </a:xfrm>
          <a:prstGeom prst="rect">
            <a:avLst/>
          </a:prstGeom>
        </p:spPr>
      </p:pic>
      <p:pic>
        <p:nvPicPr>
          <p:cNvPr id="2" name="Picture 1" descr="0"/>
          <p:cNvPicPr>
            <a:picLocks noChangeAspect="1"/>
          </p:cNvPicPr>
          <p:nvPr/>
        </p:nvPicPr>
        <p:blipFill>
          <a:blip r:embed="rId2"/>
          <a:stretch>
            <a:fillRect/>
          </a:stretch>
        </p:blipFill>
        <p:spPr>
          <a:xfrm>
            <a:off x="6092190" y="2569210"/>
            <a:ext cx="1290320" cy="2294890"/>
          </a:xfrm>
          <a:prstGeom prst="rect">
            <a:avLst/>
          </a:prstGeom>
        </p:spPr>
      </p:pic>
      <p:pic>
        <p:nvPicPr>
          <p:cNvPr id="4" name="Picture 3" descr="0"/>
          <p:cNvPicPr>
            <a:picLocks noChangeAspect="1"/>
          </p:cNvPicPr>
          <p:nvPr/>
        </p:nvPicPr>
        <p:blipFill>
          <a:blip r:embed="rId3"/>
          <a:stretch>
            <a:fillRect/>
          </a:stretch>
        </p:blipFill>
        <p:spPr>
          <a:xfrm>
            <a:off x="554990" y="2572385"/>
            <a:ext cx="1295400" cy="2304415"/>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03575" y="539115"/>
            <a:ext cx="2736215" cy="337185"/>
          </a:xfrm>
          <a:prstGeom prst="rect">
            <a:avLst/>
          </a:prstGeom>
          <a:noFill/>
        </p:spPr>
        <p:txBody>
          <a:bodyPr wrap="square" rtlCol="0" anchor="t">
            <a:spAutoFit/>
          </a:bodyPr>
          <a:p>
            <a:pPr algn="ctr"/>
            <a:r>
              <a:rPr lang="en-US" altLang="zh-CN" sz="1600" b="1" dirty="0">
                <a:latin typeface="Microsoft YaHei" panose="020B0503020204020204" pitchFamily="34" charset="-122"/>
                <a:ea typeface="Microsoft YaHei" panose="020B0503020204020204" pitchFamily="34" charset="-122"/>
                <a:sym typeface="+mn-ea"/>
              </a:rPr>
              <a:t> Class Index generation</a:t>
            </a:r>
            <a:endParaRPr lang="en-US" altLang="zh-CN" sz="1600" b="1" dirty="0">
              <a:latin typeface="Microsoft YaHei" panose="020B0503020204020204" pitchFamily="34" charset="-122"/>
              <a:ea typeface="Microsoft YaHei" panose="020B0503020204020204" pitchFamily="34" charset="-122"/>
              <a:sym typeface="+mn-ea"/>
            </a:endParaRPr>
          </a:p>
        </p:txBody>
      </p:sp>
      <p:pic>
        <p:nvPicPr>
          <p:cNvPr id="3" name="Picture 2"/>
          <p:cNvPicPr>
            <a:picLocks noChangeAspect="1"/>
          </p:cNvPicPr>
          <p:nvPr/>
        </p:nvPicPr>
        <p:blipFill>
          <a:blip r:embed="rId1"/>
          <a:stretch>
            <a:fillRect/>
          </a:stretch>
        </p:blipFill>
        <p:spPr>
          <a:xfrm>
            <a:off x="5867400" y="1780540"/>
            <a:ext cx="2675255" cy="2239645"/>
          </a:xfrm>
          <a:prstGeom prst="rect">
            <a:avLst/>
          </a:prstGeom>
        </p:spPr>
      </p:pic>
      <p:pic>
        <p:nvPicPr>
          <p:cNvPr id="5" name="Picture 4" descr="c41a3fe1-bb95-42f1-9a09-f4cbe58444e0"/>
          <p:cNvPicPr>
            <a:picLocks noChangeAspect="1"/>
          </p:cNvPicPr>
          <p:nvPr/>
        </p:nvPicPr>
        <p:blipFill>
          <a:blip r:embed="rId2"/>
          <a:stretch>
            <a:fillRect/>
          </a:stretch>
        </p:blipFill>
        <p:spPr>
          <a:xfrm>
            <a:off x="291465" y="1464310"/>
            <a:ext cx="4733925" cy="2771775"/>
          </a:xfrm>
          <a:prstGeom prst="rect">
            <a:avLst/>
          </a:prstGeom>
        </p:spPr>
      </p:pic>
      <p:pic>
        <p:nvPicPr>
          <p:cNvPr id="6" name="Picture 5" descr="22"/>
          <p:cNvPicPr>
            <a:picLocks noChangeAspect="1"/>
          </p:cNvPicPr>
          <p:nvPr/>
        </p:nvPicPr>
        <p:blipFill>
          <a:blip r:embed="rId3"/>
          <a:stretch>
            <a:fillRect/>
          </a:stretch>
        </p:blipFill>
        <p:spPr>
          <a:xfrm>
            <a:off x="417195" y="1939925"/>
            <a:ext cx="1866900" cy="1299210"/>
          </a:xfrm>
          <a:prstGeom prst="rect">
            <a:avLst/>
          </a:prstGeom>
        </p:spPr>
      </p:pic>
      <p:sp>
        <p:nvSpPr>
          <p:cNvPr id="7" name="Text Box 6"/>
          <p:cNvSpPr txBox="1"/>
          <p:nvPr/>
        </p:nvSpPr>
        <p:spPr>
          <a:xfrm>
            <a:off x="5867400" y="1443355"/>
            <a:ext cx="2736215" cy="337185"/>
          </a:xfrm>
          <a:prstGeom prst="rect">
            <a:avLst/>
          </a:prstGeom>
          <a:noFill/>
        </p:spPr>
        <p:txBody>
          <a:bodyPr wrap="square" rtlCol="0" anchor="t">
            <a:spAutoFit/>
          </a:bodyPr>
          <a:p>
            <a:pPr algn="ctr"/>
            <a:r>
              <a:rPr lang="en-US" altLang="zh-CN" sz="1600" b="1" dirty="0">
                <a:latin typeface="Microsoft YaHei" panose="020B0503020204020204" pitchFamily="34" charset="-122"/>
                <a:ea typeface="Microsoft YaHei" panose="020B0503020204020204" pitchFamily="34" charset="-122"/>
                <a:sym typeface="+mn-ea"/>
              </a:rPr>
              <a:t>260 X 194 X 1</a:t>
            </a:r>
            <a:endParaRPr lang="en-US" altLang="zh-CN" sz="1600" b="1" dirty="0">
              <a:latin typeface="Microsoft YaHei" panose="020B0503020204020204" pitchFamily="34" charset="-122"/>
              <a:ea typeface="Microsoft YaHei" panose="020B0503020204020204" pitchFamily="34" charset="-122"/>
              <a:sym typeface="+mn-ea"/>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630680" y="472440"/>
            <a:ext cx="5882640" cy="4198620"/>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97580" y="505460"/>
            <a:ext cx="2148205" cy="460375"/>
          </a:xfrm>
          <a:prstGeom prst="rect">
            <a:avLst/>
          </a:prstGeom>
          <a:noFill/>
        </p:spPr>
        <p:txBody>
          <a:bodyPr wrap="none" rtlCol="0" anchor="t">
            <a:spAutoFit/>
          </a:bodyPr>
          <a:p>
            <a:r>
              <a:rPr lang="en-US" altLang="zh-CN" sz="2400" b="1" dirty="0">
                <a:latin typeface="Microsoft YaHei" panose="020B0503020204020204" pitchFamily="34" charset="-122"/>
                <a:ea typeface="Microsoft YaHei" panose="020B0503020204020204" pitchFamily="34" charset="-122"/>
                <a:sym typeface="+mn-ea"/>
              </a:rPr>
              <a:t>Data loading</a:t>
            </a:r>
            <a:endParaRPr lang="en-US" altLang="zh-CN" sz="2400" b="1" dirty="0">
              <a:latin typeface="Microsoft YaHei" panose="020B0503020204020204" pitchFamily="34" charset="-122"/>
              <a:ea typeface="Microsoft YaHei" panose="020B0503020204020204" pitchFamily="34" charset="-122"/>
              <a:sym typeface="+mn-ea"/>
            </a:endParaRPr>
          </a:p>
        </p:txBody>
      </p:sp>
      <p:sp>
        <p:nvSpPr>
          <p:cNvPr id="100" name="Text Box 99"/>
          <p:cNvSpPr txBox="1"/>
          <p:nvPr/>
        </p:nvSpPr>
        <p:spPr>
          <a:xfrm>
            <a:off x="820420" y="1407160"/>
            <a:ext cx="7884160" cy="1383665"/>
          </a:xfrm>
          <a:prstGeom prst="rect">
            <a:avLst/>
          </a:prstGeom>
          <a:noFill/>
          <a:ln w="9525">
            <a:noFill/>
          </a:ln>
        </p:spPr>
        <p:txBody>
          <a:bodyPr wrap="square">
            <a:spAutoFit/>
          </a:bodyPr>
          <a:p>
            <a:pPr indent="775335"/>
            <a:r>
              <a:rPr lang="en-US" sz="1400">
                <a:solidFill>
                  <a:srgbClr val="222222"/>
                </a:solidFill>
                <a:latin typeface="Segoe UI" panose="020B0502040204020203" charset="0"/>
                <a:ea typeface="SimSun" panose="02010600030101010101" pitchFamily="2" charset="-122"/>
              </a:rPr>
              <a:t>For the loading the data, we first created an Excel sheet containing two columns, namely “</a:t>
            </a:r>
            <a:r>
              <a:rPr lang="en-US" sz="1400" b="1">
                <a:solidFill>
                  <a:srgbClr val="222222"/>
                </a:solidFill>
                <a:latin typeface="Segoe UI" panose="020B0502040204020203" charset="0"/>
                <a:ea typeface="SimSun" panose="02010600030101010101" pitchFamily="2" charset="-122"/>
              </a:rPr>
              <a:t>images</a:t>
            </a:r>
            <a:r>
              <a:rPr lang="en-US" sz="1400">
                <a:solidFill>
                  <a:srgbClr val="222222"/>
                </a:solidFill>
                <a:latin typeface="Segoe UI" panose="020B0502040204020203" charset="0"/>
                <a:ea typeface="SimSun" panose="02010600030101010101" pitchFamily="2" charset="-122"/>
              </a:rPr>
              <a:t>” and "m</a:t>
            </a:r>
            <a:r>
              <a:rPr lang="en-US" sz="1400" b="1">
                <a:solidFill>
                  <a:srgbClr val="222222"/>
                </a:solidFill>
                <a:latin typeface="Segoe UI" panose="020B0502040204020203" charset="0"/>
                <a:ea typeface="SimSun" panose="02010600030101010101" pitchFamily="2" charset="-122"/>
              </a:rPr>
              <a:t>asks,</a:t>
            </a:r>
            <a:r>
              <a:rPr lang="en-US" sz="1400">
                <a:solidFill>
                  <a:srgbClr val="222222"/>
                </a:solidFill>
                <a:latin typeface="Segoe UI" panose="020B0502040204020203" charset="0"/>
                <a:ea typeface="SimSun" panose="02010600030101010101" pitchFamily="2" charset="-122"/>
              </a:rPr>
              <a:t>” each of which corresponds to their </a:t>
            </a:r>
            <a:r>
              <a:rPr lang="en-US" sz="1400" b="1">
                <a:solidFill>
                  <a:srgbClr val="222222"/>
                </a:solidFill>
                <a:latin typeface="Segoe UI" panose="020B0502040204020203" charset="0"/>
                <a:ea typeface="SimSun" panose="02010600030101010101" pitchFamily="2" charset="-122"/>
              </a:rPr>
              <a:t>relative image paths</a:t>
            </a:r>
            <a:r>
              <a:rPr lang="en-US" sz="1400">
                <a:solidFill>
                  <a:srgbClr val="222222"/>
                </a:solidFill>
                <a:latin typeface="Segoe UI" panose="020B0502040204020203" charset="0"/>
                <a:ea typeface="SimSun" panose="02010600030101010101" pitchFamily="2" charset="-122"/>
              </a:rPr>
              <a:t>. The images column contains all the image paths that are collected manually in the data collection part. And the “masks” column contains corresponding </a:t>
            </a:r>
            <a:r>
              <a:rPr lang="en-US" sz="1400" b="1">
                <a:solidFill>
                  <a:srgbClr val="222222"/>
                </a:solidFill>
                <a:latin typeface="Segoe UI" panose="020B0502040204020203" charset="0"/>
                <a:ea typeface="SimSun" panose="02010600030101010101" pitchFamily="2" charset="-122"/>
              </a:rPr>
              <a:t>RBG masks </a:t>
            </a:r>
            <a:r>
              <a:rPr lang="en-US" sz="1400">
                <a:solidFill>
                  <a:srgbClr val="222222"/>
                </a:solidFill>
                <a:latin typeface="Segoe UI" panose="020B0502040204020203" charset="0"/>
                <a:ea typeface="SimSun" panose="02010600030101010101" pitchFamily="2" charset="-122"/>
              </a:rPr>
              <a:t>that are created during the data annotation step. This file helps us load the images using their indexes instead of keeping all the images in memory.</a:t>
            </a:r>
            <a:endParaRPr lang="en-US" sz="1400">
              <a:solidFill>
                <a:srgbClr val="222222"/>
              </a:solidFill>
              <a:latin typeface="Segoe UI" panose="020B0502040204020203" charset="0"/>
              <a:ea typeface="SimSun" panose="02010600030101010101" pitchFamily="2" charset="-122"/>
            </a:endParaRPr>
          </a:p>
        </p:txBody>
      </p:sp>
      <p:pic>
        <p:nvPicPr>
          <p:cNvPr id="3" name="Picture 2"/>
          <p:cNvPicPr>
            <a:picLocks noChangeAspect="1"/>
          </p:cNvPicPr>
          <p:nvPr/>
        </p:nvPicPr>
        <p:blipFill>
          <a:blip r:embed="rId1"/>
          <a:stretch>
            <a:fillRect/>
          </a:stretch>
        </p:blipFill>
        <p:spPr>
          <a:xfrm>
            <a:off x="2091690" y="2745105"/>
            <a:ext cx="4960620" cy="2141220"/>
          </a:xfrm>
          <a:prstGeom prst="rect">
            <a:avLst/>
          </a:prstGeom>
        </p:spPr>
      </p:pic>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12067</Words>
  <Application>WPS Presentation</Application>
  <PresentationFormat>全屏显示(16:9)</PresentationFormat>
  <Paragraphs>227</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SimSun</vt:lpstr>
      <vt:lpstr>Wingdings</vt:lpstr>
      <vt:lpstr>Calibri</vt:lpstr>
      <vt:lpstr>Microsoft YaHei</vt:lpstr>
      <vt:lpstr>Calibri Light</vt:lpstr>
      <vt:lpstr>Arial Unicode MS</vt:lpstr>
      <vt:lpstr>Segoe UI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IT's okay to crack</cp:lastModifiedBy>
  <cp:revision>110</cp:revision>
  <dcterms:created xsi:type="dcterms:W3CDTF">2014-09-05T03:09:00Z</dcterms:created>
  <dcterms:modified xsi:type="dcterms:W3CDTF">2023-05-01T16:12:55Z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C6265E66EBC143B78FD8AEE9AFC028C5</vt:lpwstr>
  </property>
</Properties>
</file>