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2" r:id="rId3"/>
    <p:sldId id="293" r:id="rId4"/>
    <p:sldId id="294" r:id="rId5"/>
    <p:sldId id="295" r:id="rId6"/>
    <p:sldId id="296" r:id="rId7"/>
    <p:sldId id="298" r:id="rId8"/>
    <p:sldId id="299" r:id="rId9"/>
    <p:sldId id="297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6" r:id="rId31"/>
    <p:sldId id="321" r:id="rId32"/>
    <p:sldId id="323" r:id="rId33"/>
    <p:sldId id="325" r:id="rId34"/>
    <p:sldId id="322" r:id="rId35"/>
    <p:sldId id="32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589" y="-158"/>
      </p:cViewPr>
      <p:guideLst>
        <p:guide orient="horz" pos="2160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8105E-7D82-470F-AB6B-01A97B95906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1A78-1C15-4EDB-A43D-C2672E20A7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login.html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login.htm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285860"/>
          </a:xfrm>
        </p:spPr>
        <p:txBody>
          <a:bodyPr>
            <a:noAutofit/>
          </a:bodyPr>
          <a:lstStyle/>
          <a:p>
            <a:r>
              <a:rPr lang="en-IN" sz="3200" dirty="0" smtClean="0"/>
              <a:t>UNIT II </a:t>
            </a:r>
            <a:br>
              <a:rPr lang="en-IN" sz="3200" dirty="0" smtClean="0"/>
            </a:br>
            <a:r>
              <a:rPr lang="en-IN" sz="3200" dirty="0" smtClean="0">
                <a:solidFill>
                  <a:srgbClr val="FF0000"/>
                </a:solidFill>
              </a:rPr>
              <a:t>*</a:t>
            </a:r>
            <a:r>
              <a:rPr lang="en-IN" sz="3200" dirty="0" smtClean="0"/>
              <a:t> Forms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00108"/>
            <a:ext cx="8501122" cy="392909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An HTML form is used to collect user input. </a:t>
            </a:r>
            <a:endParaRPr lang="en-US" dirty="0" smtClean="0"/>
          </a:p>
          <a:p>
            <a:pPr algn="just"/>
            <a:r>
              <a:rPr lang="en-US" dirty="0" smtClean="0"/>
              <a:t>The user input is most often sent to a server for processing.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elements</a:t>
            </a:r>
            <a:r>
              <a:rPr lang="en-US" dirty="0" smtClean="0"/>
              <a:t> used in an HTML form are </a:t>
            </a:r>
            <a:r>
              <a:rPr lang="en-US" b="1" dirty="0" smtClean="0"/>
              <a:t>check box, input box, radio buttons, submit buttons etc. </a:t>
            </a:r>
            <a:r>
              <a:rPr lang="en-US" dirty="0" smtClean="0"/>
              <a:t>Using these elements the information of an user is submitted on a web server.</a:t>
            </a:r>
            <a:endParaRPr lang="en-US" dirty="0" smtClean="0"/>
          </a:p>
          <a:p>
            <a:pPr algn="just"/>
            <a:r>
              <a:rPr lang="en-IN" dirty="0" smtClean="0"/>
              <a:t>When the user clicks on the </a:t>
            </a:r>
            <a:r>
              <a:rPr lang="en-IN" b="1" dirty="0" smtClean="0"/>
              <a:t>Submit button</a:t>
            </a:r>
            <a:r>
              <a:rPr lang="en-IN" dirty="0" smtClean="0"/>
              <a:t>, the contents of the form is sent to the program that runs on the server.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4357694"/>
            <a:ext cx="6286544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IN" dirty="0" smtClean="0"/>
              <a:t>Here </a:t>
            </a:r>
            <a:r>
              <a:rPr lang="en-IN" b="1" dirty="0" smtClean="0"/>
              <a:t>label</a:t>
            </a:r>
            <a:r>
              <a:rPr lang="en-IN" dirty="0" smtClean="0"/>
              <a:t> is the caption for the textbox.</a:t>
            </a:r>
            <a:endParaRPr lang="en-IN" dirty="0" smtClean="0"/>
          </a:p>
          <a:p>
            <a:r>
              <a:rPr lang="en-IN" dirty="0" smtClean="0"/>
              <a:t>The attribute </a:t>
            </a:r>
            <a:r>
              <a:rPr lang="en-IN" b="1" dirty="0" smtClean="0"/>
              <a:t>name </a:t>
            </a:r>
            <a:r>
              <a:rPr lang="en-IN" dirty="0" smtClean="0"/>
              <a:t>is required for identifying the variable name.</a:t>
            </a:r>
            <a:endParaRPr lang="en-IN" dirty="0" smtClean="0"/>
          </a:p>
          <a:p>
            <a:r>
              <a:rPr lang="en-IN" dirty="0" smtClean="0"/>
              <a:t>By default the browser display a text entry box that is 20 characters wide. But we can change the number of characters using the size attribute.</a:t>
            </a:r>
            <a:endParaRPr lang="en-IN" dirty="0" smtClean="0"/>
          </a:p>
          <a:p>
            <a:r>
              <a:rPr lang="en-IN" dirty="0" smtClean="0"/>
              <a:t>We can set a maximum character limit using the </a:t>
            </a:r>
            <a:r>
              <a:rPr lang="en-IN" dirty="0" err="1" smtClean="0"/>
              <a:t>maxlength</a:t>
            </a:r>
            <a:r>
              <a:rPr lang="en-IN" dirty="0" smtClean="0"/>
              <a:t> attribute.</a:t>
            </a: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sz="2400" dirty="0" smtClean="0"/>
              <a:t>&lt;input type=“text” name=“username” </a:t>
            </a:r>
            <a:r>
              <a:rPr lang="en-IN" sz="2400" dirty="0" err="1" smtClean="0"/>
              <a:t>maxlength</a:t>
            </a:r>
            <a:r>
              <a:rPr lang="en-IN" sz="2400" dirty="0" smtClean="0"/>
              <a:t>=“50”/&gt;</a:t>
            </a:r>
            <a:endParaRPr lang="en-IN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Password field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5"/>
            <a:ext cx="8229600" cy="2428892"/>
          </a:xfrm>
        </p:spPr>
        <p:txBody>
          <a:bodyPr/>
          <a:lstStyle/>
          <a:p>
            <a:r>
              <a:rPr lang="en-US" dirty="0" smtClean="0"/>
              <a:t>The &lt;input type="password"&gt; defines a password field (characters are masked).</a:t>
            </a:r>
            <a:endParaRPr lang="en-US" dirty="0" smtClean="0"/>
          </a:p>
          <a:p>
            <a:pPr fontAlgn="base"/>
            <a:r>
              <a:rPr lang="en-US" b="1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&lt;input type="password"&gt;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3429000"/>
            <a:ext cx="82486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IN" b="1" dirty="0" smtClean="0"/>
              <a:t>Text Area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857232"/>
            <a:ext cx="8229600" cy="1785949"/>
          </a:xfrm>
        </p:spPr>
        <p:txBody>
          <a:bodyPr>
            <a:normAutofit fontScale="70000" lnSpcReduction="20000"/>
          </a:bodyPr>
          <a:lstStyle/>
          <a:p>
            <a:r>
              <a:rPr lang="en-IN" dirty="0" smtClean="0"/>
              <a:t>Text area is used to enter more than one line of text.</a:t>
            </a:r>
            <a:endParaRPr lang="en-IN" dirty="0" smtClean="0"/>
          </a:p>
          <a:p>
            <a:r>
              <a:rPr lang="en-US" dirty="0" smtClean="0"/>
              <a:t>The &lt;</a:t>
            </a:r>
            <a:r>
              <a:rPr lang="en-US" dirty="0" err="1" smtClean="0"/>
              <a:t>textarea</a:t>
            </a:r>
            <a:r>
              <a:rPr lang="en-US" dirty="0" smtClean="0"/>
              <a:t>&gt; tag in HTML is used to insert multiple-line text in a form. </a:t>
            </a:r>
            <a:endParaRPr lang="en-US" dirty="0" smtClean="0"/>
          </a:p>
          <a:p>
            <a:r>
              <a:rPr lang="en-US" dirty="0" smtClean="0"/>
              <a:t>It is a multi-line scrollable text entry box.</a:t>
            </a:r>
            <a:endParaRPr lang="en-US" dirty="0" smtClean="0"/>
          </a:p>
          <a:p>
            <a:r>
              <a:rPr lang="en-US" dirty="0" smtClean="0"/>
              <a:t>The size of &lt;</a:t>
            </a:r>
            <a:r>
              <a:rPr lang="en-US" dirty="0" err="1" smtClean="0"/>
              <a:t>textarea</a:t>
            </a:r>
            <a:r>
              <a:rPr lang="en-US" dirty="0" smtClean="0"/>
              <a:t>&gt; can be specify either using "rows" or "cols" 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34" y="2714620"/>
            <a:ext cx="8121650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Buttons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Buttons in HTML is basically of 3 types.</a:t>
            </a:r>
            <a:endParaRPr lang="en-IN" dirty="0" smtClean="0"/>
          </a:p>
          <a:p>
            <a:r>
              <a:rPr lang="en-IN" b="1" dirty="0" smtClean="0"/>
              <a:t>Button</a:t>
            </a:r>
            <a:endParaRPr lang="en-IN" b="1" dirty="0" smtClean="0"/>
          </a:p>
          <a:p>
            <a:r>
              <a:rPr lang="en-IN" b="1" dirty="0" smtClean="0"/>
              <a:t>Submit</a:t>
            </a:r>
            <a:endParaRPr lang="en-IN" b="1" dirty="0" smtClean="0"/>
          </a:p>
          <a:p>
            <a:r>
              <a:rPr lang="en-IN" b="1" dirty="0" smtClean="0"/>
              <a:t>reset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Button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en-IN" dirty="0" smtClean="0"/>
              <a:t>This allows buttons to be included in the form that performs tasks other than submitting or resetting the form.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3143248"/>
            <a:ext cx="829945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b="1" dirty="0" smtClean="0"/>
              <a:t>Submit button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This creates a button that automatically submits a form.</a:t>
            </a:r>
            <a:endParaRPr lang="en-IN" dirty="0" smtClean="0"/>
          </a:p>
          <a:p>
            <a:r>
              <a:rPr lang="en-US" dirty="0" smtClean="0"/>
              <a:t>HTML </a:t>
            </a:r>
            <a:r>
              <a:rPr lang="en-US" b="1" dirty="0" smtClean="0"/>
              <a:t>&lt;input type="submit"&gt;</a:t>
            </a:r>
            <a:r>
              <a:rPr lang="en-US" dirty="0" smtClean="0"/>
              <a:t> are used to add a submit button on web page. </a:t>
            </a:r>
            <a:endParaRPr lang="en-US" dirty="0" smtClean="0"/>
          </a:p>
          <a:p>
            <a:r>
              <a:rPr lang="en-US" dirty="0" smtClean="0"/>
              <a:t>When user clicks on submit button, then form get submit to the server.</a:t>
            </a:r>
            <a:endParaRPr lang="en-US" dirty="0" smtClean="0"/>
          </a:p>
          <a:p>
            <a:r>
              <a:rPr lang="en-US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	&lt;input</a:t>
            </a:r>
            <a:r>
              <a:rPr lang="en-US" dirty="0" smtClean="0"/>
              <a:t> type="submit" value="submit"</a:t>
            </a:r>
            <a:r>
              <a:rPr lang="en-US" b="1" dirty="0" smtClean="0"/>
              <a:t>&gt;</a:t>
            </a:r>
            <a:r>
              <a:rPr lang="en-US" dirty="0" smtClean="0"/>
              <a:t>  </a:t>
            </a:r>
            <a:endParaRPr lang="en-US" dirty="0" smtClean="0"/>
          </a:p>
          <a:p>
            <a:r>
              <a:rPr lang="en-US" dirty="0" smtClean="0"/>
              <a:t>The type = submit , specifying that it is a submit button</a:t>
            </a:r>
            <a:endParaRPr lang="en-US" dirty="0" smtClean="0"/>
          </a:p>
          <a:p>
            <a:r>
              <a:rPr lang="en-US" dirty="0" smtClean="0"/>
              <a:t>The value attribute can be anything which we write on button on web page.</a:t>
            </a:r>
            <a:endParaRPr lang="en-US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928670"/>
            <a:ext cx="914400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-285776"/>
            <a:ext cx="8229600" cy="1143000"/>
          </a:xfrm>
        </p:spPr>
        <p:txBody>
          <a:bodyPr/>
          <a:lstStyle/>
          <a:p>
            <a:r>
              <a:rPr lang="en-IN" b="1" dirty="0" smtClean="0"/>
              <a:t>Reset</a:t>
            </a:r>
            <a:r>
              <a:rPr lang="en-IN" dirty="0" smtClean="0"/>
              <a:t> </a:t>
            </a:r>
            <a:r>
              <a:rPr lang="en-IN" b="1" dirty="0" smtClean="0"/>
              <a:t>button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271464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This creates a button that automatically resets form controls to their initial values.</a:t>
            </a:r>
            <a:endParaRPr lang="en-IN" dirty="0" smtClean="0"/>
          </a:p>
          <a:p>
            <a:pPr algn="just"/>
            <a:r>
              <a:rPr lang="en-IN" dirty="0" smtClean="0"/>
              <a:t>That means </a:t>
            </a:r>
            <a:r>
              <a:rPr lang="en-US" dirty="0" smtClean="0"/>
              <a:t>It is used to reset the filled values of a form to its initial values.</a:t>
            </a:r>
            <a:endParaRPr lang="en-US" dirty="0" smtClean="0"/>
          </a:p>
          <a:p>
            <a:pPr algn="just"/>
            <a:r>
              <a:rPr lang="en-IN" b="1" dirty="0" smtClean="0"/>
              <a:t>Syntax </a:t>
            </a:r>
            <a:endParaRPr lang="en-IN" b="1" dirty="0" smtClean="0"/>
          </a:p>
          <a:p>
            <a:pPr algn="just">
              <a:buNone/>
            </a:pPr>
            <a:r>
              <a:rPr lang="en-IN" dirty="0" smtClean="0"/>
              <a:t>        &lt;input type =“reset” value =“Reset”/&gt;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3429000"/>
            <a:ext cx="838200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checkbox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Checkboxes are added using the &lt;input&gt; element with its type set to check box.</a:t>
            </a:r>
            <a:endParaRPr lang="en-IN" dirty="0" smtClean="0"/>
          </a:p>
          <a:p>
            <a:pPr algn="just"/>
            <a:r>
              <a:rPr lang="en-US" dirty="0" smtClean="0"/>
              <a:t>The &lt;input type="checkbox"&gt; defines a checkbox.</a:t>
            </a:r>
            <a:endParaRPr lang="en-US" dirty="0" smtClean="0"/>
          </a:p>
          <a:p>
            <a:pPr algn="just"/>
            <a:r>
              <a:rPr lang="en-US" dirty="0" smtClean="0"/>
              <a:t>The checkbox is  a </a:t>
            </a:r>
            <a:r>
              <a:rPr lang="en-US" b="1" dirty="0" smtClean="0"/>
              <a:t>square box </a:t>
            </a:r>
            <a:r>
              <a:rPr lang="en-US" dirty="0" smtClean="0"/>
              <a:t>that is ticked (checked) when activated.</a:t>
            </a:r>
            <a:endParaRPr lang="en-US" dirty="0" smtClean="0"/>
          </a:p>
          <a:p>
            <a:pPr algn="just"/>
            <a:r>
              <a:rPr lang="en-US" dirty="0" smtClean="0"/>
              <a:t>Checkboxes are used to let a user select one or more options of a limited number of choices. That means user can select multiple options.</a:t>
            </a:r>
            <a:endParaRPr lang="en-US" dirty="0" smtClean="0"/>
          </a:p>
          <a:p>
            <a:pPr algn="just"/>
            <a:r>
              <a:rPr lang="en-US" b="1" dirty="0" smtClean="0"/>
              <a:t>Syntax</a:t>
            </a:r>
            <a:endParaRPr lang="en-US" b="1" dirty="0" smtClean="0"/>
          </a:p>
          <a:p>
            <a:pPr algn="just">
              <a:buNone/>
            </a:pPr>
            <a:r>
              <a:rPr lang="en-US" dirty="0" smtClean="0"/>
              <a:t>	&lt;input type="checkbox"&gt;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5720" y="357166"/>
            <a:ext cx="8643998" cy="650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&lt;form&gt;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1071570"/>
          </a:xfrm>
        </p:spPr>
        <p:txBody>
          <a:bodyPr/>
          <a:lstStyle/>
          <a:p>
            <a:r>
              <a:rPr lang="en-US" sz="2800" dirty="0" smtClean="0"/>
              <a:t> The HTML </a:t>
            </a:r>
            <a:r>
              <a:rPr lang="en-US" sz="2800" b="1" dirty="0" smtClean="0"/>
              <a:t>&lt;form&gt;</a:t>
            </a:r>
            <a:r>
              <a:rPr lang="en-US" sz="2800" dirty="0" smtClean="0"/>
              <a:t> element is used to create an HTML form for user inpu</a:t>
            </a:r>
            <a:r>
              <a:rPr lang="en-US" dirty="0" smtClean="0"/>
              <a:t>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5786" y="2214554"/>
            <a:ext cx="320041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/>
          <p:cNvSpPr txBox="1"/>
          <p:nvPr/>
        </p:nvSpPr>
        <p:spPr>
          <a:xfrm>
            <a:off x="571472" y="3857628"/>
            <a:ext cx="8229600" cy="1500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4100" dirty="0" smtClean="0"/>
              <a:t>The </a:t>
            </a:r>
            <a:r>
              <a:rPr lang="en-US" sz="4100" b="1" dirty="0" smtClean="0"/>
              <a:t>&lt;form&gt; element is a container </a:t>
            </a:r>
            <a:r>
              <a:rPr lang="en-US" sz="4100" dirty="0" smtClean="0"/>
              <a:t>for different types of input elements, such as: </a:t>
            </a:r>
            <a:r>
              <a:rPr lang="en-US" sz="4100" b="1" dirty="0" smtClean="0"/>
              <a:t>text fields, checkboxes, radio buttons, submit buttons, etc..</a:t>
            </a:r>
            <a:endParaRPr lang="en-US" sz="4100" b="1" dirty="0" smtClean="0"/>
          </a:p>
          <a:p>
            <a:pPr marL="342900" lvl="0" indent="-3429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41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0"/>
            <a:ext cx="7772400" cy="1470025"/>
          </a:xfrm>
        </p:spPr>
        <p:txBody>
          <a:bodyPr/>
          <a:lstStyle/>
          <a:p>
            <a:r>
              <a:rPr lang="en-IN" dirty="0" smtClean="0"/>
              <a:t>Radio button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1071546"/>
            <a:ext cx="7858180" cy="4567254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 &lt;input type="radio“/&gt; defines a radio button</a:t>
            </a:r>
            <a:r>
              <a:rPr lang="en-US" dirty="0" smtClean="0"/>
              <a:t>.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Radio</a:t>
            </a:r>
            <a:r>
              <a:rPr lang="en-US" dirty="0" smtClean="0">
                <a:solidFill>
                  <a:schemeClr val="tx1"/>
                </a:solidFill>
              </a:rPr>
              <a:t> button is used to define the small </a:t>
            </a:r>
            <a:r>
              <a:rPr lang="en-US" b="1" dirty="0" smtClean="0">
                <a:solidFill>
                  <a:schemeClr val="tx1"/>
                </a:solidFill>
              </a:rPr>
              <a:t>circles</a:t>
            </a:r>
            <a:r>
              <a:rPr lang="en-US" dirty="0" smtClean="0">
                <a:solidFill>
                  <a:schemeClr val="tx1"/>
                </a:solidFill>
              </a:rPr>
              <a:t>, which are highlighted when selected.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It is a form element which allows the users to select only one option from the given set of options.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tx1"/>
                </a:solidFill>
              </a:rPr>
              <a:t>Syntax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&lt;input type="radio"&gt;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571480"/>
            <a:ext cx="871543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24" y="285728"/>
            <a:ext cx="7772400" cy="1470025"/>
          </a:xfrm>
        </p:spPr>
        <p:txBody>
          <a:bodyPr/>
          <a:lstStyle/>
          <a:p>
            <a:r>
              <a:rPr lang="en-IN" dirty="0" smtClean="0"/>
              <a:t>Select Boxes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357298"/>
            <a:ext cx="8286808" cy="528641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HTML &lt;select&gt; tag is used to create a drop down list with multiple options.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&lt;option&gt; element is nested within &lt;select&gt; tag for defining options in a list.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 drop –down select box allows users to select one item from a drop –down menu.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Select boxes will take less space than a group of radio buttons.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Syntax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&lt;select&gt;  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     &lt;option&gt;    &lt;/option&gt;  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 &lt;/select&gt; </a:t>
            </a:r>
            <a:r>
              <a:rPr lang="en-US" dirty="0" smtClean="0"/>
              <a:t>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57166"/>
            <a:ext cx="9144000" cy="6286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en-IN" dirty="0" smtClean="0"/>
              <a:t>Scrolling Select Box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928802"/>
            <a:ext cx="7715304" cy="214314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Using Scrolling select box user can see a few options in a select box and select any one by scrolling down the options.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5925" y="357166"/>
            <a:ext cx="8312150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538" y="0"/>
            <a:ext cx="7772400" cy="1470025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err="1" smtClean="0"/>
              <a:t>Fieldset</a:t>
            </a:r>
            <a:r>
              <a:rPr lang="en-IN" b="1" dirty="0" smtClean="0"/>
              <a:t> and Legend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142984"/>
            <a:ext cx="8286808" cy="413862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 err="1" smtClean="0">
                <a:solidFill>
                  <a:schemeClr val="tx1"/>
                </a:solidFill>
              </a:rPr>
              <a:t>fieldset</a:t>
            </a:r>
            <a:r>
              <a:rPr lang="en-IN" dirty="0" smtClean="0">
                <a:solidFill>
                  <a:schemeClr val="tx1"/>
                </a:solidFill>
              </a:rPr>
              <a:t> element is used to logically group a set of form controls. </a:t>
            </a:r>
            <a:endParaRPr lang="en-IN" dirty="0" smtClean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 </a:t>
            </a:r>
            <a:r>
              <a:rPr lang="en-IN" dirty="0" err="1" smtClean="0">
                <a:solidFill>
                  <a:schemeClr val="tx1"/>
                </a:solidFill>
              </a:rPr>
              <a:t>fieldset</a:t>
            </a:r>
            <a:r>
              <a:rPr lang="en-IN" dirty="0" smtClean="0">
                <a:solidFill>
                  <a:schemeClr val="tx1"/>
                </a:solidFill>
              </a:rPr>
              <a:t> may also contain legend element that provides a caption for the enclosed fields.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FRAMES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2286016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Frames allow a web page to be divided into several independent sections.</a:t>
            </a:r>
            <a:endParaRPr lang="en-IN" dirty="0" smtClean="0"/>
          </a:p>
          <a:p>
            <a:r>
              <a:rPr lang="en-US" dirty="0" smtClean="0"/>
              <a:t>The &lt;frame&gt; tag was used in HTML  to define one particular window (frame) within a &lt;frameset&gt;.</a:t>
            </a:r>
            <a:endParaRPr lang="en-US" dirty="0" smtClean="0"/>
          </a:p>
          <a:p>
            <a:r>
              <a:rPr lang="en-US" dirty="0" smtClean="0"/>
              <a:t>A &lt;</a:t>
            </a:r>
            <a:r>
              <a:rPr lang="en-US" b="1" dirty="0" smtClean="0"/>
              <a:t>frame</a:t>
            </a:r>
            <a:r>
              <a:rPr lang="en-US" dirty="0" smtClean="0"/>
              <a:t>&gt; tag is used with &lt;</a:t>
            </a:r>
            <a:r>
              <a:rPr lang="en-US" b="1" dirty="0" smtClean="0"/>
              <a:t>frameset</a:t>
            </a:r>
            <a:r>
              <a:rPr lang="en-US" dirty="0" smtClean="0"/>
              <a:t>&gt;, and it divides a webpage into multiple sections or frames. </a:t>
            </a:r>
            <a:endParaRPr lang="en-US" dirty="0" smtClean="0"/>
          </a:p>
        </p:txBody>
      </p:sp>
      <p:pic>
        <p:nvPicPr>
          <p:cNvPr id="6146" name="Picture 2" descr="http://users.cs.cf.ac.uk/Dave.Marshall/Internet/staggered.gif"/>
          <p:cNvPicPr>
            <a:picLocks noChangeAspect="1" noChangeArrowheads="1"/>
          </p:cNvPicPr>
          <p:nvPr/>
        </p:nvPicPr>
        <p:blipFill>
          <a:blip r:embed="rId1"/>
          <a:srcRect t="20513"/>
          <a:stretch>
            <a:fillRect/>
          </a:stretch>
        </p:blipFill>
        <p:spPr bwMode="auto">
          <a:xfrm>
            <a:off x="4071903" y="4143380"/>
            <a:ext cx="5072097" cy="23119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714356"/>
            <a:ext cx="8001056" cy="5786478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Syntax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b="1" dirty="0" smtClean="0">
                <a:solidFill>
                  <a:schemeClr val="tx1"/>
                </a:solidFill>
              </a:rPr>
              <a:t>frame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 = "URL" </a:t>
            </a:r>
            <a:r>
              <a:rPr lang="en-US" b="1" dirty="0" smtClean="0">
                <a:solidFill>
                  <a:schemeClr val="tx1"/>
                </a:solidFill>
              </a:rPr>
              <a:t>&gt;</a:t>
            </a:r>
            <a:r>
              <a:rPr lang="en-US" dirty="0" smtClean="0">
                <a:solidFill>
                  <a:schemeClr val="tx1"/>
                </a:solidFill>
              </a:rPr>
              <a:t>  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IN" sz="3800" b="1" dirty="0" smtClean="0">
                <a:solidFill>
                  <a:srgbClr val="FF0000"/>
                </a:solidFill>
              </a:rPr>
              <a:t>*</a:t>
            </a:r>
            <a:r>
              <a:rPr lang="en-IN" sz="3800" b="1" dirty="0" smtClean="0">
                <a:solidFill>
                  <a:schemeClr val="tx1"/>
                </a:solidFill>
              </a:rPr>
              <a:t>&lt;frameset&gt;</a:t>
            </a:r>
            <a:endParaRPr lang="en-IN" sz="3800" b="1" dirty="0" smtClean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&lt;frameset&gt; element contains one or more frame elements.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&lt;frameset&gt; is used to specify the number of </a:t>
            </a:r>
            <a:r>
              <a:rPr lang="en-US" b="1" dirty="0" smtClean="0">
                <a:solidFill>
                  <a:schemeClr val="tx1"/>
                </a:solidFill>
              </a:rPr>
              <a:t>rows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b="1" dirty="0" smtClean="0">
                <a:solidFill>
                  <a:schemeClr val="tx1"/>
                </a:solidFill>
              </a:rPr>
              <a:t>columns</a:t>
            </a:r>
            <a:r>
              <a:rPr lang="en-US" dirty="0" smtClean="0">
                <a:solidFill>
                  <a:schemeClr val="tx1"/>
                </a:solidFill>
              </a:rPr>
              <a:t> in frameset with their pixel of spaces. 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*Attributes for &lt;form&gt; element</a:t>
            </a: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/>
              <a:t>Every </a:t>
            </a:r>
            <a:r>
              <a:rPr lang="en-IN" dirty="0" smtClean="0"/>
              <a:t>&lt;form&gt; element should carry at least two attributes:</a:t>
            </a:r>
            <a:endParaRPr lang="en-IN" b="1" dirty="0" smtClean="0"/>
          </a:p>
          <a:p>
            <a:r>
              <a:rPr lang="en-IN" b="1" dirty="0" smtClean="0"/>
              <a:t>action </a:t>
            </a:r>
            <a:endParaRPr lang="en-IN" b="1" dirty="0" smtClean="0"/>
          </a:p>
          <a:p>
            <a:r>
              <a:rPr lang="en-IN" b="1" dirty="0" smtClean="0"/>
              <a:t>method</a:t>
            </a:r>
            <a:endParaRPr lang="en-IN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7158" y="214290"/>
            <a:ext cx="8643966" cy="650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142853"/>
            <a:ext cx="9143999" cy="6715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en-IN" dirty="0" smtClean="0"/>
              <a:t>Attributes of &lt;frameset&gt;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142984"/>
            <a:ext cx="7929618" cy="4857784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IN" b="1" dirty="0" smtClean="0">
                <a:solidFill>
                  <a:schemeClr val="tx1"/>
                </a:solidFill>
              </a:rPr>
              <a:t>cols</a:t>
            </a:r>
            <a:r>
              <a:rPr lang="en-IN" dirty="0" smtClean="0">
                <a:solidFill>
                  <a:schemeClr val="tx1"/>
                </a:solidFill>
              </a:rPr>
              <a:t> – specifies how many frames the window will be split into vertically and specifies the width of each frame.</a:t>
            </a:r>
            <a:endParaRPr lang="en-IN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r>
              <a:rPr lang="en-IN" b="1" dirty="0" smtClean="0">
                <a:solidFill>
                  <a:schemeClr val="tx1"/>
                </a:solidFill>
              </a:rPr>
              <a:t>rows</a:t>
            </a:r>
            <a:r>
              <a:rPr lang="en-IN" dirty="0" smtClean="0">
                <a:solidFill>
                  <a:schemeClr val="tx1"/>
                </a:solidFill>
              </a:rPr>
              <a:t> - specifies how many frames the window will be split into horizontally and specifies the height of each frame.</a:t>
            </a:r>
            <a:endParaRPr lang="en-IN" dirty="0" smtClean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3. border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This attribute specifies the width of the border of each frame in pixels. For example, border = "5".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just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Attributes for the &lt;frame&gt;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50072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err="1" smtClean="0"/>
              <a:t>frameborder</a:t>
            </a:r>
            <a:r>
              <a:rPr lang="en-IN" dirty="0" smtClean="0"/>
              <a:t> – </a:t>
            </a:r>
            <a:r>
              <a:rPr lang="en-US" dirty="0" smtClean="0"/>
              <a:t>It specifies whether to display a border around the frame or not, and its default value is 1. </a:t>
            </a:r>
            <a:r>
              <a:rPr lang="en-IN" dirty="0" smtClean="0"/>
              <a:t> 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frameborder</a:t>
            </a:r>
            <a:r>
              <a:rPr lang="en-IN" dirty="0" smtClean="0"/>
              <a:t>=“0” specifies no border.</a:t>
            </a:r>
            <a:endParaRPr lang="en-IN" dirty="0" smtClean="0"/>
          </a:p>
          <a:p>
            <a:r>
              <a:rPr lang="en-IN" b="1" dirty="0" err="1" smtClean="0"/>
              <a:t>marginheight</a:t>
            </a:r>
            <a:r>
              <a:rPr lang="en-IN" b="1" dirty="0" smtClean="0"/>
              <a:t>-</a:t>
            </a:r>
            <a:r>
              <a:rPr lang="en-IN" dirty="0" smtClean="0"/>
              <a:t> It determines the amount of space above and below the frames.</a:t>
            </a:r>
            <a:endParaRPr lang="en-IN" dirty="0" smtClean="0"/>
          </a:p>
          <a:p>
            <a:r>
              <a:rPr lang="en-IN" b="1" dirty="0" err="1" smtClean="0"/>
              <a:t>marginwidth</a:t>
            </a:r>
            <a:r>
              <a:rPr lang="en-IN" dirty="0" smtClean="0"/>
              <a:t> - It determines the amount of space on the sides of the frame.</a:t>
            </a:r>
            <a:endParaRPr lang="en-IN" dirty="0" smtClean="0"/>
          </a:p>
          <a:p>
            <a:r>
              <a:rPr lang="en-IN" b="1" dirty="0" smtClean="0"/>
              <a:t>name</a:t>
            </a:r>
            <a:r>
              <a:rPr lang="en-IN" dirty="0" smtClean="0"/>
              <a:t> – Name of the frame.</a:t>
            </a:r>
            <a:endParaRPr lang="en-IN" dirty="0" smtClean="0"/>
          </a:p>
          <a:p>
            <a:r>
              <a:rPr lang="en-IN" b="1" dirty="0" err="1" smtClean="0"/>
              <a:t>norsize</a:t>
            </a:r>
            <a:r>
              <a:rPr lang="en-IN" dirty="0" smtClean="0"/>
              <a:t> - </a:t>
            </a:r>
            <a:r>
              <a:rPr lang="en-US" dirty="0" smtClean="0"/>
              <a:t>It is used to prevent </a:t>
            </a:r>
            <a:r>
              <a:rPr lang="en-US" b="1" dirty="0" smtClean="0"/>
              <a:t>resizing</a:t>
            </a:r>
            <a:r>
              <a:rPr lang="en-US" dirty="0" smtClean="0"/>
              <a:t> of the frame by the user.</a:t>
            </a:r>
            <a:endParaRPr lang="en-US" dirty="0" smtClean="0"/>
          </a:p>
          <a:p>
            <a:r>
              <a:rPr lang="en-US" b="1" dirty="0" err="1" smtClean="0"/>
              <a:t>src</a:t>
            </a:r>
            <a:r>
              <a:rPr lang="en-US" b="1" dirty="0" smtClean="0"/>
              <a:t>-</a:t>
            </a:r>
            <a:r>
              <a:rPr lang="en-US" dirty="0" smtClean="0"/>
              <a:t> It specifies the URL of the document which we want to display in a frame.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action</a:t>
            </a:r>
            <a:r>
              <a:rPr lang="en-IN" dirty="0" smtClean="0"/>
              <a:t> </a:t>
            </a:r>
            <a:r>
              <a:rPr lang="en-IN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857916"/>
          </a:xfrm>
        </p:spPr>
        <p:txBody>
          <a:bodyPr>
            <a:normAutofit/>
          </a:bodyPr>
          <a:lstStyle/>
          <a:p>
            <a:r>
              <a:rPr lang="en-IN" dirty="0" smtClean="0"/>
              <a:t>This attribute tells the </a:t>
            </a:r>
            <a:r>
              <a:rPr lang="en-IN" b="1" dirty="0" smtClean="0"/>
              <a:t>browser where to send the form content  when we submit the form.</a:t>
            </a:r>
            <a:endParaRPr lang="en-IN" b="1" dirty="0" smtClean="0"/>
          </a:p>
          <a:p>
            <a:r>
              <a:rPr lang="en-IN" dirty="0" smtClean="0"/>
              <a:t>Usually the value of the action attribute is a page on a web server that will </a:t>
            </a:r>
            <a:r>
              <a:rPr lang="en-IN" dirty="0" smtClean="0"/>
              <a:t>receive </a:t>
            </a:r>
            <a:r>
              <a:rPr lang="en-IN" dirty="0" smtClean="0"/>
              <a:t>the information. </a:t>
            </a: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&lt;form </a:t>
            </a:r>
            <a:r>
              <a:rPr lang="en-IN" b="1" dirty="0" smtClean="0"/>
              <a:t>action</a:t>
            </a:r>
            <a:r>
              <a:rPr lang="en-IN" dirty="0" smtClean="0"/>
              <a:t>=</a:t>
            </a:r>
            <a:r>
              <a:rPr lang="en-IN" dirty="0" smtClean="0">
                <a:hlinkClick r:id="rId1"/>
              </a:rPr>
              <a:t>“http://www.login.html</a:t>
            </a:r>
            <a:r>
              <a:rPr lang="en-IN" dirty="0" smtClean="0"/>
              <a:t>”&gt;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The action attribute in this example sends the data to a file called login. html. The html file process and validates the data and send the result to the browser.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method</a:t>
            </a:r>
            <a:r>
              <a:rPr lang="en-IN" dirty="0" smtClean="0"/>
              <a:t> </a:t>
            </a:r>
            <a:r>
              <a:rPr lang="en-IN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686800" cy="5786454"/>
          </a:xfrm>
        </p:spPr>
        <p:txBody>
          <a:bodyPr>
            <a:normAutofit/>
          </a:bodyPr>
          <a:lstStyle/>
          <a:p>
            <a:r>
              <a:rPr lang="en-IN" dirty="0" smtClean="0"/>
              <a:t>This attribute tells the browser </a:t>
            </a:r>
            <a:r>
              <a:rPr lang="en-IN" b="1" dirty="0" smtClean="0"/>
              <a:t>how to send the form content when we submit the form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US" dirty="0" smtClean="0"/>
              <a:t>This is used to upload the data by using two methods that are </a:t>
            </a:r>
            <a:r>
              <a:rPr lang="en-US" b="1" dirty="0" smtClean="0"/>
              <a:t>Get</a:t>
            </a:r>
            <a:r>
              <a:rPr lang="en-US" dirty="0" smtClean="0"/>
              <a:t> and </a:t>
            </a:r>
            <a:r>
              <a:rPr lang="en-US" b="1" dirty="0" smtClean="0"/>
              <a:t>Post</a:t>
            </a:r>
            <a:r>
              <a:rPr lang="en-US" dirty="0" smtClean="0"/>
              <a:t> . </a:t>
            </a:r>
            <a:endParaRPr lang="en-US" dirty="0" smtClean="0"/>
          </a:p>
          <a:p>
            <a:r>
              <a:rPr lang="en-US" b="1" dirty="0" smtClean="0"/>
              <a:t>Get Method</a:t>
            </a:r>
            <a:r>
              <a:rPr lang="en-US" dirty="0" smtClean="0"/>
              <a:t>: -It has a limited length of characters of URL.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sz="2600" dirty="0" smtClean="0"/>
              <a:t>&lt;form </a:t>
            </a:r>
            <a:r>
              <a:rPr lang="en-IN" sz="2600" b="1" dirty="0" smtClean="0"/>
              <a:t>action</a:t>
            </a:r>
            <a:r>
              <a:rPr lang="en-IN" sz="2600" dirty="0" smtClean="0"/>
              <a:t>=</a:t>
            </a:r>
            <a:r>
              <a:rPr lang="en-IN" sz="2600" dirty="0" smtClean="0">
                <a:hlinkClick r:id="rId1"/>
              </a:rPr>
              <a:t>http://www.login.html</a:t>
            </a:r>
            <a:r>
              <a:rPr lang="en-IN" sz="2600" dirty="0" smtClean="0"/>
              <a:t>  method = “get”&gt;</a:t>
            </a:r>
            <a:endParaRPr lang="en-IN" dirty="0" smtClean="0"/>
          </a:p>
          <a:p>
            <a:r>
              <a:rPr lang="en-US" b="1" dirty="0" smtClean="0"/>
              <a:t>Post Method</a:t>
            </a:r>
            <a:r>
              <a:rPr lang="en-US" dirty="0" smtClean="0"/>
              <a:t>: -1. It has no size limitations.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sz="2600" dirty="0" smtClean="0"/>
              <a:t>&lt;form </a:t>
            </a:r>
            <a:r>
              <a:rPr lang="en-IN" sz="2600" b="1" dirty="0" smtClean="0"/>
              <a:t>action</a:t>
            </a:r>
            <a:r>
              <a:rPr lang="en-IN" sz="2600" dirty="0" smtClean="0"/>
              <a:t>=</a:t>
            </a:r>
            <a:r>
              <a:rPr lang="en-IN" sz="2600" dirty="0" smtClean="0">
                <a:hlinkClick r:id="rId1"/>
              </a:rPr>
              <a:t>http://www.login.html</a:t>
            </a:r>
            <a:r>
              <a:rPr lang="en-IN" sz="2600" dirty="0" smtClean="0"/>
              <a:t>  method = “post”&gt;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&lt;input &gt;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 &lt;input&gt; element is the most important form element.</a:t>
            </a:r>
            <a:endParaRPr lang="en-US" dirty="0" smtClean="0"/>
          </a:p>
          <a:p>
            <a:r>
              <a:rPr lang="en-IN" dirty="0" smtClean="0"/>
              <a:t>It is  an example for an </a:t>
            </a:r>
            <a:r>
              <a:rPr lang="en-IN" b="1" dirty="0" smtClean="0"/>
              <a:t>empty element</a:t>
            </a:r>
            <a:r>
              <a:rPr lang="en-IN" dirty="0" smtClean="0"/>
              <a:t>.</a:t>
            </a:r>
            <a:endParaRPr lang="en-US" dirty="0" smtClean="0"/>
          </a:p>
          <a:p>
            <a:r>
              <a:rPr lang="en-IN" dirty="0" smtClean="0"/>
              <a:t>It allows to add the various type of input fields like button, textbox, radio button etc.</a:t>
            </a:r>
            <a:endParaRPr lang="en-IN" dirty="0" smtClean="0"/>
          </a:p>
          <a:p>
            <a:r>
              <a:rPr lang="en-IN" dirty="0" smtClean="0"/>
              <a:t>&lt;input&gt; tag is used to define the form controls.</a:t>
            </a:r>
            <a:endParaRPr lang="en-IN" dirty="0" smtClean="0"/>
          </a:p>
          <a:p>
            <a:r>
              <a:rPr lang="en-IN" dirty="0" smtClean="0"/>
              <a:t>The attribute for the </a:t>
            </a:r>
            <a:r>
              <a:rPr lang="en-IN" b="1" dirty="0" smtClean="0"/>
              <a:t>input tag </a:t>
            </a:r>
            <a:r>
              <a:rPr lang="en-IN" dirty="0" smtClean="0"/>
              <a:t>to define the control is </a:t>
            </a:r>
            <a:r>
              <a:rPr lang="en-IN" b="1" dirty="0" smtClean="0"/>
              <a:t>type</a:t>
            </a:r>
            <a:r>
              <a:rPr lang="en-IN" dirty="0" smtClean="0"/>
              <a:t> attribute.</a:t>
            </a:r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:</a:t>
            </a:r>
            <a:r>
              <a:rPr lang="en-US" dirty="0" smtClean="0"/>
              <a:t> &lt;input type="button"&gt;</a:t>
            </a:r>
            <a:endParaRPr lang="en-US" dirty="0" smtClean="0"/>
          </a:p>
          <a:p>
            <a:r>
              <a:rPr lang="en-US" dirty="0" smtClean="0"/>
              <a:t>&lt;input type="checkbox"&gt;</a:t>
            </a:r>
            <a:endParaRPr lang="en-US" dirty="0" smtClean="0"/>
          </a:p>
          <a:p>
            <a:endParaRPr lang="en-US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&lt;label&gt;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3071834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&lt;label&gt; tag is used to provide a descriptive text with its respective form field.</a:t>
            </a:r>
            <a:endParaRPr lang="en-IN" dirty="0" smtClean="0"/>
          </a:p>
          <a:p>
            <a:r>
              <a:rPr lang="en-US" dirty="0" smtClean="0"/>
              <a:t>That means it is used to create a caption for an &lt;input&gt; element of a form.</a:t>
            </a:r>
            <a:endParaRPr lang="en-US" dirty="0" smtClean="0"/>
          </a:p>
          <a:p>
            <a:r>
              <a:rPr lang="en-US" b="1" dirty="0" smtClean="0"/>
              <a:t>Syntax: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&lt;label&gt;</a:t>
            </a:r>
            <a:r>
              <a:rPr lang="en-US" dirty="0" smtClean="0"/>
              <a:t> </a:t>
            </a:r>
            <a:r>
              <a:rPr lang="en-US" dirty="0" err="1" smtClean="0"/>
              <a:t>form_content</a:t>
            </a:r>
            <a:r>
              <a:rPr lang="en-US" dirty="0" smtClean="0"/>
              <a:t>... </a:t>
            </a:r>
            <a:r>
              <a:rPr lang="en-US" b="1" dirty="0" smtClean="0"/>
              <a:t>&lt;/label&gt;</a:t>
            </a:r>
            <a:r>
              <a:rPr lang="en-US" dirty="0" smtClean="0"/>
              <a:t>  </a:t>
            </a:r>
            <a:endParaRPr lang="en-US" dirty="0" smtClean="0"/>
          </a:p>
          <a:p>
            <a:pPr>
              <a:buNone/>
            </a:pPr>
            <a:r>
              <a:rPr lang="en-IN" dirty="0" err="1" smtClean="0"/>
              <a:t>Eg</a:t>
            </a:r>
            <a:r>
              <a:rPr lang="en-IN" dirty="0" smtClean="0"/>
              <a:t>:</a:t>
            </a:r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282" y="3643314"/>
            <a:ext cx="8801100" cy="321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dirty="0" smtClean="0"/>
              <a:t> Form Controls or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A from gets life only when the form controls are added to it and the corresponding actions are provided. The different types of  form controls are:</a:t>
            </a:r>
            <a:endParaRPr lang="en-IN" dirty="0" smtClean="0"/>
          </a:p>
          <a:p>
            <a:r>
              <a:rPr lang="en-IN" dirty="0" smtClean="0"/>
              <a:t>Text Box</a:t>
            </a:r>
            <a:endParaRPr lang="en-IN" dirty="0" smtClean="0"/>
          </a:p>
          <a:p>
            <a:r>
              <a:rPr lang="en-IN" dirty="0" smtClean="0"/>
              <a:t>Text Area</a:t>
            </a:r>
            <a:endParaRPr lang="en-IN" dirty="0" smtClean="0"/>
          </a:p>
          <a:p>
            <a:r>
              <a:rPr lang="en-IN" dirty="0" smtClean="0"/>
              <a:t>Password </a:t>
            </a:r>
            <a:endParaRPr lang="en-IN" dirty="0" smtClean="0"/>
          </a:p>
          <a:p>
            <a:r>
              <a:rPr lang="en-IN" dirty="0" smtClean="0"/>
              <a:t>Buttons – submit &amp; reset buttons</a:t>
            </a:r>
            <a:endParaRPr lang="en-IN" dirty="0" smtClean="0"/>
          </a:p>
          <a:p>
            <a:r>
              <a:rPr lang="en-IN" dirty="0" smtClean="0"/>
              <a:t>Checkboxes and Radio buttons</a:t>
            </a:r>
            <a:endParaRPr lang="en-IN" dirty="0" smtClean="0"/>
          </a:p>
          <a:p>
            <a:r>
              <a:rPr lang="en-IN" dirty="0" smtClean="0"/>
              <a:t>Select box</a:t>
            </a:r>
            <a:endParaRPr lang="en-IN" dirty="0" smtClean="0"/>
          </a:p>
          <a:p>
            <a:r>
              <a:rPr lang="en-IN" dirty="0" err="1" smtClean="0"/>
              <a:t>Fieldset</a:t>
            </a:r>
            <a:r>
              <a:rPr lang="en-IN" dirty="0" smtClean="0"/>
              <a:t> and Legend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Text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3"/>
            <a:ext cx="8229600" cy="2214577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It is one of the simplest type of form control.</a:t>
            </a:r>
            <a:endParaRPr lang="en-IN" dirty="0" smtClean="0"/>
          </a:p>
          <a:p>
            <a:r>
              <a:rPr lang="en-IN" dirty="0" smtClean="0"/>
              <a:t>It is used to enter  a single word or a line of text.</a:t>
            </a:r>
            <a:endParaRPr lang="en-IN" dirty="0" smtClean="0"/>
          </a:p>
          <a:p>
            <a:r>
              <a:rPr lang="en-IN" dirty="0" smtClean="0"/>
              <a:t>It is added to the form using the </a:t>
            </a:r>
            <a:r>
              <a:rPr lang="en-IN" b="1" dirty="0" smtClean="0"/>
              <a:t>&lt;input&gt; </a:t>
            </a:r>
            <a:r>
              <a:rPr lang="en-IN" dirty="0" smtClean="0"/>
              <a:t>element with its </a:t>
            </a:r>
            <a:r>
              <a:rPr lang="en-IN" b="1" dirty="0" smtClean="0"/>
              <a:t>type</a:t>
            </a:r>
            <a:r>
              <a:rPr lang="en-IN" dirty="0" smtClean="0"/>
              <a:t> attribute set to text.</a:t>
            </a:r>
            <a:endParaRPr lang="en-IN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2928934"/>
            <a:ext cx="8077200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6816</Words>
  <Application>WPS Presentation</Application>
  <PresentationFormat>On-screen Show (4:3)</PresentationFormat>
  <Paragraphs>207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UNIT II  * Forms</vt:lpstr>
      <vt:lpstr>The &lt;form&gt; Element </vt:lpstr>
      <vt:lpstr> </vt:lpstr>
      <vt:lpstr>*action attribute</vt:lpstr>
      <vt:lpstr>*method attribute</vt:lpstr>
      <vt:lpstr>*&lt;input &gt; tag</vt:lpstr>
      <vt:lpstr>*&lt;label&gt;</vt:lpstr>
      <vt:lpstr>* Form Controls or fields</vt:lpstr>
      <vt:lpstr>Text Field</vt:lpstr>
      <vt:lpstr>PowerPoint 演示文稿</vt:lpstr>
      <vt:lpstr>Password field</vt:lpstr>
      <vt:lpstr>Text Area</vt:lpstr>
      <vt:lpstr>Buttons</vt:lpstr>
      <vt:lpstr>Button</vt:lpstr>
      <vt:lpstr>Submit button </vt:lpstr>
      <vt:lpstr>PowerPoint 演示文稿</vt:lpstr>
      <vt:lpstr>Reset button </vt:lpstr>
      <vt:lpstr>checkbox</vt:lpstr>
      <vt:lpstr>PowerPoint 演示文稿</vt:lpstr>
      <vt:lpstr>Radio button</vt:lpstr>
      <vt:lpstr>PowerPoint 演示文稿</vt:lpstr>
      <vt:lpstr>Select Boxes</vt:lpstr>
      <vt:lpstr>PowerPoint 演示文稿</vt:lpstr>
      <vt:lpstr>Scrolling Select Box</vt:lpstr>
      <vt:lpstr>PowerPoint 演示文稿</vt:lpstr>
      <vt:lpstr>*Fieldset and Legend</vt:lpstr>
      <vt:lpstr>PowerPoint 演示文稿</vt:lpstr>
      <vt:lpstr>*FRAMES</vt:lpstr>
      <vt:lpstr>PowerPoint 演示文稿</vt:lpstr>
      <vt:lpstr>PowerPoint 演示文稿</vt:lpstr>
      <vt:lpstr>PowerPoint 演示文稿</vt:lpstr>
      <vt:lpstr>PowerPoint 演示文稿</vt:lpstr>
      <vt:lpstr>Attributes of &lt;frameset&gt;</vt:lpstr>
      <vt:lpstr>Attributes for the &lt;frame&gt; tag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- 4</dc:title>
  <dc:creator>priyahari2010@outlook.com</dc:creator>
  <cp:lastModifiedBy>SUJITH KUMAR R</cp:lastModifiedBy>
  <cp:revision>97</cp:revision>
  <dcterms:created xsi:type="dcterms:W3CDTF">2021-06-23T08:29:00Z</dcterms:created>
  <dcterms:modified xsi:type="dcterms:W3CDTF">2022-09-12T08:36:46Z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8A7F6B90DCA146669F969F4F8DD51923</vt:lpwstr>
  </property>
  <property fmtid="{D5CDD505-2E9C-101B-9397-08002B2CF9AE}" pid="3" name="KSOProductBuildVer">
    <vt:lpwstr>1033-11.2.0.11306</vt:lpwstr>
  </property>
</Properties>
</file>