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9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346" r:id="rId21"/>
    <p:sldId id="275" r:id="rId22"/>
    <p:sldId id="276" r:id="rId23"/>
    <p:sldId id="277" r:id="rId24"/>
    <p:sldId id="278" r:id="rId25"/>
    <p:sldId id="279" r:id="rId26"/>
    <p:sldId id="280" r:id="rId27"/>
    <p:sldId id="347" r:id="rId28"/>
    <p:sldId id="281" r:id="rId29"/>
    <p:sldId id="282" r:id="rId30"/>
    <p:sldId id="284" r:id="rId31"/>
    <p:sldId id="283" r:id="rId32"/>
    <p:sldId id="285" r:id="rId33"/>
    <p:sldId id="286" r:id="rId34"/>
    <p:sldId id="348" r:id="rId35"/>
    <p:sldId id="349" r:id="rId36"/>
    <p:sldId id="287" r:id="rId37"/>
    <p:sldId id="351" r:id="rId38"/>
    <p:sldId id="350" r:id="rId39"/>
    <p:sldId id="352" r:id="rId40"/>
    <p:sldId id="353" r:id="rId41"/>
    <p:sldId id="354" r:id="rId42"/>
    <p:sldId id="288" r:id="rId43"/>
    <p:sldId id="289" r:id="rId44"/>
    <p:sldId id="355" r:id="rId45"/>
    <p:sldId id="356" r:id="rId46"/>
    <p:sldId id="357" r:id="rId47"/>
    <p:sldId id="290" r:id="rId48"/>
    <p:sldId id="291" r:id="rId49"/>
    <p:sldId id="292" r:id="rId50"/>
    <p:sldId id="293" r:id="rId51"/>
    <p:sldId id="294" r:id="rId52"/>
    <p:sldId id="295" r:id="rId53"/>
    <p:sldId id="296" r:id="rId54"/>
    <p:sldId id="297" r:id="rId55"/>
    <p:sldId id="298" r:id="rId56"/>
    <p:sldId id="299" r:id="rId57"/>
    <p:sldId id="300" r:id="rId58"/>
    <p:sldId id="301" r:id="rId59"/>
    <p:sldId id="302" r:id="rId60"/>
    <p:sldId id="303" r:id="rId61"/>
    <p:sldId id="304" r:id="rId62"/>
    <p:sldId id="305" r:id="rId63"/>
    <p:sldId id="306" r:id="rId64"/>
    <p:sldId id="307" r:id="rId65"/>
    <p:sldId id="308" r:id="rId66"/>
    <p:sldId id="309" r:id="rId67"/>
    <p:sldId id="310" r:id="rId68"/>
    <p:sldId id="311" r:id="rId69"/>
    <p:sldId id="312" r:id="rId70"/>
    <p:sldId id="313" r:id="rId71"/>
    <p:sldId id="314" r:id="rId72"/>
    <p:sldId id="315" r:id="rId73"/>
    <p:sldId id="316" r:id="rId74"/>
    <p:sldId id="317" r:id="rId75"/>
    <p:sldId id="318" r:id="rId76"/>
    <p:sldId id="319" r:id="rId77"/>
    <p:sldId id="320" r:id="rId78"/>
    <p:sldId id="321" r:id="rId79"/>
    <p:sldId id="322" r:id="rId80"/>
    <p:sldId id="323" r:id="rId81"/>
    <p:sldId id="324" r:id="rId82"/>
    <p:sldId id="325" r:id="rId83"/>
    <p:sldId id="326" r:id="rId84"/>
    <p:sldId id="327" r:id="rId85"/>
    <p:sldId id="328" r:id="rId86"/>
    <p:sldId id="329" r:id="rId87"/>
    <p:sldId id="330" r:id="rId88"/>
    <p:sldId id="331" r:id="rId89"/>
    <p:sldId id="332" r:id="rId90"/>
    <p:sldId id="333" r:id="rId91"/>
    <p:sldId id="334" r:id="rId92"/>
    <p:sldId id="335" r:id="rId93"/>
    <p:sldId id="336" r:id="rId94"/>
    <p:sldId id="337" r:id="rId95"/>
    <p:sldId id="338" r:id="rId96"/>
    <p:sldId id="339" r:id="rId97"/>
    <p:sldId id="340" r:id="rId98"/>
    <p:sldId id="341" r:id="rId99"/>
    <p:sldId id="342" r:id="rId100"/>
    <p:sldId id="343" r:id="rId101"/>
    <p:sldId id="344" r:id="rId102"/>
    <p:sldId id="345" r:id="rId10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69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4777A-0EE3-46B9-9AF3-1738D052E07F}" type="datetimeFigureOut">
              <a:rPr lang="en-IN" smtClean="0"/>
              <a:pPr/>
              <a:t>08-08-2022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F897C-6408-48DD-B080-777E27CAE16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23576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F897C-6408-48DD-B080-777E27CAE16A}" type="slidenum">
              <a:rPr lang="en-IN" smtClean="0"/>
              <a:pPr/>
              <a:t>69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99912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B5FA8-6014-412C-AFD2-D8B929E1A907}" type="slidenum">
              <a:rPr lang="en-IN" smtClean="0"/>
              <a:pPr/>
              <a:t>75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04181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5C0-35CF-4DE0-83D3-704B5E8901CC}" type="datetimeFigureOut">
              <a:rPr lang="en-IN" smtClean="0"/>
              <a:pPr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88A48-BF53-4CBE-A516-3422F1D31E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91767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5C0-35CF-4DE0-83D3-704B5E8901CC}" type="datetimeFigureOut">
              <a:rPr lang="en-IN" smtClean="0"/>
              <a:pPr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88A48-BF53-4CBE-A516-3422F1D31E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23842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5C0-35CF-4DE0-83D3-704B5E8901CC}" type="datetimeFigureOut">
              <a:rPr lang="en-IN" smtClean="0"/>
              <a:pPr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88A48-BF53-4CBE-A516-3422F1D31E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0824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5C0-35CF-4DE0-83D3-704B5E8901CC}" type="datetimeFigureOut">
              <a:rPr lang="en-IN" smtClean="0"/>
              <a:pPr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88A48-BF53-4CBE-A516-3422F1D31E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68722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5C0-35CF-4DE0-83D3-704B5E8901CC}" type="datetimeFigureOut">
              <a:rPr lang="en-IN" smtClean="0"/>
              <a:pPr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88A48-BF53-4CBE-A516-3422F1D31E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32445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5C0-35CF-4DE0-83D3-704B5E8901CC}" type="datetimeFigureOut">
              <a:rPr lang="en-IN" smtClean="0"/>
              <a:pPr/>
              <a:t>08-08-2022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88A48-BF53-4CBE-A516-3422F1D31E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4424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5C0-35CF-4DE0-83D3-704B5E8901CC}" type="datetimeFigureOut">
              <a:rPr lang="en-IN" smtClean="0"/>
              <a:pPr/>
              <a:t>08-08-2022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88A48-BF53-4CBE-A516-3422F1D31E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8202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5C0-35CF-4DE0-83D3-704B5E8901CC}" type="datetimeFigureOut">
              <a:rPr lang="en-IN" smtClean="0"/>
              <a:pPr/>
              <a:t>08-08-2022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88A48-BF53-4CBE-A516-3422F1D31E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1867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5C0-35CF-4DE0-83D3-704B5E8901CC}" type="datetimeFigureOut">
              <a:rPr lang="en-IN" smtClean="0"/>
              <a:pPr/>
              <a:t>08-08-2022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88A48-BF53-4CBE-A516-3422F1D31E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7210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5C0-35CF-4DE0-83D3-704B5E8901CC}" type="datetimeFigureOut">
              <a:rPr lang="en-IN" smtClean="0"/>
              <a:pPr/>
              <a:t>08-08-2022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88A48-BF53-4CBE-A516-3422F1D31E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63855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5C0-35CF-4DE0-83D3-704B5E8901CC}" type="datetimeFigureOut">
              <a:rPr lang="en-IN" smtClean="0"/>
              <a:pPr/>
              <a:t>08-08-2022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88A48-BF53-4CBE-A516-3422F1D31E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8915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195C0-35CF-4DE0-83D3-704B5E8901CC}" type="datetimeFigureOut">
              <a:rPr lang="en-IN" smtClean="0"/>
              <a:pPr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88A48-BF53-4CBE-A516-3422F1D31E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6303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sref/jsref_touppercase.asp" TargetMode="External"/><Relationship Id="rId3" Type="http://schemas.openxmlformats.org/officeDocument/2006/relationships/hyperlink" Target="http://www.w3schools.com/jsref/jsref_indexof.asp" TargetMode="External"/><Relationship Id="rId7" Type="http://schemas.openxmlformats.org/officeDocument/2006/relationships/hyperlink" Target="http://www.w3schools.com/jsref/jsref_tolowercase.asp" TargetMode="External"/><Relationship Id="rId2" Type="http://schemas.openxmlformats.org/officeDocument/2006/relationships/hyperlink" Target="http://www.w3schools.com/jsref/jsref_chara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sref/jsref_substring.asp" TargetMode="External"/><Relationship Id="rId5" Type="http://schemas.openxmlformats.org/officeDocument/2006/relationships/hyperlink" Target="http://www.w3schools.com/jsref/jsref_search.asp" TargetMode="External"/><Relationship Id="rId4" Type="http://schemas.openxmlformats.org/officeDocument/2006/relationships/hyperlink" Target="http://www.w3schools.com/jsref/jsref_lastindexof.asp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vascripter.net/faq/convert2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1470025"/>
          </a:xfrm>
        </p:spPr>
        <p:txBody>
          <a:bodyPr/>
          <a:lstStyle/>
          <a:p>
            <a:r>
              <a:rPr lang="en-IN" dirty="0" smtClean="0"/>
              <a:t>Chapter -6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672" y="2132856"/>
            <a:ext cx="6400800" cy="1752600"/>
          </a:xfrm>
        </p:spPr>
        <p:txBody>
          <a:bodyPr>
            <a:normAutofit/>
          </a:bodyPr>
          <a:lstStyle/>
          <a:p>
            <a:r>
              <a:rPr lang="en-IN" sz="6600" dirty="0" smtClean="0">
                <a:solidFill>
                  <a:schemeClr val="tx1"/>
                </a:solidFill>
              </a:rPr>
              <a:t>JavaScript</a:t>
            </a:r>
            <a:endParaRPr lang="en-IN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206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476672"/>
            <a:ext cx="7772400" cy="1470025"/>
          </a:xfrm>
        </p:spPr>
        <p:txBody>
          <a:bodyPr/>
          <a:lstStyle/>
          <a:p>
            <a:r>
              <a:rPr lang="en-IN" b="1" dirty="0" err="1"/>
              <a:t>Javascript</a:t>
            </a:r>
            <a:r>
              <a:rPr lang="en-IN" b="1" dirty="0"/>
              <a:t> keywords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76" y="1571612"/>
            <a:ext cx="7415242" cy="4082008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>
                <a:solidFill>
                  <a:schemeClr val="tx1"/>
                </a:solidFill>
              </a:rPr>
              <a:t>Keywords are words that have a specific meaning in a programming language.</a:t>
            </a:r>
          </a:p>
          <a:p>
            <a:pPr algn="just"/>
            <a:endParaRPr lang="en-IN" dirty="0" smtClean="0">
              <a:solidFill>
                <a:schemeClr val="tx1"/>
              </a:solidFill>
            </a:endParaRPr>
          </a:p>
          <a:p>
            <a:pPr algn="just"/>
            <a:r>
              <a:rPr lang="en-IN" dirty="0" err="1" smtClean="0">
                <a:solidFill>
                  <a:schemeClr val="tx1"/>
                </a:solidFill>
              </a:rPr>
              <a:t>Eg</a:t>
            </a:r>
            <a:r>
              <a:rPr lang="en-IN" dirty="0" smtClean="0">
                <a:solidFill>
                  <a:schemeClr val="tx1"/>
                </a:solidFill>
              </a:rPr>
              <a:t> : Break, while, </a:t>
            </a:r>
            <a:r>
              <a:rPr lang="en-IN" dirty="0" err="1" smtClean="0">
                <a:solidFill>
                  <a:schemeClr val="tx1"/>
                </a:solidFill>
              </a:rPr>
              <a:t>var</a:t>
            </a:r>
            <a:r>
              <a:rPr lang="en-IN" dirty="0" smtClean="0">
                <a:solidFill>
                  <a:schemeClr val="tx1"/>
                </a:solidFill>
              </a:rPr>
              <a:t>, else, continue, return, void etc,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107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Load or Compile time error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Compile time errors are that occurs when a script is been loaded. These errors will prevent the script from running at all.  </a:t>
            </a:r>
          </a:p>
          <a:p>
            <a:r>
              <a:rPr lang="en-IN" dirty="0" smtClean="0"/>
              <a:t>Some type of syntax errors are compile time errors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3729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Runtime errors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Runtime errors occurs during the execution of the script.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 – it will occur when a head is not properly closed or any tag is not properly closed.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9308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Logical error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These are very hard to find out as it occur only during the wrong usage of logic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;-  == and  =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3988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*</a:t>
            </a:r>
            <a:r>
              <a:rPr lang="en-IN" b="1" dirty="0" smtClean="0"/>
              <a:t>Data types in JS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142984"/>
            <a:ext cx="8229600" cy="5286412"/>
          </a:xfrm>
        </p:spPr>
        <p:txBody>
          <a:bodyPr>
            <a:noAutofit/>
          </a:bodyPr>
          <a:lstStyle/>
          <a:p>
            <a:r>
              <a:rPr lang="en-IN" sz="2800" dirty="0" smtClean="0"/>
              <a:t>JS supports 2 main types of data.</a:t>
            </a:r>
          </a:p>
          <a:p>
            <a:pPr>
              <a:buNone/>
            </a:pPr>
            <a:r>
              <a:rPr lang="en-IN" sz="2800" dirty="0" smtClean="0"/>
              <a:t>  </a:t>
            </a:r>
            <a:r>
              <a:rPr lang="en-IN" sz="2800" dirty="0" smtClean="0">
                <a:sym typeface="Wingdings" pitchFamily="2" charset="2"/>
              </a:rPr>
              <a:t> </a:t>
            </a:r>
            <a:r>
              <a:rPr lang="en-IN" sz="2800" b="1" dirty="0" smtClean="0">
                <a:sym typeface="Wingdings" pitchFamily="2" charset="2"/>
              </a:rPr>
              <a:t>Primitive</a:t>
            </a:r>
            <a:r>
              <a:rPr lang="en-IN" sz="2800" dirty="0" smtClean="0">
                <a:sym typeface="Wingdings" pitchFamily="2" charset="2"/>
              </a:rPr>
              <a:t> - </a:t>
            </a:r>
            <a:r>
              <a:rPr lang="en-IN" sz="2800" dirty="0" smtClean="0"/>
              <a:t>Which are pre defined.</a:t>
            </a:r>
            <a:endParaRPr lang="en-IN" sz="2800" dirty="0" smtClean="0">
              <a:sym typeface="Wingdings" pitchFamily="2" charset="2"/>
            </a:endParaRPr>
          </a:p>
          <a:p>
            <a:pPr>
              <a:buNone/>
            </a:pPr>
            <a:r>
              <a:rPr lang="en-IN" sz="2800" dirty="0" smtClean="0">
                <a:sym typeface="Wingdings" pitchFamily="2" charset="2"/>
              </a:rPr>
              <a:t>   </a:t>
            </a:r>
            <a:r>
              <a:rPr lang="en-IN" sz="2800" b="1" dirty="0" smtClean="0">
                <a:sym typeface="Wingdings" pitchFamily="2" charset="2"/>
              </a:rPr>
              <a:t>Composite</a:t>
            </a:r>
            <a:r>
              <a:rPr lang="en-IN" sz="2800" dirty="0" smtClean="0">
                <a:sym typeface="Wingdings" pitchFamily="2" charset="2"/>
              </a:rPr>
              <a:t> – can be derived from primitive.- Arrays &amp; functions.</a:t>
            </a:r>
          </a:p>
          <a:p>
            <a:r>
              <a:rPr lang="en-IN" sz="2800" dirty="0" smtClean="0"/>
              <a:t>JavaScript </a:t>
            </a:r>
            <a:r>
              <a:rPr lang="en-IN" sz="2800" dirty="0"/>
              <a:t>supports five primitive data types</a:t>
            </a:r>
            <a:r>
              <a:rPr lang="en-IN" sz="2800" dirty="0" smtClean="0"/>
              <a:t>:</a:t>
            </a:r>
          </a:p>
          <a:p>
            <a:pPr>
              <a:buNone/>
            </a:pPr>
            <a:r>
              <a:rPr lang="en-IN" sz="2800" b="1" dirty="0" smtClean="0"/>
              <a:t>	1. Numbers</a:t>
            </a:r>
            <a:r>
              <a:rPr lang="en-IN" sz="2800" b="1" dirty="0"/>
              <a:t>	</a:t>
            </a:r>
            <a:endParaRPr lang="en-IN" sz="2800" b="1" dirty="0" smtClean="0"/>
          </a:p>
          <a:p>
            <a:pPr marL="0" indent="0">
              <a:buNone/>
            </a:pPr>
            <a:r>
              <a:rPr lang="en-IN" sz="2800" b="1" dirty="0" smtClean="0"/>
              <a:t>     2</a:t>
            </a:r>
            <a:r>
              <a:rPr lang="en-IN" sz="2800" b="1" dirty="0"/>
              <a:t>. </a:t>
            </a:r>
            <a:r>
              <a:rPr lang="en-IN" sz="2800" b="1" dirty="0" smtClean="0"/>
              <a:t> strings</a:t>
            </a:r>
          </a:p>
          <a:p>
            <a:pPr marL="0" indent="0">
              <a:buNone/>
            </a:pPr>
            <a:r>
              <a:rPr lang="en-IN" sz="2800" b="1" dirty="0" smtClean="0"/>
              <a:t>     3</a:t>
            </a:r>
            <a:r>
              <a:rPr lang="en-IN" sz="2800" b="1" dirty="0"/>
              <a:t>. Booleans	</a:t>
            </a:r>
            <a:endParaRPr lang="en-IN" sz="2800" b="1" dirty="0" smtClean="0"/>
          </a:p>
          <a:p>
            <a:pPr marL="0" indent="0">
              <a:buNone/>
            </a:pPr>
            <a:r>
              <a:rPr lang="en-IN" sz="2800" b="1" dirty="0" smtClean="0"/>
              <a:t>     4</a:t>
            </a:r>
            <a:r>
              <a:rPr lang="en-IN" sz="2800" b="1" dirty="0"/>
              <a:t>. undefined </a:t>
            </a:r>
            <a:r>
              <a:rPr lang="en-IN" sz="2800" b="1" dirty="0" smtClean="0"/>
              <a:t> </a:t>
            </a:r>
          </a:p>
          <a:p>
            <a:pPr marL="0" indent="0">
              <a:buNone/>
            </a:pPr>
            <a:r>
              <a:rPr lang="en-IN" sz="2800" b="1" dirty="0" smtClean="0"/>
              <a:t>     5.  </a:t>
            </a:r>
            <a:r>
              <a:rPr lang="en-IN" sz="2800" b="1" dirty="0"/>
              <a:t>null</a:t>
            </a:r>
          </a:p>
          <a:p>
            <a:pPr>
              <a:buNone/>
            </a:pPr>
            <a:r>
              <a:rPr lang="en-IN" sz="2400" b="1" dirty="0"/>
              <a:t> 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48501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348" y="857232"/>
            <a:ext cx="785818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/>
              <a:t>Numbers</a:t>
            </a:r>
            <a:r>
              <a:rPr lang="en-IN" sz="4000" b="1" dirty="0" smtClean="0"/>
              <a:t>: Accepts numerical values.</a:t>
            </a:r>
            <a:endParaRPr lang="en-IN" sz="4000" b="1" dirty="0"/>
          </a:p>
          <a:p>
            <a:r>
              <a:rPr lang="en-IN" sz="4000" b="1" dirty="0"/>
              <a:t> </a:t>
            </a:r>
          </a:p>
          <a:p>
            <a:pPr algn="just"/>
            <a:r>
              <a:rPr lang="en-IN" sz="2800" dirty="0"/>
              <a:t>As the name implies, a </a:t>
            </a:r>
            <a:r>
              <a:rPr lang="en-IN" sz="2800" b="1" dirty="0"/>
              <a:t>number type</a:t>
            </a:r>
            <a:r>
              <a:rPr lang="en-IN" sz="2800" dirty="0"/>
              <a:t> refers to numerical values. Numbers can be divided into two groups:</a:t>
            </a:r>
          </a:p>
          <a:p>
            <a:r>
              <a:rPr lang="en-IN" sz="2800" b="1" dirty="0"/>
              <a:t> </a:t>
            </a:r>
            <a:endParaRPr lang="en-IN" sz="2800" dirty="0"/>
          </a:p>
          <a:p>
            <a:pPr lvl="0"/>
            <a:r>
              <a:rPr lang="en-IN" sz="3200" b="1" dirty="0"/>
              <a:t>floating-point </a:t>
            </a:r>
            <a:r>
              <a:rPr lang="en-IN" sz="2800" dirty="0"/>
              <a:t>—</a:t>
            </a:r>
            <a:r>
              <a:rPr lang="en-IN" sz="2800" b="1" dirty="0"/>
              <a:t> </a:t>
            </a:r>
            <a:r>
              <a:rPr lang="en-IN" sz="2800" dirty="0"/>
              <a:t>are fractional numbers such as 2.45, -3.58, and .97</a:t>
            </a:r>
          </a:p>
          <a:p>
            <a:pPr lvl="0"/>
            <a:r>
              <a:rPr lang="en-IN" sz="3200" b="1" dirty="0"/>
              <a:t>Integers </a:t>
            </a:r>
            <a:r>
              <a:rPr lang="en-IN" sz="2800" dirty="0"/>
              <a:t>—</a:t>
            </a:r>
            <a:r>
              <a:rPr lang="en-IN" sz="2800" b="1" dirty="0"/>
              <a:t> </a:t>
            </a:r>
            <a:r>
              <a:rPr lang="en-IN" sz="2800" dirty="0"/>
              <a:t>are whole </a:t>
            </a:r>
            <a:r>
              <a:rPr lang="en-IN" sz="2800" dirty="0" smtClean="0"/>
              <a:t>numbers without decimal points </a:t>
            </a:r>
            <a:r>
              <a:rPr lang="en-IN" sz="2800" dirty="0"/>
              <a:t>such as 245, -480, and 3.</a:t>
            </a:r>
          </a:p>
          <a:p>
            <a:r>
              <a:rPr lang="en-IN" sz="2400" b="1" dirty="0"/>
              <a:t> 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402216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8662" y="571480"/>
            <a:ext cx="750099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/>
              <a:t>Strings</a:t>
            </a:r>
            <a:r>
              <a:rPr lang="en-IN" sz="2800" b="1" dirty="0"/>
              <a:t>:</a:t>
            </a:r>
            <a:endParaRPr lang="en-IN" sz="2800" dirty="0"/>
          </a:p>
          <a:p>
            <a:r>
              <a:rPr lang="en-IN" sz="2800" b="1" dirty="0"/>
              <a:t> </a:t>
            </a:r>
            <a:endParaRPr lang="en-IN" sz="2800" dirty="0"/>
          </a:p>
          <a:p>
            <a:pPr algn="just"/>
            <a:r>
              <a:rPr lang="en-IN" sz="3600" dirty="0"/>
              <a:t>A </a:t>
            </a:r>
            <a:r>
              <a:rPr lang="en-IN" sz="3600" b="1" dirty="0"/>
              <a:t>string type</a:t>
            </a:r>
            <a:r>
              <a:rPr lang="en-IN" sz="3600" dirty="0"/>
              <a:t> refers to one or more characters of text. In JavaScript, a string is enclosed inside </a:t>
            </a:r>
            <a:r>
              <a:rPr lang="en-IN" sz="3600" b="1" dirty="0"/>
              <a:t>single or double quotes.</a:t>
            </a:r>
          </a:p>
          <a:p>
            <a:pPr algn="just"/>
            <a:r>
              <a:rPr lang="en-IN" sz="3600" b="1" dirty="0"/>
              <a:t> </a:t>
            </a:r>
            <a:endParaRPr lang="en-IN" sz="3600" dirty="0"/>
          </a:p>
          <a:p>
            <a:pPr algn="just"/>
            <a:r>
              <a:rPr lang="en-IN" sz="3600" b="1" dirty="0"/>
              <a:t>Ex</a:t>
            </a:r>
            <a:r>
              <a:rPr lang="en-IN" sz="3600" dirty="0"/>
              <a:t>:"Scripting </a:t>
            </a:r>
            <a:r>
              <a:rPr lang="en-IN" sz="3600" dirty="0" smtClean="0"/>
              <a:t>Language", </a:t>
            </a:r>
            <a:r>
              <a:rPr lang="en-IN" sz="3600" dirty="0"/>
              <a:t>'HTML', 'JavaScript', and "1999", are all examples of strings.</a:t>
            </a:r>
          </a:p>
        </p:txBody>
      </p:sp>
    </p:spTree>
    <p:extLst>
      <p:ext uri="{BB962C8B-B14F-4D97-AF65-F5344CB8AC3E}">
        <p14:creationId xmlns:p14="http://schemas.microsoft.com/office/powerpoint/2010/main" xmlns="" val="3477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5786" y="1052736"/>
            <a:ext cx="7572428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800" b="1" dirty="0"/>
              <a:t>Booleans:</a:t>
            </a:r>
            <a:endParaRPr lang="en-IN" sz="4800" dirty="0"/>
          </a:p>
          <a:p>
            <a:r>
              <a:rPr lang="en-IN" sz="3600" b="1" dirty="0"/>
              <a:t> </a:t>
            </a:r>
            <a:r>
              <a:rPr lang="en-IN" sz="3600" dirty="0" smtClean="0"/>
              <a:t>In </a:t>
            </a:r>
            <a:r>
              <a:rPr lang="en-IN" sz="3600" dirty="0"/>
              <a:t>JavaScript, Boolean logic allows </a:t>
            </a:r>
            <a:r>
              <a:rPr lang="en-IN" sz="3600" dirty="0" smtClean="0"/>
              <a:t>our program </a:t>
            </a:r>
            <a:r>
              <a:rPr lang="en-IN" sz="3600" dirty="0"/>
              <a:t>to make decisions. A Boolean logic statement consists of a condition that evaluates to either </a:t>
            </a:r>
            <a:r>
              <a:rPr lang="en-IN" sz="3600" b="1" dirty="0"/>
              <a:t>true or false</a:t>
            </a:r>
            <a:r>
              <a:rPr lang="en-IN" sz="3600" b="1" dirty="0" smtClean="0"/>
              <a:t>.</a:t>
            </a:r>
          </a:p>
          <a:p>
            <a:pPr algn="just"/>
            <a:r>
              <a:rPr lang="en-IN" sz="2800" b="1" dirty="0" smtClean="0"/>
              <a:t>The possible values the Boolean can take are:</a:t>
            </a:r>
          </a:p>
          <a:p>
            <a:pPr marL="742950" indent="-742950" algn="just">
              <a:buAutoNum type="arabicPeriod"/>
            </a:pPr>
            <a:r>
              <a:rPr lang="en-IN" sz="2800" b="1" dirty="0" smtClean="0"/>
              <a:t>Yes or no</a:t>
            </a:r>
          </a:p>
          <a:p>
            <a:pPr marL="742950" indent="-742950" algn="just">
              <a:buAutoNum type="arabicPeriod"/>
            </a:pPr>
            <a:r>
              <a:rPr lang="en-IN" sz="2800" b="1" dirty="0" smtClean="0"/>
              <a:t>On or off</a:t>
            </a:r>
          </a:p>
          <a:p>
            <a:pPr marL="742950" indent="-742950" algn="just">
              <a:buAutoNum type="arabicPeriod"/>
            </a:pPr>
            <a:r>
              <a:rPr lang="en-IN" sz="2800" b="1" dirty="0" smtClean="0"/>
              <a:t>Positive or negative</a:t>
            </a:r>
          </a:p>
          <a:p>
            <a:pPr marL="742950" indent="-742950" algn="just">
              <a:buAutoNum type="arabicPeriod"/>
            </a:pPr>
            <a:r>
              <a:rPr lang="en-IN" sz="2800" b="1" dirty="0" smtClean="0"/>
              <a:t>True or false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242426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5852" y="1052736"/>
            <a:ext cx="7215238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Undefined type</a:t>
            </a:r>
            <a:endParaRPr lang="en-IN" sz="3600" dirty="0"/>
          </a:p>
          <a:p>
            <a:r>
              <a:rPr lang="en-IN" sz="2800" dirty="0"/>
              <a:t> </a:t>
            </a:r>
          </a:p>
          <a:p>
            <a:pPr algn="just"/>
            <a:r>
              <a:rPr lang="en-IN" sz="3600" dirty="0"/>
              <a:t>The </a:t>
            </a:r>
            <a:r>
              <a:rPr lang="en-IN" sz="3600" b="1" dirty="0"/>
              <a:t>undefined type</a:t>
            </a:r>
            <a:r>
              <a:rPr lang="en-IN" sz="3600" dirty="0"/>
              <a:t> refers to those variables or object properties that are either undefined or do not exist.</a:t>
            </a:r>
          </a:p>
          <a:p>
            <a:pPr algn="just"/>
            <a:r>
              <a:rPr lang="en-IN" sz="3600" dirty="0"/>
              <a:t> </a:t>
            </a:r>
          </a:p>
          <a:p>
            <a:pPr algn="just"/>
            <a:r>
              <a:rPr lang="en-IN" sz="3600" dirty="0"/>
              <a:t>When a variable, is declared without assigning a value to it, it is of </a:t>
            </a:r>
            <a:r>
              <a:rPr lang="en-IN" sz="3600" b="1" dirty="0"/>
              <a:t>undefined type. </a:t>
            </a:r>
          </a:p>
        </p:txBody>
      </p:sp>
    </p:spTree>
    <p:extLst>
      <p:ext uri="{BB962C8B-B14F-4D97-AF65-F5344CB8AC3E}">
        <p14:creationId xmlns:p14="http://schemas.microsoft.com/office/powerpoint/2010/main" xmlns="" val="183581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0166" y="1124744"/>
            <a:ext cx="645621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/>
              <a:t>Null type</a:t>
            </a:r>
            <a:endParaRPr lang="en-IN" sz="4000" dirty="0"/>
          </a:p>
          <a:p>
            <a:r>
              <a:rPr lang="en-IN" sz="2800" dirty="0"/>
              <a:t> </a:t>
            </a:r>
          </a:p>
          <a:p>
            <a:pPr algn="just"/>
            <a:r>
              <a:rPr lang="en-IN" sz="3600" dirty="0"/>
              <a:t>The null type indicates an empty value. When a variable is assigned the value null, its type becomes null.</a:t>
            </a:r>
          </a:p>
          <a:p>
            <a:pPr algn="just"/>
            <a:r>
              <a:rPr lang="en-IN" sz="3600" dirty="0"/>
              <a:t> </a:t>
            </a:r>
          </a:p>
          <a:p>
            <a:pPr algn="just"/>
            <a:r>
              <a:rPr lang="en-IN" sz="3600" b="1" dirty="0" err="1"/>
              <a:t>var</a:t>
            </a:r>
            <a:r>
              <a:rPr lang="en-IN" sz="3600" b="1" dirty="0"/>
              <a:t> </a:t>
            </a:r>
            <a:r>
              <a:rPr lang="en-IN" sz="3600" b="1" dirty="0" smtClean="0"/>
              <a:t>Age </a:t>
            </a:r>
            <a:r>
              <a:rPr lang="en-IN" sz="3600" b="1" dirty="0"/>
              <a:t>= null;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xmlns="" val="143499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620688"/>
            <a:ext cx="7772400" cy="1470025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*</a:t>
            </a:r>
            <a:r>
              <a:rPr lang="en-IN" b="1" dirty="0" smtClean="0"/>
              <a:t>JavaScript </a:t>
            </a:r>
            <a:r>
              <a:rPr lang="en-IN" b="1" dirty="0"/>
              <a:t>Variables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1428736"/>
            <a:ext cx="8215370" cy="5143536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IN" sz="11200" dirty="0">
                <a:solidFill>
                  <a:schemeClr val="tx1"/>
                </a:solidFill>
              </a:rPr>
              <a:t>A variable is a named element used to store and retrieve </a:t>
            </a:r>
            <a:r>
              <a:rPr lang="en-IN" sz="11200" dirty="0" smtClean="0">
                <a:solidFill>
                  <a:schemeClr val="tx1"/>
                </a:solidFill>
              </a:rPr>
              <a:t>information. Its value will be changing during the execution of a program.</a:t>
            </a:r>
            <a:endParaRPr lang="en-IN" sz="11200" dirty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IN" sz="11200" b="1" dirty="0">
                <a:solidFill>
                  <a:schemeClr val="tx1"/>
                </a:solidFill>
              </a:rPr>
              <a:t>Declaring </a:t>
            </a:r>
            <a:r>
              <a:rPr lang="en-IN" sz="11200" b="1" dirty="0" smtClean="0">
                <a:solidFill>
                  <a:schemeClr val="tx1"/>
                </a:solidFill>
              </a:rPr>
              <a:t>JavaScript </a:t>
            </a:r>
            <a:r>
              <a:rPr lang="en-IN" sz="11200" b="1" dirty="0">
                <a:solidFill>
                  <a:schemeClr val="tx1"/>
                </a:solidFill>
              </a:rPr>
              <a:t>Variables</a:t>
            </a:r>
            <a:r>
              <a:rPr lang="en-IN" sz="11200" b="1" dirty="0" smtClean="0">
                <a:solidFill>
                  <a:schemeClr val="tx1"/>
                </a:solidFill>
              </a:rPr>
              <a:t>: </a:t>
            </a:r>
            <a:r>
              <a:rPr lang="en-IN" sz="11200" dirty="0">
                <a:solidFill>
                  <a:schemeClr val="tx1"/>
                </a:solidFill>
              </a:rPr>
              <a:t>The process of creating a variable is known as </a:t>
            </a:r>
            <a:r>
              <a:rPr lang="en-IN" sz="11200" b="1" dirty="0">
                <a:solidFill>
                  <a:schemeClr val="tx1"/>
                </a:solidFill>
              </a:rPr>
              <a:t>variable </a:t>
            </a:r>
            <a:r>
              <a:rPr lang="en-IN" sz="11200" b="1" dirty="0" smtClean="0">
                <a:solidFill>
                  <a:schemeClr val="tx1"/>
                </a:solidFill>
              </a:rPr>
              <a:t>declaration</a:t>
            </a:r>
            <a:r>
              <a:rPr lang="en-IN" sz="11200" dirty="0" smtClean="0">
                <a:solidFill>
                  <a:schemeClr val="tx1"/>
                </a:solidFill>
              </a:rPr>
              <a:t>. By declaring a variable we are allocating memory space for that variable</a:t>
            </a:r>
            <a:r>
              <a:rPr lang="en-IN" sz="7000" dirty="0" smtClean="0">
                <a:solidFill>
                  <a:schemeClr val="tx1"/>
                </a:solidFill>
              </a:rPr>
              <a:t>.</a:t>
            </a:r>
            <a:endParaRPr lang="en-IN" sz="6000" dirty="0" smtClean="0">
              <a:solidFill>
                <a:schemeClr val="tx1"/>
              </a:solidFill>
            </a:endParaRPr>
          </a:p>
          <a:p>
            <a:pPr algn="just"/>
            <a:r>
              <a:rPr lang="en-IN" sz="11200" dirty="0">
                <a:solidFill>
                  <a:schemeClr val="tx1"/>
                </a:solidFill>
              </a:rPr>
              <a:t>You declare JavaScript variables with the  </a:t>
            </a:r>
            <a:r>
              <a:rPr lang="en-IN" sz="11200" dirty="0" err="1" smtClean="0">
                <a:solidFill>
                  <a:schemeClr val="tx1"/>
                </a:solidFill>
              </a:rPr>
              <a:t>var</a:t>
            </a:r>
            <a:r>
              <a:rPr lang="en-IN" sz="11200" dirty="0" smtClean="0">
                <a:solidFill>
                  <a:schemeClr val="tx1"/>
                </a:solidFill>
              </a:rPr>
              <a:t> </a:t>
            </a:r>
            <a:r>
              <a:rPr lang="en-IN" sz="11200" dirty="0">
                <a:solidFill>
                  <a:schemeClr val="tx1"/>
                </a:solidFill>
              </a:rPr>
              <a:t>keyword:</a:t>
            </a:r>
          </a:p>
          <a:p>
            <a:pPr algn="just"/>
            <a:r>
              <a:rPr lang="en-IN" sz="11200" dirty="0">
                <a:solidFill>
                  <a:schemeClr val="tx1"/>
                </a:solidFill>
              </a:rPr>
              <a:t> </a:t>
            </a:r>
            <a:r>
              <a:rPr lang="en-IN" sz="11200" dirty="0" smtClean="0">
                <a:solidFill>
                  <a:schemeClr val="tx1"/>
                </a:solidFill>
              </a:rPr>
              <a:t>Ex</a:t>
            </a:r>
            <a:r>
              <a:rPr lang="en-IN" sz="11200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en-IN" sz="11200" dirty="0" err="1">
                <a:solidFill>
                  <a:schemeClr val="tx1"/>
                </a:solidFill>
              </a:rPr>
              <a:t>var</a:t>
            </a:r>
            <a:r>
              <a:rPr lang="en-IN" sz="11200" dirty="0">
                <a:solidFill>
                  <a:schemeClr val="tx1"/>
                </a:solidFill>
              </a:rPr>
              <a:t> x;</a:t>
            </a:r>
          </a:p>
          <a:p>
            <a:pPr algn="just"/>
            <a:r>
              <a:rPr lang="en-IN" sz="11200" dirty="0" err="1">
                <a:solidFill>
                  <a:schemeClr val="tx1"/>
                </a:solidFill>
              </a:rPr>
              <a:t>var</a:t>
            </a:r>
            <a:r>
              <a:rPr lang="en-IN" sz="11200" dirty="0">
                <a:solidFill>
                  <a:schemeClr val="tx1"/>
                </a:solidFill>
              </a:rPr>
              <a:t> </a:t>
            </a:r>
            <a:r>
              <a:rPr lang="en-IN" sz="11200" dirty="0" err="1">
                <a:solidFill>
                  <a:schemeClr val="tx1"/>
                </a:solidFill>
              </a:rPr>
              <a:t>carname</a:t>
            </a:r>
            <a:r>
              <a:rPr lang="en-IN" sz="11200" dirty="0">
                <a:solidFill>
                  <a:schemeClr val="tx1"/>
                </a:solidFill>
              </a:rPr>
              <a:t>;</a:t>
            </a:r>
          </a:p>
          <a:p>
            <a:pPr algn="just"/>
            <a:endParaRPr lang="en-IN" dirty="0">
              <a:solidFill>
                <a:schemeClr val="tx1"/>
              </a:solidFill>
            </a:endParaRPr>
          </a:p>
          <a:p>
            <a:pPr algn="just"/>
            <a:r>
              <a:rPr lang="en-IN" dirty="0">
                <a:solidFill>
                  <a:schemeClr val="tx1"/>
                </a:solidFill>
              </a:rPr>
              <a:t> </a:t>
            </a:r>
          </a:p>
          <a:p>
            <a:pPr algn="just"/>
            <a:r>
              <a:rPr lang="en-IN" dirty="0"/>
              <a:t> 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4908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692696"/>
            <a:ext cx="807249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4400" b="1" dirty="0"/>
              <a:t>Rules for </a:t>
            </a:r>
            <a:r>
              <a:rPr lang="en-IN" sz="4400" b="1" dirty="0" smtClean="0"/>
              <a:t>declaring variables:</a:t>
            </a:r>
            <a:endParaRPr lang="en-IN" sz="4400" dirty="0"/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en-IN" sz="3200" b="1" dirty="0"/>
              <a:t>reserved words </a:t>
            </a:r>
            <a:r>
              <a:rPr lang="en-IN" sz="3200" dirty="0"/>
              <a:t>cannot be used as variable names.</a:t>
            </a: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en-IN" sz="3200" dirty="0"/>
              <a:t>Variable names must begin with a </a:t>
            </a:r>
            <a:r>
              <a:rPr lang="en-IN" sz="3200" b="1" dirty="0"/>
              <a:t>lette</a:t>
            </a:r>
            <a:r>
              <a:rPr lang="en-IN" sz="3200" dirty="0"/>
              <a:t>r, the </a:t>
            </a:r>
            <a:r>
              <a:rPr lang="en-IN" sz="3200" b="1" dirty="0"/>
              <a:t>$</a:t>
            </a:r>
            <a:r>
              <a:rPr lang="en-IN" sz="3200" dirty="0"/>
              <a:t> character, or the </a:t>
            </a:r>
            <a:r>
              <a:rPr lang="en-IN" sz="3200" b="1" dirty="0"/>
              <a:t>underscore</a:t>
            </a:r>
            <a:r>
              <a:rPr lang="en-IN" sz="3200" dirty="0"/>
              <a:t> character.</a:t>
            </a: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en-IN" sz="3200" dirty="0"/>
              <a:t>It cannot contain any space characters.</a:t>
            </a: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en-IN" sz="3200" dirty="0"/>
              <a:t>Variable names are case sensitive (y and Y are two different variables).</a:t>
            </a:r>
          </a:p>
          <a:p>
            <a:pPr algn="just"/>
            <a:r>
              <a:rPr lang="en-IN" sz="32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xmlns="" val="79653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88640"/>
            <a:ext cx="7772400" cy="1470025"/>
          </a:xfrm>
        </p:spPr>
        <p:txBody>
          <a:bodyPr/>
          <a:lstStyle/>
          <a:p>
            <a:pPr algn="just"/>
            <a:r>
              <a:rPr lang="en-IN" b="1" dirty="0"/>
              <a:t>Assigning values to be variables.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24" y="1071546"/>
            <a:ext cx="7429552" cy="2500330"/>
          </a:xfrm>
        </p:spPr>
        <p:txBody>
          <a:bodyPr>
            <a:noAutofit/>
          </a:bodyPr>
          <a:lstStyle/>
          <a:p>
            <a:pPr algn="just"/>
            <a:r>
              <a:rPr lang="en-IN" sz="2800" dirty="0">
                <a:solidFill>
                  <a:schemeClr val="tx1"/>
                </a:solidFill>
              </a:rPr>
              <a:t>After </a:t>
            </a:r>
            <a:r>
              <a:rPr lang="en-IN" sz="2800" dirty="0" smtClean="0">
                <a:solidFill>
                  <a:schemeClr val="tx1"/>
                </a:solidFill>
              </a:rPr>
              <a:t>we declare a variable using </a:t>
            </a:r>
            <a:r>
              <a:rPr lang="en-IN" sz="3600" b="1" dirty="0" err="1" smtClean="0">
                <a:solidFill>
                  <a:schemeClr val="tx1"/>
                </a:solidFill>
              </a:rPr>
              <a:t>var</a:t>
            </a:r>
            <a:r>
              <a:rPr lang="en-IN" sz="3600" b="1" dirty="0" smtClean="0">
                <a:solidFill>
                  <a:schemeClr val="tx1"/>
                </a:solidFill>
              </a:rPr>
              <a:t> </a:t>
            </a:r>
            <a:r>
              <a:rPr lang="en-IN" sz="2800" dirty="0" smtClean="0">
                <a:solidFill>
                  <a:schemeClr val="tx1"/>
                </a:solidFill>
              </a:rPr>
              <a:t>we can assign values to the variable.</a:t>
            </a:r>
            <a:endParaRPr lang="en-IN" sz="2800" dirty="0">
              <a:solidFill>
                <a:schemeClr val="tx1"/>
              </a:solidFill>
            </a:endParaRPr>
          </a:p>
          <a:p>
            <a:pPr algn="just"/>
            <a:r>
              <a:rPr lang="en-IN" sz="2800" dirty="0" smtClean="0">
                <a:solidFill>
                  <a:schemeClr val="tx1"/>
                </a:solidFill>
              </a:rPr>
              <a:t>We can </a:t>
            </a:r>
            <a:r>
              <a:rPr lang="en-IN" sz="2800" dirty="0">
                <a:solidFill>
                  <a:schemeClr val="tx1"/>
                </a:solidFill>
              </a:rPr>
              <a:t>also assign values to the </a:t>
            </a:r>
            <a:r>
              <a:rPr lang="en-IN" sz="2800" dirty="0" smtClean="0">
                <a:solidFill>
                  <a:schemeClr val="tx1"/>
                </a:solidFill>
              </a:rPr>
              <a:t>variables. </a:t>
            </a:r>
            <a:r>
              <a:rPr lang="en-IN" sz="2800" dirty="0">
                <a:solidFill>
                  <a:schemeClr val="tx1"/>
                </a:solidFill>
              </a:rPr>
              <a:t>when </a:t>
            </a:r>
            <a:r>
              <a:rPr lang="en-IN" sz="2800" dirty="0" smtClean="0">
                <a:solidFill>
                  <a:schemeClr val="tx1"/>
                </a:solidFill>
              </a:rPr>
              <a:t>we declare </a:t>
            </a:r>
            <a:r>
              <a:rPr lang="en-IN" sz="2800" dirty="0">
                <a:solidFill>
                  <a:schemeClr val="tx1"/>
                </a:solidFill>
              </a:rPr>
              <a:t>them:</a:t>
            </a:r>
          </a:p>
          <a:p>
            <a:pPr algn="just"/>
            <a:r>
              <a:rPr lang="en-IN" sz="2800" dirty="0">
                <a:solidFill>
                  <a:schemeClr val="tx1"/>
                </a:solidFill>
              </a:rPr>
              <a:t> </a:t>
            </a:r>
          </a:p>
          <a:p>
            <a:pPr algn="just"/>
            <a:r>
              <a:rPr lang="en-IN" sz="2800" b="1" dirty="0">
                <a:solidFill>
                  <a:schemeClr val="tx1"/>
                </a:solidFill>
              </a:rPr>
              <a:t>Ex:</a:t>
            </a:r>
            <a:endParaRPr lang="en-IN" sz="2800" dirty="0">
              <a:solidFill>
                <a:schemeClr val="tx1"/>
              </a:solidFill>
            </a:endParaRPr>
          </a:p>
          <a:p>
            <a:pPr algn="just"/>
            <a:r>
              <a:rPr lang="en-IN" sz="2800" b="1" dirty="0" err="1">
                <a:solidFill>
                  <a:schemeClr val="tx1"/>
                </a:solidFill>
              </a:rPr>
              <a:t>var</a:t>
            </a:r>
            <a:r>
              <a:rPr lang="en-IN" sz="2800" b="1" dirty="0">
                <a:solidFill>
                  <a:schemeClr val="tx1"/>
                </a:solidFill>
              </a:rPr>
              <a:t> x=5;</a:t>
            </a:r>
            <a:endParaRPr lang="en-IN" sz="2800" dirty="0">
              <a:solidFill>
                <a:schemeClr val="tx1"/>
              </a:solidFill>
            </a:endParaRPr>
          </a:p>
          <a:p>
            <a:pPr algn="just"/>
            <a:r>
              <a:rPr lang="en-IN" sz="2800" b="1" dirty="0" err="1">
                <a:solidFill>
                  <a:schemeClr val="tx1"/>
                </a:solidFill>
              </a:rPr>
              <a:t>var</a:t>
            </a:r>
            <a:r>
              <a:rPr lang="en-IN" sz="2800" b="1" dirty="0">
                <a:solidFill>
                  <a:schemeClr val="tx1"/>
                </a:solidFill>
              </a:rPr>
              <a:t> </a:t>
            </a:r>
            <a:r>
              <a:rPr lang="en-IN" sz="2800" b="1" dirty="0" err="1">
                <a:solidFill>
                  <a:schemeClr val="tx1"/>
                </a:solidFill>
              </a:rPr>
              <a:t>carname</a:t>
            </a:r>
            <a:r>
              <a:rPr lang="en-IN" sz="2800" b="1" dirty="0">
                <a:solidFill>
                  <a:schemeClr val="tx1"/>
                </a:solidFill>
              </a:rPr>
              <a:t>="Volvo";</a:t>
            </a:r>
            <a:endParaRPr lang="en-IN" sz="2800" dirty="0">
              <a:solidFill>
                <a:schemeClr val="tx1"/>
              </a:solidFill>
            </a:endParaRPr>
          </a:p>
          <a:p>
            <a:pPr algn="just"/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89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642918"/>
            <a:ext cx="8215370" cy="5357850"/>
          </a:xfrm>
        </p:spPr>
        <p:txBody>
          <a:bodyPr/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IN" b="1" dirty="0">
                <a:solidFill>
                  <a:schemeClr val="tx1"/>
                </a:solidFill>
              </a:rPr>
              <a:t>JavaScript is a cross-platform, object-based scripting language invented specifically for use in web browsers to make websites more dynamic and attractive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just"/>
            <a:endParaRPr lang="en-IN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IN" b="1" dirty="0">
                <a:solidFill>
                  <a:schemeClr val="tx1"/>
                </a:solidFill>
              </a:rPr>
              <a:t>Introduced by Netscape.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IN" b="1" dirty="0" smtClean="0">
                <a:solidFill>
                  <a:schemeClr val="tx1"/>
                </a:solidFill>
              </a:rPr>
              <a:t>Scientist - </a:t>
            </a:r>
            <a:r>
              <a:rPr lang="en-IN" b="1" dirty="0" err="1" smtClean="0">
                <a:solidFill>
                  <a:schemeClr val="tx1"/>
                </a:solidFill>
              </a:rPr>
              <a:t>Brenden</a:t>
            </a:r>
            <a:r>
              <a:rPr lang="en-IN" b="1" dirty="0" smtClean="0">
                <a:solidFill>
                  <a:schemeClr val="tx1"/>
                </a:solidFill>
              </a:rPr>
              <a:t> </a:t>
            </a:r>
            <a:r>
              <a:rPr lang="en-IN" b="1" dirty="0" err="1">
                <a:solidFill>
                  <a:schemeClr val="tx1"/>
                </a:solidFill>
              </a:rPr>
              <a:t>Eich</a:t>
            </a:r>
            <a:endParaRPr lang="en-IN" b="1" dirty="0">
              <a:solidFill>
                <a:schemeClr val="tx1"/>
              </a:solidFill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2263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*</a:t>
            </a:r>
            <a:r>
              <a:rPr lang="en-IN" b="1" dirty="0" smtClean="0"/>
              <a:t>Variable scope in JS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14974"/>
          </a:xfrm>
        </p:spPr>
        <p:txBody>
          <a:bodyPr/>
          <a:lstStyle/>
          <a:p>
            <a:r>
              <a:rPr lang="en-IN" dirty="0" smtClean="0"/>
              <a:t>The availability or accessibility of a variable within the executing program is referred to as Variable scope.</a:t>
            </a:r>
          </a:p>
          <a:p>
            <a:r>
              <a:rPr lang="en-IN" dirty="0" smtClean="0"/>
              <a:t>Variable scope is of two types:</a:t>
            </a:r>
          </a:p>
          <a:p>
            <a:r>
              <a:rPr lang="en-IN" b="1" dirty="0" smtClean="0"/>
              <a:t>Local Scope </a:t>
            </a:r>
          </a:p>
          <a:p>
            <a:r>
              <a:rPr lang="en-IN" b="1" dirty="0" smtClean="0"/>
              <a:t>Global Scope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5486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Local JavaScript Variables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1214422"/>
            <a:ext cx="7786742" cy="4374818"/>
          </a:xfrm>
        </p:spPr>
        <p:txBody>
          <a:bodyPr/>
          <a:lstStyle/>
          <a:p>
            <a:pPr algn="just"/>
            <a:r>
              <a:rPr lang="en-IN" dirty="0">
                <a:solidFill>
                  <a:schemeClr val="tx1"/>
                </a:solidFill>
              </a:rPr>
              <a:t>A variable declared within a JavaScript function becomes </a:t>
            </a:r>
            <a:r>
              <a:rPr lang="en-IN" b="1" dirty="0">
                <a:solidFill>
                  <a:schemeClr val="tx1"/>
                </a:solidFill>
              </a:rPr>
              <a:t>LOCAL</a:t>
            </a:r>
            <a:r>
              <a:rPr lang="en-IN" dirty="0">
                <a:solidFill>
                  <a:schemeClr val="tx1"/>
                </a:solidFill>
              </a:rPr>
              <a:t> and can only be accessed within that function. (the variable has local scope). Local variables are destroyed when you exit the function.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 </a:t>
            </a:r>
          </a:p>
          <a:p>
            <a:pPr algn="just"/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4071942"/>
            <a:ext cx="3714776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93226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Global JavaScript Variables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857232"/>
            <a:ext cx="8229600" cy="3186122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Variables declared outside a function become </a:t>
            </a:r>
            <a:r>
              <a:rPr lang="en-IN" b="1" dirty="0"/>
              <a:t>GLOBAL</a:t>
            </a:r>
            <a:r>
              <a:rPr lang="en-IN" dirty="0"/>
              <a:t>, and all scripts and functions on the web page can access it.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r>
              <a:rPr lang="en-IN" dirty="0"/>
              <a:t>Global variables are destroyed when you close the page.</a:t>
            </a:r>
          </a:p>
          <a:p>
            <a:r>
              <a:rPr lang="en-IN" dirty="0"/>
              <a:t>If you declare a variable, without using "</a:t>
            </a:r>
            <a:r>
              <a:rPr lang="en-IN" b="1" dirty="0" err="1"/>
              <a:t>var</a:t>
            </a:r>
            <a:r>
              <a:rPr lang="en-IN" dirty="0"/>
              <a:t>", the variable always becomes </a:t>
            </a:r>
            <a:r>
              <a:rPr lang="en-IN" b="1" dirty="0"/>
              <a:t>GLOBAL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3857628"/>
            <a:ext cx="428628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2825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Operators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Are used to perform certain set of operations.</a:t>
            </a:r>
          </a:p>
          <a:p>
            <a:r>
              <a:rPr lang="en-IN" dirty="0" smtClean="0"/>
              <a:t>They are 2 types</a:t>
            </a:r>
          </a:p>
          <a:p>
            <a:r>
              <a:rPr lang="en-IN" b="1" dirty="0" smtClean="0"/>
              <a:t>Unary Operators </a:t>
            </a:r>
            <a:r>
              <a:rPr lang="en-IN" dirty="0" smtClean="0"/>
              <a:t>– operates on single operand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</a:t>
            </a:r>
            <a:r>
              <a:rPr lang="en-IN" dirty="0" err="1" smtClean="0"/>
              <a:t>eg</a:t>
            </a:r>
            <a:r>
              <a:rPr lang="en-IN" dirty="0" smtClean="0"/>
              <a:t>: i++</a:t>
            </a:r>
          </a:p>
          <a:p>
            <a:r>
              <a:rPr lang="en-IN" b="1" dirty="0" smtClean="0"/>
              <a:t>Binary Operators </a:t>
            </a:r>
            <a:r>
              <a:rPr lang="en-IN" dirty="0" smtClean="0"/>
              <a:t>– operates on two operands.</a:t>
            </a:r>
          </a:p>
          <a:p>
            <a:pPr marL="0" indent="0">
              <a:buNone/>
            </a:pPr>
            <a:r>
              <a:rPr lang="en-IN" dirty="0" err="1" smtClean="0"/>
              <a:t>Eg</a:t>
            </a:r>
            <a:r>
              <a:rPr lang="en-IN" dirty="0" smtClean="0"/>
              <a:t>: a= 5, </a:t>
            </a:r>
            <a:r>
              <a:rPr lang="en-IN" dirty="0" err="1" smtClean="0"/>
              <a:t>a+b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9168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79339542"/>
              </p:ext>
            </p:extLst>
          </p:nvPr>
        </p:nvGraphicFramePr>
        <p:xfrm>
          <a:off x="2771800" y="1484784"/>
          <a:ext cx="2736304" cy="4777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36304"/>
              </a:tblGrid>
              <a:tr h="379449">
                <a:tc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Operator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1422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050" dirty="0">
                          <a:effectLst/>
                        </a:rPr>
                        <a:t> 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379449">
                <a:tc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+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1422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379449">
                <a:tc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-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1422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050" dirty="0">
                          <a:effectLst/>
                        </a:rPr>
                        <a:t> 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379449">
                <a:tc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*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1422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379449">
                <a:tc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/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1422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379449">
                <a:tc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%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16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1422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050" dirty="0">
                          <a:effectLst/>
                        </a:rPr>
                        <a:t> 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379449">
                <a:tc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++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1422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050" dirty="0">
                          <a:effectLst/>
                        </a:rPr>
                        <a:t> 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379449">
                <a:tc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--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542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4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40060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/>
              <a:t>Arithmetic operators:</a:t>
            </a:r>
            <a:endParaRPr lang="en-IN" sz="3600" dirty="0"/>
          </a:p>
          <a:p>
            <a:pPr marL="0" indent="0">
              <a:buNone/>
            </a:pPr>
            <a:endParaRPr lang="en-IN" sz="3600" dirty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xmlns="" val="182732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229600" cy="142617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The Assignment Operators</a:t>
            </a:r>
            <a:r>
              <a:rPr lang="en-IN" b="1" dirty="0" smtClean="0"/>
              <a:t>: </a:t>
            </a:r>
            <a:r>
              <a:rPr lang="en-IN" dirty="0" smtClean="0"/>
              <a:t>they are used to assign values to variables</a:t>
            </a:r>
            <a:r>
              <a:rPr lang="en-IN" b="1" dirty="0" smtClean="0"/>
              <a:t>.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35438994"/>
              </p:ext>
            </p:extLst>
          </p:nvPr>
        </p:nvGraphicFramePr>
        <p:xfrm>
          <a:off x="1428728" y="1785926"/>
          <a:ext cx="3000396" cy="35718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00396"/>
              </a:tblGrid>
              <a:tr h="329943">
                <a:tc>
                  <a:txBody>
                    <a:bodyPr/>
                    <a:lstStyle/>
                    <a:p>
                      <a:pPr marL="12700">
                        <a:lnSpc>
                          <a:spcPts val="137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=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648391">
                <a:tc>
                  <a:txBody>
                    <a:bodyPr/>
                    <a:lstStyle/>
                    <a:p>
                      <a:pPr marL="12700"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+=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648391">
                <a:tc>
                  <a:txBody>
                    <a:bodyPr/>
                    <a:lstStyle/>
                    <a:p>
                      <a:pPr marL="12700"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-=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648391">
                <a:tc>
                  <a:txBody>
                    <a:bodyPr/>
                    <a:lstStyle/>
                    <a:p>
                      <a:pPr marL="12700"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/=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648391">
                <a:tc>
                  <a:txBody>
                    <a:bodyPr/>
                    <a:lstStyle/>
                    <a:p>
                      <a:pPr marL="12700"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*=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648391">
                <a:tc>
                  <a:txBody>
                    <a:bodyPr/>
                    <a:lstStyle/>
                    <a:p>
                      <a:pPr marL="12700"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%=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3396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Comparison operators(relational operators)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is used to compare the variables. Its output will be true or false.</a:t>
            </a:r>
          </a:p>
          <a:p>
            <a:r>
              <a:rPr lang="en-IN" dirty="0" smtClean="0"/>
              <a:t>==    </a:t>
            </a:r>
            <a:r>
              <a:rPr lang="en-IN" dirty="0" smtClean="0">
                <a:sym typeface="Wingdings" pitchFamily="2" charset="2"/>
              </a:rPr>
              <a:t></a:t>
            </a:r>
            <a:r>
              <a:rPr lang="en-IN" dirty="0" smtClean="0"/>
              <a:t> 5==5</a:t>
            </a:r>
          </a:p>
          <a:p>
            <a:r>
              <a:rPr lang="en-IN" dirty="0" smtClean="0"/>
              <a:t>&gt;     </a:t>
            </a:r>
            <a:r>
              <a:rPr lang="en-IN" dirty="0" smtClean="0">
                <a:sym typeface="Wingdings" pitchFamily="2" charset="2"/>
              </a:rPr>
              <a:t></a:t>
            </a:r>
            <a:r>
              <a:rPr lang="en-IN" dirty="0" smtClean="0"/>
              <a:t> A&gt;B</a:t>
            </a:r>
          </a:p>
          <a:p>
            <a:r>
              <a:rPr lang="en-IN" dirty="0" smtClean="0"/>
              <a:t>&lt;=    </a:t>
            </a:r>
            <a:r>
              <a:rPr lang="en-IN" dirty="0" smtClean="0">
                <a:sym typeface="Wingdings" pitchFamily="2" charset="2"/>
              </a:rPr>
              <a:t></a:t>
            </a:r>
            <a:r>
              <a:rPr lang="en-IN" dirty="0" smtClean="0"/>
              <a:t> 4&lt;=5</a:t>
            </a:r>
          </a:p>
          <a:p>
            <a:r>
              <a:rPr lang="en-IN" dirty="0" smtClean="0"/>
              <a:t>&gt;=  </a:t>
            </a:r>
            <a:r>
              <a:rPr lang="en-IN" dirty="0" smtClean="0">
                <a:sym typeface="Wingdings" pitchFamily="2" charset="2"/>
              </a:rPr>
              <a:t></a:t>
            </a:r>
            <a:r>
              <a:rPr lang="en-IN" dirty="0" smtClean="0"/>
              <a:t> 7&gt;=6</a:t>
            </a:r>
          </a:p>
          <a:p>
            <a:r>
              <a:rPr lang="en-IN" dirty="0" smtClean="0"/>
              <a:t>!=   </a:t>
            </a:r>
            <a:r>
              <a:rPr lang="en-IN" dirty="0" smtClean="0">
                <a:sym typeface="Wingdings" pitchFamily="2" charset="2"/>
              </a:rPr>
              <a:t></a:t>
            </a:r>
            <a:r>
              <a:rPr lang="en-IN" dirty="0" smtClean="0"/>
              <a:t>4!=5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6189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Increment &amp; Decrement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increment and decrement operators in JavaScript will add one (+1) or subtract one (-1), respectively, to their operand, and then return a value.</a:t>
            </a:r>
          </a:p>
          <a:p>
            <a:r>
              <a:rPr lang="en-US" b="1" dirty="0" smtClean="0"/>
              <a:t>Increment</a:t>
            </a:r>
            <a:r>
              <a:rPr lang="en-US" dirty="0" smtClean="0"/>
              <a:t> — x</a:t>
            </a:r>
            <a:r>
              <a:rPr lang="en-US" b="1" dirty="0" smtClean="0"/>
              <a:t>++</a:t>
            </a:r>
            <a:r>
              <a:rPr lang="en-US" dirty="0" smtClean="0"/>
              <a:t> or </a:t>
            </a:r>
            <a:r>
              <a:rPr lang="en-US" b="1" dirty="0" smtClean="0"/>
              <a:t>++</a:t>
            </a:r>
            <a:r>
              <a:rPr lang="en-US" dirty="0" smtClean="0"/>
              <a:t>x</a:t>
            </a:r>
          </a:p>
          <a:p>
            <a:r>
              <a:rPr lang="en-US" b="1" dirty="0" smtClean="0"/>
              <a:t>Decrement</a:t>
            </a:r>
            <a:r>
              <a:rPr lang="en-US" dirty="0" smtClean="0"/>
              <a:t> — x</a:t>
            </a:r>
            <a:r>
              <a:rPr lang="en-US" b="1" dirty="0" smtClean="0"/>
              <a:t>--</a:t>
            </a:r>
            <a:r>
              <a:rPr lang="en-US" dirty="0" smtClean="0"/>
              <a:t> or </a:t>
            </a:r>
            <a:r>
              <a:rPr lang="en-US" b="1" dirty="0" smtClean="0"/>
              <a:t>--</a:t>
            </a:r>
            <a:r>
              <a:rPr lang="en-US" dirty="0" smtClean="0"/>
              <a:t>x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Logical operators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logical operators are used to connect two or more Boolean expressions.</a:t>
            </a:r>
          </a:p>
          <a:p>
            <a:r>
              <a:rPr lang="en-IN" b="1" dirty="0"/>
              <a:t>Ex: </a:t>
            </a:r>
            <a:r>
              <a:rPr lang="en-IN" dirty="0"/>
              <a:t>(4 &gt; 2)</a:t>
            </a:r>
            <a:r>
              <a:rPr lang="en-IN" b="1" dirty="0"/>
              <a:t> &amp;&amp; </a:t>
            </a:r>
            <a:r>
              <a:rPr lang="en-IN" dirty="0"/>
              <a:t>(10 &lt; 15)</a:t>
            </a:r>
          </a:p>
          <a:p>
            <a:r>
              <a:rPr lang="en-IN" dirty="0" smtClean="0"/>
              <a:t>&amp;&amp;     If (A&gt;B) &amp;&amp; (A&gt;C)</a:t>
            </a:r>
          </a:p>
          <a:p>
            <a:r>
              <a:rPr lang="en-IN" dirty="0" smtClean="0"/>
              <a:t>||       </a:t>
            </a:r>
          </a:p>
          <a:p>
            <a:r>
              <a:rPr lang="en-IN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xmlns="" val="272509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Methods: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Methods are the actions that can be performed on objects.</a:t>
            </a:r>
          </a:p>
          <a:p>
            <a:endParaRPr lang="en-IN" dirty="0"/>
          </a:p>
          <a:p>
            <a:r>
              <a:rPr lang="en-IN" b="1" dirty="0"/>
              <a:t>Ex: </a:t>
            </a:r>
            <a:r>
              <a:rPr lang="en-IN" dirty="0"/>
              <a:t>We can write “hello world” into a document by </a:t>
            </a:r>
            <a:r>
              <a:rPr lang="en-IN" dirty="0" smtClean="0"/>
              <a:t>typing.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b="1" dirty="0"/>
              <a:t>document. write</a:t>
            </a:r>
            <a:r>
              <a:rPr lang="en-IN" dirty="0"/>
              <a:t>(“hello world</a:t>
            </a:r>
            <a:r>
              <a:rPr lang="en-IN" dirty="0" smtClean="0"/>
              <a:t>”).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4988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0100" y="980728"/>
            <a:ext cx="7358114" cy="3091214"/>
          </a:xfrm>
        </p:spPr>
        <p:txBody>
          <a:bodyPr>
            <a:normAutofit/>
          </a:bodyPr>
          <a:lstStyle/>
          <a:p>
            <a:pPr lvl="0" algn="just"/>
            <a:r>
              <a:rPr lang="en-IN" sz="3600" dirty="0" smtClean="0">
                <a:solidFill>
                  <a:schemeClr val="tx1"/>
                </a:solidFill>
              </a:rPr>
              <a:t>A </a:t>
            </a:r>
            <a:r>
              <a:rPr lang="en-IN" sz="3600" b="1" dirty="0">
                <a:solidFill>
                  <a:schemeClr val="tx1"/>
                </a:solidFill>
              </a:rPr>
              <a:t>script is </a:t>
            </a:r>
            <a:r>
              <a:rPr lang="en-IN" sz="3600" dirty="0">
                <a:solidFill>
                  <a:schemeClr val="tx1"/>
                </a:solidFill>
              </a:rPr>
              <a:t>a </a:t>
            </a:r>
            <a:r>
              <a:rPr lang="en-IN" sz="3600" dirty="0" smtClean="0">
                <a:solidFill>
                  <a:schemeClr val="tx1"/>
                </a:solidFill>
              </a:rPr>
              <a:t>segment of code that manipulates the browser and its contents.</a:t>
            </a:r>
            <a:endParaRPr lang="en-IN" sz="3600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1229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Properties: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Properties are the values associated with an object.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Ex: background </a:t>
            </a:r>
            <a:r>
              <a:rPr lang="en-IN" b="1" dirty="0" smtClean="0"/>
              <a:t>colour </a:t>
            </a:r>
            <a:r>
              <a:rPr lang="en-IN" dirty="0"/>
              <a:t>is one of the property of document object.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2879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*</a:t>
            </a:r>
            <a:r>
              <a:rPr lang="en-IN" b="1" dirty="0" smtClean="0"/>
              <a:t>The </a:t>
            </a:r>
            <a:r>
              <a:rPr lang="en-IN" b="1" dirty="0"/>
              <a:t>Math object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The Math object allows you to perform mathematical tasks.</a:t>
            </a:r>
          </a:p>
          <a:p>
            <a:pPr lvl="0"/>
            <a:r>
              <a:rPr lang="en-IN" dirty="0"/>
              <a:t>Math object in JavaScript need not be defined</a:t>
            </a:r>
            <a:r>
              <a:rPr lang="en-IN" dirty="0" smtClean="0"/>
              <a:t>.</a:t>
            </a:r>
          </a:p>
          <a:p>
            <a:pPr lvl="0"/>
            <a:r>
              <a:rPr lang="en-IN" dirty="0" smtClean="0"/>
              <a:t>The two attributes for the math objects are</a:t>
            </a:r>
          </a:p>
          <a:p>
            <a:pPr lvl="0">
              <a:buNone/>
            </a:pPr>
            <a:r>
              <a:rPr lang="en-IN" dirty="0" smtClean="0"/>
              <a:t>  </a:t>
            </a:r>
            <a:r>
              <a:rPr lang="en-IN" dirty="0" smtClean="0">
                <a:sym typeface="Wingdings" pitchFamily="2" charset="2"/>
              </a:rPr>
              <a:t> </a:t>
            </a:r>
            <a:r>
              <a:rPr lang="en-IN" b="1" dirty="0" smtClean="0">
                <a:sym typeface="Wingdings" pitchFamily="2" charset="2"/>
              </a:rPr>
              <a:t>properties</a:t>
            </a:r>
          </a:p>
          <a:p>
            <a:pPr lvl="0">
              <a:buNone/>
            </a:pPr>
            <a:r>
              <a:rPr lang="en-IN" b="1" dirty="0" smtClean="0">
                <a:sym typeface="Wingdings" pitchFamily="2" charset="2"/>
              </a:rPr>
              <a:t>   methods</a:t>
            </a:r>
            <a:endParaRPr lang="en-IN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2335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8367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Properties of Math Object: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</a:t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071546"/>
            <a:ext cx="4572032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714356"/>
            <a:ext cx="3771900" cy="6143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7898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Methods of math object</a:t>
            </a: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142984"/>
            <a:ext cx="7610475" cy="301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85720" y="3929066"/>
            <a:ext cx="3564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Eg</a:t>
            </a:r>
            <a:r>
              <a:rPr lang="en-US" dirty="0" smtClean="0"/>
              <a:t>:  </a:t>
            </a:r>
            <a:r>
              <a:rPr lang="en-US" dirty="0" err="1" smtClean="0"/>
              <a:t>Math.round</a:t>
            </a:r>
            <a:r>
              <a:rPr lang="en-US" dirty="0" smtClean="0"/>
              <a:t>(4.2);    // returns 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7158" y="4429132"/>
            <a:ext cx="30506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/>
              <a:t>Math.ceil</a:t>
            </a:r>
            <a:r>
              <a:rPr lang="en-US" sz="2000" dirty="0" smtClean="0"/>
              <a:t>(4.7</a:t>
            </a:r>
            <a:r>
              <a:rPr lang="en-US" dirty="0" smtClean="0"/>
              <a:t>);     // returns 5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7158" y="5072074"/>
            <a:ext cx="31338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/>
              <a:t>Math.floor</a:t>
            </a:r>
            <a:r>
              <a:rPr lang="en-US" sz="2000" dirty="0" smtClean="0"/>
              <a:t>(4.9</a:t>
            </a:r>
            <a:r>
              <a:rPr lang="en-US" dirty="0" smtClean="0"/>
              <a:t>);    // returns 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28596" y="5715016"/>
            <a:ext cx="31910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/>
              <a:t>Math.trunc</a:t>
            </a:r>
            <a:r>
              <a:rPr lang="en-US" sz="2000" dirty="0" smtClean="0"/>
              <a:t>(4.2</a:t>
            </a:r>
            <a:r>
              <a:rPr lang="en-US" dirty="0" smtClean="0"/>
              <a:t>);    // returns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8232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7" y="285728"/>
            <a:ext cx="6658225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643313"/>
            <a:ext cx="6357982" cy="2950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85727"/>
            <a:ext cx="6715172" cy="2848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3071809"/>
            <a:ext cx="6643734" cy="2714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5786454"/>
            <a:ext cx="6572296" cy="64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*</a:t>
            </a:r>
            <a:r>
              <a:rPr lang="en-IN" b="1" dirty="0" smtClean="0"/>
              <a:t>Number </a:t>
            </a:r>
            <a:r>
              <a:rPr lang="en-IN" b="1" dirty="0"/>
              <a:t>Object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/>
          <a:lstStyle/>
          <a:p>
            <a:pPr lvl="0"/>
            <a:r>
              <a:rPr lang="en-US" dirty="0" smtClean="0"/>
              <a:t>The JavaScript number object </a:t>
            </a:r>
            <a:r>
              <a:rPr lang="en-US" b="1" dirty="0" smtClean="0"/>
              <a:t>enables you to represent a numeric value</a:t>
            </a:r>
            <a:r>
              <a:rPr lang="en-US" dirty="0" smtClean="0"/>
              <a:t>. It may be integer or floating-point. </a:t>
            </a:r>
            <a:r>
              <a:rPr lang="en-IN" dirty="0" smtClean="0"/>
              <a:t>.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Number Object </a:t>
            </a:r>
            <a:r>
              <a:rPr lang="en-IN" b="1" dirty="0" smtClean="0"/>
              <a:t>Methods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571604" y="3429000"/>
            <a:ext cx="414340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sz="2800" b="1" dirty="0" err="1" smtClean="0"/>
              <a:t>isinteger</a:t>
            </a:r>
            <a:r>
              <a:rPr lang="en-IN" sz="2800" b="1" dirty="0" smtClean="0"/>
              <a:t>()</a:t>
            </a:r>
            <a:endParaRPr lang="en-IN" b="1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US" sz="2400" b="1" dirty="0" err="1" smtClean="0"/>
              <a:t>parseInt</a:t>
            </a:r>
            <a:r>
              <a:rPr lang="en-US" sz="2400" b="1" dirty="0" smtClean="0"/>
              <a:t>()</a:t>
            </a:r>
            <a:r>
              <a:rPr lang="en-US" sz="2400" dirty="0" smtClean="0"/>
              <a:t> 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US" sz="2400" b="1" dirty="0" err="1" smtClean="0"/>
              <a:t>toExponential</a:t>
            </a:r>
            <a:r>
              <a:rPr lang="en-US" sz="2400" b="1" dirty="0" smtClean="0"/>
              <a:t>()</a:t>
            </a:r>
            <a:r>
              <a:rPr lang="en-US" dirty="0" smtClean="0"/>
              <a:t> 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US" sz="2400" b="1" dirty="0" err="1" smtClean="0"/>
              <a:t>toFixed</a:t>
            </a:r>
            <a:r>
              <a:rPr lang="en-US" sz="2400" b="1" dirty="0" smtClean="0"/>
              <a:t>()</a:t>
            </a: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IN" b="1" dirty="0" smtClean="0"/>
          </a:p>
          <a:p>
            <a:pPr>
              <a:buFont typeface="Arial" pitchFamily="34" charset="0"/>
              <a:buChar char="•"/>
            </a:pPr>
            <a:r>
              <a:rPr lang="en-US" sz="2400" b="1" dirty="0" err="1" smtClean="0"/>
              <a:t>toPrecision</a:t>
            </a:r>
            <a:r>
              <a:rPr lang="en-US" sz="2400" b="1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826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isInteger</a:t>
            </a:r>
            <a:r>
              <a:rPr lang="en-US" b="1" dirty="0" smtClean="0"/>
              <a:t>()</a:t>
            </a:r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/>
          <a:lstStyle/>
          <a:p>
            <a:pPr algn="just"/>
            <a:r>
              <a:rPr lang="en-US" dirty="0" smtClean="0"/>
              <a:t>The JavaScript number </a:t>
            </a:r>
            <a:r>
              <a:rPr lang="en-US" b="1" dirty="0" err="1" smtClean="0"/>
              <a:t>isInteger</a:t>
            </a:r>
            <a:r>
              <a:rPr lang="en-US" b="1" dirty="0" smtClean="0"/>
              <a:t>()</a:t>
            </a:r>
            <a:r>
              <a:rPr lang="en-US" dirty="0" smtClean="0"/>
              <a:t> method determines whether the given value is an integer. It returns true if the value is an integer, otherwise it returns false.</a:t>
            </a:r>
          </a:p>
          <a:p>
            <a:pPr algn="just"/>
            <a:r>
              <a:rPr lang="en-IN" dirty="0" err="1" smtClean="0"/>
              <a:t>Eg</a:t>
            </a:r>
            <a:r>
              <a:rPr lang="en-IN" dirty="0" smtClean="0"/>
              <a:t>:    </a:t>
            </a:r>
            <a:r>
              <a:rPr lang="en-IN" dirty="0" err="1" smtClean="0"/>
              <a:t>isinteger</a:t>
            </a:r>
            <a:r>
              <a:rPr lang="en-IN" dirty="0" smtClean="0"/>
              <a:t>(4.4) -  will return  false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parseInt</a:t>
            </a:r>
            <a:r>
              <a:rPr lang="en-US" b="1" dirty="0" smtClean="0"/>
              <a:t>()</a:t>
            </a:r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he JavaScript number </a:t>
            </a:r>
            <a:r>
              <a:rPr lang="en-US" b="1" dirty="0" err="1" smtClean="0"/>
              <a:t>parseInt</a:t>
            </a:r>
            <a:r>
              <a:rPr lang="en-US" b="1" dirty="0" smtClean="0"/>
              <a:t>()</a:t>
            </a:r>
            <a:r>
              <a:rPr lang="en-US" dirty="0" smtClean="0"/>
              <a:t> method parses a </a:t>
            </a:r>
            <a:r>
              <a:rPr lang="en-US" b="1" dirty="0" smtClean="0"/>
              <a:t>string</a:t>
            </a:r>
            <a:r>
              <a:rPr lang="en-US" dirty="0" smtClean="0"/>
              <a:t> argument and converts it into an </a:t>
            </a:r>
            <a:r>
              <a:rPr lang="en-US" b="1" dirty="0" smtClean="0"/>
              <a:t>integer</a:t>
            </a:r>
            <a:r>
              <a:rPr lang="en-US" dirty="0" smtClean="0"/>
              <a:t> value.</a:t>
            </a:r>
          </a:p>
          <a:p>
            <a:pPr algn="just"/>
            <a:r>
              <a:rPr lang="en-IN" dirty="0" err="1" smtClean="0"/>
              <a:t>Eg</a:t>
            </a:r>
            <a:r>
              <a:rPr lang="en-IN" dirty="0" smtClean="0"/>
              <a:t>:</a:t>
            </a:r>
            <a:r>
              <a:rPr lang="en-US" dirty="0" err="1" smtClean="0"/>
              <a:t>var</a:t>
            </a:r>
            <a:r>
              <a:rPr lang="en-US" dirty="0" smtClean="0"/>
              <a:t> e="50.25String" </a:t>
            </a:r>
          </a:p>
          <a:p>
            <a:pPr algn="just">
              <a:buNone/>
            </a:pPr>
            <a:r>
              <a:rPr lang="en-US" dirty="0" smtClean="0"/>
              <a:t> </a:t>
            </a:r>
            <a:r>
              <a:rPr lang="en-US" dirty="0" err="1" smtClean="0"/>
              <a:t>document.writeln</a:t>
            </a:r>
            <a:r>
              <a:rPr lang="en-US" dirty="0" smtClean="0"/>
              <a:t>(</a:t>
            </a:r>
            <a:r>
              <a:rPr lang="en-US" dirty="0" err="1" smtClean="0"/>
              <a:t>Number.parseInt</a:t>
            </a:r>
            <a:r>
              <a:rPr lang="en-US" dirty="0" smtClean="0"/>
              <a:t>(e));   </a:t>
            </a:r>
          </a:p>
          <a:p>
            <a:pPr algn="just">
              <a:buNone/>
            </a:pPr>
            <a:r>
              <a:rPr lang="en-IN" dirty="0" smtClean="0"/>
              <a:t>Will return 50</a:t>
            </a:r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toExponential</a:t>
            </a:r>
            <a:r>
              <a:rPr lang="en-US" b="1" dirty="0" smtClean="0"/>
              <a:t>()</a:t>
            </a:r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525963"/>
          </a:xfrm>
        </p:spPr>
        <p:txBody>
          <a:bodyPr/>
          <a:lstStyle/>
          <a:p>
            <a:pPr algn="just"/>
            <a:r>
              <a:rPr lang="en-US" dirty="0" smtClean="0"/>
              <a:t>The JavaScript number </a:t>
            </a:r>
            <a:r>
              <a:rPr lang="en-US" b="1" dirty="0" err="1" smtClean="0"/>
              <a:t>toExponential</a:t>
            </a:r>
            <a:r>
              <a:rPr lang="en-US" b="1" dirty="0" smtClean="0"/>
              <a:t>()</a:t>
            </a:r>
            <a:r>
              <a:rPr lang="en-US" dirty="0" smtClean="0"/>
              <a:t> method converts the given </a:t>
            </a:r>
            <a:r>
              <a:rPr lang="en-US" b="1" dirty="0" smtClean="0"/>
              <a:t>number into an exponential </a:t>
            </a:r>
            <a:r>
              <a:rPr lang="en-US" dirty="0" smtClean="0"/>
              <a:t>notation and returns it in the form of string.</a:t>
            </a:r>
          </a:p>
          <a:p>
            <a:pPr algn="just"/>
            <a:r>
              <a:rPr lang="en-IN" dirty="0" err="1" smtClean="0"/>
              <a:t>Eg</a:t>
            </a:r>
            <a:r>
              <a:rPr lang="en-IN" dirty="0" smtClean="0"/>
              <a:t>: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 a=989721;  </a:t>
            </a:r>
          </a:p>
          <a:p>
            <a:pPr>
              <a:buNone/>
            </a:pPr>
            <a:r>
              <a:rPr lang="en-US" dirty="0" err="1" smtClean="0"/>
              <a:t>document.writeln</a:t>
            </a:r>
            <a:r>
              <a:rPr lang="en-US" dirty="0" smtClean="0"/>
              <a:t>(</a:t>
            </a:r>
            <a:r>
              <a:rPr lang="en-US" dirty="0" err="1" smtClean="0"/>
              <a:t>a.toExponential</a:t>
            </a:r>
            <a:r>
              <a:rPr lang="en-US" dirty="0" smtClean="0"/>
              <a:t>());  </a:t>
            </a:r>
          </a:p>
          <a:p>
            <a:pPr>
              <a:buNone/>
            </a:pPr>
            <a:r>
              <a:rPr lang="en-IN" dirty="0" smtClean="0"/>
              <a:t>Will return </a:t>
            </a:r>
            <a:r>
              <a:rPr lang="en-US" dirty="0" smtClean="0"/>
              <a:t>9.89721e+5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285728"/>
            <a:ext cx="7772400" cy="1090605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*</a:t>
            </a:r>
            <a:r>
              <a:rPr lang="en-IN" b="1" dirty="0" smtClean="0"/>
              <a:t>Features of JS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786" y="1214422"/>
            <a:ext cx="7715304" cy="5214974"/>
          </a:xfrm>
        </p:spPr>
        <p:txBody>
          <a:bodyPr>
            <a:normAutofit fontScale="77500" lnSpcReduction="20000"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IN" sz="4100" dirty="0" smtClean="0">
                <a:solidFill>
                  <a:schemeClr val="tx1"/>
                </a:solidFill>
              </a:rPr>
              <a:t>It is a great programming tool for HTML.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IN" sz="4100" dirty="0" smtClean="0">
                <a:solidFill>
                  <a:schemeClr val="tx1"/>
                </a:solidFill>
              </a:rPr>
              <a:t>It is a powerful scripting language.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IN" sz="4100" dirty="0" smtClean="0">
                <a:solidFill>
                  <a:schemeClr val="tx1"/>
                </a:solidFill>
              </a:rPr>
              <a:t>Saves time. 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IN" sz="4100" dirty="0" smtClean="0">
                <a:solidFill>
                  <a:schemeClr val="tx1"/>
                </a:solidFill>
              </a:rPr>
              <a:t>Easy for the programmers to understand.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IN" sz="4100" b="1" dirty="0" smtClean="0">
                <a:solidFill>
                  <a:schemeClr val="tx1"/>
                </a:solidFill>
              </a:rPr>
              <a:t>DOM- Document Object Model</a:t>
            </a:r>
          </a:p>
          <a:p>
            <a:pPr algn="just"/>
            <a:r>
              <a:rPr lang="en-IN" sz="4100" dirty="0" smtClean="0">
                <a:solidFill>
                  <a:schemeClr val="tx1"/>
                </a:solidFill>
              </a:rPr>
              <a:t>	- Dom defines the logical structure of 	 		the document.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IN" sz="4100" dirty="0">
                <a:solidFill>
                  <a:schemeClr val="tx1"/>
                </a:solidFill>
              </a:rPr>
              <a:t>Change page contents </a:t>
            </a:r>
            <a:r>
              <a:rPr lang="en-IN" sz="4100" dirty="0" smtClean="0">
                <a:solidFill>
                  <a:schemeClr val="tx1"/>
                </a:solidFill>
              </a:rPr>
              <a:t>dynamically- Easy to change the elements in the forms.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algn="just"/>
            <a:endParaRPr lang="en-IN" dirty="0" smtClean="0">
              <a:solidFill>
                <a:schemeClr val="tx1"/>
              </a:solidFill>
            </a:endParaRPr>
          </a:p>
          <a:p>
            <a:pPr algn="just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028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toFixed</a:t>
            </a:r>
            <a:r>
              <a:rPr lang="en-US" b="1" dirty="0" smtClean="0"/>
              <a:t>()</a:t>
            </a:r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JavaScript number </a:t>
            </a:r>
            <a:r>
              <a:rPr lang="en-US" b="1" dirty="0" err="1" smtClean="0"/>
              <a:t>toFixed</a:t>
            </a:r>
            <a:r>
              <a:rPr lang="en-US" b="1" dirty="0" smtClean="0"/>
              <a:t>()</a:t>
            </a:r>
            <a:r>
              <a:rPr lang="en-US" dirty="0" smtClean="0"/>
              <a:t> method returns the string representing a number that has exact digits after the decimal point. </a:t>
            </a:r>
          </a:p>
          <a:p>
            <a:pPr algn="just"/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 a=98.9721;  </a:t>
            </a:r>
          </a:p>
          <a:p>
            <a:pPr>
              <a:buNone/>
            </a:pPr>
            <a:r>
              <a:rPr lang="en-US" dirty="0" err="1" smtClean="0"/>
              <a:t>document.writeln</a:t>
            </a:r>
            <a:r>
              <a:rPr lang="en-US" dirty="0" smtClean="0"/>
              <a:t>(</a:t>
            </a:r>
            <a:r>
              <a:rPr lang="en-US" dirty="0" err="1" smtClean="0"/>
              <a:t>a.toFixed</a:t>
            </a:r>
            <a:r>
              <a:rPr lang="en-US" dirty="0" smtClean="0"/>
              <a:t>());  will return 99</a:t>
            </a:r>
          </a:p>
          <a:p>
            <a:pPr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toPrecision</a:t>
            </a:r>
            <a:r>
              <a:rPr lang="en-US" b="1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 JavaScript number </a:t>
            </a:r>
            <a:r>
              <a:rPr lang="en-US" b="1" dirty="0" err="1" smtClean="0"/>
              <a:t>toPrecision</a:t>
            </a:r>
            <a:r>
              <a:rPr lang="en-US" b="1" dirty="0" smtClean="0"/>
              <a:t>()</a:t>
            </a:r>
            <a:r>
              <a:rPr lang="en-US" dirty="0" smtClean="0"/>
              <a:t> method returns the string representing a number of specified precision.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: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 a=98.9721;  </a:t>
            </a:r>
          </a:p>
          <a:p>
            <a:pPr>
              <a:buNone/>
            </a:pPr>
            <a:r>
              <a:rPr lang="en-US" dirty="0" err="1" smtClean="0"/>
              <a:t>document.writeln</a:t>
            </a:r>
            <a:r>
              <a:rPr lang="en-US" dirty="0" smtClean="0"/>
              <a:t>(</a:t>
            </a:r>
            <a:r>
              <a:rPr lang="en-US" dirty="0" err="1" smtClean="0"/>
              <a:t>a.toPrecision</a:t>
            </a:r>
            <a:r>
              <a:rPr lang="en-US" dirty="0" smtClean="0"/>
              <a:t>(2));  will return 98.97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*</a:t>
            </a:r>
            <a:r>
              <a:rPr lang="en-IN" b="1" dirty="0" smtClean="0"/>
              <a:t>The </a:t>
            </a:r>
            <a:r>
              <a:rPr lang="en-IN" b="1" dirty="0"/>
              <a:t>Date Object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pPr lvl="0"/>
            <a:r>
              <a:rPr lang="en-IN" sz="2400" dirty="0"/>
              <a:t>The Date object is used display current date and time on the web page.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34970586"/>
              </p:ext>
            </p:extLst>
          </p:nvPr>
        </p:nvGraphicFramePr>
        <p:xfrm>
          <a:off x="1000100" y="1484784"/>
          <a:ext cx="7028284" cy="50874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307"/>
                <a:gridCol w="1396926"/>
                <a:gridCol w="5369435"/>
                <a:gridCol w="174616"/>
              </a:tblGrid>
              <a:tr h="6079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15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37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effectLst/>
                        </a:rPr>
                        <a:t>Methods</a:t>
                      </a:r>
                      <a:endParaRPr lang="en-IN" sz="12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37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</a:rPr>
                        <a:t>Description</a:t>
                      </a:r>
                      <a:endParaRPr lang="en-IN" sz="12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15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2667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85"/>
                        </a:lnSpc>
                        <a:spcAft>
                          <a:spcPts val="0"/>
                        </a:spcAft>
                      </a:pPr>
                      <a:r>
                        <a:rPr lang="en-IN" sz="1800" dirty="0" err="1">
                          <a:effectLst/>
                        </a:rPr>
                        <a:t>getSeconds</a:t>
                      </a:r>
                      <a:r>
                        <a:rPr lang="en-IN" sz="1800" dirty="0">
                          <a:effectLst/>
                        </a:rPr>
                        <a:t>()</a:t>
                      </a:r>
                      <a:endParaRPr lang="en-IN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285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Return the seconds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2941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Number in the range 0 to 59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2667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err="1">
                          <a:effectLst/>
                        </a:rPr>
                        <a:t>getMinutes</a:t>
                      </a:r>
                      <a:r>
                        <a:rPr lang="en-IN" sz="1800" dirty="0">
                          <a:effectLst/>
                        </a:rPr>
                        <a:t>()</a:t>
                      </a:r>
                      <a:endParaRPr lang="en-IN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Returns the minutes</a:t>
                      </a:r>
                      <a:endParaRPr lang="en-IN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2941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Number in the range 0 to 59</a:t>
                      </a:r>
                      <a:endParaRPr lang="en-IN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2667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getHours()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Returns the hours</a:t>
                      </a:r>
                      <a:endParaRPr lang="en-IN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2941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Number in the range 0 to 23</a:t>
                      </a:r>
                      <a:endParaRPr lang="en-IN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2788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15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getDate()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Returns the </a:t>
                      </a:r>
                      <a:r>
                        <a:rPr lang="en-IN" sz="1800" dirty="0" smtClean="0">
                          <a:effectLst/>
                        </a:rPr>
                        <a:t>date </a:t>
                      </a:r>
                      <a:r>
                        <a:rPr lang="en-IN" sz="1800" dirty="0">
                          <a:effectLst/>
                        </a:rPr>
                        <a:t>of the month</a:t>
                      </a:r>
                      <a:endParaRPr lang="en-IN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15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2667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getDay()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Returns the day of the week</a:t>
                      </a:r>
                      <a:endParaRPr lang="en-IN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2941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Number in the range 0 to 6</a:t>
                      </a:r>
                      <a:endParaRPr lang="en-IN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2667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315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getMonth()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315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Returns the month of the year</a:t>
                      </a:r>
                      <a:endParaRPr lang="en-IN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2941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Number in the range from 0 to 11</a:t>
                      </a:r>
                      <a:endParaRPr lang="en-IN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2788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15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getFullYear()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Returns the year number</a:t>
                      </a:r>
                      <a:endParaRPr lang="en-IN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15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5254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getTime()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Returns the time value , expressed as number of milliseconds since January</a:t>
                      </a:r>
                      <a:endParaRPr lang="en-IN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2941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1, 1970 12 am</a:t>
                      </a:r>
                      <a:endParaRPr lang="en-IN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2061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85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85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919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5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5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5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5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7128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*</a:t>
            </a:r>
            <a:r>
              <a:rPr lang="en-IN" b="1" dirty="0" smtClean="0"/>
              <a:t>The </a:t>
            </a:r>
            <a:r>
              <a:rPr lang="en-IN" b="1" dirty="0"/>
              <a:t>String 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785794"/>
            <a:ext cx="8229600" cy="460648"/>
          </a:xfrm>
        </p:spPr>
        <p:txBody>
          <a:bodyPr>
            <a:normAutofit/>
          </a:bodyPr>
          <a:lstStyle/>
          <a:p>
            <a:r>
              <a:rPr lang="en-IN" sz="2400" dirty="0"/>
              <a:t>The String object is used to manipulate a stored piece of text.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40997212"/>
              </p:ext>
            </p:extLst>
          </p:nvPr>
        </p:nvGraphicFramePr>
        <p:xfrm>
          <a:off x="683569" y="1285859"/>
          <a:ext cx="7992888" cy="5572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2168"/>
                <a:gridCol w="6480720"/>
              </a:tblGrid>
              <a:tr h="481281">
                <a:tc>
                  <a:txBody>
                    <a:bodyPr/>
                    <a:lstStyle/>
                    <a:p>
                      <a:pPr marL="76200"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String</a:t>
                      </a:r>
                      <a:endParaRPr lang="en-IN" sz="11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Description</a:t>
                      </a:r>
                      <a:endParaRPr lang="en-IN" sz="11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360962">
                <a:tc>
                  <a:txBody>
                    <a:bodyPr/>
                    <a:lstStyle/>
                    <a:p>
                      <a:pPr marL="76200"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Method</a:t>
                      </a:r>
                      <a:endParaRPr lang="en-IN" sz="11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325867">
                <a:tc>
                  <a:txBody>
                    <a:bodyPr/>
                    <a:lstStyle/>
                    <a:p>
                      <a:pPr marL="76200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en-IN" sz="2000" u="none" strike="noStrike" dirty="0" err="1">
                          <a:effectLst/>
                          <a:hlinkClick r:id="rId2"/>
                        </a:rPr>
                        <a:t>charAt</a:t>
                      </a:r>
                      <a:r>
                        <a:rPr lang="en-IN" sz="2000" u="none" strike="noStrike" dirty="0">
                          <a:effectLst/>
                          <a:hlinkClick r:id="rId2"/>
                        </a:rPr>
                        <a:t>()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Returns the character at the specified index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1386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8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800">
                          <a:effectLst/>
                        </a:rPr>
                        <a:t> 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427278">
                <a:tc>
                  <a:txBody>
                    <a:bodyPr/>
                    <a:lstStyle/>
                    <a:p>
                      <a:pPr marL="76200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en-IN" sz="2000" u="none" strike="noStrike" dirty="0" err="1">
                          <a:effectLst/>
                          <a:hlinkClick r:id="rId3"/>
                        </a:rPr>
                        <a:t>indexOf</a:t>
                      </a:r>
                      <a:r>
                        <a:rPr lang="en-IN" sz="2000" u="none" strike="noStrike" dirty="0">
                          <a:effectLst/>
                          <a:hlinkClick r:id="rId3"/>
                        </a:rPr>
                        <a:t>()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Returns the position of the first found occurrence of a specified value in a string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1039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6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600">
                          <a:effectLst/>
                        </a:rPr>
                        <a:t> 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427278">
                <a:tc>
                  <a:txBody>
                    <a:bodyPr/>
                    <a:lstStyle/>
                    <a:p>
                      <a:pPr marL="76200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en-IN" sz="2000" u="none" strike="noStrike" dirty="0" err="1">
                          <a:effectLst/>
                          <a:hlinkClick r:id="rId4"/>
                        </a:rPr>
                        <a:t>lastIndexOf</a:t>
                      </a:r>
                      <a:r>
                        <a:rPr lang="en-IN" sz="2000" u="none" strike="noStrike" dirty="0">
                          <a:effectLst/>
                          <a:hlinkClick r:id="rId4"/>
                        </a:rPr>
                        <a:t>()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Returns the position of the last found occurrence of a specified value in a string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1733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427278">
                <a:tc>
                  <a:txBody>
                    <a:bodyPr/>
                    <a:lstStyle/>
                    <a:p>
                      <a:pPr marL="76200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en-IN" sz="2000" u="none" strike="noStrike" dirty="0">
                          <a:effectLst/>
                          <a:hlinkClick r:id="rId5"/>
                        </a:rPr>
                        <a:t>search()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Searches for a match between a regular expression and a string, and returns the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3609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position of the match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3466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 </a:t>
                      </a:r>
                      <a:r>
                        <a:rPr lang="en-IN" sz="20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strlen</a:t>
                      </a:r>
                      <a:r>
                        <a:rPr lang="en-I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()</a:t>
                      </a:r>
                      <a:endParaRPr lang="en-I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hlinkClick r:id="rId5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3609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through the specified number of character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404835">
                <a:tc>
                  <a:txBody>
                    <a:bodyPr/>
                    <a:lstStyle/>
                    <a:p>
                      <a:pPr marL="7620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IN" sz="2000" u="none" strike="noStrike" dirty="0">
                          <a:effectLst/>
                          <a:hlinkClick r:id="rId6"/>
                        </a:rPr>
                        <a:t>substring()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Extracts the characters from a string between two specified indices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1213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7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7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427278">
                <a:tc>
                  <a:txBody>
                    <a:bodyPr/>
                    <a:lstStyle/>
                    <a:p>
                      <a:pPr marL="76200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en-IN" sz="2000" u="none" strike="noStrike">
                          <a:effectLst/>
                          <a:hlinkClick r:id="rId7"/>
                        </a:rPr>
                        <a:t>toLowerCase()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Converts a string to lowercase letters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1386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800">
                          <a:effectLst/>
                        </a:rPr>
                        <a:t> 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8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427278">
                <a:tc>
                  <a:txBody>
                    <a:bodyPr/>
                    <a:lstStyle/>
                    <a:p>
                      <a:pPr marL="76200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en-IN" sz="2000" u="none" strike="noStrike">
                          <a:effectLst/>
                          <a:hlinkClick r:id="rId8"/>
                        </a:rPr>
                        <a:t>toUpperCase()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Converts a string to uppercase letters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1183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6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6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8228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4357694"/>
            <a:ext cx="4429156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571480"/>
            <a:ext cx="323850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71538" y="35716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charAt</a:t>
            </a:r>
            <a:r>
              <a:rPr lang="en-IN" dirty="0" smtClean="0"/>
              <a:t>()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14810" y="1000108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Will return t</a:t>
            </a:r>
            <a:endParaRPr 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2714620"/>
            <a:ext cx="362902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357290" y="2428868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indexOf</a:t>
            </a:r>
            <a:r>
              <a:rPr lang="en-IN" dirty="0" smtClean="0"/>
              <a:t>()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14876" y="307181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Will return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571480"/>
            <a:ext cx="36957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285852" y="142852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lastindexOf</a:t>
            </a:r>
            <a:r>
              <a:rPr lang="en-IN" dirty="0" smtClean="0"/>
              <a:t>()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3438" y="1000108"/>
            <a:ext cx="128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Will return 23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786058"/>
            <a:ext cx="743902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214414" y="228599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search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15338" y="2928934"/>
            <a:ext cx="785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Will return 16</a:t>
            </a:r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4929198"/>
            <a:ext cx="30099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857224" y="450057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Substr</a:t>
            </a:r>
            <a:r>
              <a:rPr lang="en-IN" dirty="0" smtClean="0"/>
              <a:t>()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14876" y="5357826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Will return  java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928670"/>
            <a:ext cx="332422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071538" y="500042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</a:t>
            </a:r>
            <a:r>
              <a:rPr lang="en-IN" dirty="0" err="1" smtClean="0"/>
              <a:t>toupper</a:t>
            </a:r>
            <a:r>
              <a:rPr lang="en-IN" dirty="0" smtClean="0"/>
              <a:t>() &amp;</a:t>
            </a:r>
            <a:r>
              <a:rPr lang="en-IN" dirty="0" err="1" smtClean="0"/>
              <a:t>tolower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14810" y="1285860"/>
            <a:ext cx="221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Will return  </a:t>
            </a:r>
            <a:r>
              <a:rPr lang="en-IN" dirty="0" err="1" smtClean="0"/>
              <a:t>javapoint</a:t>
            </a:r>
            <a:r>
              <a:rPr lang="en-IN" dirty="0" smtClean="0"/>
              <a:t> tutorials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The </a:t>
            </a:r>
            <a:r>
              <a:rPr lang="en-IN" b="1" dirty="0" err="1"/>
              <a:t>typeof</a:t>
            </a:r>
            <a:r>
              <a:rPr lang="en-IN" b="1" dirty="0"/>
              <a:t> Operator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Javascript</a:t>
            </a:r>
            <a:r>
              <a:rPr lang="en-IN" dirty="0"/>
              <a:t> </a:t>
            </a:r>
            <a:r>
              <a:rPr lang="en-IN" dirty="0" err="1"/>
              <a:t>typeof</a:t>
            </a:r>
            <a:r>
              <a:rPr lang="en-IN" dirty="0"/>
              <a:t> operator returns the </a:t>
            </a:r>
            <a:r>
              <a:rPr lang="en-IN" dirty="0" err="1"/>
              <a:t>datatype</a:t>
            </a:r>
            <a:r>
              <a:rPr lang="en-IN" dirty="0"/>
              <a:t> of an operand. The return values are </a:t>
            </a:r>
            <a:r>
              <a:rPr lang="en-IN" dirty="0" err="1"/>
              <a:t>boolean</a:t>
            </a:r>
            <a:r>
              <a:rPr lang="en-IN" dirty="0"/>
              <a:t> , number, </a:t>
            </a:r>
            <a:r>
              <a:rPr lang="en-IN" dirty="0" err="1"/>
              <a:t>object,string</a:t>
            </a:r>
            <a:r>
              <a:rPr lang="en-IN" dirty="0"/>
              <a:t>, or undefined. </a:t>
            </a:r>
            <a:r>
              <a:rPr lang="en-IN" b="1" dirty="0"/>
              <a:t>Ex:</a:t>
            </a:r>
            <a:endParaRPr lang="en-IN" dirty="0"/>
          </a:p>
          <a:p>
            <a:r>
              <a:rPr lang="en-IN" dirty="0" err="1"/>
              <a:t>var</a:t>
            </a:r>
            <a:r>
              <a:rPr lang="en-IN" dirty="0"/>
              <a:t> a=120;</a:t>
            </a:r>
          </a:p>
          <a:p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err="1"/>
              <a:t>str</a:t>
            </a:r>
            <a:r>
              <a:rPr lang="en-IN" dirty="0"/>
              <a:t>=”WEB”</a:t>
            </a:r>
          </a:p>
          <a:p>
            <a:r>
              <a:rPr lang="en-IN" dirty="0" err="1"/>
              <a:t>typeof</a:t>
            </a:r>
            <a:r>
              <a:rPr lang="en-IN" dirty="0"/>
              <a:t>(</a:t>
            </a:r>
            <a:r>
              <a:rPr lang="en-IN" b="1" dirty="0"/>
              <a:t>a</a:t>
            </a:r>
            <a:r>
              <a:rPr lang="en-IN" dirty="0"/>
              <a:t>)-&gt;</a:t>
            </a:r>
            <a:r>
              <a:rPr lang="en-IN" b="1" dirty="0"/>
              <a:t>number</a:t>
            </a:r>
            <a:endParaRPr lang="en-IN" dirty="0"/>
          </a:p>
          <a:p>
            <a:r>
              <a:rPr lang="en-IN" dirty="0" err="1"/>
              <a:t>typeof</a:t>
            </a:r>
            <a:r>
              <a:rPr lang="en-IN" dirty="0"/>
              <a:t>(</a:t>
            </a:r>
            <a:r>
              <a:rPr lang="en-IN" b="1" dirty="0" err="1"/>
              <a:t>str</a:t>
            </a:r>
            <a:r>
              <a:rPr lang="en-IN" dirty="0"/>
              <a:t>)-&gt;</a:t>
            </a:r>
            <a:r>
              <a:rPr lang="en-IN" b="1" dirty="0"/>
              <a:t>string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0445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*</a:t>
            </a:r>
            <a:r>
              <a:rPr lang="en-IN" b="1" dirty="0" smtClean="0"/>
              <a:t>Type </a:t>
            </a:r>
            <a:r>
              <a:rPr lang="en-IN" b="1" dirty="0"/>
              <a:t>Conversion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/>
          <a:lstStyle/>
          <a:p>
            <a:r>
              <a:rPr lang="en-IN" dirty="0" smtClean="0"/>
              <a:t>Process of converting one data type to another.</a:t>
            </a:r>
          </a:p>
          <a:p>
            <a:r>
              <a:rPr lang="en-IN" dirty="0" smtClean="0"/>
              <a:t>Two Types</a:t>
            </a:r>
          </a:p>
          <a:p>
            <a:pPr marL="0" indent="0">
              <a:buNone/>
            </a:pPr>
            <a:r>
              <a:rPr lang="en-IN" dirty="0" smtClean="0"/>
              <a:t>	-&gt; </a:t>
            </a:r>
            <a:r>
              <a:rPr lang="en-IN" b="1" dirty="0" smtClean="0"/>
              <a:t>Implicit</a:t>
            </a:r>
            <a:r>
              <a:rPr lang="en-IN" dirty="0" smtClean="0"/>
              <a:t> – Automatic type Conversion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-&gt; </a:t>
            </a:r>
            <a:r>
              <a:rPr lang="en-IN" b="1" dirty="0" smtClean="0"/>
              <a:t>Explicit-</a:t>
            </a:r>
            <a:r>
              <a:rPr lang="en-IN" dirty="0" smtClean="0"/>
              <a:t> User Conversion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5120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Explicit-</a:t>
            </a:r>
            <a:r>
              <a:rPr lang="en-IN" dirty="0" smtClean="0"/>
              <a:t> </a:t>
            </a:r>
            <a:r>
              <a:rPr lang="en-IN" b="1" dirty="0"/>
              <a:t>Conversions from String To Numbers: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convert a string to a number, use the JavaScript functions</a:t>
            </a:r>
          </a:p>
          <a:p>
            <a:pPr marL="0" indent="0">
              <a:buNone/>
            </a:pPr>
            <a:endParaRPr lang="en-IN" dirty="0"/>
          </a:p>
          <a:p>
            <a:pPr lvl="0"/>
            <a:r>
              <a:rPr lang="en-IN" b="1" dirty="0" err="1">
                <a:hlinkClick r:id="rId2"/>
              </a:rPr>
              <a:t>parseFloat</a:t>
            </a:r>
            <a:r>
              <a:rPr lang="en-IN" b="1" dirty="0">
                <a:hlinkClick r:id="rId2"/>
              </a:rPr>
              <a:t> </a:t>
            </a:r>
            <a:r>
              <a:rPr lang="en-IN" dirty="0"/>
              <a:t>(for</a:t>
            </a:r>
            <a:r>
              <a:rPr lang="en-IN" b="1" dirty="0"/>
              <a:t> </a:t>
            </a:r>
            <a:r>
              <a:rPr lang="en-IN" dirty="0"/>
              <a:t>conversion to a floating-point number</a:t>
            </a:r>
            <a:r>
              <a:rPr lang="en-IN"/>
              <a:t>) </a:t>
            </a:r>
            <a:endParaRPr lang="en-IN" dirty="0"/>
          </a:p>
          <a:p>
            <a:pPr lvl="0"/>
            <a:r>
              <a:rPr lang="en-IN" b="1" dirty="0" err="1">
                <a:hlinkClick r:id="rId2"/>
              </a:rPr>
              <a:t>parseInt</a:t>
            </a:r>
            <a:r>
              <a:rPr lang="en-IN" b="1" dirty="0">
                <a:hlinkClick r:id="rId2"/>
              </a:rPr>
              <a:t> </a:t>
            </a:r>
            <a:r>
              <a:rPr lang="en-IN" dirty="0"/>
              <a:t>(for</a:t>
            </a:r>
            <a:r>
              <a:rPr lang="en-IN" b="1" dirty="0"/>
              <a:t> </a:t>
            </a:r>
            <a:r>
              <a:rPr lang="en-IN" dirty="0"/>
              <a:t>string-to-integer conversion).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5043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214290"/>
            <a:ext cx="7772400" cy="928694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*</a:t>
            </a:r>
            <a:r>
              <a:rPr lang="en-IN" b="1" dirty="0" smtClean="0"/>
              <a:t>Java Vs Java Script</a:t>
            </a:r>
            <a:endParaRPr lang="en-IN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56981389"/>
              </p:ext>
            </p:extLst>
          </p:nvPr>
        </p:nvGraphicFramePr>
        <p:xfrm>
          <a:off x="785786" y="1142979"/>
          <a:ext cx="7858180" cy="52864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7476"/>
                <a:gridCol w="3520704"/>
              </a:tblGrid>
              <a:tr h="452729">
                <a:tc>
                  <a:txBody>
                    <a:bodyPr/>
                    <a:lstStyle/>
                    <a:p>
                      <a:pPr marL="63500">
                        <a:lnSpc>
                          <a:spcPts val="1325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</a:rPr>
                        <a:t>Java</a:t>
                      </a:r>
                      <a:endParaRPr lang="en-IN" sz="1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325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</a:rPr>
                        <a:t>JavaScript</a:t>
                      </a:r>
                      <a:endParaRPr lang="en-IN" sz="1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487061">
                <a:tc>
                  <a:txBody>
                    <a:bodyPr/>
                    <a:lstStyle/>
                    <a:p>
                      <a:pPr marL="349250" indent="-285750">
                        <a:lnSpc>
                          <a:spcPts val="129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IN" sz="2400" dirty="0">
                          <a:effectLst/>
                        </a:rPr>
                        <a:t>Java is a high level object-oriented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en-IN" sz="2400" dirty="0" smtClean="0">
                          <a:effectLst/>
                        </a:rPr>
                        <a:t>* JavaScript </a:t>
                      </a:r>
                      <a:r>
                        <a:rPr lang="en-IN" sz="2400" dirty="0">
                          <a:effectLst/>
                        </a:rPr>
                        <a:t>is a high level object based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490171">
                <a:tc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r>
                        <a:rPr lang="en-IN" sz="2400" b="1" dirty="0">
                          <a:effectLst/>
                        </a:rPr>
                        <a:t>programming</a:t>
                      </a:r>
                      <a:r>
                        <a:rPr lang="en-IN" sz="2400" dirty="0">
                          <a:effectLst/>
                        </a:rPr>
                        <a:t> language.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>
                        <a:spcAft>
                          <a:spcPts val="0"/>
                        </a:spcAft>
                      </a:pPr>
                      <a:r>
                        <a:rPr lang="en-IN" sz="2400" b="1" dirty="0">
                          <a:effectLst/>
                        </a:rPr>
                        <a:t>scripting</a:t>
                      </a:r>
                      <a:r>
                        <a:rPr lang="en-IN" sz="2400" dirty="0">
                          <a:effectLst/>
                        </a:rPr>
                        <a:t> language.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1260762">
                <a:tc>
                  <a:txBody>
                    <a:bodyPr/>
                    <a:lstStyle/>
                    <a:p>
                      <a:pPr marL="349250" indent="-285750">
                        <a:lnSpc>
                          <a:spcPts val="128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IN" sz="2400" dirty="0">
                          <a:effectLst/>
                        </a:rPr>
                        <a:t>Java is both compiled and interpreted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en-IN" sz="2400" dirty="0" smtClean="0">
                          <a:effectLst/>
                        </a:rPr>
                        <a:t>* JavaScript </a:t>
                      </a:r>
                      <a:r>
                        <a:rPr lang="en-IN" sz="2400" dirty="0">
                          <a:effectLst/>
                        </a:rPr>
                        <a:t>is interpreted language and does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490171">
                <a:tc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language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not require compilation.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1633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487061">
                <a:tc>
                  <a:txBody>
                    <a:bodyPr/>
                    <a:lstStyle/>
                    <a:p>
                      <a:pPr marL="349250" indent="-285750">
                        <a:lnSpc>
                          <a:spcPts val="128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IN" sz="2400" dirty="0">
                          <a:effectLst/>
                        </a:rPr>
                        <a:t>Java is complex language.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en-IN" sz="2400" dirty="0" smtClean="0">
                          <a:effectLst/>
                        </a:rPr>
                        <a:t>*JavaScript </a:t>
                      </a:r>
                      <a:r>
                        <a:rPr lang="en-IN" sz="2400" dirty="0">
                          <a:effectLst/>
                        </a:rPr>
                        <a:t>is simpler and </a:t>
                      </a:r>
                      <a:r>
                        <a:rPr lang="en-IN" sz="2400" dirty="0" smtClean="0">
                          <a:effectLst/>
                        </a:rPr>
                        <a:t>easy to learn</a:t>
                      </a:r>
                      <a:r>
                        <a:rPr lang="en-IN" sz="2400" dirty="0">
                          <a:effectLst/>
                        </a:rPr>
                        <a:t>.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849162">
                <a:tc>
                  <a:txBody>
                    <a:bodyPr/>
                    <a:lstStyle/>
                    <a:p>
                      <a:pPr marL="63500" indent="-171450" algn="l" defTabSz="914400" rtl="0" eaLnBrk="1" latinLnBrk="0" hangingPunct="1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 every alteration compilation is required.</a:t>
                      </a:r>
                      <a:endParaRPr lang="en-IN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 </a:t>
                      </a:r>
                      <a:r>
                        <a:rPr lang="en-IN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Compilation is required.</a:t>
                      </a:r>
                      <a:endParaRPr lang="en-IN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</a:tr>
              <a:tr h="442517">
                <a:tc>
                  <a:txBody>
                    <a:bodyPr/>
                    <a:lstStyle/>
                    <a:p>
                      <a:pPr marL="63500" algn="l" defTabSz="914400" rtl="0" eaLnBrk="1" latinLnBrk="0" hangingPunct="1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en-IN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 based object model</a:t>
                      </a:r>
                      <a:endParaRPr lang="en-IN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en-IN" sz="2400" dirty="0" smtClean="0">
                          <a:effectLst/>
                        </a:rPr>
                        <a:t>Prototype</a:t>
                      </a:r>
                      <a:r>
                        <a:rPr lang="en-IN" sz="2400" baseline="0" dirty="0" smtClean="0">
                          <a:effectLst/>
                        </a:rPr>
                        <a:t> based model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1633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7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7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2577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**</a:t>
            </a:r>
            <a:r>
              <a:rPr lang="en-IN" b="1" dirty="0" smtClean="0"/>
              <a:t>Screen output &amp; Keyboard input methods.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The functions or the methods which are used to display the outputs are called </a:t>
            </a:r>
            <a:r>
              <a:rPr lang="en-IN" b="1" dirty="0" smtClean="0"/>
              <a:t>screen output methods.</a:t>
            </a:r>
          </a:p>
          <a:p>
            <a:pPr algn="just"/>
            <a:r>
              <a:rPr lang="en-IN" dirty="0"/>
              <a:t>The functions or the methods which are used to </a:t>
            </a:r>
            <a:r>
              <a:rPr lang="en-IN" dirty="0" smtClean="0"/>
              <a:t>take input from user is </a:t>
            </a:r>
            <a:r>
              <a:rPr lang="en-IN" dirty="0"/>
              <a:t>called </a:t>
            </a:r>
            <a:r>
              <a:rPr lang="en-IN" b="1" dirty="0" smtClean="0"/>
              <a:t>keyboard input </a:t>
            </a:r>
            <a:r>
              <a:rPr lang="en-IN" b="1" dirty="0"/>
              <a:t>methods.</a:t>
            </a:r>
          </a:p>
          <a:p>
            <a:pPr algn="just"/>
            <a:endParaRPr lang="en-IN" b="1" dirty="0"/>
          </a:p>
          <a:p>
            <a:pPr algn="just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362292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*</a:t>
            </a:r>
            <a:r>
              <a:rPr lang="en-IN" dirty="0" smtClean="0"/>
              <a:t>Methods to show 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d</a:t>
            </a:r>
            <a:r>
              <a:rPr lang="en-IN" dirty="0" err="1" smtClean="0"/>
              <a:t>ocument.write</a:t>
            </a:r>
            <a:r>
              <a:rPr lang="en-IN" dirty="0" smtClean="0"/>
              <a:t>( )</a:t>
            </a:r>
          </a:p>
          <a:p>
            <a:r>
              <a:rPr lang="en-IN" dirty="0" err="1"/>
              <a:t>d</a:t>
            </a:r>
            <a:r>
              <a:rPr lang="en-IN" dirty="0" err="1" smtClean="0"/>
              <a:t>ocument.writeln</a:t>
            </a:r>
            <a:r>
              <a:rPr lang="en-IN" dirty="0" smtClean="0"/>
              <a:t>( )</a:t>
            </a:r>
          </a:p>
          <a:p>
            <a:r>
              <a:rPr lang="en-IN" dirty="0" err="1" smtClean="0"/>
              <a:t>window.alert</a:t>
            </a:r>
            <a:r>
              <a:rPr lang="en-IN" dirty="0" smtClean="0"/>
              <a:t>( )</a:t>
            </a:r>
          </a:p>
          <a:p>
            <a:r>
              <a:rPr lang="en-IN" dirty="0" err="1" smtClean="0"/>
              <a:t>window.status</a:t>
            </a:r>
            <a:r>
              <a:rPr lang="en-IN" dirty="0" smtClean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8852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sz="3200" b="1" dirty="0" err="1"/>
              <a:t>document.write</a:t>
            </a:r>
            <a:r>
              <a:rPr lang="en-IN" sz="3200" b="1" dirty="0"/>
              <a:t>() or </a:t>
            </a:r>
            <a:r>
              <a:rPr lang="en-IN" sz="3200" b="1" dirty="0" err="1"/>
              <a:t>document.writeln</a:t>
            </a:r>
            <a:r>
              <a:rPr lang="en-IN" sz="3200" b="1" dirty="0"/>
              <a:t>()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22671"/>
            <a:ext cx="8291264" cy="5946689"/>
          </a:xfrm>
        </p:spPr>
        <p:txBody>
          <a:bodyPr>
            <a:noAutofit/>
          </a:bodyPr>
          <a:lstStyle/>
          <a:p>
            <a:pPr algn="just"/>
            <a:r>
              <a:rPr lang="en-IN" sz="2000" dirty="0"/>
              <a:t>These two methods are used for displaying text on a web page.</a:t>
            </a:r>
          </a:p>
          <a:p>
            <a:pPr marL="0" indent="0" algn="just">
              <a:buNone/>
            </a:pPr>
            <a:r>
              <a:rPr lang="en-IN" sz="2000" dirty="0"/>
              <a:t> </a:t>
            </a:r>
            <a:r>
              <a:rPr lang="en-IN" sz="2000" b="1" dirty="0" smtClean="0"/>
              <a:t>Syntax</a:t>
            </a:r>
            <a:r>
              <a:rPr lang="en-IN" sz="2000" b="1" dirty="0"/>
              <a:t>:</a:t>
            </a:r>
            <a:endParaRPr lang="en-IN" sz="2000" dirty="0"/>
          </a:p>
          <a:p>
            <a:pPr marL="0" indent="0" algn="just">
              <a:buNone/>
            </a:pPr>
            <a:r>
              <a:rPr lang="en-IN" sz="2000" dirty="0" smtClean="0"/>
              <a:t>	1.document.write</a:t>
            </a:r>
            <a:r>
              <a:rPr lang="en-IN" sz="2000" dirty="0"/>
              <a:t>(“</a:t>
            </a:r>
            <a:r>
              <a:rPr lang="en-IN" sz="2000" dirty="0" err="1"/>
              <a:t>sometext</a:t>
            </a:r>
            <a:r>
              <a:rPr lang="en-IN" sz="2000" dirty="0"/>
              <a:t>”);</a:t>
            </a:r>
          </a:p>
          <a:p>
            <a:pPr marL="0" indent="0" algn="just">
              <a:buNone/>
            </a:pPr>
            <a:r>
              <a:rPr lang="en-IN" sz="2000" dirty="0" smtClean="0"/>
              <a:t>	2</a:t>
            </a:r>
            <a:r>
              <a:rPr lang="en-IN" sz="2000" dirty="0"/>
              <a:t>. </a:t>
            </a:r>
            <a:r>
              <a:rPr lang="en-IN" sz="2000" dirty="0" err="1"/>
              <a:t>document.writeln</a:t>
            </a:r>
            <a:r>
              <a:rPr lang="en-IN" sz="2000" dirty="0"/>
              <a:t>(“</a:t>
            </a:r>
            <a:r>
              <a:rPr lang="en-IN" sz="2000" dirty="0" err="1"/>
              <a:t>sometext</a:t>
            </a:r>
            <a:r>
              <a:rPr lang="en-IN" sz="2000" dirty="0"/>
              <a:t>”);</a:t>
            </a:r>
          </a:p>
          <a:p>
            <a:pPr marL="0" indent="0" algn="just">
              <a:buNone/>
            </a:pPr>
            <a:r>
              <a:rPr lang="en-IN" sz="2000" dirty="0"/>
              <a:t> </a:t>
            </a:r>
          </a:p>
          <a:p>
            <a:pPr algn="just"/>
            <a:r>
              <a:rPr lang="en-IN" sz="2000" dirty="0"/>
              <a:t>document is an object and both </a:t>
            </a:r>
            <a:r>
              <a:rPr lang="en-IN" sz="2000" b="1" dirty="0"/>
              <a:t>write() and </a:t>
            </a:r>
            <a:r>
              <a:rPr lang="en-IN" sz="2000" b="1" dirty="0" err="1"/>
              <a:t>writeln</a:t>
            </a:r>
            <a:r>
              <a:rPr lang="en-IN" sz="2000" b="1" dirty="0"/>
              <a:t>() </a:t>
            </a:r>
            <a:r>
              <a:rPr lang="en-IN" sz="2000" dirty="0"/>
              <a:t>are methods of document object.</a:t>
            </a:r>
          </a:p>
          <a:p>
            <a:pPr marL="0" indent="0" algn="just">
              <a:buNone/>
            </a:pPr>
            <a:r>
              <a:rPr lang="en-IN" sz="2000" dirty="0"/>
              <a:t> </a:t>
            </a:r>
          </a:p>
          <a:p>
            <a:pPr algn="just"/>
            <a:r>
              <a:rPr lang="en-IN" sz="2000" b="1" dirty="0"/>
              <a:t>write() </a:t>
            </a:r>
            <a:r>
              <a:rPr lang="en-IN" sz="2000" dirty="0"/>
              <a:t>method prints the text to the browser without attaching a carriage return at the end of the text while </a:t>
            </a:r>
            <a:r>
              <a:rPr lang="en-IN" sz="2000" b="1" dirty="0" err="1"/>
              <a:t>writeln</a:t>
            </a:r>
            <a:r>
              <a:rPr lang="en-IN" sz="2000" b="1" dirty="0"/>
              <a:t>() </a:t>
            </a:r>
            <a:r>
              <a:rPr lang="en-IN" sz="2000" dirty="0"/>
              <a:t>method adds a carriage return to the end of text.</a:t>
            </a:r>
          </a:p>
          <a:p>
            <a:pPr marL="0" indent="0" algn="just">
              <a:buNone/>
            </a:pPr>
            <a:r>
              <a:rPr lang="en-IN" sz="2000" dirty="0"/>
              <a:t> </a:t>
            </a:r>
          </a:p>
          <a:p>
            <a:pPr algn="just"/>
            <a:r>
              <a:rPr lang="en-IN" sz="2000" b="1" dirty="0"/>
              <a:t>Ex</a:t>
            </a:r>
            <a:r>
              <a:rPr lang="en-IN" sz="2000" b="1" dirty="0" smtClean="0"/>
              <a:t>: </a:t>
            </a:r>
            <a:r>
              <a:rPr lang="en-IN" sz="2000" dirty="0" err="1" smtClean="0"/>
              <a:t>document.write</a:t>
            </a:r>
            <a:r>
              <a:rPr lang="en-IN" sz="2000" dirty="0" smtClean="0"/>
              <a:t>(“Sindhi”); 	</a:t>
            </a:r>
            <a:r>
              <a:rPr lang="en-IN" sz="2000" dirty="0" err="1" smtClean="0"/>
              <a:t>document.writeln</a:t>
            </a:r>
            <a:r>
              <a:rPr lang="en-IN" sz="2000" dirty="0" smtClean="0"/>
              <a:t>(“</a:t>
            </a:r>
            <a:r>
              <a:rPr lang="en-IN" sz="2000" dirty="0"/>
              <a:t>Sindhi”);</a:t>
            </a:r>
          </a:p>
          <a:p>
            <a:pPr marL="0" indent="0" algn="just">
              <a:buNone/>
            </a:pPr>
            <a:r>
              <a:rPr lang="en-IN" sz="2000" dirty="0"/>
              <a:t> </a:t>
            </a:r>
            <a:r>
              <a:rPr lang="en-IN" sz="2000" dirty="0" smtClean="0"/>
              <a:t>        </a:t>
            </a:r>
            <a:r>
              <a:rPr lang="en-IN" sz="2000" dirty="0" err="1" smtClean="0"/>
              <a:t>document.write</a:t>
            </a:r>
            <a:r>
              <a:rPr lang="en-IN" sz="2000" dirty="0" smtClean="0"/>
              <a:t>(“</a:t>
            </a:r>
            <a:r>
              <a:rPr lang="en-IN" sz="2000" dirty="0"/>
              <a:t>College</a:t>
            </a:r>
            <a:r>
              <a:rPr lang="en-IN" sz="2000" dirty="0" smtClean="0"/>
              <a:t>”);	</a:t>
            </a:r>
            <a:r>
              <a:rPr lang="en-IN" sz="2000" dirty="0" err="1"/>
              <a:t>document.writeln</a:t>
            </a:r>
            <a:r>
              <a:rPr lang="en-IN" sz="2000" dirty="0"/>
              <a:t>(“College”);</a:t>
            </a:r>
          </a:p>
          <a:p>
            <a:pPr marL="0" indent="0" algn="just">
              <a:buNone/>
            </a:pPr>
            <a:r>
              <a:rPr lang="en-IN" sz="2000" dirty="0"/>
              <a:t>o/p – </a:t>
            </a:r>
            <a:r>
              <a:rPr lang="en-IN" sz="2000" dirty="0" err="1" smtClean="0"/>
              <a:t>SindhiCollege</a:t>
            </a:r>
            <a:r>
              <a:rPr lang="en-IN" sz="2000" dirty="0" smtClean="0"/>
              <a:t>	                  o/p –  Sindhi</a:t>
            </a:r>
          </a:p>
          <a:p>
            <a:pPr marL="0" indent="0" algn="just">
              <a:buNone/>
            </a:pPr>
            <a:r>
              <a:rPr lang="en-IN" sz="2000" dirty="0" smtClean="0"/>
              <a:t>				             College</a:t>
            </a:r>
            <a:endParaRPr lang="en-IN" sz="2000" dirty="0"/>
          </a:p>
          <a:p>
            <a:pPr marL="0" indent="0" algn="just">
              <a:buNone/>
            </a:pPr>
            <a:r>
              <a:rPr lang="en-IN" sz="2000" dirty="0" smtClean="0"/>
              <a:t>					</a:t>
            </a:r>
          </a:p>
          <a:p>
            <a:pPr marL="0" indent="0" algn="just">
              <a:buNone/>
            </a:pPr>
            <a:r>
              <a:rPr lang="en-IN" sz="2000" dirty="0" smtClean="0"/>
              <a:t>	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246053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9675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err="1" smtClean="0"/>
              <a:t>window.alert</a:t>
            </a:r>
            <a:r>
              <a:rPr lang="en-IN" b="1" dirty="0"/>
              <a:t>()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/>
              <a:t>The </a:t>
            </a:r>
            <a:r>
              <a:rPr lang="en-IN" b="1" dirty="0"/>
              <a:t>alert() </a:t>
            </a:r>
            <a:r>
              <a:rPr lang="en-IN" dirty="0"/>
              <a:t>method is part of window object and is used to send a warning to the user or alert him or her to do something.</a:t>
            </a:r>
          </a:p>
          <a:p>
            <a:pPr marL="0" indent="0" algn="just">
              <a:buNone/>
            </a:pPr>
            <a:r>
              <a:rPr lang="en-IN" dirty="0"/>
              <a:t> </a:t>
            </a:r>
          </a:p>
          <a:p>
            <a:pPr algn="just"/>
            <a:r>
              <a:rPr lang="en-IN" dirty="0"/>
              <a:t>The alert() shows the message in a small message box .</a:t>
            </a:r>
          </a:p>
          <a:p>
            <a:pPr algn="just"/>
            <a:r>
              <a:rPr lang="en-IN" dirty="0"/>
              <a:t>The message contains the string and an “</a:t>
            </a:r>
            <a:r>
              <a:rPr lang="en-IN" b="1" dirty="0"/>
              <a:t>OK</a:t>
            </a:r>
            <a:r>
              <a:rPr lang="en-IN" dirty="0"/>
              <a:t>” button on it.</a:t>
            </a:r>
          </a:p>
          <a:p>
            <a:pPr algn="just"/>
            <a:r>
              <a:rPr lang="en-IN" dirty="0"/>
              <a:t>If the user presses the “OK” button the message box </a:t>
            </a:r>
            <a:r>
              <a:rPr lang="en-IN" dirty="0" err="1"/>
              <a:t>dispappears</a:t>
            </a:r>
            <a:r>
              <a:rPr lang="en-IN" dirty="0"/>
              <a:t>.</a:t>
            </a:r>
          </a:p>
          <a:p>
            <a:pPr marL="0" indent="0" algn="just">
              <a:buNone/>
            </a:pPr>
            <a:r>
              <a:rPr lang="en-IN" dirty="0"/>
              <a:t> 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8565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ur 1. Introducing Java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8305332" cy="531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55576" y="476672"/>
            <a:ext cx="7272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err="1"/>
              <a:t>Ex:</a:t>
            </a:r>
            <a:r>
              <a:rPr lang="en-IN" sz="3200" dirty="0" err="1"/>
              <a:t>window</a:t>
            </a:r>
            <a:r>
              <a:rPr lang="en-IN" sz="3200" dirty="0"/>
              <a:t>. alert(“here is my message!);</a:t>
            </a:r>
          </a:p>
        </p:txBody>
      </p:sp>
    </p:spTree>
    <p:extLst>
      <p:ext uri="{BB962C8B-B14F-4D97-AF65-F5344CB8AC3E}">
        <p14:creationId xmlns:p14="http://schemas.microsoft.com/office/powerpoint/2010/main" xmlns="" val="310466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188640"/>
            <a:ext cx="7772400" cy="1470025"/>
          </a:xfrm>
        </p:spPr>
        <p:txBody>
          <a:bodyPr/>
          <a:lstStyle/>
          <a:p>
            <a:r>
              <a:rPr lang="en-IN" b="1" dirty="0" err="1"/>
              <a:t>window.status</a:t>
            </a:r>
            <a:r>
              <a:rPr lang="en-IN" b="1" dirty="0"/>
              <a:t>();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688" y="908720"/>
            <a:ext cx="6400800" cy="1512168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>
                <a:solidFill>
                  <a:schemeClr val="tx1"/>
                </a:solidFill>
              </a:rPr>
              <a:t>The </a:t>
            </a:r>
            <a:r>
              <a:rPr lang="en-IN" dirty="0" err="1">
                <a:solidFill>
                  <a:schemeClr val="tx1"/>
                </a:solidFill>
              </a:rPr>
              <a:t>window.status</a:t>
            </a:r>
            <a:r>
              <a:rPr lang="en-IN" dirty="0">
                <a:solidFill>
                  <a:schemeClr val="tx1"/>
                </a:solidFill>
              </a:rPr>
              <a:t> property </a:t>
            </a:r>
            <a:r>
              <a:rPr lang="en-IN" dirty="0" smtClean="0">
                <a:solidFill>
                  <a:schemeClr val="tx1"/>
                </a:solidFill>
              </a:rPr>
              <a:t>is used to display the </a:t>
            </a:r>
            <a:r>
              <a:rPr lang="en-IN" dirty="0">
                <a:solidFill>
                  <a:schemeClr val="tx1"/>
                </a:solidFill>
              </a:rPr>
              <a:t>message </a:t>
            </a:r>
            <a:r>
              <a:rPr lang="en-IN" dirty="0" smtClean="0">
                <a:solidFill>
                  <a:schemeClr val="tx1"/>
                </a:solidFill>
              </a:rPr>
              <a:t>on the </a:t>
            </a:r>
            <a:r>
              <a:rPr lang="en-IN" dirty="0">
                <a:solidFill>
                  <a:schemeClr val="tx1"/>
                </a:solidFill>
              </a:rPr>
              <a:t>status bar.</a:t>
            </a:r>
          </a:p>
          <a:p>
            <a:endParaRPr lang="en-IN" dirty="0"/>
          </a:p>
        </p:txBody>
      </p:sp>
      <p:pic>
        <p:nvPicPr>
          <p:cNvPr id="2050" name="Picture 2" descr="JavaScript Getting Started Gu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276872"/>
            <a:ext cx="6203271" cy="430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0533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*</a:t>
            </a:r>
            <a:r>
              <a:rPr lang="en-IN" dirty="0" smtClean="0"/>
              <a:t>Methods to take input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window. prompt()</a:t>
            </a:r>
            <a:endParaRPr lang="en-IN" dirty="0"/>
          </a:p>
          <a:p>
            <a:r>
              <a:rPr lang="en-IN" b="1" dirty="0" smtClean="0"/>
              <a:t>Window. confirm()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128157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Window.prompt</a:t>
            </a:r>
            <a:r>
              <a:rPr lang="en-IN" b="1" dirty="0" smtClean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071546"/>
            <a:ext cx="8229600" cy="4525963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It helps the user to type some text.</a:t>
            </a:r>
          </a:p>
          <a:p>
            <a:pPr algn="just"/>
            <a:r>
              <a:rPr lang="en-IN" dirty="0" smtClean="0"/>
              <a:t>The prompt method creates a dialogue that contains the textbox which is used to collect a string of input from the user. And the prompt returns its values. The window consists of an </a:t>
            </a:r>
            <a:r>
              <a:rPr lang="en-IN" b="1" dirty="0" smtClean="0"/>
              <a:t>OK</a:t>
            </a:r>
            <a:r>
              <a:rPr lang="en-IN" dirty="0" smtClean="0"/>
              <a:t> button and </a:t>
            </a:r>
            <a:r>
              <a:rPr lang="en-IN" b="1" dirty="0" smtClean="0"/>
              <a:t>Cancel</a:t>
            </a:r>
            <a:r>
              <a:rPr lang="en-IN" dirty="0" smtClean="0"/>
              <a:t> button.</a:t>
            </a:r>
          </a:p>
        </p:txBody>
      </p:sp>
    </p:spTree>
    <p:extLst>
      <p:ext uri="{BB962C8B-B14F-4D97-AF65-F5344CB8AC3E}">
        <p14:creationId xmlns:p14="http://schemas.microsoft.com/office/powerpoint/2010/main" xmlns="" val="303884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ompt pop-up window, prompt command in JavaScript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24102"/>
            <a:ext cx="7416824" cy="556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67544" y="500882"/>
            <a:ext cx="8136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window. prompt(“which is your favourite animal?");</a:t>
            </a:r>
          </a:p>
        </p:txBody>
      </p:sp>
    </p:spTree>
    <p:extLst>
      <p:ext uri="{BB962C8B-B14F-4D97-AF65-F5344CB8AC3E}">
        <p14:creationId xmlns:p14="http://schemas.microsoft.com/office/powerpoint/2010/main" xmlns="" val="74755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836712"/>
            <a:ext cx="7772400" cy="1470025"/>
          </a:xfrm>
        </p:spPr>
        <p:txBody>
          <a:bodyPr/>
          <a:lstStyle/>
          <a:p>
            <a:r>
              <a:rPr lang="en-IN" b="1" dirty="0" smtClean="0"/>
              <a:t>Window. confirm()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24" y="2132856"/>
            <a:ext cx="6915176" cy="3505944"/>
          </a:xfrm>
        </p:spPr>
        <p:txBody>
          <a:bodyPr/>
          <a:lstStyle/>
          <a:p>
            <a:pPr algn="just"/>
            <a:r>
              <a:rPr lang="en-IN" dirty="0">
                <a:solidFill>
                  <a:schemeClr val="tx1"/>
                </a:solidFill>
              </a:rPr>
              <a:t>The confirm dialog box is used to confirm a user’s answer to a </a:t>
            </a:r>
            <a:r>
              <a:rPr lang="en-IN" dirty="0" smtClean="0">
                <a:solidFill>
                  <a:schemeClr val="tx1"/>
                </a:solidFill>
              </a:rPr>
              <a:t>question. The user must agree before the action s completed. A question mark(?) will appear in the box with an OK button and Cancel button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426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Object Orientation and JS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86412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JavaScript is a concept which uses OOP techniques.</a:t>
            </a:r>
          </a:p>
          <a:p>
            <a:pPr algn="just"/>
            <a:r>
              <a:rPr lang="en-IN" dirty="0" smtClean="0"/>
              <a:t>The basic Concepts are:</a:t>
            </a:r>
          </a:p>
          <a:p>
            <a:r>
              <a:rPr lang="en-IN" b="1" dirty="0" smtClean="0"/>
              <a:t>Object</a:t>
            </a:r>
            <a:r>
              <a:rPr lang="en-IN" dirty="0" smtClean="0"/>
              <a:t> – The web page document is an object, forms, buttons or images are objects.</a:t>
            </a:r>
          </a:p>
          <a:p>
            <a:r>
              <a:rPr lang="en-IN" b="1" dirty="0" smtClean="0"/>
              <a:t>Methods-An</a:t>
            </a:r>
            <a:r>
              <a:rPr lang="en-IN" dirty="0" smtClean="0"/>
              <a:t> action that can be performed on an object is called a method. Ex. </a:t>
            </a:r>
            <a:r>
              <a:rPr lang="en-IN" b="1" dirty="0" err="1" smtClean="0"/>
              <a:t>document.open</a:t>
            </a:r>
            <a:r>
              <a:rPr lang="en-IN" dirty="0" smtClean="0"/>
              <a:t> to open a new document</a:t>
            </a:r>
          </a:p>
          <a:p>
            <a:r>
              <a:rPr lang="en-IN" b="1" dirty="0" smtClean="0"/>
              <a:t>Events</a:t>
            </a:r>
            <a:r>
              <a:rPr lang="en-IN" dirty="0" smtClean="0"/>
              <a:t> – Triggers used to run the function</a:t>
            </a:r>
          </a:p>
          <a:p>
            <a:r>
              <a:rPr lang="en-IN" dirty="0" smtClean="0"/>
              <a:t>Ex- </a:t>
            </a:r>
            <a:r>
              <a:rPr lang="en-IN" dirty="0" err="1" smtClean="0"/>
              <a:t>onclick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8686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71480"/>
            <a:ext cx="9144000" cy="1224136"/>
          </a:xfrm>
        </p:spPr>
        <p:txBody>
          <a:bodyPr/>
          <a:lstStyle/>
          <a:p>
            <a:r>
              <a:rPr lang="en-IN" dirty="0" err="1" smtClean="0"/>
              <a:t>Eg</a:t>
            </a:r>
            <a:r>
              <a:rPr lang="en-IN" dirty="0" smtClean="0"/>
              <a:t>: window. confirm(“Do you want to Continue?”);</a:t>
            </a:r>
            <a:endParaRPr lang="en-IN" dirty="0"/>
          </a:p>
        </p:txBody>
      </p:sp>
      <p:pic>
        <p:nvPicPr>
          <p:cNvPr id="4098" name="Picture 2" descr="Alert, Confirm, Prompt Dialog Box in Java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00808"/>
            <a:ext cx="6408712" cy="382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5207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Conditional statements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Conditional constructs control the flow of a program. If a condition is true , the program will executes a block of statements and if the condition is false , flow will go to an alternate block of statements.</a:t>
            </a:r>
          </a:p>
          <a:p>
            <a:r>
              <a:rPr lang="en-IN" b="1" dirty="0"/>
              <a:t>if statement </a:t>
            </a:r>
            <a:endParaRPr lang="en-IN" b="1" dirty="0" smtClean="0"/>
          </a:p>
          <a:p>
            <a:r>
              <a:rPr lang="en-IN" b="1" dirty="0" smtClean="0"/>
              <a:t>if</a:t>
            </a:r>
            <a:r>
              <a:rPr lang="en-IN" b="1" dirty="0"/>
              <a:t>...else statement </a:t>
            </a:r>
            <a:endParaRPr lang="en-IN" dirty="0"/>
          </a:p>
          <a:p>
            <a:r>
              <a:rPr lang="en-IN" b="1" dirty="0" smtClean="0"/>
              <a:t>if</a:t>
            </a:r>
            <a:r>
              <a:rPr lang="en-IN" b="1" dirty="0"/>
              <a:t>...else if....else </a:t>
            </a:r>
            <a:r>
              <a:rPr lang="en-IN" b="1" dirty="0" smtClean="0"/>
              <a:t>statement</a:t>
            </a:r>
          </a:p>
          <a:p>
            <a:r>
              <a:rPr lang="en-IN" b="1" dirty="0"/>
              <a:t>switch statement </a:t>
            </a:r>
            <a:endParaRPr lang="en-IN" b="1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3372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if statement 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Use the if statement to execute some code only if a specified condition is true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b="1" dirty="0"/>
              <a:t>Syntax</a:t>
            </a:r>
            <a:endParaRPr lang="en-IN" dirty="0"/>
          </a:p>
          <a:p>
            <a:r>
              <a:rPr lang="en-IN" dirty="0" smtClean="0"/>
              <a:t>If(condition)</a:t>
            </a:r>
          </a:p>
          <a:p>
            <a:pPr marL="0" indent="0">
              <a:buNone/>
            </a:pPr>
            <a:r>
              <a:rPr lang="en-IN" dirty="0" smtClean="0"/>
              <a:t>{    </a:t>
            </a:r>
          </a:p>
          <a:p>
            <a:pPr marL="0" indent="0">
              <a:buNone/>
            </a:pPr>
            <a:r>
              <a:rPr lang="en-IN" dirty="0" smtClean="0"/>
              <a:t>Statements;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err="1" smtClean="0"/>
              <a:t>Eg</a:t>
            </a:r>
            <a:r>
              <a:rPr lang="en-IN" dirty="0" smtClean="0"/>
              <a:t>:-</a:t>
            </a:r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b="1" dirty="0"/>
              <a:t>script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b="1" dirty="0" smtClean="0"/>
              <a:t>	if </a:t>
            </a:r>
            <a:r>
              <a:rPr lang="en-IN" b="1" dirty="0"/>
              <a:t>(time &lt; 10)</a:t>
            </a:r>
          </a:p>
          <a:p>
            <a:pPr marL="0" indent="0">
              <a:buNone/>
            </a:pPr>
            <a:r>
              <a:rPr lang="en-IN" b="1" dirty="0" smtClean="0"/>
              <a:t>	{</a:t>
            </a:r>
            <a:endParaRPr lang="en-IN" b="1" dirty="0"/>
          </a:p>
          <a:p>
            <a:pPr marL="0" indent="0">
              <a:buNone/>
            </a:pPr>
            <a:r>
              <a:rPr lang="en-IN" b="1" dirty="0" smtClean="0"/>
              <a:t>		</a:t>
            </a:r>
            <a:r>
              <a:rPr lang="en-IN" b="1" dirty="0" err="1" smtClean="0"/>
              <a:t>document.write</a:t>
            </a:r>
            <a:r>
              <a:rPr lang="en-IN" b="1" dirty="0"/>
              <a:t>("&lt;b&gt;Good morning&lt;/b&gt;");</a:t>
            </a:r>
          </a:p>
          <a:p>
            <a:pPr marL="0" indent="0">
              <a:buNone/>
            </a:pPr>
            <a:r>
              <a:rPr lang="en-IN" b="1" dirty="0" smtClean="0"/>
              <a:t>	}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&lt;/script&gt;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6421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If...else Statement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88632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Use the if....else statement to execute some code if a condition is true and another code if </a:t>
            </a:r>
            <a:r>
              <a:rPr lang="en-IN" dirty="0" smtClean="0"/>
              <a:t>the condition </a:t>
            </a:r>
            <a:r>
              <a:rPr lang="en-IN" dirty="0"/>
              <a:t>is not true</a:t>
            </a:r>
            <a:r>
              <a:rPr lang="en-IN" dirty="0" smtClean="0"/>
              <a:t>.</a:t>
            </a:r>
          </a:p>
          <a:p>
            <a:r>
              <a:rPr lang="en-IN" b="1" dirty="0"/>
              <a:t>Syntax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if </a:t>
            </a:r>
            <a:r>
              <a:rPr lang="en-IN" dirty="0"/>
              <a:t>(condition</a:t>
            </a:r>
            <a:r>
              <a:rPr lang="en-IN" dirty="0" smtClean="0"/>
              <a:t>)</a:t>
            </a: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 smtClean="0"/>
              <a:t>		{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	 statement1;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	}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else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	{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statement 2;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95167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Example- if- else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 smtClean="0"/>
              <a:t>&lt;script </a:t>
            </a:r>
            <a:r>
              <a:rPr lang="en-IN" sz="2400" dirty="0"/>
              <a:t>language="JavaScript"&gt;</a:t>
            </a:r>
          </a:p>
          <a:p>
            <a:pPr marL="0" indent="0">
              <a:buNone/>
            </a:pPr>
            <a:r>
              <a:rPr lang="en-IN" sz="2400" dirty="0"/>
              <a:t> </a:t>
            </a:r>
            <a:r>
              <a:rPr lang="en-IN" sz="2400" dirty="0" err="1" smtClean="0"/>
              <a:t>num</a:t>
            </a:r>
            <a:r>
              <a:rPr lang="en-IN" sz="2400" dirty="0" smtClean="0"/>
              <a:t>=11</a:t>
            </a:r>
            <a:r>
              <a:rPr lang="en-IN" sz="2400" dirty="0"/>
              <a:t>;</a:t>
            </a:r>
          </a:p>
          <a:p>
            <a:pPr marL="0" indent="0">
              <a:buNone/>
            </a:pPr>
            <a:r>
              <a:rPr lang="en-IN" sz="2400" dirty="0" smtClean="0"/>
              <a:t>if(num%2</a:t>
            </a:r>
            <a:r>
              <a:rPr lang="en-IN" sz="2400" dirty="0"/>
              <a:t>==0)</a:t>
            </a:r>
          </a:p>
          <a:p>
            <a:pPr marL="0" indent="0">
              <a:buNone/>
            </a:pPr>
            <a:r>
              <a:rPr lang="en-IN" sz="2400" dirty="0"/>
              <a:t>{</a:t>
            </a:r>
          </a:p>
          <a:p>
            <a:pPr marL="0" indent="0">
              <a:buNone/>
            </a:pPr>
            <a:r>
              <a:rPr lang="en-IN" sz="2400" dirty="0" err="1"/>
              <a:t>document.write</a:t>
            </a:r>
            <a:r>
              <a:rPr lang="en-IN" sz="2400" dirty="0" smtClean="0"/>
              <a:t>(“The number is even");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}</a:t>
            </a:r>
          </a:p>
          <a:p>
            <a:pPr marL="0" indent="0">
              <a:buNone/>
            </a:pPr>
            <a:r>
              <a:rPr lang="en-IN" sz="2400" dirty="0"/>
              <a:t> </a:t>
            </a:r>
            <a:r>
              <a:rPr lang="en-IN" sz="2400" dirty="0" smtClean="0"/>
              <a:t>else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{</a:t>
            </a:r>
          </a:p>
          <a:p>
            <a:pPr marL="0" indent="0">
              <a:buNone/>
            </a:pPr>
            <a:r>
              <a:rPr lang="en-IN" sz="2400" dirty="0" err="1"/>
              <a:t>document.write</a:t>
            </a:r>
            <a:r>
              <a:rPr lang="en-IN" sz="2400" dirty="0" smtClean="0"/>
              <a:t>("The number is odd");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}</a:t>
            </a:r>
          </a:p>
          <a:p>
            <a:pPr marL="0" indent="0">
              <a:buNone/>
            </a:pPr>
            <a:r>
              <a:rPr lang="en-IN" sz="2400" dirty="0"/>
              <a:t>&lt;/script&gt;</a:t>
            </a:r>
          </a:p>
          <a:p>
            <a:pPr marL="0" indent="0">
              <a:buNone/>
            </a:pPr>
            <a:r>
              <a:rPr lang="en-IN" sz="2400" dirty="0"/>
              <a:t> 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306629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IN" b="1" dirty="0"/>
              <a:t>If...else if...else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877272"/>
          </a:xfrm>
        </p:spPr>
        <p:txBody>
          <a:bodyPr>
            <a:normAutofit fontScale="40000" lnSpcReduction="20000"/>
          </a:bodyPr>
          <a:lstStyle/>
          <a:p>
            <a:r>
              <a:rPr lang="en-IN" sz="7400" dirty="0"/>
              <a:t>Use the if....else if...else statement to select one of several blocks of code to be executed</a:t>
            </a:r>
            <a:r>
              <a:rPr lang="en-IN" sz="4500" dirty="0"/>
              <a:t>.</a:t>
            </a:r>
          </a:p>
          <a:p>
            <a:pPr marL="0" indent="0">
              <a:buNone/>
            </a:pPr>
            <a:r>
              <a:rPr lang="en-IN" sz="8000" b="1" dirty="0"/>
              <a:t>Syntax</a:t>
            </a:r>
            <a:endParaRPr lang="en-IN" sz="5100" dirty="0"/>
          </a:p>
          <a:p>
            <a:pPr marL="633413" indent="0">
              <a:buNone/>
            </a:pPr>
            <a:r>
              <a:rPr lang="en-IN" sz="5600" dirty="0" smtClean="0"/>
              <a:t> if </a:t>
            </a:r>
            <a:r>
              <a:rPr lang="en-IN" sz="5600" dirty="0"/>
              <a:t>(condition1)</a:t>
            </a:r>
          </a:p>
          <a:p>
            <a:pPr marL="633413" indent="0">
              <a:buNone/>
            </a:pPr>
            <a:r>
              <a:rPr lang="en-IN" sz="5600" dirty="0"/>
              <a:t> </a:t>
            </a:r>
            <a:r>
              <a:rPr lang="en-IN" sz="5600" dirty="0" smtClean="0"/>
              <a:t>{</a:t>
            </a:r>
            <a:endParaRPr lang="en-IN" sz="5600" dirty="0"/>
          </a:p>
          <a:p>
            <a:pPr marL="633413" indent="0">
              <a:buNone/>
            </a:pPr>
            <a:r>
              <a:rPr lang="en-IN" sz="5600" dirty="0" smtClean="0"/>
              <a:t>Stmt1;</a:t>
            </a:r>
            <a:endParaRPr lang="en-IN" sz="5600" dirty="0"/>
          </a:p>
          <a:p>
            <a:pPr marL="633413" indent="0">
              <a:buNone/>
            </a:pPr>
            <a:r>
              <a:rPr lang="en-IN" sz="5600" dirty="0"/>
              <a:t>}</a:t>
            </a:r>
          </a:p>
          <a:p>
            <a:pPr marL="633413" indent="0">
              <a:buNone/>
            </a:pPr>
            <a:r>
              <a:rPr lang="en-IN" sz="5600" dirty="0"/>
              <a:t>else if (</a:t>
            </a:r>
            <a:r>
              <a:rPr lang="en-IN" sz="5600" dirty="0" smtClean="0"/>
              <a:t>conditi</a:t>
            </a:r>
            <a:r>
              <a:rPr lang="en-IN" sz="5600" dirty="0"/>
              <a:t>o</a:t>
            </a:r>
            <a:r>
              <a:rPr lang="en-IN" sz="5600" dirty="0" smtClean="0"/>
              <a:t>n2)</a:t>
            </a:r>
          </a:p>
          <a:p>
            <a:pPr marL="633413" indent="0">
              <a:buNone/>
            </a:pPr>
            <a:r>
              <a:rPr lang="en-IN" sz="5600" dirty="0"/>
              <a:t>{</a:t>
            </a:r>
          </a:p>
          <a:p>
            <a:pPr marL="633413" indent="0">
              <a:buNone/>
            </a:pPr>
            <a:r>
              <a:rPr lang="en-IN" sz="5600" dirty="0" smtClean="0"/>
              <a:t>stmt2</a:t>
            </a:r>
            <a:endParaRPr lang="en-IN" sz="5600" dirty="0"/>
          </a:p>
          <a:p>
            <a:pPr marL="633413" indent="0">
              <a:buNone/>
            </a:pPr>
            <a:r>
              <a:rPr lang="en-IN" sz="5600" dirty="0"/>
              <a:t>}</a:t>
            </a:r>
          </a:p>
          <a:p>
            <a:pPr marL="633413" indent="0">
              <a:buNone/>
            </a:pPr>
            <a:r>
              <a:rPr lang="en-IN" sz="5600" dirty="0"/>
              <a:t>else</a:t>
            </a:r>
          </a:p>
          <a:p>
            <a:pPr marL="633413" indent="0">
              <a:buNone/>
            </a:pPr>
            <a:r>
              <a:rPr lang="en-IN" sz="5600" dirty="0"/>
              <a:t>{</a:t>
            </a:r>
          </a:p>
          <a:p>
            <a:pPr marL="633413" indent="0">
              <a:buNone/>
            </a:pPr>
            <a:r>
              <a:rPr lang="en-IN" sz="5600" dirty="0" smtClean="0"/>
              <a:t>Stmt3;</a:t>
            </a:r>
          </a:p>
          <a:p>
            <a:pPr marL="633413" indent="0">
              <a:buNone/>
            </a:pPr>
            <a:r>
              <a:rPr lang="en-IN" sz="5600" dirty="0" smtClean="0"/>
              <a:t>}</a:t>
            </a:r>
          </a:p>
          <a:p>
            <a:pPr marL="633413" indent="0">
              <a:buNone/>
            </a:pPr>
            <a:r>
              <a:rPr lang="en-IN" dirty="0"/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5785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>
            <a:normAutofit/>
          </a:bodyPr>
          <a:lstStyle/>
          <a:p>
            <a:r>
              <a:rPr lang="en-IN" sz="3200" dirty="0" smtClean="0"/>
              <a:t>Example 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686800" cy="6237312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if </a:t>
            </a:r>
            <a:r>
              <a:rPr lang="en-IN" dirty="0" smtClean="0"/>
              <a:t>(marks &gt;80)</a:t>
            </a:r>
            <a:endParaRPr lang="en-IN" dirty="0"/>
          </a:p>
          <a:p>
            <a:pPr marL="0" indent="900113">
              <a:buNone/>
            </a:pPr>
            <a:r>
              <a:rPr lang="en-IN" dirty="0" smtClean="0"/>
              <a:t>{</a:t>
            </a:r>
            <a:endParaRPr lang="en-IN" dirty="0"/>
          </a:p>
          <a:p>
            <a:pPr marL="0" indent="900113">
              <a:buNone/>
            </a:pPr>
            <a:r>
              <a:rPr lang="en-IN" dirty="0" err="1" smtClean="0"/>
              <a:t>document.write</a:t>
            </a:r>
            <a:r>
              <a:rPr lang="en-IN" dirty="0" smtClean="0"/>
              <a:t>(“Distinction");</a:t>
            </a:r>
            <a:endParaRPr lang="en-IN" dirty="0"/>
          </a:p>
          <a:p>
            <a:pPr marL="0" indent="900113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 smtClean="0"/>
              <a:t>	else </a:t>
            </a:r>
            <a:r>
              <a:rPr lang="en-IN" dirty="0"/>
              <a:t>if (marks </a:t>
            </a:r>
            <a:r>
              <a:rPr lang="en-IN" dirty="0" smtClean="0"/>
              <a:t>&gt;60)</a:t>
            </a:r>
          </a:p>
          <a:p>
            <a:pPr marL="0" indent="0">
              <a:buNone/>
            </a:pPr>
            <a:r>
              <a:rPr lang="en-IN" dirty="0" smtClean="0"/>
              <a:t>	{</a:t>
            </a:r>
            <a:endParaRPr lang="en-IN" dirty="0"/>
          </a:p>
          <a:p>
            <a:pPr marL="0" indent="900113">
              <a:buNone/>
            </a:pPr>
            <a:r>
              <a:rPr lang="en-IN" dirty="0" err="1" smtClean="0"/>
              <a:t>document.write</a:t>
            </a:r>
            <a:r>
              <a:rPr lang="en-IN" dirty="0" smtClean="0"/>
              <a:t>(“First Class");</a:t>
            </a:r>
            <a:endParaRPr lang="en-IN" dirty="0"/>
          </a:p>
          <a:p>
            <a:pPr marL="0" indent="900113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 smtClean="0"/>
              <a:t>	else </a:t>
            </a:r>
            <a:r>
              <a:rPr lang="en-IN" dirty="0"/>
              <a:t>if (marks </a:t>
            </a:r>
            <a:r>
              <a:rPr lang="en-IN" dirty="0" smtClean="0"/>
              <a:t>&gt;50)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900113">
              <a:buNone/>
            </a:pPr>
            <a:r>
              <a:rPr lang="en-IN" dirty="0" err="1"/>
              <a:t>document.write</a:t>
            </a:r>
            <a:r>
              <a:rPr lang="en-IN" dirty="0" smtClean="0"/>
              <a:t>(“Second Class</a:t>
            </a:r>
            <a:r>
              <a:rPr lang="en-IN" dirty="0"/>
              <a:t>");</a:t>
            </a:r>
          </a:p>
          <a:p>
            <a:pPr marL="0" indent="900113">
              <a:buNone/>
            </a:pPr>
            <a:r>
              <a:rPr lang="en-IN" dirty="0"/>
              <a:t>}</a:t>
            </a:r>
          </a:p>
          <a:p>
            <a:pPr marL="0" indent="900113">
              <a:buNone/>
            </a:pPr>
            <a:r>
              <a:rPr lang="en-IN" dirty="0" smtClean="0"/>
              <a:t>else </a:t>
            </a:r>
            <a:r>
              <a:rPr lang="en-IN" dirty="0"/>
              <a:t>if (marks </a:t>
            </a:r>
            <a:r>
              <a:rPr lang="en-IN" dirty="0" smtClean="0"/>
              <a:t>&gt;35)</a:t>
            </a:r>
            <a:endParaRPr lang="en-IN" dirty="0"/>
          </a:p>
          <a:p>
            <a:pPr marL="0" indent="900113">
              <a:buNone/>
            </a:pPr>
            <a:r>
              <a:rPr lang="en-IN" dirty="0" smtClean="0"/>
              <a:t>{</a:t>
            </a:r>
            <a:endParaRPr lang="en-IN" dirty="0"/>
          </a:p>
          <a:p>
            <a:pPr marL="0" indent="900113">
              <a:buNone/>
            </a:pPr>
            <a:r>
              <a:rPr lang="en-IN" dirty="0" err="1"/>
              <a:t>document.write</a:t>
            </a:r>
            <a:r>
              <a:rPr lang="en-IN" dirty="0" smtClean="0"/>
              <a:t>(“</a:t>
            </a:r>
            <a:r>
              <a:rPr lang="en-IN" dirty="0" err="1" smtClean="0"/>
              <a:t>PassClass</a:t>
            </a:r>
            <a:r>
              <a:rPr lang="en-IN" dirty="0" smtClean="0"/>
              <a:t>");</a:t>
            </a:r>
          </a:p>
          <a:p>
            <a:pPr marL="0" indent="900113">
              <a:buNone/>
            </a:pPr>
            <a:r>
              <a:rPr lang="en-IN" dirty="0" smtClean="0"/>
              <a:t>}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else </a:t>
            </a:r>
            <a:r>
              <a:rPr lang="en-IN" dirty="0"/>
              <a:t>if (marks </a:t>
            </a:r>
            <a:r>
              <a:rPr lang="en-IN" dirty="0" smtClean="0"/>
              <a:t>&lt;35 )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900113">
              <a:buNone/>
            </a:pPr>
            <a:r>
              <a:rPr lang="en-IN" dirty="0" err="1"/>
              <a:t>document.write</a:t>
            </a:r>
            <a:r>
              <a:rPr lang="en-IN" dirty="0" smtClean="0"/>
              <a:t>(“Fail");</a:t>
            </a:r>
            <a:endParaRPr lang="en-IN" dirty="0"/>
          </a:p>
          <a:p>
            <a:pPr marL="0" indent="900113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8802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Switch Statement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6021288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Use the switch statement to select one of many blocks of code to be executed.</a:t>
            </a:r>
          </a:p>
          <a:p>
            <a:pPr marL="0" indent="0">
              <a:buNone/>
            </a:pPr>
            <a:r>
              <a:rPr lang="en-IN" b="1" dirty="0"/>
              <a:t>Syntax: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switch(condition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  <a:endParaRPr lang="en-IN" dirty="0"/>
          </a:p>
          <a:p>
            <a:r>
              <a:rPr lang="en-IN" dirty="0"/>
              <a:t>case </a:t>
            </a:r>
            <a:r>
              <a:rPr lang="en-IN" dirty="0" smtClean="0"/>
              <a:t> 1      : Value 1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	 break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case  2 	:Value 2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	 break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</a:t>
            </a:r>
            <a:r>
              <a:rPr lang="en-IN" smtClean="0"/>
              <a:t>default      :</a:t>
            </a:r>
            <a:r>
              <a:rPr lang="en-IN" dirty="0" smtClean="0"/>
              <a:t>Default value;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 break;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5896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smtClean="0"/>
              <a:t>switch (Day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 smtClean="0"/>
              <a:t>	{  case  1:document.write(“MONDAY");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		break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smtClean="0"/>
              <a:t>	    case 2 :</a:t>
            </a:r>
            <a:r>
              <a:rPr lang="en-IN" dirty="0" err="1" smtClean="0"/>
              <a:t>document.write</a:t>
            </a:r>
            <a:r>
              <a:rPr lang="en-IN" dirty="0" smtClean="0"/>
              <a:t>(“Tuesday");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		break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smtClean="0"/>
              <a:t>	    case 3: </a:t>
            </a:r>
            <a:r>
              <a:rPr lang="en-IN" dirty="0" err="1" smtClean="0"/>
              <a:t>document.write</a:t>
            </a:r>
            <a:r>
              <a:rPr lang="en-IN" dirty="0" smtClean="0"/>
              <a:t>(“</a:t>
            </a:r>
            <a:r>
              <a:rPr lang="en-IN" dirty="0" err="1" smtClean="0"/>
              <a:t>wednesday</a:t>
            </a:r>
            <a:r>
              <a:rPr lang="en-IN" dirty="0" smtClean="0"/>
              <a:t>");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		break;</a:t>
            </a:r>
          </a:p>
          <a:p>
            <a:pPr marL="0" indent="0">
              <a:buNone/>
            </a:pPr>
            <a:r>
              <a:rPr lang="en-IN" dirty="0" smtClean="0"/>
              <a:t>			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: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default:document.write</a:t>
            </a:r>
            <a:r>
              <a:rPr lang="en-IN" dirty="0" smtClean="0"/>
              <a:t>(“invalid”);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1309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Looping or iterative statements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Looping </a:t>
            </a:r>
            <a:r>
              <a:rPr lang="en-IN" dirty="0"/>
              <a:t>or iteration control is used to execute some set of instructions repeatedly.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b="1" dirty="0"/>
              <a:t>while loop:</a:t>
            </a:r>
            <a:endParaRPr lang="en-IN" dirty="0"/>
          </a:p>
          <a:p>
            <a:pPr lvl="0"/>
            <a:r>
              <a:rPr lang="en-IN" dirty="0"/>
              <a:t>A while loop runs the same block of code while or until a condition is true.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lvl="0"/>
            <a:r>
              <a:rPr lang="en-IN" dirty="0"/>
              <a:t>The general syntax for creating a while loop is: </a:t>
            </a:r>
            <a:endParaRPr lang="en-IN" dirty="0" smtClean="0"/>
          </a:p>
          <a:p>
            <a:pPr marL="0" lvl="0" indent="0">
              <a:buNone/>
            </a:pPr>
            <a:r>
              <a:rPr lang="en-IN" b="1" dirty="0"/>
              <a:t>	</a:t>
            </a:r>
            <a:r>
              <a:rPr lang="en-IN" b="1" dirty="0" smtClean="0"/>
              <a:t>while </a:t>
            </a:r>
            <a:r>
              <a:rPr lang="en-IN" b="1" dirty="0"/>
              <a:t>(condition) {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b="1" dirty="0" smtClean="0"/>
              <a:t>	</a:t>
            </a:r>
            <a:r>
              <a:rPr lang="en-IN" b="1" dirty="0" err="1" smtClean="0"/>
              <a:t>statmts</a:t>
            </a:r>
            <a:r>
              <a:rPr lang="en-IN" b="1" dirty="0" smtClean="0"/>
              <a:t>;</a:t>
            </a:r>
            <a:endParaRPr lang="en-IN" dirty="0"/>
          </a:p>
          <a:p>
            <a:r>
              <a:rPr lang="en-IN" b="1" dirty="0"/>
              <a:t>}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6649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JavaScript syntax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 	</a:t>
            </a:r>
            <a:r>
              <a:rPr lang="en-IN" sz="2800" dirty="0" smtClean="0"/>
              <a:t>&lt;script </a:t>
            </a:r>
            <a:r>
              <a:rPr lang="en-IN" sz="2800" b="1" dirty="0" smtClean="0"/>
              <a:t>type</a:t>
            </a:r>
            <a:r>
              <a:rPr lang="en-IN" sz="2800" dirty="0" smtClean="0"/>
              <a:t>=”text/JavaScript”&gt;</a:t>
            </a:r>
            <a:endParaRPr lang="en-IN" sz="2800" b="1" dirty="0" smtClean="0"/>
          </a:p>
          <a:p>
            <a:pPr marL="0" indent="0">
              <a:buNone/>
            </a:pPr>
            <a:r>
              <a:rPr lang="en-IN" sz="2800" b="1" dirty="0" smtClean="0"/>
              <a:t>		</a:t>
            </a:r>
            <a:r>
              <a:rPr lang="en-IN" sz="2800" dirty="0" smtClean="0"/>
              <a:t>JavaScript code</a:t>
            </a:r>
          </a:p>
          <a:p>
            <a:pPr marL="0" indent="0">
              <a:buNone/>
            </a:pPr>
            <a:r>
              <a:rPr lang="en-IN" sz="2800" dirty="0" smtClean="0"/>
              <a:t>   	&lt;/script&gt;</a:t>
            </a:r>
          </a:p>
          <a:p>
            <a:r>
              <a:rPr lang="en-IN" dirty="0" smtClean="0"/>
              <a:t>Where </a:t>
            </a:r>
            <a:r>
              <a:rPr lang="en-IN" b="1" dirty="0"/>
              <a:t>type attribute: </a:t>
            </a:r>
            <a:r>
              <a:rPr lang="en-IN" dirty="0"/>
              <a:t>This attribute indicates the </a:t>
            </a:r>
            <a:r>
              <a:rPr lang="en-IN" b="1" dirty="0"/>
              <a:t>scripting language </a:t>
            </a:r>
            <a:r>
              <a:rPr lang="en-IN" dirty="0"/>
              <a:t>in use and its value should be set</a:t>
            </a:r>
            <a:r>
              <a:rPr lang="en-IN" b="1" dirty="0"/>
              <a:t> </a:t>
            </a:r>
            <a:r>
              <a:rPr lang="en-IN" dirty="0"/>
              <a:t>to </a:t>
            </a:r>
            <a:r>
              <a:rPr lang="en-IN" b="1" dirty="0"/>
              <a:t>“text/</a:t>
            </a:r>
            <a:r>
              <a:rPr lang="en-IN" b="1" dirty="0" err="1"/>
              <a:t>javascript</a:t>
            </a:r>
            <a:r>
              <a:rPr lang="en-IN" b="1" dirty="0" smtClean="0"/>
              <a:t>”.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5593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while (i &lt;= 5) </a:t>
            </a:r>
            <a:endParaRPr lang="en-IN" b="1" dirty="0" smtClean="0"/>
          </a:p>
          <a:p>
            <a:r>
              <a:rPr lang="en-IN" b="1" dirty="0" smtClean="0"/>
              <a:t>{ </a:t>
            </a:r>
          </a:p>
          <a:p>
            <a:r>
              <a:rPr lang="en-IN" b="1" dirty="0" err="1" smtClean="0"/>
              <a:t>document.write</a:t>
            </a:r>
            <a:r>
              <a:rPr lang="en-IN" b="1" dirty="0" smtClean="0"/>
              <a:t> </a:t>
            </a:r>
            <a:r>
              <a:rPr lang="en-IN" b="1" dirty="0"/>
              <a:t>(i + " "); </a:t>
            </a:r>
            <a:endParaRPr lang="en-IN" b="1" dirty="0" smtClean="0"/>
          </a:p>
          <a:p>
            <a:r>
              <a:rPr lang="en-IN" b="1" dirty="0" smtClean="0"/>
              <a:t>i</a:t>
            </a:r>
            <a:r>
              <a:rPr lang="en-IN" b="1" dirty="0"/>
              <a:t>++;</a:t>
            </a:r>
            <a:endParaRPr lang="en-IN" dirty="0"/>
          </a:p>
          <a:p>
            <a:endParaRPr lang="en-IN" dirty="0"/>
          </a:p>
          <a:p>
            <a:r>
              <a:rPr lang="en-IN" b="1" dirty="0"/>
              <a:t>}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5811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do…while loop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IN" dirty="0"/>
              <a:t>A do loop runs once before the condition is checked .</a:t>
            </a:r>
          </a:p>
          <a:p>
            <a:r>
              <a:rPr lang="en-IN" dirty="0"/>
              <a:t>If the condition is true , it will continue to run until the condition is false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b="1" dirty="0"/>
              <a:t>Syntax</a:t>
            </a:r>
            <a:endParaRPr lang="en-IN" dirty="0"/>
          </a:p>
          <a:p>
            <a:r>
              <a:rPr lang="en-IN" b="1" dirty="0"/>
              <a:t>do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	{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		</a:t>
            </a:r>
            <a:r>
              <a:rPr lang="en-IN" b="1" dirty="0" err="1" smtClean="0"/>
              <a:t>Statmnts</a:t>
            </a:r>
            <a:r>
              <a:rPr lang="en-IN" b="1" dirty="0" smtClean="0"/>
              <a:t>;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	}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	while (Condition);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2325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d</a:t>
            </a:r>
            <a:r>
              <a:rPr lang="en-IN" b="1" dirty="0" smtClean="0"/>
              <a:t>o</a:t>
            </a:r>
          </a:p>
          <a:p>
            <a:pPr marL="0" indent="0">
              <a:buNone/>
            </a:pPr>
            <a:r>
              <a:rPr lang="en-IN" b="1" dirty="0" smtClean="0"/>
              <a:t>	 </a:t>
            </a:r>
            <a:r>
              <a:rPr lang="en-IN" b="1" dirty="0"/>
              <a:t>{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		</a:t>
            </a:r>
            <a:r>
              <a:rPr lang="en-IN" b="1" dirty="0" err="1" smtClean="0"/>
              <a:t>document.write</a:t>
            </a:r>
            <a:r>
              <a:rPr lang="en-IN" b="1" dirty="0" smtClean="0"/>
              <a:t> </a:t>
            </a:r>
            <a:r>
              <a:rPr lang="en-IN" b="1" dirty="0"/>
              <a:t>(i + “ ");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		i</a:t>
            </a:r>
            <a:r>
              <a:rPr lang="en-IN" b="1" dirty="0"/>
              <a:t>++;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	} while(i&lt;=</a:t>
            </a:r>
            <a:r>
              <a:rPr lang="en-IN" b="1" dirty="0"/>
              <a:t>5</a:t>
            </a:r>
            <a:r>
              <a:rPr lang="en-IN" b="1" dirty="0" smtClean="0"/>
              <a:t>);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9742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for loop: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for loop runs the same block of code a specified number of times.</a:t>
            </a:r>
          </a:p>
          <a:p>
            <a:pPr marL="0" indent="0">
              <a:buNone/>
            </a:pPr>
            <a:r>
              <a:rPr lang="en-IN" b="1" dirty="0" smtClean="0"/>
              <a:t>  for </a:t>
            </a:r>
            <a:r>
              <a:rPr lang="en-IN" b="1" dirty="0"/>
              <a:t>(</a:t>
            </a:r>
            <a:r>
              <a:rPr lang="en-IN" b="1" dirty="0" err="1"/>
              <a:t>startingValue</a:t>
            </a:r>
            <a:r>
              <a:rPr lang="en-IN" b="1" dirty="0"/>
              <a:t>, condition, </a:t>
            </a:r>
            <a:r>
              <a:rPr lang="en-IN" b="1" dirty="0" err="1"/>
              <a:t>iterationValue</a:t>
            </a:r>
            <a:r>
              <a:rPr lang="en-IN" b="1" dirty="0"/>
              <a:t>)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	{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	</a:t>
            </a:r>
            <a:r>
              <a:rPr lang="en-IN" b="1" dirty="0" err="1" smtClean="0"/>
              <a:t>statmts</a:t>
            </a:r>
            <a:r>
              <a:rPr lang="en-IN" b="1" dirty="0" smtClean="0"/>
              <a:t>;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	}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4637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for </a:t>
            </a:r>
            <a:r>
              <a:rPr lang="en-IN" b="1" dirty="0" smtClean="0"/>
              <a:t>(I=1; i&lt;=5; i++) </a:t>
            </a:r>
            <a:r>
              <a:rPr lang="en-IN" b="1" dirty="0"/>
              <a:t>{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   </a:t>
            </a:r>
            <a:r>
              <a:rPr lang="en-IN" b="1" dirty="0" err="1" smtClean="0"/>
              <a:t>document.write</a:t>
            </a:r>
            <a:r>
              <a:rPr lang="en-IN" b="1" dirty="0" smtClean="0"/>
              <a:t>(“Sum");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}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8896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JavaScript </a:t>
            </a:r>
            <a:r>
              <a:rPr lang="en-IN" b="1" dirty="0" smtClean="0"/>
              <a:t>Arrays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2494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An array is an ordered collection of values that is grouped together by a single variable name</a:t>
            </a:r>
            <a:r>
              <a:rPr lang="en-IN" dirty="0" smtClean="0"/>
              <a:t>.</a:t>
            </a:r>
          </a:p>
          <a:p>
            <a:r>
              <a:rPr lang="en-IN" dirty="0" smtClean="0"/>
              <a:t>Array is a collection of similar data elements with all of the same name and type.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26" name="Picture 2" descr="Introduction to Arrays - GeeksforGeek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5481"/>
          <a:stretch/>
        </p:blipFill>
        <p:spPr bwMode="auto">
          <a:xfrm>
            <a:off x="827584" y="3554361"/>
            <a:ext cx="7620000" cy="268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3002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*</a:t>
            </a:r>
            <a:r>
              <a:rPr lang="en-IN" b="1" dirty="0" smtClean="0"/>
              <a:t>Creating </a:t>
            </a:r>
            <a:r>
              <a:rPr lang="en-IN" b="1" dirty="0"/>
              <a:t>an Array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An array in JS can be created using an array </a:t>
            </a:r>
            <a:r>
              <a:rPr lang="en-IN" b="1" dirty="0" smtClean="0"/>
              <a:t>literal, </a:t>
            </a:r>
            <a:r>
              <a:rPr lang="en-IN" dirty="0" smtClean="0"/>
              <a:t>which is a list of values enclosed in brackets.</a:t>
            </a:r>
          </a:p>
          <a:p>
            <a:pPr marL="0" indent="0">
              <a:buNone/>
            </a:pPr>
            <a:r>
              <a:rPr lang="en-IN" dirty="0" smtClean="0"/>
              <a:t>In  C Program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</a:t>
            </a:r>
            <a:r>
              <a:rPr lang="en-IN" dirty="0" err="1" smtClean="0"/>
              <a:t>int</a:t>
            </a:r>
            <a:r>
              <a:rPr lang="en-IN" dirty="0" smtClean="0"/>
              <a:t> array[5]={ val1,val2….}</a:t>
            </a:r>
          </a:p>
          <a:p>
            <a:pPr marL="0" indent="0">
              <a:buNone/>
            </a:pPr>
            <a:r>
              <a:rPr lang="en-IN" b="1" dirty="0" smtClean="0"/>
              <a:t>Syntax in JS: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/>
              <a:t>v</a:t>
            </a:r>
            <a:r>
              <a:rPr lang="en-IN" dirty="0" err="1" smtClean="0"/>
              <a:t>ar</a:t>
            </a:r>
            <a:r>
              <a:rPr lang="en-IN" dirty="0" smtClean="0"/>
              <a:t>  array _name=[item1,item 2,….]</a:t>
            </a:r>
          </a:p>
          <a:p>
            <a:pPr marL="0" indent="0">
              <a:buNone/>
            </a:pPr>
            <a:r>
              <a:rPr lang="en-IN" dirty="0" err="1" smtClean="0"/>
              <a:t>Eg</a:t>
            </a:r>
            <a:r>
              <a:rPr lang="en-IN" dirty="0" smtClean="0"/>
              <a:t>: </a:t>
            </a:r>
            <a:r>
              <a:rPr lang="en-IN" dirty="0" err="1" smtClean="0"/>
              <a:t>var</a:t>
            </a:r>
            <a:r>
              <a:rPr lang="en-IN" dirty="0" smtClean="0"/>
              <a:t>  </a:t>
            </a:r>
            <a:r>
              <a:rPr lang="en-IN" dirty="0" err="1" smtClean="0"/>
              <a:t>array_places</a:t>
            </a:r>
            <a:r>
              <a:rPr lang="en-IN" dirty="0" smtClean="0"/>
              <a:t>=[“</a:t>
            </a:r>
            <a:r>
              <a:rPr lang="en-IN" dirty="0"/>
              <a:t>Agra”,”London”,”</a:t>
            </a:r>
            <a:r>
              <a:rPr lang="en-IN" dirty="0" err="1"/>
              <a:t>Banglore</a:t>
            </a:r>
            <a:r>
              <a:rPr lang="en-IN" dirty="0"/>
              <a:t>”];</a:t>
            </a:r>
          </a:p>
        </p:txBody>
      </p:sp>
    </p:spTree>
    <p:extLst>
      <p:ext uri="{BB962C8B-B14F-4D97-AF65-F5344CB8AC3E}">
        <p14:creationId xmlns:p14="http://schemas.microsoft.com/office/powerpoint/2010/main" xmlns="" val="416255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Creating Array using  the keyword </a:t>
            </a:r>
            <a:r>
              <a:rPr lang="en-IN" b="1" dirty="0" smtClean="0"/>
              <a:t>new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 smtClean="0"/>
              <a:t>Syntax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IN" dirty="0" smtClean="0"/>
              <a:t>	  </a:t>
            </a:r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 err="1" smtClean="0"/>
              <a:t>array_name</a:t>
            </a:r>
            <a:r>
              <a:rPr lang="en-IN" smtClean="0"/>
              <a:t>= new Array</a:t>
            </a:r>
            <a:r>
              <a:rPr lang="en-IN" dirty="0" smtClean="0"/>
              <a:t>();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: 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 err="1" smtClean="0"/>
              <a:t>array_car</a:t>
            </a:r>
            <a:r>
              <a:rPr lang="en-IN" dirty="0" smtClean="0"/>
              <a:t>=new Array();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array_car</a:t>
            </a:r>
            <a:r>
              <a:rPr lang="en-IN" dirty="0" smtClean="0"/>
              <a:t>[0] = “</a:t>
            </a:r>
            <a:r>
              <a:rPr lang="en-IN" dirty="0" err="1" smtClean="0"/>
              <a:t>Santro</a:t>
            </a:r>
            <a:r>
              <a:rPr lang="en-IN" dirty="0" smtClean="0"/>
              <a:t>”;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array_car</a:t>
            </a:r>
            <a:r>
              <a:rPr lang="en-IN" dirty="0" smtClean="0"/>
              <a:t>[1] = “</a:t>
            </a:r>
            <a:r>
              <a:rPr lang="en-IN" dirty="0" err="1" smtClean="0"/>
              <a:t>Maruthi</a:t>
            </a:r>
            <a:r>
              <a:rPr lang="en-IN" dirty="0" smtClean="0"/>
              <a:t>”;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array_car</a:t>
            </a:r>
            <a:r>
              <a:rPr lang="en-IN" dirty="0" smtClean="0"/>
              <a:t>[2] = “Hyundai”;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new array can store 100 elements by default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5022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*</a:t>
            </a:r>
            <a:r>
              <a:rPr lang="en-IN" b="1" dirty="0" smtClean="0"/>
              <a:t>The </a:t>
            </a:r>
            <a:r>
              <a:rPr lang="en-IN" b="1" dirty="0"/>
              <a:t>Array Methods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en-IN" dirty="0" smtClean="0"/>
              <a:t>Length()</a:t>
            </a:r>
          </a:p>
          <a:p>
            <a:r>
              <a:rPr lang="en-IN" dirty="0" smtClean="0"/>
              <a:t>Push()</a:t>
            </a:r>
          </a:p>
          <a:p>
            <a:r>
              <a:rPr lang="en-IN" dirty="0" smtClean="0"/>
              <a:t>Pop()</a:t>
            </a:r>
          </a:p>
          <a:p>
            <a:r>
              <a:rPr lang="en-IN" dirty="0" smtClean="0"/>
              <a:t>Shift() &amp; </a:t>
            </a:r>
            <a:r>
              <a:rPr lang="en-IN" dirty="0" err="1" smtClean="0"/>
              <a:t>Unshift</a:t>
            </a:r>
            <a:r>
              <a:rPr lang="en-IN" dirty="0" smtClean="0"/>
              <a:t>()</a:t>
            </a:r>
          </a:p>
          <a:p>
            <a:r>
              <a:rPr lang="en-IN" dirty="0" smtClean="0"/>
              <a:t>Reverse();</a:t>
            </a:r>
          </a:p>
          <a:p>
            <a:r>
              <a:rPr lang="en-IN" dirty="0" smtClean="0"/>
              <a:t>Sort()</a:t>
            </a:r>
          </a:p>
          <a:p>
            <a:r>
              <a:rPr lang="en-IN" dirty="0" err="1" smtClean="0"/>
              <a:t>Concat</a:t>
            </a:r>
            <a:r>
              <a:rPr lang="en-IN" dirty="0" smtClean="0"/>
              <a:t>()</a:t>
            </a:r>
          </a:p>
          <a:p>
            <a:r>
              <a:rPr lang="en-IN" dirty="0"/>
              <a:t>slice()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5349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Length()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property is used to count the number of elements in an array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</a:t>
            </a:r>
            <a:r>
              <a:rPr lang="en-IN" dirty="0" err="1" smtClean="0"/>
              <a:t>eg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dirty="0" err="1" smtClean="0"/>
              <a:t>var</a:t>
            </a:r>
            <a:r>
              <a:rPr lang="en-IN" dirty="0" smtClean="0"/>
              <a:t> fruits=[“</a:t>
            </a:r>
            <a:r>
              <a:rPr lang="en-IN" dirty="0" err="1" smtClean="0"/>
              <a:t>mango”,”apple</a:t>
            </a:r>
            <a:r>
              <a:rPr lang="en-IN" dirty="0" smtClean="0"/>
              <a:t>”, “orange”];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</a:t>
            </a:r>
            <a:r>
              <a:rPr lang="en-IN" b="1" dirty="0" err="1" smtClean="0"/>
              <a:t>fruits.length</a:t>
            </a:r>
            <a:r>
              <a:rPr lang="en-IN" dirty="0" smtClean="0"/>
              <a:t> will return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2673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Eg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&lt;head&gt;</a:t>
            </a:r>
          </a:p>
          <a:p>
            <a:pPr marL="0" indent="0">
              <a:buNone/>
            </a:pPr>
            <a:r>
              <a:rPr lang="en-IN" dirty="0" smtClean="0"/>
              <a:t>	&lt;script type =“text/</a:t>
            </a:r>
            <a:r>
              <a:rPr lang="en-IN" dirty="0" err="1" smtClean="0"/>
              <a:t>javascript</a:t>
            </a:r>
            <a:r>
              <a:rPr lang="en-IN" dirty="0" smtClean="0"/>
              <a:t>”&gt;</a:t>
            </a:r>
          </a:p>
          <a:p>
            <a:pPr marL="0" indent="0">
              <a:buNone/>
            </a:pPr>
            <a:r>
              <a:rPr lang="en-IN" dirty="0" smtClean="0"/>
              <a:t>	&lt;/script&gt;</a:t>
            </a:r>
          </a:p>
          <a:p>
            <a:pPr marL="0" indent="0">
              <a:buNone/>
            </a:pPr>
            <a:r>
              <a:rPr lang="en-IN" dirty="0" smtClean="0"/>
              <a:t>     &lt;/head&gt;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7543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Push()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push() method adds new elements to the end of an array, and returns the new length. </a:t>
            </a:r>
            <a:endParaRPr lang="en-IN" dirty="0" smtClean="0"/>
          </a:p>
          <a:p>
            <a:r>
              <a:rPr lang="en-IN" b="1" dirty="0" smtClean="0"/>
              <a:t>Ex</a:t>
            </a:r>
            <a:r>
              <a:rPr lang="en-IN" b="1" dirty="0"/>
              <a:t>: </a:t>
            </a:r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smtClean="0"/>
              <a:t> fruits </a:t>
            </a:r>
            <a:r>
              <a:rPr lang="en-IN" dirty="0"/>
              <a:t>= ["Banana", "Orange", "Apple", "Mango</a:t>
            </a:r>
            <a:r>
              <a:rPr lang="en-IN" dirty="0" smtClean="0"/>
              <a:t>"];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document.write</a:t>
            </a:r>
            <a:r>
              <a:rPr lang="en-IN" dirty="0"/>
              <a:t>(</a:t>
            </a:r>
            <a:r>
              <a:rPr lang="en-IN" dirty="0" err="1"/>
              <a:t>fruits.push</a:t>
            </a:r>
            <a:r>
              <a:rPr lang="en-IN" dirty="0"/>
              <a:t>("Kiwi"));</a:t>
            </a:r>
          </a:p>
          <a:p>
            <a:pPr marL="0" indent="0">
              <a:buNone/>
            </a:pPr>
            <a:r>
              <a:rPr lang="en-IN" b="1" dirty="0" err="1"/>
              <a:t>output:</a:t>
            </a:r>
            <a:r>
              <a:rPr lang="en-IN" dirty="0" err="1"/>
              <a:t>Banana,Orange,Apple,Mango,Kiwi</a:t>
            </a:r>
            <a:r>
              <a:rPr lang="en-IN" dirty="0"/>
              <a:t> 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7490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Pop() Method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IN" dirty="0" smtClean="0"/>
              <a:t>The </a:t>
            </a:r>
            <a:r>
              <a:rPr lang="en-IN" dirty="0"/>
              <a:t>pop() method removes the last element of an array, and returns that element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b="1" dirty="0"/>
              <a:t>Ex: </a:t>
            </a:r>
            <a:r>
              <a:rPr lang="en-IN" dirty="0" err="1"/>
              <a:t>var</a:t>
            </a:r>
            <a:r>
              <a:rPr lang="en-IN" dirty="0"/>
              <a:t> fruits = ["Banana", "Orange", "Apple", "Mango"];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document.write</a:t>
            </a:r>
            <a:r>
              <a:rPr lang="en-IN" dirty="0" smtClean="0"/>
              <a:t>(</a:t>
            </a:r>
            <a:r>
              <a:rPr lang="en-IN" dirty="0" err="1" smtClean="0"/>
              <a:t>fruits.pop</a:t>
            </a:r>
            <a:r>
              <a:rPr lang="en-IN" dirty="0" smtClean="0"/>
              <a:t>( ));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output: </a:t>
            </a:r>
            <a:r>
              <a:rPr lang="en-IN" dirty="0" smtClean="0"/>
              <a:t>Mango will get deleted.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3411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Shift()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en-IN" dirty="0"/>
              <a:t>The shift() method removes the first element of an array, and returns that element. </a:t>
            </a:r>
            <a:endParaRPr lang="en-IN" dirty="0" smtClean="0"/>
          </a:p>
          <a:p>
            <a:pPr marL="0" indent="0">
              <a:buNone/>
            </a:pPr>
            <a:r>
              <a:rPr lang="en-IN" b="1" dirty="0"/>
              <a:t> </a:t>
            </a:r>
            <a:r>
              <a:rPr lang="en-IN" b="1" dirty="0" smtClean="0"/>
              <a:t>  Ex</a:t>
            </a:r>
            <a:r>
              <a:rPr lang="en-IN" b="1" dirty="0"/>
              <a:t>: </a:t>
            </a:r>
            <a:r>
              <a:rPr lang="en-IN" dirty="0" err="1"/>
              <a:t>var</a:t>
            </a:r>
            <a:r>
              <a:rPr lang="en-IN" dirty="0"/>
              <a:t> fruits = ["Banana", "Orange", "Apple", </a:t>
            </a:r>
            <a:r>
              <a:rPr lang="en-IN" dirty="0" smtClean="0"/>
              <a:t>  	"</a:t>
            </a:r>
            <a:r>
              <a:rPr lang="en-IN" dirty="0"/>
              <a:t>Mango"];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document.write</a:t>
            </a:r>
            <a:r>
              <a:rPr lang="en-IN" dirty="0" smtClean="0"/>
              <a:t>(</a:t>
            </a:r>
            <a:r>
              <a:rPr lang="en-IN" dirty="0" err="1" smtClean="0"/>
              <a:t>fruits.shift</a:t>
            </a:r>
            <a:r>
              <a:rPr lang="en-IN" dirty="0"/>
              <a:t>());</a:t>
            </a:r>
          </a:p>
          <a:p>
            <a:pPr marL="0" indent="0">
              <a:buNone/>
            </a:pPr>
            <a:r>
              <a:rPr lang="en-IN" b="1" dirty="0" smtClean="0"/>
              <a:t>output</a:t>
            </a:r>
            <a:r>
              <a:rPr lang="en-IN" dirty="0"/>
              <a:t>: </a:t>
            </a:r>
            <a:r>
              <a:rPr lang="en-IN" dirty="0" smtClean="0"/>
              <a:t>Banana will get removed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6860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Unshift</a:t>
            </a:r>
            <a:r>
              <a:rPr lang="en-IN" dirty="0" smtClean="0"/>
              <a:t>()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The </a:t>
            </a:r>
            <a:r>
              <a:rPr lang="en-IN" dirty="0" err="1"/>
              <a:t>unshift</a:t>
            </a:r>
            <a:r>
              <a:rPr lang="en-IN" dirty="0"/>
              <a:t>() method adds new elements to the beginning of an array, and returns the new length.</a:t>
            </a:r>
          </a:p>
          <a:p>
            <a:r>
              <a:rPr lang="en-IN" b="1" dirty="0" smtClean="0"/>
              <a:t>Ex</a:t>
            </a:r>
            <a:r>
              <a:rPr lang="en-IN" b="1" dirty="0"/>
              <a:t>:</a:t>
            </a:r>
            <a:r>
              <a:rPr lang="en-IN" dirty="0"/>
              <a:t>	</a:t>
            </a:r>
            <a:r>
              <a:rPr lang="en-IN" dirty="0" err="1"/>
              <a:t>var</a:t>
            </a:r>
            <a:r>
              <a:rPr lang="en-IN" dirty="0"/>
              <a:t> fruits = ["Banana", "Orange", "Apple", "Mango"];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document.write</a:t>
            </a:r>
            <a:r>
              <a:rPr lang="en-IN" dirty="0" smtClean="0"/>
              <a:t>(</a:t>
            </a:r>
            <a:r>
              <a:rPr lang="en-IN" dirty="0" err="1" smtClean="0"/>
              <a:t>fruits.unshift</a:t>
            </a:r>
            <a:r>
              <a:rPr lang="en-IN" dirty="0"/>
              <a:t>("Kiwi"));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b="1" dirty="0"/>
              <a:t>output: </a:t>
            </a:r>
            <a:r>
              <a:rPr lang="en-IN" dirty="0" err="1"/>
              <a:t>Kiwi,Banana,Orange,Apple,Mango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4557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Reverse Method()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reverse() method reverses the order of the elements in an array (makes the last element first, and the first element last).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 smtClean="0"/>
              <a:t>	Ex</a:t>
            </a:r>
            <a:r>
              <a:rPr lang="en-IN" b="1" dirty="0"/>
              <a:t>: </a:t>
            </a:r>
            <a:r>
              <a:rPr lang="en-IN" dirty="0" err="1"/>
              <a:t>var</a:t>
            </a:r>
            <a:r>
              <a:rPr lang="en-IN" dirty="0"/>
              <a:t> fruits = ["Banana", "Orange", "Apple", </a:t>
            </a:r>
            <a:r>
              <a:rPr lang="en-IN" dirty="0" smtClean="0"/>
              <a:t>	"</a:t>
            </a:r>
            <a:r>
              <a:rPr lang="en-IN" dirty="0"/>
              <a:t>Mango"];</a:t>
            </a:r>
            <a:r>
              <a:rPr lang="en-IN" b="1" dirty="0"/>
              <a:t> </a:t>
            </a:r>
            <a:endParaRPr lang="en-IN" b="1" dirty="0" smtClean="0"/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document.write</a:t>
            </a:r>
            <a:r>
              <a:rPr lang="en-IN" dirty="0" smtClean="0"/>
              <a:t>(</a:t>
            </a:r>
            <a:r>
              <a:rPr lang="en-IN" dirty="0" err="1" smtClean="0"/>
              <a:t>fruits.reverse</a:t>
            </a:r>
            <a:r>
              <a:rPr lang="en-IN" dirty="0"/>
              <a:t>());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b="1" dirty="0" smtClean="0"/>
              <a:t>Output</a:t>
            </a:r>
            <a:r>
              <a:rPr lang="en-IN" dirty="0" smtClean="0"/>
              <a:t>:</a:t>
            </a:r>
            <a:r>
              <a:rPr lang="en-IN" dirty="0"/>
              <a:t>	</a:t>
            </a:r>
            <a:r>
              <a:rPr lang="en-IN" dirty="0" err="1"/>
              <a:t>Mango,Apple,Orange,Banana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9587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Sort()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The sort() method </a:t>
            </a:r>
            <a:r>
              <a:rPr lang="en-IN" dirty="0" smtClean="0"/>
              <a:t>arrange the </a:t>
            </a:r>
            <a:r>
              <a:rPr lang="en-IN" dirty="0"/>
              <a:t>elements of an </a:t>
            </a:r>
            <a:r>
              <a:rPr lang="en-IN" dirty="0" smtClean="0"/>
              <a:t>array in their alphabetical order.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b="1" dirty="0" smtClean="0"/>
              <a:t>	Ex</a:t>
            </a:r>
            <a:r>
              <a:rPr lang="en-IN" b="1" dirty="0"/>
              <a:t>: </a:t>
            </a:r>
            <a:r>
              <a:rPr lang="en-IN" dirty="0" err="1"/>
              <a:t>var</a:t>
            </a:r>
            <a:r>
              <a:rPr lang="en-IN" dirty="0"/>
              <a:t> fruits = ["Banana", "Orange", "Apple", </a:t>
            </a:r>
            <a:r>
              <a:rPr lang="en-IN" dirty="0" smtClean="0"/>
              <a:t>		"</a:t>
            </a:r>
            <a:r>
              <a:rPr lang="en-IN" dirty="0"/>
              <a:t>Mango"];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document.write</a:t>
            </a:r>
            <a:r>
              <a:rPr lang="en-IN" dirty="0" smtClean="0"/>
              <a:t>(</a:t>
            </a:r>
            <a:r>
              <a:rPr lang="en-IN" dirty="0" err="1" smtClean="0"/>
              <a:t>fruits.sort</a:t>
            </a:r>
            <a:r>
              <a:rPr lang="en-IN" dirty="0"/>
              <a:t>());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 smtClean="0"/>
              <a:t>     output</a:t>
            </a:r>
            <a:r>
              <a:rPr lang="en-IN" b="1" dirty="0"/>
              <a:t>: </a:t>
            </a:r>
            <a:r>
              <a:rPr lang="en-IN" dirty="0" err="1"/>
              <a:t>Apple,Banana,Mango,Orange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4216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Concat</a:t>
            </a:r>
            <a:r>
              <a:rPr lang="en-IN" dirty="0" smtClean="0"/>
              <a:t>()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The </a:t>
            </a:r>
            <a:r>
              <a:rPr lang="en-IN" dirty="0" err="1"/>
              <a:t>concat</a:t>
            </a:r>
            <a:r>
              <a:rPr lang="en-IN" dirty="0"/>
              <a:t>() method </a:t>
            </a:r>
            <a:r>
              <a:rPr lang="en-IN" dirty="0" smtClean="0"/>
              <a:t>combines the </a:t>
            </a:r>
            <a:r>
              <a:rPr lang="en-IN" dirty="0"/>
              <a:t>elements passed as arguments onto an existing array, returning a new </a:t>
            </a:r>
            <a:r>
              <a:rPr lang="en-IN" dirty="0" smtClean="0"/>
              <a:t>combined list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This method does not change the existing arrays, it only returns a copy of the joined arrays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 </a:t>
            </a:r>
            <a:r>
              <a:rPr lang="en-IN" b="1" dirty="0" smtClean="0"/>
              <a:t>Ex: 	</a:t>
            </a:r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/>
              <a:t>parents = ["</a:t>
            </a:r>
            <a:r>
              <a:rPr lang="en-IN" dirty="0" err="1"/>
              <a:t>Jani</a:t>
            </a:r>
            <a:r>
              <a:rPr lang="en-IN" dirty="0"/>
              <a:t>", "</a:t>
            </a:r>
            <a:r>
              <a:rPr lang="en-IN" dirty="0" err="1"/>
              <a:t>Tove</a:t>
            </a:r>
            <a:r>
              <a:rPr lang="en-IN" dirty="0"/>
              <a:t>"];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dirty="0" smtClean="0"/>
              <a:t>    		</a:t>
            </a:r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/>
              <a:t>children = ["</a:t>
            </a:r>
            <a:r>
              <a:rPr lang="en-IN" dirty="0" err="1"/>
              <a:t>Cecilie</a:t>
            </a:r>
            <a:r>
              <a:rPr lang="en-IN" dirty="0"/>
              <a:t>", "Lone"];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/>
              <a:t>family = </a:t>
            </a:r>
            <a:r>
              <a:rPr lang="en-IN" dirty="0" err="1"/>
              <a:t>parents.concat</a:t>
            </a:r>
            <a:r>
              <a:rPr lang="en-IN" dirty="0"/>
              <a:t>(children);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 smtClean="0"/>
              <a:t>			</a:t>
            </a:r>
            <a:r>
              <a:rPr lang="en-IN" dirty="0" err="1" smtClean="0"/>
              <a:t>document.write</a:t>
            </a:r>
            <a:r>
              <a:rPr lang="en-IN" dirty="0" smtClean="0"/>
              <a:t>(family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b="1" dirty="0" smtClean="0"/>
              <a:t>		output</a:t>
            </a:r>
            <a:r>
              <a:rPr lang="en-IN" b="1" dirty="0"/>
              <a:t>: </a:t>
            </a:r>
            <a:r>
              <a:rPr lang="en-IN" dirty="0"/>
              <a:t>"</a:t>
            </a:r>
            <a:r>
              <a:rPr lang="en-IN" dirty="0" err="1"/>
              <a:t>Jani</a:t>
            </a:r>
            <a:r>
              <a:rPr lang="en-IN" dirty="0"/>
              <a:t>", "</a:t>
            </a:r>
            <a:r>
              <a:rPr lang="en-IN" dirty="0" err="1"/>
              <a:t>Tove</a:t>
            </a:r>
            <a:r>
              <a:rPr lang="en-IN" dirty="0"/>
              <a:t>""</a:t>
            </a:r>
            <a:r>
              <a:rPr lang="en-IN" dirty="0" err="1"/>
              <a:t>Cecilie</a:t>
            </a:r>
            <a:r>
              <a:rPr lang="en-IN" dirty="0"/>
              <a:t>", "Lone"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403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Slice ()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The slice() method selects a part of an array, and </a:t>
            </a:r>
            <a:r>
              <a:rPr lang="en-IN" dirty="0" smtClean="0"/>
              <a:t> </a:t>
            </a:r>
            <a:r>
              <a:rPr lang="en-IN" dirty="0" err="1" smtClean="0"/>
              <a:t>seperates</a:t>
            </a:r>
            <a:r>
              <a:rPr lang="en-IN" dirty="0" smtClean="0"/>
              <a:t> and returns a new </a:t>
            </a:r>
            <a:r>
              <a:rPr lang="en-IN" dirty="0"/>
              <a:t>array.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Ex:</a:t>
            </a:r>
            <a:r>
              <a:rPr lang="en-IN" dirty="0"/>
              <a:t>	</a:t>
            </a:r>
            <a:r>
              <a:rPr lang="en-IN" dirty="0" err="1"/>
              <a:t>var</a:t>
            </a:r>
            <a:r>
              <a:rPr lang="en-IN" dirty="0"/>
              <a:t> fruits = ["Banana", "Orange", "Apple", "Mango"];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document.write</a:t>
            </a:r>
            <a:r>
              <a:rPr lang="en-IN" dirty="0" smtClean="0"/>
              <a:t>(</a:t>
            </a:r>
            <a:r>
              <a:rPr lang="en-IN" dirty="0" err="1" smtClean="0"/>
              <a:t>fruits.slice</a:t>
            </a:r>
            <a:r>
              <a:rPr lang="en-IN" dirty="0" smtClean="0"/>
              <a:t>(0,2));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output: </a:t>
            </a:r>
            <a:r>
              <a:rPr lang="en-IN" dirty="0" smtClean="0"/>
              <a:t>Banana Orange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Apple, Mango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50683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8367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*</a:t>
            </a:r>
            <a:r>
              <a:rPr lang="en-IN" b="1" dirty="0" smtClean="0"/>
              <a:t>JavaScript </a:t>
            </a:r>
            <a:r>
              <a:rPr lang="en-IN" b="1" dirty="0"/>
              <a:t>Functions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 </a:t>
            </a:r>
            <a:r>
              <a:rPr lang="en-IN" b="1" dirty="0"/>
              <a:t>function</a:t>
            </a:r>
            <a:r>
              <a:rPr lang="en-IN" dirty="0"/>
              <a:t> is a series of commands that either calculates a value or performs an action</a:t>
            </a:r>
            <a:r>
              <a:rPr lang="en-IN" dirty="0" smtClean="0"/>
              <a:t>.</a:t>
            </a:r>
          </a:p>
          <a:p>
            <a:r>
              <a:rPr lang="en-IN" dirty="0" smtClean="0"/>
              <a:t>It consists of Function name, parameter values to the function and a set of commands that runs from the function.</a:t>
            </a:r>
          </a:p>
          <a:p>
            <a:r>
              <a:rPr lang="en-IN" dirty="0" smtClean="0"/>
              <a:t>In order to use a function we should define first.</a:t>
            </a:r>
          </a:p>
          <a:p>
            <a:r>
              <a:rPr lang="en-IN" dirty="0" smtClean="0"/>
              <a:t>The name of the function tells which type of function.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8436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648072"/>
          </a:xfrm>
        </p:spPr>
        <p:txBody>
          <a:bodyPr>
            <a:noAutofit/>
          </a:bodyPr>
          <a:lstStyle/>
          <a:p>
            <a:r>
              <a:rPr lang="en-IN" sz="3200" dirty="0"/>
              <a:t>The general syntax of a JavaScript function is: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97666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	function </a:t>
            </a:r>
            <a:r>
              <a:rPr lang="en-IN" b="1" dirty="0" err="1"/>
              <a:t>functionName</a:t>
            </a:r>
            <a:r>
              <a:rPr lang="en-IN" b="1" dirty="0"/>
              <a:t> (parameters)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		{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			JavaScript </a:t>
            </a:r>
            <a:r>
              <a:rPr lang="en-IN" b="1" dirty="0"/>
              <a:t>commands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		}</a:t>
            </a:r>
            <a:endParaRPr lang="en-IN" dirty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where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	</a:t>
            </a:r>
            <a:r>
              <a:rPr lang="en-IN" b="1" dirty="0" err="1" smtClean="0"/>
              <a:t>functionName</a:t>
            </a:r>
            <a:r>
              <a:rPr lang="en-IN" b="1" dirty="0" smtClean="0"/>
              <a:t> </a:t>
            </a:r>
            <a:r>
              <a:rPr lang="en-IN" dirty="0"/>
              <a:t>= name of the function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dirty="0" smtClean="0"/>
              <a:t>	</a:t>
            </a:r>
            <a:r>
              <a:rPr lang="en-IN" b="1" dirty="0" smtClean="0"/>
              <a:t>parameters </a:t>
            </a:r>
            <a:r>
              <a:rPr lang="en-IN" dirty="0"/>
              <a:t>= values sent to the functions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dirty="0" smtClean="0"/>
              <a:t>	</a:t>
            </a:r>
            <a:r>
              <a:rPr lang="en-IN" b="1" dirty="0" smtClean="0"/>
              <a:t>JavaScript </a:t>
            </a:r>
            <a:r>
              <a:rPr lang="en-IN" b="1" dirty="0"/>
              <a:t>commands </a:t>
            </a:r>
            <a:r>
              <a:rPr lang="en-IN" dirty="0"/>
              <a:t>= commands that run when the function is </a:t>
            </a:r>
            <a:r>
              <a:rPr lang="en-IN" dirty="0" smtClean="0"/>
              <a:t>	called </a:t>
            </a:r>
            <a:r>
              <a:rPr lang="en-IN" dirty="0"/>
              <a:t>or used</a:t>
            </a:r>
            <a:r>
              <a:rPr lang="en-IN" b="1" dirty="0"/>
              <a:t> </a:t>
            </a:r>
            <a:r>
              <a:rPr lang="en-IN" b="1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	A </a:t>
            </a:r>
            <a:r>
              <a:rPr lang="en-IN" dirty="0"/>
              <a:t>function starts with the keyword </a:t>
            </a:r>
            <a:r>
              <a:rPr lang="en-IN" b="1" dirty="0"/>
              <a:t>function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 smtClean="0"/>
              <a:t>	All </a:t>
            </a:r>
            <a:r>
              <a:rPr lang="en-IN" dirty="0"/>
              <a:t>the commands that belong to a function must be placed inside </a:t>
            </a:r>
            <a:r>
              <a:rPr lang="en-IN" dirty="0" smtClean="0"/>
              <a:t>	the </a:t>
            </a:r>
            <a:r>
              <a:rPr lang="en-IN" dirty="0"/>
              <a:t>curly braces { }.</a:t>
            </a:r>
          </a:p>
          <a:p>
            <a:pPr marL="0" indent="0">
              <a:buNone/>
            </a:pPr>
            <a:r>
              <a:rPr lang="en-IN" dirty="0" smtClean="0"/>
              <a:t>	The </a:t>
            </a:r>
            <a:r>
              <a:rPr lang="en-IN" dirty="0"/>
              <a:t>set of commands placed inside the curly braces is referred to as </a:t>
            </a:r>
            <a:r>
              <a:rPr lang="en-IN" dirty="0" smtClean="0"/>
              <a:t>	a </a:t>
            </a:r>
            <a:r>
              <a:rPr lang="en-IN" b="1" dirty="0"/>
              <a:t>commands block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 smtClean="0"/>
              <a:t>	The </a:t>
            </a:r>
            <a:r>
              <a:rPr lang="en-IN" dirty="0"/>
              <a:t>commands block combined with the function name is referred </a:t>
            </a:r>
            <a:r>
              <a:rPr lang="en-IN" dirty="0" smtClean="0"/>
              <a:t>	to </a:t>
            </a:r>
            <a:r>
              <a:rPr lang="en-IN" dirty="0"/>
              <a:t>as a </a:t>
            </a:r>
            <a:r>
              <a:rPr lang="en-IN" b="1" dirty="0"/>
              <a:t>function definition.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8906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*</a:t>
            </a:r>
            <a:r>
              <a:rPr lang="en-IN" b="1" dirty="0" smtClean="0"/>
              <a:t>Comment </a:t>
            </a:r>
            <a:r>
              <a:rPr lang="en-IN" b="1" dirty="0"/>
              <a:t>Tag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/>
          </a:bodyPr>
          <a:lstStyle/>
          <a:p>
            <a:r>
              <a:rPr lang="en-IN" dirty="0" smtClean="0"/>
              <a:t>Comments are non executable statements</a:t>
            </a:r>
          </a:p>
          <a:p>
            <a:r>
              <a:rPr lang="en-IN" dirty="0" smtClean="0"/>
              <a:t>Two Types</a:t>
            </a:r>
          </a:p>
          <a:p>
            <a:pPr marL="0" indent="0">
              <a:buNone/>
            </a:pPr>
            <a:r>
              <a:rPr lang="en-IN" dirty="0" smtClean="0"/>
              <a:t>	1. </a:t>
            </a:r>
            <a:r>
              <a:rPr lang="en-IN" b="1" dirty="0" smtClean="0"/>
              <a:t>Single Line comments  --  //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	</a:t>
            </a:r>
            <a:r>
              <a:rPr lang="en-IN" b="1" dirty="0" smtClean="0"/>
              <a:t>example </a:t>
            </a:r>
            <a:r>
              <a:rPr lang="en-IN" dirty="0" smtClean="0"/>
              <a:t>:- /This is a sample program/</a:t>
            </a:r>
          </a:p>
          <a:p>
            <a:pPr marL="0" indent="0">
              <a:buNone/>
            </a:pPr>
            <a:r>
              <a:rPr lang="en-IN" dirty="0" smtClean="0"/>
              <a:t>         2</a:t>
            </a:r>
            <a:r>
              <a:rPr lang="en-IN" b="1" dirty="0" smtClean="0"/>
              <a:t>. Multiline Comments--  &lt;! </a:t>
            </a:r>
            <a:r>
              <a:rPr lang="en-IN" b="1" dirty="0"/>
              <a:t>-- </a:t>
            </a:r>
            <a:r>
              <a:rPr lang="en-IN" b="1" dirty="0" smtClean="0"/>
              <a:t>&gt;</a:t>
            </a:r>
            <a:endParaRPr lang="en-IN" b="1" dirty="0"/>
          </a:p>
          <a:p>
            <a:pPr marL="0" indent="0">
              <a:buNone/>
            </a:pPr>
            <a:r>
              <a:rPr lang="en-IN" b="1" dirty="0" smtClean="0"/>
              <a:t>	example: </a:t>
            </a:r>
            <a:r>
              <a:rPr lang="en-IN" dirty="0" smtClean="0"/>
              <a:t>&lt;! – This is a sample program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	you can write multiple line comments--&gt;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8170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function </a:t>
            </a:r>
            <a:r>
              <a:rPr lang="en-IN" b="1" dirty="0" err="1"/>
              <a:t>isEven</a:t>
            </a:r>
            <a:r>
              <a:rPr lang="en-IN" b="1" dirty="0"/>
              <a:t> (</a:t>
            </a:r>
            <a:r>
              <a:rPr lang="en-IN" b="1" dirty="0" err="1"/>
              <a:t>num</a:t>
            </a:r>
            <a:r>
              <a:rPr lang="en-IN" b="1" dirty="0"/>
              <a:t>)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	{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		if </a:t>
            </a:r>
            <a:r>
              <a:rPr lang="en-IN" b="1" dirty="0"/>
              <a:t>(</a:t>
            </a:r>
            <a:r>
              <a:rPr lang="en-IN" b="1" dirty="0" err="1"/>
              <a:t>num</a:t>
            </a:r>
            <a:r>
              <a:rPr lang="en-IN" b="1" dirty="0"/>
              <a:t> % 2 == 0)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		{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			Return </a:t>
            </a:r>
            <a:r>
              <a:rPr lang="en-IN" b="1" dirty="0" err="1"/>
              <a:t>num</a:t>
            </a:r>
            <a:r>
              <a:rPr lang="en-IN" b="1" dirty="0"/>
              <a:t>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b="1" dirty="0" smtClean="0"/>
              <a:t>		}</a:t>
            </a:r>
            <a:endParaRPr lang="en-IN" dirty="0"/>
          </a:p>
          <a:p>
            <a:pPr marL="0" indent="0">
              <a:buNone/>
            </a:pPr>
            <a:r>
              <a:rPr lang="en-IN" b="1" smtClean="0"/>
              <a:t>	}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1079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*</a:t>
            </a:r>
            <a:r>
              <a:rPr lang="en-IN" dirty="0" smtClean="0"/>
              <a:t>Pattern Matching using Regular Expressions.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IN" sz="4000" dirty="0">
                <a:latin typeface="+mj-lt"/>
                <a:ea typeface="+mj-ea"/>
                <a:cs typeface="+mj-cs"/>
              </a:rPr>
              <a:t>Pattern matching is the process of searching a text. It is a text </a:t>
            </a:r>
            <a:r>
              <a:rPr lang="en-IN" sz="4000" dirty="0" smtClean="0">
                <a:latin typeface="+mj-lt"/>
                <a:ea typeface="+mj-ea"/>
                <a:cs typeface="+mj-cs"/>
              </a:rPr>
              <a:t>searching  </a:t>
            </a:r>
            <a:r>
              <a:rPr lang="en-IN" sz="4000" dirty="0">
                <a:latin typeface="+mj-lt"/>
                <a:ea typeface="+mj-ea"/>
                <a:cs typeface="+mj-cs"/>
              </a:rPr>
              <a:t>technique used in JavaScript for form validation, replacing text, processing user input.</a:t>
            </a:r>
          </a:p>
          <a:p>
            <a:pPr algn="just"/>
            <a:r>
              <a:rPr lang="en-IN" sz="4000" b="1" dirty="0">
                <a:latin typeface="+mj-lt"/>
                <a:ea typeface="+mj-ea"/>
                <a:cs typeface="+mj-cs"/>
              </a:rPr>
              <a:t>Regular expressions </a:t>
            </a:r>
            <a:r>
              <a:rPr lang="en-IN" sz="4000" dirty="0">
                <a:latin typeface="+mj-lt"/>
                <a:ea typeface="+mj-ea"/>
                <a:cs typeface="+mj-cs"/>
              </a:rPr>
              <a:t>are used to search a text from group of strings. Regular expressions are a method of searching which is  defined by American Mathematician </a:t>
            </a:r>
            <a:r>
              <a:rPr lang="en-IN" sz="4000" dirty="0" err="1">
                <a:latin typeface="+mj-lt"/>
                <a:ea typeface="+mj-ea"/>
                <a:cs typeface="+mj-cs"/>
              </a:rPr>
              <a:t>Stefen</a:t>
            </a:r>
            <a:r>
              <a:rPr lang="en-IN" sz="4000" dirty="0">
                <a:latin typeface="+mj-lt"/>
                <a:ea typeface="+mj-ea"/>
                <a:cs typeface="+mj-cs"/>
              </a:rPr>
              <a:t> </a:t>
            </a:r>
            <a:r>
              <a:rPr lang="en-IN" sz="4000" dirty="0" err="1">
                <a:latin typeface="+mj-lt"/>
                <a:ea typeface="+mj-ea"/>
                <a:cs typeface="+mj-cs"/>
              </a:rPr>
              <a:t>Kleene</a:t>
            </a:r>
            <a:r>
              <a:rPr lang="en-IN" b="1" dirty="0" smtClean="0"/>
              <a:t>. </a:t>
            </a:r>
            <a:endParaRPr lang="en-IN" dirty="0" smtClean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9312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Regular Expressions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Regular expression is a pattern of characters following a specialized syntax used to search text for a matching pattern</a:t>
            </a:r>
            <a:r>
              <a:rPr lang="en-IN" dirty="0" smtClean="0"/>
              <a:t>.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:- .in will find </a:t>
            </a:r>
            <a:r>
              <a:rPr lang="en-IN" b="1" dirty="0" smtClean="0"/>
              <a:t>win</a:t>
            </a:r>
            <a:r>
              <a:rPr lang="en-IN" dirty="0" smtClean="0"/>
              <a:t> in windows</a:t>
            </a:r>
          </a:p>
          <a:p>
            <a:pPr marL="0" indent="0">
              <a:buNone/>
            </a:pPr>
            <a:r>
              <a:rPr lang="en-IN" b="1" dirty="0" smtClean="0"/>
              <a:t>	Email </a:t>
            </a:r>
            <a:r>
              <a:rPr lang="en-IN" b="1" dirty="0"/>
              <a:t>format</a:t>
            </a:r>
            <a:r>
              <a:rPr lang="en-IN" dirty="0"/>
              <a:t>: The regular expression for email is</a:t>
            </a:r>
          </a:p>
          <a:p>
            <a:pPr marL="0" indent="0">
              <a:buNone/>
            </a:pPr>
            <a:r>
              <a:rPr lang="en-IN" b="1" dirty="0" smtClean="0"/>
              <a:t>	/^[</a:t>
            </a:r>
            <a:r>
              <a:rPr lang="en-IN" b="1" dirty="0"/>
              <a:t>a-zA-Z0-9._-]+@[a-zA-Z0-9.-]+\.[a-</a:t>
            </a:r>
            <a:r>
              <a:rPr lang="en-IN" b="1" dirty="0" err="1"/>
              <a:t>zA</a:t>
            </a:r>
            <a:r>
              <a:rPr lang="en-IN" b="1" dirty="0"/>
              <a:t>-Z]{2,4}$/</a:t>
            </a:r>
            <a:endParaRPr lang="en-IN" dirty="0"/>
          </a:p>
          <a:p>
            <a:endParaRPr lang="en-IN" dirty="0" smtClean="0"/>
          </a:p>
          <a:p>
            <a:pPr lvl="3"/>
            <a:endParaRPr lang="en-IN" dirty="0"/>
          </a:p>
          <a:p>
            <a:r>
              <a:rPr lang="en-IN" dirty="0"/>
              <a:t>It is simple way to check quickly </a:t>
            </a:r>
            <a:r>
              <a:rPr lang="en-IN" dirty="0" smtClean="0"/>
              <a:t>whether a given string is their in your document or not.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305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**</a:t>
            </a:r>
            <a:r>
              <a:rPr lang="en-IN" dirty="0" smtClean="0"/>
              <a:t>Pattern Matching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229600" cy="4525963"/>
          </a:xfrm>
        </p:spPr>
        <p:txBody>
          <a:bodyPr/>
          <a:lstStyle/>
          <a:p>
            <a:r>
              <a:rPr lang="en-IN" b="1" dirty="0" smtClean="0"/>
              <a:t>Match() Method</a:t>
            </a:r>
          </a:p>
          <a:p>
            <a:pPr marL="0" indent="0" algn="just">
              <a:buNone/>
            </a:pPr>
            <a:r>
              <a:rPr lang="en-IN" dirty="0"/>
              <a:t> </a:t>
            </a:r>
            <a:r>
              <a:rPr lang="en-IN" dirty="0" smtClean="0"/>
              <a:t>  A match method is used to </a:t>
            </a:r>
            <a:r>
              <a:rPr lang="en-IN" b="1" dirty="0" smtClean="0"/>
              <a:t>search for a pattern of character in a string </a:t>
            </a:r>
            <a:r>
              <a:rPr lang="en-IN" dirty="0" smtClean="0"/>
              <a:t>and </a:t>
            </a:r>
            <a:r>
              <a:rPr lang="en-IN" b="1" dirty="0" smtClean="0"/>
              <a:t>returns an array where each element of the array contains a matched pattern</a:t>
            </a:r>
            <a:r>
              <a:rPr lang="en-IN" dirty="0" smtClean="0"/>
              <a:t>. If no matches are found then it returns a null value.</a:t>
            </a:r>
          </a:p>
        </p:txBody>
      </p:sp>
    </p:spTree>
    <p:extLst>
      <p:ext uri="{BB962C8B-B14F-4D97-AF65-F5344CB8AC3E}">
        <p14:creationId xmlns:p14="http://schemas.microsoft.com/office/powerpoint/2010/main" xmlns="" val="29887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Ëxample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 err="1"/>
              <a:t>Eg</a:t>
            </a:r>
            <a:r>
              <a:rPr lang="en-IN" dirty="0"/>
              <a:t>:-  </a:t>
            </a:r>
            <a:r>
              <a:rPr lang="en-IN" dirty="0" err="1"/>
              <a:t>MatchArray</a:t>
            </a:r>
            <a:r>
              <a:rPr lang="en-IN" dirty="0"/>
              <a:t> = </a:t>
            </a:r>
            <a:r>
              <a:rPr lang="en-IN" dirty="0" err="1"/>
              <a:t>String.match</a:t>
            </a:r>
            <a:r>
              <a:rPr lang="en-IN" dirty="0"/>
              <a:t>(</a:t>
            </a:r>
            <a:r>
              <a:rPr lang="en-IN" dirty="0" err="1"/>
              <a:t>reg.exp</a:t>
            </a:r>
            <a:r>
              <a:rPr lang="en-IN" dirty="0"/>
              <a:t>);</a:t>
            </a:r>
          </a:p>
          <a:p>
            <a:pPr marL="0" indent="0" algn="just">
              <a:buNone/>
            </a:pPr>
            <a:r>
              <a:rPr lang="en-IN" dirty="0"/>
              <a:t>	</a:t>
            </a:r>
            <a:r>
              <a:rPr lang="en-IN" dirty="0" err="1"/>
              <a:t>regexp</a:t>
            </a:r>
            <a:r>
              <a:rPr lang="en-IN" dirty="0"/>
              <a:t>=“</a:t>
            </a:r>
            <a:r>
              <a:rPr lang="en-IN" b="1" dirty="0" smtClean="0"/>
              <a:t>nit</a:t>
            </a:r>
            <a:r>
              <a:rPr lang="en-IN" dirty="0" smtClean="0"/>
              <a:t>”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O/P -    Unity, Unit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7062435"/>
              </p:ext>
            </p:extLst>
          </p:nvPr>
        </p:nvGraphicFramePr>
        <p:xfrm>
          <a:off x="3707904" y="2564904"/>
          <a:ext cx="1440160" cy="22322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</a:tblGrid>
              <a:tr h="736418"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 </a:t>
                      </a:r>
                      <a:r>
                        <a:rPr lang="en-IN" b="1" baseline="0" dirty="0" smtClean="0"/>
                        <a:t>Unity</a:t>
                      </a:r>
                      <a:endParaRPr lang="en-IN" b="1" dirty="0"/>
                    </a:p>
                  </a:txBody>
                  <a:tcPr/>
                </a:tc>
              </a:tr>
              <a:tr h="373957">
                <a:tc>
                  <a:txBody>
                    <a:bodyPr/>
                    <a:lstStyle/>
                    <a:p>
                      <a:r>
                        <a:rPr lang="en-IN" dirty="0" smtClean="0"/>
                        <a:t>Hello</a:t>
                      </a:r>
                      <a:endParaRPr lang="en-IN" dirty="0"/>
                    </a:p>
                  </a:txBody>
                  <a:tcPr/>
                </a:tc>
              </a:tr>
              <a:tr h="373957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Hai</a:t>
                      </a:r>
                      <a:endParaRPr lang="en-IN" dirty="0"/>
                    </a:p>
                  </a:txBody>
                  <a:tcPr/>
                </a:tc>
              </a:tr>
              <a:tr h="373957">
                <a:tc>
                  <a:txBody>
                    <a:bodyPr/>
                    <a:lstStyle/>
                    <a:p>
                      <a:r>
                        <a:rPr lang="en-IN" b="1" dirty="0" smtClean="0"/>
                        <a:t>Unit</a:t>
                      </a:r>
                    </a:p>
                  </a:txBody>
                  <a:tcPr/>
                </a:tc>
              </a:tr>
              <a:tr h="373957">
                <a:tc>
                  <a:txBody>
                    <a:bodyPr/>
                    <a:lstStyle/>
                    <a:p>
                      <a:r>
                        <a:rPr lang="en-IN" dirty="0" smtClean="0"/>
                        <a:t>University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9605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Search()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A search method is </a:t>
            </a:r>
            <a:r>
              <a:rPr lang="en-IN" b="1" dirty="0" smtClean="0"/>
              <a:t>used to search a pattern of character within a string and returns the index position of  where the pattern was found</a:t>
            </a:r>
            <a:r>
              <a:rPr lang="en-IN" dirty="0" smtClean="0"/>
              <a:t>. The index starts at 0  and if the pattern is not found it will return -1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57376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9552" y="119675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IN" dirty="0" err="1" smtClean="0"/>
              <a:t>Eg</a:t>
            </a:r>
            <a:r>
              <a:rPr lang="en-IN" dirty="0" smtClean="0"/>
              <a:t>:-  </a:t>
            </a:r>
            <a:r>
              <a:rPr lang="en-IN" dirty="0" err="1" smtClean="0"/>
              <a:t>NewArray</a:t>
            </a:r>
            <a:r>
              <a:rPr lang="en-IN" dirty="0" smtClean="0"/>
              <a:t> = </a:t>
            </a:r>
            <a:r>
              <a:rPr lang="en-IN" dirty="0" err="1" smtClean="0"/>
              <a:t>String.search</a:t>
            </a:r>
            <a:r>
              <a:rPr lang="en-IN" dirty="0" smtClean="0"/>
              <a:t>(</a:t>
            </a:r>
            <a:r>
              <a:rPr lang="en-IN" dirty="0" err="1" smtClean="0"/>
              <a:t>reg.exp</a:t>
            </a:r>
            <a:r>
              <a:rPr lang="en-IN" dirty="0" smtClean="0"/>
              <a:t>);</a:t>
            </a:r>
          </a:p>
          <a:p>
            <a:pPr marL="0" indent="0" algn="just">
              <a:buFont typeface="Arial" pitchFamily="34" charset="0"/>
              <a:buNone/>
            </a:pPr>
            <a:r>
              <a:rPr lang="en-IN" dirty="0" smtClean="0"/>
              <a:t>	</a:t>
            </a:r>
            <a:r>
              <a:rPr lang="en-IN" dirty="0" err="1" smtClean="0"/>
              <a:t>regexp</a:t>
            </a:r>
            <a:r>
              <a:rPr lang="en-IN" dirty="0" smtClean="0"/>
              <a:t>=“</a:t>
            </a:r>
            <a:r>
              <a:rPr lang="en-IN" b="1" dirty="0" smtClean="0"/>
              <a:t>nit</a:t>
            </a:r>
            <a:r>
              <a:rPr lang="en-IN" dirty="0" smtClean="0"/>
              <a:t>”</a:t>
            </a:r>
          </a:p>
          <a:p>
            <a:pPr marL="0" indent="0" fontAlgn="t">
              <a:buNone/>
            </a:pPr>
            <a:endParaRPr lang="en-IN" dirty="0" smtClean="0"/>
          </a:p>
          <a:p>
            <a:pPr marL="0" indent="0">
              <a:buFont typeface="Arial" pitchFamily="34" charset="0"/>
              <a:buNone/>
            </a:pPr>
            <a:endParaRPr lang="en-IN" dirty="0" smtClean="0"/>
          </a:p>
          <a:p>
            <a:pPr marL="0" indent="0">
              <a:buFont typeface="Arial" pitchFamily="34" charset="0"/>
              <a:buNone/>
            </a:pPr>
            <a:endParaRPr lang="en-IN" dirty="0" smtClean="0"/>
          </a:p>
          <a:p>
            <a:pPr marL="0" indent="0">
              <a:buFont typeface="Arial" pitchFamily="34" charset="0"/>
              <a:buNone/>
            </a:pPr>
            <a:endParaRPr lang="en-IN" dirty="0" smtClean="0"/>
          </a:p>
          <a:p>
            <a:pPr marL="0" indent="0">
              <a:buFont typeface="Arial" pitchFamily="34" charset="0"/>
              <a:buNone/>
            </a:pPr>
            <a:r>
              <a:rPr lang="en-IN" dirty="0" smtClean="0"/>
              <a:t>O/P -    0 and 3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55564676"/>
              </p:ext>
            </p:extLst>
          </p:nvPr>
        </p:nvGraphicFramePr>
        <p:xfrm>
          <a:off x="4211960" y="2343610"/>
          <a:ext cx="1440160" cy="22322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</a:tblGrid>
              <a:tr h="736418"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 </a:t>
                      </a:r>
                      <a:r>
                        <a:rPr lang="en-IN" b="1" baseline="0" dirty="0" smtClean="0"/>
                        <a:t>Unity</a:t>
                      </a:r>
                      <a:endParaRPr lang="en-IN" b="1" dirty="0"/>
                    </a:p>
                  </a:txBody>
                  <a:tcPr/>
                </a:tc>
              </a:tr>
              <a:tr h="373957">
                <a:tc>
                  <a:txBody>
                    <a:bodyPr/>
                    <a:lstStyle/>
                    <a:p>
                      <a:r>
                        <a:rPr lang="en-IN" dirty="0" smtClean="0"/>
                        <a:t>Hello</a:t>
                      </a:r>
                      <a:endParaRPr lang="en-IN" dirty="0"/>
                    </a:p>
                  </a:txBody>
                  <a:tcPr/>
                </a:tc>
              </a:tr>
              <a:tr h="373957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Hai</a:t>
                      </a:r>
                      <a:endParaRPr lang="en-IN" dirty="0"/>
                    </a:p>
                  </a:txBody>
                  <a:tcPr/>
                </a:tc>
              </a:tr>
              <a:tr h="373957">
                <a:tc>
                  <a:txBody>
                    <a:bodyPr/>
                    <a:lstStyle/>
                    <a:p>
                      <a:r>
                        <a:rPr lang="en-IN" b="1" dirty="0" smtClean="0"/>
                        <a:t>Unit</a:t>
                      </a:r>
                    </a:p>
                  </a:txBody>
                  <a:tcPr/>
                </a:tc>
              </a:tr>
              <a:tr h="373957">
                <a:tc>
                  <a:txBody>
                    <a:bodyPr/>
                    <a:lstStyle/>
                    <a:p>
                      <a:r>
                        <a:rPr lang="en-IN" dirty="0" smtClean="0"/>
                        <a:t>University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643306" y="257174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86182" y="385762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86182" y="421481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403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Replace ()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7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Replace method is used to search for a string and replace the string with another string.</a:t>
            </a:r>
          </a:p>
          <a:p>
            <a:pPr marL="0" indent="0" algn="just">
              <a:buNone/>
            </a:pPr>
            <a:r>
              <a:rPr lang="en-IN" dirty="0" err="1" smtClean="0"/>
              <a:t>Eg</a:t>
            </a:r>
            <a:r>
              <a:rPr lang="en-IN" dirty="0" smtClean="0"/>
              <a:t> :- </a:t>
            </a:r>
            <a:r>
              <a:rPr lang="en-IN" dirty="0"/>
              <a:t>:-  </a:t>
            </a:r>
            <a:r>
              <a:rPr lang="en-IN" dirty="0" err="1"/>
              <a:t>NewArray</a:t>
            </a:r>
            <a:r>
              <a:rPr lang="en-IN" dirty="0"/>
              <a:t> = </a:t>
            </a:r>
            <a:r>
              <a:rPr lang="en-IN" dirty="0" err="1" smtClean="0"/>
              <a:t>String.replace</a:t>
            </a:r>
            <a:r>
              <a:rPr lang="en-IN" dirty="0" smtClean="0"/>
              <a:t>(“</a:t>
            </a:r>
            <a:r>
              <a:rPr lang="en-IN" dirty="0" err="1" smtClean="0"/>
              <a:t>Hello”,”How</a:t>
            </a:r>
            <a:r>
              <a:rPr lang="en-IN" dirty="0" smtClean="0"/>
              <a:t>”);</a:t>
            </a:r>
            <a:endParaRPr lang="en-IN" dirty="0"/>
          </a:p>
          <a:p>
            <a:pPr marL="0" indent="0" algn="just">
              <a:buNone/>
            </a:pPr>
            <a:r>
              <a:rPr lang="en-IN" dirty="0"/>
              <a:t>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63342130"/>
              </p:ext>
            </p:extLst>
          </p:nvPr>
        </p:nvGraphicFramePr>
        <p:xfrm>
          <a:off x="3707904" y="3356992"/>
          <a:ext cx="1440160" cy="18888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</a:tblGrid>
              <a:tr h="425859"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 </a:t>
                      </a:r>
                      <a:r>
                        <a:rPr lang="en-IN" b="1" baseline="0" dirty="0" smtClean="0"/>
                        <a:t>Unity</a:t>
                      </a:r>
                      <a:endParaRPr lang="en-IN" b="1" dirty="0"/>
                    </a:p>
                  </a:txBody>
                  <a:tcPr/>
                </a:tc>
              </a:tr>
              <a:tr h="216253">
                <a:tc>
                  <a:txBody>
                    <a:bodyPr/>
                    <a:lstStyle/>
                    <a:p>
                      <a:r>
                        <a:rPr lang="en-IN" dirty="0" smtClean="0"/>
                        <a:t>Hello</a:t>
                      </a:r>
                      <a:endParaRPr lang="en-IN" dirty="0"/>
                    </a:p>
                  </a:txBody>
                  <a:tcPr/>
                </a:tc>
              </a:tr>
              <a:tr h="216253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Hai</a:t>
                      </a:r>
                      <a:endParaRPr lang="en-IN" dirty="0"/>
                    </a:p>
                  </a:txBody>
                  <a:tcPr/>
                </a:tc>
              </a:tr>
              <a:tr h="216253">
                <a:tc>
                  <a:txBody>
                    <a:bodyPr/>
                    <a:lstStyle/>
                    <a:p>
                      <a:r>
                        <a:rPr lang="en-IN" b="1" dirty="0" smtClean="0"/>
                        <a:t>Unit</a:t>
                      </a:r>
                    </a:p>
                  </a:txBody>
                  <a:tcPr/>
                </a:tc>
              </a:tr>
              <a:tr h="216253">
                <a:tc>
                  <a:txBody>
                    <a:bodyPr/>
                    <a:lstStyle/>
                    <a:p>
                      <a:r>
                        <a:rPr lang="en-IN" dirty="0" smtClean="0"/>
                        <a:t>University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37996822"/>
              </p:ext>
            </p:extLst>
          </p:nvPr>
        </p:nvGraphicFramePr>
        <p:xfrm>
          <a:off x="5436096" y="3356992"/>
          <a:ext cx="1440160" cy="18888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</a:tblGrid>
              <a:tr h="425859"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 </a:t>
                      </a:r>
                      <a:r>
                        <a:rPr lang="en-IN" b="1" baseline="0" dirty="0" smtClean="0"/>
                        <a:t>Unity</a:t>
                      </a:r>
                      <a:endParaRPr lang="en-IN" b="1" dirty="0"/>
                    </a:p>
                  </a:txBody>
                  <a:tcPr/>
                </a:tc>
              </a:tr>
              <a:tr h="216253">
                <a:tc>
                  <a:txBody>
                    <a:bodyPr/>
                    <a:lstStyle/>
                    <a:p>
                      <a:r>
                        <a:rPr lang="en-IN" dirty="0" smtClean="0"/>
                        <a:t>How</a:t>
                      </a:r>
                      <a:endParaRPr lang="en-IN" dirty="0"/>
                    </a:p>
                  </a:txBody>
                  <a:tcPr/>
                </a:tc>
              </a:tr>
              <a:tr h="216253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Hai</a:t>
                      </a:r>
                      <a:endParaRPr lang="en-IN" dirty="0"/>
                    </a:p>
                  </a:txBody>
                  <a:tcPr/>
                </a:tc>
              </a:tr>
              <a:tr h="216253">
                <a:tc>
                  <a:txBody>
                    <a:bodyPr/>
                    <a:lstStyle/>
                    <a:p>
                      <a:r>
                        <a:rPr lang="en-IN" b="1" dirty="0" smtClean="0"/>
                        <a:t>Unit</a:t>
                      </a:r>
                    </a:p>
                  </a:txBody>
                  <a:tcPr/>
                </a:tc>
              </a:tr>
              <a:tr h="216253">
                <a:tc>
                  <a:txBody>
                    <a:bodyPr/>
                    <a:lstStyle/>
                    <a:p>
                      <a:r>
                        <a:rPr lang="en-IN" dirty="0" smtClean="0"/>
                        <a:t>University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1639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Split()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Split method is used to split a single text string into an array of substrings.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:- </a:t>
            </a:r>
            <a:r>
              <a:rPr lang="en-IN" dirty="0" err="1" smtClean="0"/>
              <a:t>var</a:t>
            </a:r>
            <a:r>
              <a:rPr lang="en-IN" dirty="0" smtClean="0"/>
              <a:t> string =“</a:t>
            </a:r>
            <a:r>
              <a:rPr lang="en-IN" dirty="0" err="1" smtClean="0"/>
              <a:t>HelloHowAreYou</a:t>
            </a:r>
            <a:r>
              <a:rPr lang="en-IN" dirty="0" smtClean="0"/>
              <a:t>”;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split array=</a:t>
            </a:r>
            <a:r>
              <a:rPr lang="en-IN" dirty="0" err="1" smtClean="0"/>
              <a:t>string.split</a:t>
            </a:r>
            <a:r>
              <a:rPr lang="en-IN" dirty="0" smtClean="0"/>
              <a:t>(string);</a:t>
            </a:r>
          </a:p>
          <a:p>
            <a:pPr marL="0" indent="0">
              <a:buNone/>
            </a:pPr>
            <a:endParaRPr lang="en-IN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78013439"/>
              </p:ext>
            </p:extLst>
          </p:nvPr>
        </p:nvGraphicFramePr>
        <p:xfrm>
          <a:off x="3203848" y="3933056"/>
          <a:ext cx="1440160" cy="18582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</a:tblGrid>
              <a:tr h="736418">
                <a:tc>
                  <a:txBody>
                    <a:bodyPr/>
                    <a:lstStyle/>
                    <a:p>
                      <a:r>
                        <a:rPr lang="en-IN" b="0" baseline="0" dirty="0" smtClean="0"/>
                        <a:t>Hello</a:t>
                      </a:r>
                      <a:endParaRPr lang="en-IN" b="1" dirty="0"/>
                    </a:p>
                  </a:txBody>
                  <a:tcPr/>
                </a:tc>
              </a:tr>
              <a:tr h="373957">
                <a:tc>
                  <a:txBody>
                    <a:bodyPr/>
                    <a:lstStyle/>
                    <a:p>
                      <a:r>
                        <a:rPr lang="en-IN" dirty="0" smtClean="0"/>
                        <a:t>How</a:t>
                      </a:r>
                      <a:endParaRPr lang="en-IN" dirty="0"/>
                    </a:p>
                  </a:txBody>
                  <a:tcPr/>
                </a:tc>
              </a:tr>
              <a:tr h="373957">
                <a:tc>
                  <a:txBody>
                    <a:bodyPr/>
                    <a:lstStyle/>
                    <a:p>
                      <a:r>
                        <a:rPr lang="en-IN" dirty="0" smtClean="0"/>
                        <a:t>Are</a:t>
                      </a:r>
                      <a:endParaRPr lang="en-IN" dirty="0"/>
                    </a:p>
                  </a:txBody>
                  <a:tcPr/>
                </a:tc>
              </a:tr>
              <a:tr h="373957">
                <a:tc>
                  <a:txBody>
                    <a:bodyPr/>
                    <a:lstStyle/>
                    <a:p>
                      <a:r>
                        <a:rPr lang="en-IN" b="1" dirty="0" smtClean="0"/>
                        <a:t>You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245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*</a:t>
            </a:r>
            <a:r>
              <a:rPr lang="en-IN" dirty="0" smtClean="0"/>
              <a:t>Errors in 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 </a:t>
            </a:r>
            <a:r>
              <a:rPr lang="en-US" b="1" dirty="0"/>
              <a:t>error</a:t>
            </a:r>
            <a:r>
              <a:rPr lang="en-US" dirty="0"/>
              <a:t> describes any issue that arises unexpectedly that cause a </a:t>
            </a:r>
            <a:r>
              <a:rPr lang="en-US" b="1" dirty="0"/>
              <a:t>computer</a:t>
            </a:r>
            <a:r>
              <a:rPr lang="en-US" dirty="0"/>
              <a:t> to not function </a:t>
            </a:r>
            <a:r>
              <a:rPr lang="en-US" dirty="0" smtClean="0"/>
              <a:t>properly.</a:t>
            </a:r>
          </a:p>
          <a:p>
            <a:r>
              <a:rPr lang="en-US" dirty="0" smtClean="0"/>
              <a:t>3 types</a:t>
            </a:r>
          </a:p>
          <a:p>
            <a:r>
              <a:rPr lang="en-US" dirty="0" smtClean="0"/>
              <a:t>Load or Compile time error</a:t>
            </a:r>
          </a:p>
          <a:p>
            <a:r>
              <a:rPr lang="en-US" dirty="0" smtClean="0"/>
              <a:t>Run time Error</a:t>
            </a:r>
          </a:p>
          <a:p>
            <a:r>
              <a:rPr lang="en-US" dirty="0" smtClean="0"/>
              <a:t>Logical Error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9652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3760</TotalTime>
  <Words>2751</Words>
  <Application>Microsoft Office PowerPoint</Application>
  <PresentationFormat>On-screen Show (4:3)</PresentationFormat>
  <Paragraphs>791</Paragraphs>
  <Slides>102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03" baseType="lpstr">
      <vt:lpstr>Office Theme</vt:lpstr>
      <vt:lpstr>Chapter -6</vt:lpstr>
      <vt:lpstr>Slide 2</vt:lpstr>
      <vt:lpstr>Slide 3</vt:lpstr>
      <vt:lpstr>*Features of JS</vt:lpstr>
      <vt:lpstr>*Java Vs Java Script</vt:lpstr>
      <vt:lpstr>Object Orientation and JS</vt:lpstr>
      <vt:lpstr>JavaScript syntax </vt:lpstr>
      <vt:lpstr>Eg</vt:lpstr>
      <vt:lpstr>*Comment Tag</vt:lpstr>
      <vt:lpstr>Javascript keywords </vt:lpstr>
      <vt:lpstr>*Data types in JS</vt:lpstr>
      <vt:lpstr>Slide 12</vt:lpstr>
      <vt:lpstr>Slide 13</vt:lpstr>
      <vt:lpstr>Slide 14</vt:lpstr>
      <vt:lpstr>Slide 15</vt:lpstr>
      <vt:lpstr>Slide 16</vt:lpstr>
      <vt:lpstr>*JavaScript Variables </vt:lpstr>
      <vt:lpstr>Slide 18</vt:lpstr>
      <vt:lpstr>Assigning values to be variables. </vt:lpstr>
      <vt:lpstr>*Variable scope in JS</vt:lpstr>
      <vt:lpstr>Local JavaScript Variables   </vt:lpstr>
      <vt:lpstr>Global JavaScript Variables </vt:lpstr>
      <vt:lpstr>Operators</vt:lpstr>
      <vt:lpstr>Arithmetic operators:  </vt:lpstr>
      <vt:lpstr>The Assignment Operators: they are used to assign values to variables.   </vt:lpstr>
      <vt:lpstr>Comparison operators(relational operators)   </vt:lpstr>
      <vt:lpstr>Increment &amp; Decrement</vt:lpstr>
      <vt:lpstr>Logical operators </vt:lpstr>
      <vt:lpstr>Methods: </vt:lpstr>
      <vt:lpstr>Properties: </vt:lpstr>
      <vt:lpstr>*The Math object </vt:lpstr>
      <vt:lpstr>Properties of Math Object:    </vt:lpstr>
      <vt:lpstr>Methods of math object</vt:lpstr>
      <vt:lpstr>Slide 34</vt:lpstr>
      <vt:lpstr>Slide 35</vt:lpstr>
      <vt:lpstr>*Number Object </vt:lpstr>
      <vt:lpstr>isInteger() </vt:lpstr>
      <vt:lpstr>parseInt() </vt:lpstr>
      <vt:lpstr>toExponential() </vt:lpstr>
      <vt:lpstr>toFixed() </vt:lpstr>
      <vt:lpstr>toPrecision()</vt:lpstr>
      <vt:lpstr>*The Date Object </vt:lpstr>
      <vt:lpstr>*The String object</vt:lpstr>
      <vt:lpstr>Slide 44</vt:lpstr>
      <vt:lpstr>Slide 45</vt:lpstr>
      <vt:lpstr>Slide 46</vt:lpstr>
      <vt:lpstr>The typeof Operator</vt:lpstr>
      <vt:lpstr>*Type Conversion </vt:lpstr>
      <vt:lpstr>Explicit- Conversions from String To Numbers: </vt:lpstr>
      <vt:lpstr>**Screen output &amp; Keyboard input methods.</vt:lpstr>
      <vt:lpstr>*Methods to show output</vt:lpstr>
      <vt:lpstr>document.write() or document.writeln()</vt:lpstr>
      <vt:lpstr> window.alert()   </vt:lpstr>
      <vt:lpstr>Slide 54</vt:lpstr>
      <vt:lpstr>window.status(); </vt:lpstr>
      <vt:lpstr>*Methods to take input</vt:lpstr>
      <vt:lpstr>Window.prompt()</vt:lpstr>
      <vt:lpstr>Slide 58</vt:lpstr>
      <vt:lpstr>Window. confirm()</vt:lpstr>
      <vt:lpstr>Slide 60</vt:lpstr>
      <vt:lpstr>Conditional statements </vt:lpstr>
      <vt:lpstr>if statement  </vt:lpstr>
      <vt:lpstr>If...else Statement </vt:lpstr>
      <vt:lpstr>Example- if- else</vt:lpstr>
      <vt:lpstr>If...else if...else Statement</vt:lpstr>
      <vt:lpstr>Example </vt:lpstr>
      <vt:lpstr>Switch Statement </vt:lpstr>
      <vt:lpstr>Example</vt:lpstr>
      <vt:lpstr>Looping or iterative statements </vt:lpstr>
      <vt:lpstr>Example</vt:lpstr>
      <vt:lpstr>do…while loop </vt:lpstr>
      <vt:lpstr>Example</vt:lpstr>
      <vt:lpstr>for loop: </vt:lpstr>
      <vt:lpstr>Example</vt:lpstr>
      <vt:lpstr>JavaScript Arrays  </vt:lpstr>
      <vt:lpstr>*Creating an Array </vt:lpstr>
      <vt:lpstr>Creating Array using  the keyword new</vt:lpstr>
      <vt:lpstr>*The Array Methods </vt:lpstr>
      <vt:lpstr>Length() Method</vt:lpstr>
      <vt:lpstr>Push() Method</vt:lpstr>
      <vt:lpstr>Pop() Method </vt:lpstr>
      <vt:lpstr>Shift() Method</vt:lpstr>
      <vt:lpstr>Unshift() Method</vt:lpstr>
      <vt:lpstr>Reverse Method()</vt:lpstr>
      <vt:lpstr>Sort() Method</vt:lpstr>
      <vt:lpstr>Concat() Method</vt:lpstr>
      <vt:lpstr>Slice () Method</vt:lpstr>
      <vt:lpstr>*JavaScript Functions   </vt:lpstr>
      <vt:lpstr>The general syntax of a JavaScript function is: </vt:lpstr>
      <vt:lpstr>Example</vt:lpstr>
      <vt:lpstr>*Pattern Matching using Regular Expressions.</vt:lpstr>
      <vt:lpstr>Regular Expressions</vt:lpstr>
      <vt:lpstr>**Pattern Matching Methods</vt:lpstr>
      <vt:lpstr>Ëxample</vt:lpstr>
      <vt:lpstr>Search() Method</vt:lpstr>
      <vt:lpstr>Example</vt:lpstr>
      <vt:lpstr>Replace () Method</vt:lpstr>
      <vt:lpstr>Split() Method</vt:lpstr>
      <vt:lpstr>*Errors in Script</vt:lpstr>
      <vt:lpstr>Load or Compile time error</vt:lpstr>
      <vt:lpstr>Runtime errors</vt:lpstr>
      <vt:lpstr>Logical error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- 4</dc:title>
  <dc:creator>PriyaHari</dc:creator>
  <cp:lastModifiedBy>priyahari2010@outlook.com</cp:lastModifiedBy>
  <cp:revision>184</cp:revision>
  <dcterms:created xsi:type="dcterms:W3CDTF">2020-04-01T17:37:26Z</dcterms:created>
  <dcterms:modified xsi:type="dcterms:W3CDTF">2022-08-08T15:24:18Z</dcterms:modified>
</cp:coreProperties>
</file>