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5" r:id="rId2"/>
    <p:sldId id="286" r:id="rId3"/>
    <p:sldId id="289" r:id="rId4"/>
    <p:sldId id="287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322" r:id="rId13"/>
    <p:sldId id="301" r:id="rId14"/>
    <p:sldId id="302" r:id="rId15"/>
    <p:sldId id="303" r:id="rId16"/>
    <p:sldId id="304" r:id="rId17"/>
    <p:sldId id="305" r:id="rId18"/>
    <p:sldId id="306" r:id="rId19"/>
    <p:sldId id="327" r:id="rId20"/>
    <p:sldId id="307" r:id="rId21"/>
    <p:sldId id="309" r:id="rId22"/>
    <p:sldId id="310" r:id="rId23"/>
    <p:sldId id="324" r:id="rId24"/>
    <p:sldId id="311" r:id="rId25"/>
    <p:sldId id="323" r:id="rId26"/>
    <p:sldId id="312" r:id="rId27"/>
    <p:sldId id="325" r:id="rId28"/>
    <p:sldId id="313" r:id="rId29"/>
    <p:sldId id="314" r:id="rId30"/>
    <p:sldId id="315" r:id="rId31"/>
    <p:sldId id="316" r:id="rId32"/>
    <p:sldId id="326" r:id="rId33"/>
    <p:sldId id="318" r:id="rId34"/>
    <p:sldId id="319" r:id="rId35"/>
    <p:sldId id="328" r:id="rId36"/>
    <p:sldId id="32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7" autoAdjust="0"/>
    <p:restoredTop sz="94673" autoAdjust="0"/>
  </p:normalViewPr>
  <p:slideViewPr>
    <p:cSldViewPr>
      <p:cViewPr varScale="1">
        <p:scale>
          <a:sx n="79" d="100"/>
          <a:sy n="79" d="100"/>
        </p:scale>
        <p:origin x="-147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E90BD-4056-4221-8F4C-7EE83F72070F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B5FA8-6014-412C-AFD2-D8B929E1A9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349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B5FA8-6014-412C-AFD2-D8B929E1A90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0320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678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933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276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22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578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3122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087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737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8318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993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36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60C0-0136-4170-8230-4C98E985EB8D}" type="datetimeFigureOut">
              <a:rPr lang="en-IN" smtClean="0"/>
              <a:pPr/>
              <a:t>11-08-2022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D3A9-8087-45F5-A16F-EC0EE6F19DB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540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64904"/>
            <a:ext cx="8229600" cy="1143000"/>
          </a:xfrm>
        </p:spPr>
        <p:txBody>
          <a:bodyPr/>
          <a:lstStyle/>
          <a:p>
            <a:r>
              <a:rPr lang="en-IN" dirty="0" smtClean="0"/>
              <a:t>Chapter - 7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350100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/>
              <a:t>		</a:t>
            </a:r>
            <a:r>
              <a:rPr lang="en-IN" b="1" dirty="0" err="1" smtClean="0"/>
              <a:t>Javascript</a:t>
            </a:r>
            <a:r>
              <a:rPr lang="en-IN" b="1" dirty="0" smtClean="0"/>
              <a:t> </a:t>
            </a:r>
            <a:r>
              <a:rPr lang="en-IN" b="1" dirty="0"/>
              <a:t>And </a:t>
            </a:r>
            <a:r>
              <a:rPr lang="en-IN" b="1" dirty="0" err="1"/>
              <a:t>Xhtml</a:t>
            </a:r>
            <a:r>
              <a:rPr lang="en-IN" b="1" dirty="0"/>
              <a:t> Documents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36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en-IN" b="1" dirty="0"/>
              <a:t>DOM </a:t>
            </a:r>
            <a:r>
              <a:rPr lang="en-IN" b="1" dirty="0" smtClean="0"/>
              <a:t>3:</a:t>
            </a:r>
            <a:endParaRPr lang="en-IN" dirty="0"/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-Latest version recommended in 2004.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–  support for namespaces(Organizes JS 			Coding)</a:t>
            </a:r>
          </a:p>
          <a:p>
            <a:pPr marL="0" indent="0">
              <a:buNone/>
            </a:pPr>
            <a:r>
              <a:rPr lang="en-IN" dirty="0"/>
              <a:t>	–  </a:t>
            </a:r>
            <a:r>
              <a:rPr lang="en-IN" dirty="0" smtClean="0"/>
              <a:t>It is intended to resolve a lot of 		complications that exists in level 2 DOM.</a:t>
            </a:r>
          </a:p>
          <a:p>
            <a:pPr marL="0" indent="0">
              <a:buNone/>
            </a:pPr>
            <a:r>
              <a:rPr lang="en-IN" dirty="0" smtClean="0"/>
              <a:t>	- It supports DTD,CSS and other features.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Very few browsers will support DOM 3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5770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Element </a:t>
            </a:r>
            <a:r>
              <a:rPr lang="en-IN" b="1" dirty="0"/>
              <a:t>Access in JavaScript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form elements in JavaScript can be accessed in 3 different ways:</a:t>
            </a:r>
          </a:p>
          <a:p>
            <a:pPr lvl="1"/>
            <a:r>
              <a:rPr lang="en-IN" dirty="0"/>
              <a:t>Using </a:t>
            </a:r>
            <a:r>
              <a:rPr lang="en-IN" b="1" dirty="0"/>
              <a:t>forms and elements arrays </a:t>
            </a:r>
            <a:r>
              <a:rPr lang="en-IN" dirty="0"/>
              <a:t>of document object.</a:t>
            </a:r>
          </a:p>
          <a:p>
            <a:endParaRPr lang="en-IN" sz="1400" dirty="0"/>
          </a:p>
          <a:p>
            <a:pPr lvl="1"/>
            <a:r>
              <a:rPr lang="en-IN" dirty="0"/>
              <a:t>Using </a:t>
            </a:r>
            <a:r>
              <a:rPr lang="en-IN" b="1" dirty="0"/>
              <a:t>form names</a:t>
            </a:r>
            <a:r>
              <a:rPr lang="en-IN" dirty="0"/>
              <a:t>.</a:t>
            </a:r>
            <a:endParaRPr lang="en-IN" sz="3200" dirty="0"/>
          </a:p>
          <a:p>
            <a:endParaRPr lang="en-IN" sz="1600" dirty="0"/>
          </a:p>
          <a:p>
            <a:pPr lvl="1"/>
            <a:r>
              <a:rPr lang="en-IN" dirty="0" smtClean="0"/>
              <a:t>Using </a:t>
            </a:r>
            <a:r>
              <a:rPr lang="en-IN" b="1" dirty="0" err="1" smtClean="0"/>
              <a:t>getElementById</a:t>
            </a:r>
            <a:r>
              <a:rPr lang="en-IN" b="1" dirty="0" smtClean="0"/>
              <a:t> () </a:t>
            </a:r>
            <a:r>
              <a:rPr lang="en-IN" dirty="0" smtClean="0"/>
              <a:t>method.</a:t>
            </a:r>
            <a:endParaRPr lang="en-IN" sz="3200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92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857250"/>
            <a:ext cx="8296275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045" y="596593"/>
            <a:ext cx="7772400" cy="1470025"/>
          </a:xfrm>
        </p:spPr>
        <p:txBody>
          <a:bodyPr/>
          <a:lstStyle/>
          <a:p>
            <a:r>
              <a:rPr lang="en-IN" dirty="0" smtClean="0"/>
              <a:t>The script will be as follows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643050"/>
            <a:ext cx="7429552" cy="4248472"/>
          </a:xfrm>
        </p:spPr>
        <p:txBody>
          <a:bodyPr/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First form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&lt;form name=“first form”&gt;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&lt;input type=“text”  name=“</a:t>
            </a:r>
            <a:r>
              <a:rPr lang="en-IN" b="1" dirty="0" smtClean="0">
                <a:solidFill>
                  <a:schemeClr val="tx1"/>
                </a:solidFill>
              </a:rPr>
              <a:t>Name</a:t>
            </a:r>
            <a:r>
              <a:rPr lang="en-IN" dirty="0" smtClean="0">
                <a:solidFill>
                  <a:schemeClr val="tx1"/>
                </a:solidFill>
              </a:rPr>
              <a:t>”&gt;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&lt;input type =“text” name= “</a:t>
            </a:r>
            <a:r>
              <a:rPr lang="en-IN" b="1" dirty="0" smtClean="0">
                <a:solidFill>
                  <a:schemeClr val="tx1"/>
                </a:solidFill>
              </a:rPr>
              <a:t>Age</a:t>
            </a:r>
            <a:r>
              <a:rPr lang="en-IN" dirty="0" smtClean="0">
                <a:solidFill>
                  <a:schemeClr val="tx1"/>
                </a:solidFill>
              </a:rPr>
              <a:t>”&gt;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&lt;input type </a:t>
            </a:r>
            <a:r>
              <a:rPr lang="en-IN" dirty="0" smtClean="0">
                <a:solidFill>
                  <a:schemeClr val="tx1"/>
                </a:solidFill>
              </a:rPr>
              <a:t>=“Submit” name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“</a:t>
            </a:r>
            <a:r>
              <a:rPr lang="en-IN" b="1" dirty="0" smtClean="0">
                <a:solidFill>
                  <a:schemeClr val="tx1"/>
                </a:solidFill>
              </a:rPr>
              <a:t>Submit</a:t>
            </a:r>
            <a:r>
              <a:rPr lang="en-IN" dirty="0" smtClean="0">
                <a:solidFill>
                  <a:schemeClr val="tx1"/>
                </a:solidFill>
              </a:rPr>
              <a:t>”&gt;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950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l"/>
            <a:r>
              <a:rPr lang="en-IN" b="1" u="sng" dirty="0" smtClean="0">
                <a:solidFill>
                  <a:schemeClr val="tx1"/>
                </a:solidFill>
              </a:rPr>
              <a:t>Second form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&lt;form name=“Second form”&gt;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&lt;input type=“text”  name=“</a:t>
            </a:r>
            <a:r>
              <a:rPr lang="en-IN" b="1" dirty="0" smtClean="0">
                <a:solidFill>
                  <a:schemeClr val="tx1"/>
                </a:solidFill>
              </a:rPr>
              <a:t>Course</a:t>
            </a:r>
            <a:r>
              <a:rPr lang="en-IN" dirty="0" smtClean="0">
                <a:solidFill>
                  <a:schemeClr val="tx1"/>
                </a:solidFill>
              </a:rPr>
              <a:t>”&gt;</a:t>
            </a:r>
          </a:p>
          <a:p>
            <a:pPr algn="l"/>
            <a:r>
              <a:rPr lang="en-IN" dirty="0" smtClean="0">
                <a:solidFill>
                  <a:schemeClr val="tx1"/>
                </a:solidFill>
              </a:rPr>
              <a:t>&lt;input type =“text” name= “</a:t>
            </a:r>
            <a:r>
              <a:rPr lang="en-IN" b="1" dirty="0" err="1" smtClean="0">
                <a:solidFill>
                  <a:schemeClr val="tx1"/>
                </a:solidFill>
              </a:rPr>
              <a:t>Sem</a:t>
            </a:r>
            <a:r>
              <a:rPr lang="en-IN" dirty="0" smtClean="0">
                <a:solidFill>
                  <a:schemeClr val="tx1"/>
                </a:solidFill>
              </a:rPr>
              <a:t>”&gt;</a:t>
            </a:r>
          </a:p>
          <a:p>
            <a:pPr algn="l"/>
            <a:r>
              <a:rPr lang="en-IN" dirty="0">
                <a:solidFill>
                  <a:schemeClr val="tx1"/>
                </a:solidFill>
              </a:rPr>
              <a:t>&lt;input type </a:t>
            </a:r>
            <a:r>
              <a:rPr lang="en-IN" dirty="0" smtClean="0">
                <a:solidFill>
                  <a:schemeClr val="tx1"/>
                </a:solidFill>
              </a:rPr>
              <a:t>=“Submit” name</a:t>
            </a:r>
            <a:r>
              <a:rPr lang="en-IN" dirty="0">
                <a:solidFill>
                  <a:schemeClr val="tx1"/>
                </a:solidFill>
              </a:rPr>
              <a:t>= </a:t>
            </a:r>
            <a:r>
              <a:rPr lang="en-IN" dirty="0" smtClean="0">
                <a:solidFill>
                  <a:schemeClr val="tx1"/>
                </a:solidFill>
              </a:rPr>
              <a:t>“</a:t>
            </a:r>
            <a:r>
              <a:rPr lang="en-IN" b="1" dirty="0" smtClean="0">
                <a:solidFill>
                  <a:schemeClr val="tx1"/>
                </a:solidFill>
              </a:rPr>
              <a:t>Submit</a:t>
            </a:r>
            <a:r>
              <a:rPr lang="en-IN" dirty="0" smtClean="0">
                <a:solidFill>
                  <a:schemeClr val="tx1"/>
                </a:solidFill>
              </a:rPr>
              <a:t>”&gt;</a:t>
            </a:r>
            <a:endParaRPr lang="en-IN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178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Accessing elements of the </a:t>
            </a:r>
            <a:r>
              <a:rPr lang="en-IN" b="1" dirty="0" smtClean="0"/>
              <a:t>form using forms </a:t>
            </a:r>
            <a:r>
              <a:rPr lang="en-IN" b="1" dirty="0"/>
              <a:t>and elements </a:t>
            </a:r>
            <a:r>
              <a:rPr lang="en-IN" b="1" dirty="0" smtClean="0"/>
              <a:t>arrays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First form</a:t>
            </a:r>
          </a:p>
          <a:p>
            <a:pPr marL="0" indent="0">
              <a:buNone/>
            </a:pPr>
            <a:r>
              <a:rPr lang="en-IN" dirty="0" err="1"/>
              <a:t>d</a:t>
            </a:r>
            <a:r>
              <a:rPr lang="en-IN" dirty="0" err="1" smtClean="0"/>
              <a:t>ocument.forms</a:t>
            </a:r>
            <a:r>
              <a:rPr lang="en-IN" dirty="0" smtClean="0"/>
              <a:t>[0].Name[0];</a:t>
            </a:r>
          </a:p>
          <a:p>
            <a:pPr marL="0" indent="0">
              <a:buNone/>
            </a:pPr>
            <a:r>
              <a:rPr lang="en-IN" dirty="0" err="1" smtClean="0"/>
              <a:t>document.forms</a:t>
            </a:r>
            <a:r>
              <a:rPr lang="en-IN" dirty="0" smtClean="0"/>
              <a:t>[0].Age[1];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document.forms</a:t>
            </a:r>
            <a:r>
              <a:rPr lang="en-IN" dirty="0" smtClean="0"/>
              <a:t>[0].Submit[2];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Second Form</a:t>
            </a:r>
            <a:endParaRPr lang="en-IN" b="1" dirty="0"/>
          </a:p>
          <a:p>
            <a:pPr marL="0" indent="0">
              <a:buNone/>
            </a:pPr>
            <a:r>
              <a:rPr lang="en-IN" dirty="0" err="1" smtClean="0"/>
              <a:t>document.forms</a:t>
            </a:r>
            <a:r>
              <a:rPr lang="en-IN" dirty="0" smtClean="0"/>
              <a:t>[1].Course[0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 err="1" smtClean="0"/>
              <a:t>document.forms</a:t>
            </a:r>
            <a:r>
              <a:rPr lang="en-IN" dirty="0" smtClean="0"/>
              <a:t>[1].</a:t>
            </a:r>
            <a:r>
              <a:rPr lang="en-IN" dirty="0" err="1" smtClean="0"/>
              <a:t>Sem</a:t>
            </a:r>
            <a:r>
              <a:rPr lang="en-IN" dirty="0" smtClean="0"/>
              <a:t>[1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 err="1" smtClean="0"/>
              <a:t>document.forms</a:t>
            </a:r>
            <a:r>
              <a:rPr lang="en-IN" dirty="0" smtClean="0"/>
              <a:t>[1].Submit[2</a:t>
            </a:r>
            <a:r>
              <a:rPr lang="en-IN" dirty="0"/>
              <a:t>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9" t="3430" r="27794" b="81305"/>
          <a:stretch/>
        </p:blipFill>
        <p:spPr bwMode="auto">
          <a:xfrm>
            <a:off x="899592" y="1535982"/>
            <a:ext cx="5928851" cy="66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2563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07" y="283209"/>
            <a:ext cx="8229600" cy="11430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IN" sz="3600" dirty="0" smtClean="0"/>
              <a:t>Accessing elements of the form  using </a:t>
            </a:r>
            <a:r>
              <a:rPr lang="en-IN" sz="3600" b="1" dirty="0" smtClean="0"/>
              <a:t>form names.</a:t>
            </a:r>
            <a:r>
              <a:rPr lang="en-IN" sz="5400" dirty="0" smtClean="0"/>
              <a:t/>
            </a:r>
            <a:br>
              <a:rPr lang="en-IN" sz="5400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9971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Using the </a:t>
            </a:r>
            <a:r>
              <a:rPr lang="en-IN" b="1" dirty="0" smtClean="0"/>
              <a:t>Name </a:t>
            </a:r>
            <a:r>
              <a:rPr lang="en-IN" dirty="0" smtClean="0"/>
              <a:t>attribute the elements can be accessed using the syntax: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 same form First form can be accessed as follows: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	 </a:t>
            </a:r>
            <a:r>
              <a:rPr lang="en-IN" b="1" dirty="0" err="1" smtClean="0"/>
              <a:t>document.firstform.Nametext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document.firstform.Agetext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 smtClean="0"/>
              <a:t>	</a:t>
            </a:r>
            <a:r>
              <a:rPr lang="en-IN" b="1" dirty="0" err="1" smtClean="0"/>
              <a:t>document.firstform.Submit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Similarly second form can be accessed as: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b="1" dirty="0" err="1" smtClean="0"/>
              <a:t>document.secondform.Coursetext</a:t>
            </a:r>
            <a:r>
              <a:rPr lang="en-IN" b="1" dirty="0" smtClean="0"/>
              <a:t>;</a:t>
            </a:r>
          </a:p>
          <a:p>
            <a:pPr marL="0" indent="0">
              <a:buNone/>
            </a:pPr>
            <a:r>
              <a:rPr lang="en-IN" b="1" dirty="0" smtClean="0"/>
              <a:t>    ----------------------------------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2143116"/>
            <a:ext cx="5112568" cy="4619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2349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Accessing elements of the </a:t>
            </a:r>
            <a:r>
              <a:rPr lang="en-IN" dirty="0" smtClean="0"/>
              <a:t>form </a:t>
            </a:r>
            <a:r>
              <a:rPr lang="en-IN" b="1" dirty="0" smtClean="0"/>
              <a:t>using </a:t>
            </a:r>
            <a:r>
              <a:rPr lang="en-IN" b="1" dirty="0" err="1" smtClean="0"/>
              <a:t>getElementById</a:t>
            </a:r>
            <a:r>
              <a:rPr lang="en-IN" sz="6600" dirty="0"/>
              <a:t/>
            </a:r>
            <a:br>
              <a:rPr lang="en-IN" sz="66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</a:t>
            </a:r>
            <a:r>
              <a:rPr lang="en-IN" dirty="0" err="1" smtClean="0"/>
              <a:t>document.getElementById</a:t>
            </a:r>
            <a:r>
              <a:rPr lang="en-IN" dirty="0" smtClean="0"/>
              <a:t>(“Name”);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document.getElementById</a:t>
            </a:r>
            <a:r>
              <a:rPr lang="en-IN" dirty="0" smtClean="0"/>
              <a:t>(“Age”);</a:t>
            </a:r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document.getElementById</a:t>
            </a:r>
            <a:r>
              <a:rPr lang="en-IN" dirty="0" smtClean="0"/>
              <a:t>(“Submit”);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8075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Events </a:t>
            </a:r>
            <a:r>
              <a:rPr lang="en-IN" b="1" dirty="0"/>
              <a:t>and Event Handling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IN" dirty="0"/>
              <a:t>An </a:t>
            </a:r>
            <a:r>
              <a:rPr lang="en-IN" b="1" dirty="0"/>
              <a:t>event</a:t>
            </a:r>
            <a:r>
              <a:rPr lang="en-IN" dirty="0"/>
              <a:t> is a notification that something specific has occurred, either with the browser or an action of the </a:t>
            </a:r>
            <a:r>
              <a:rPr lang="en-IN" dirty="0" smtClean="0"/>
              <a:t>user.ie the </a:t>
            </a:r>
            <a:r>
              <a:rPr lang="en-IN" b="1" dirty="0" smtClean="0"/>
              <a:t>occurrence of something is an event.</a:t>
            </a:r>
          </a:p>
          <a:p>
            <a:pPr lvl="0" algn="just"/>
            <a:r>
              <a:rPr lang="en-IN" dirty="0" smtClean="0"/>
              <a:t>An event is invoked when a user has done a specific action.</a:t>
            </a:r>
          </a:p>
          <a:p>
            <a:pPr lvl="0" algn="just"/>
            <a:r>
              <a:rPr lang="en-US" dirty="0" smtClean="0"/>
              <a:t>An </a:t>
            </a:r>
            <a:r>
              <a:rPr lang="en-US" b="1" dirty="0" smtClean="0"/>
              <a:t>event handler is a</a:t>
            </a:r>
            <a:r>
              <a:rPr lang="en-US" dirty="0" smtClean="0"/>
              <a:t> software routine that provides the processing for various </a:t>
            </a:r>
            <a:r>
              <a:rPr lang="en-US" b="1" dirty="0" smtClean="0"/>
              <a:t>events.</a:t>
            </a:r>
          </a:p>
          <a:p>
            <a:pPr lvl="0" algn="just"/>
            <a:r>
              <a:rPr lang="en-IN" dirty="0" smtClean="0"/>
              <a:t> The process of </a:t>
            </a:r>
            <a:r>
              <a:rPr lang="en-IN" b="1" dirty="0" smtClean="0"/>
              <a:t>connecting</a:t>
            </a:r>
            <a:r>
              <a:rPr lang="en-IN" dirty="0" smtClean="0"/>
              <a:t> an </a:t>
            </a:r>
            <a:r>
              <a:rPr lang="en-IN" b="1" dirty="0" smtClean="0"/>
              <a:t>event handler</a:t>
            </a:r>
            <a:r>
              <a:rPr lang="en-IN" dirty="0" smtClean="0"/>
              <a:t> to a </a:t>
            </a:r>
            <a:r>
              <a:rPr lang="en-IN" b="1" dirty="0" smtClean="0"/>
              <a:t>event</a:t>
            </a:r>
            <a:r>
              <a:rPr lang="en-IN" dirty="0" smtClean="0"/>
              <a:t> is called </a:t>
            </a:r>
            <a:r>
              <a:rPr lang="en-IN" b="1" dirty="0" smtClean="0"/>
              <a:t>registration.</a:t>
            </a:r>
            <a:endParaRPr lang="en-US" dirty="0" smtClean="0"/>
          </a:p>
          <a:p>
            <a:pPr lvl="0" algn="just"/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6591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Different </a:t>
            </a:r>
            <a:r>
              <a:rPr lang="en-IN" b="1" dirty="0"/>
              <a:t>ways of registering an event 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 </a:t>
            </a:r>
          </a:p>
          <a:p>
            <a:pPr lvl="0"/>
            <a:r>
              <a:rPr lang="en-IN" b="1" dirty="0"/>
              <a:t>Assigning an event handler </a:t>
            </a:r>
            <a:r>
              <a:rPr lang="en-IN" dirty="0"/>
              <a:t>script to an event tag attribute. </a:t>
            </a:r>
            <a:endParaRPr lang="en-IN" dirty="0" smtClean="0"/>
          </a:p>
          <a:p>
            <a:pPr lvl="0">
              <a:buNone/>
            </a:pPr>
            <a:r>
              <a:rPr lang="en-IN" dirty="0" smtClean="0"/>
              <a:t>Ex</a:t>
            </a:r>
            <a:r>
              <a:rPr lang="en-IN" b="1" dirty="0"/>
              <a:t>: &lt;a </a:t>
            </a:r>
            <a:r>
              <a:rPr lang="en-IN" b="1" dirty="0" err="1"/>
              <a:t>href</a:t>
            </a:r>
            <a:r>
              <a:rPr lang="en-IN" b="1" dirty="0"/>
              <a:t>=“book.html” </a:t>
            </a:r>
            <a:r>
              <a:rPr lang="en-IN" b="1" dirty="0" err="1"/>
              <a:t>onClick</a:t>
            </a:r>
            <a:r>
              <a:rPr lang="en-IN" b="1" dirty="0"/>
              <a:t>=“alert(‘hello’)”&gt;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dirty="0"/>
              <a:t>If we want more than one statement to be executed when an event occurs we can use functions.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</a:t>
            </a:r>
            <a:r>
              <a:rPr lang="en-IN" b="1" dirty="0"/>
              <a:t>: &lt; input type=“click” </a:t>
            </a:r>
            <a:r>
              <a:rPr lang="en-IN" b="1" dirty="0" err="1"/>
              <a:t>onClick</a:t>
            </a:r>
            <a:r>
              <a:rPr lang="en-IN" b="1" dirty="0"/>
              <a:t>=“</a:t>
            </a:r>
            <a:r>
              <a:rPr lang="en-IN" b="1" dirty="0" err="1"/>
              <a:t>MyFunction</a:t>
            </a:r>
            <a:r>
              <a:rPr lang="en-IN" b="1" dirty="0"/>
              <a:t>()”&gt;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dirty="0"/>
              <a:t>By assigning the associated event property on the button </a:t>
            </a:r>
            <a:r>
              <a:rPr lang="en-IN" dirty="0" smtClean="0"/>
              <a:t>object.</a:t>
            </a:r>
          </a:p>
          <a:p>
            <a:pPr lvl="0"/>
            <a:r>
              <a:rPr lang="en-IN" dirty="0" smtClean="0"/>
              <a:t>Ex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r>
              <a:rPr lang="en-IN" b="1" dirty="0" err="1"/>
              <a:t>document.getElementById</a:t>
            </a:r>
            <a:r>
              <a:rPr lang="en-IN" b="1" dirty="0"/>
              <a:t>(“</a:t>
            </a:r>
            <a:r>
              <a:rPr lang="en-IN" b="1" dirty="0" err="1"/>
              <a:t>MyButton</a:t>
            </a:r>
            <a:r>
              <a:rPr lang="en-IN" b="1" dirty="0"/>
              <a:t>”).</a:t>
            </a:r>
            <a:r>
              <a:rPr lang="en-IN" b="1" dirty="0" err="1"/>
              <a:t>onclick</a:t>
            </a:r>
            <a:r>
              <a:rPr lang="en-IN" b="1" dirty="0"/>
              <a:t>=</a:t>
            </a:r>
            <a:r>
              <a:rPr lang="en-IN" b="1" dirty="0" err="1"/>
              <a:t>Myfunction</a:t>
            </a:r>
            <a:r>
              <a:rPr lang="en-IN" b="1" dirty="0"/>
              <a:t>();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940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err="1"/>
              <a:t>Javascript</a:t>
            </a:r>
            <a:r>
              <a:rPr lang="en-IN" b="1" dirty="0"/>
              <a:t> Execution Environment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34479"/>
            <a:ext cx="7920880" cy="318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4077072"/>
            <a:ext cx="748883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 </a:t>
            </a:r>
          </a:p>
          <a:p>
            <a:r>
              <a:rPr lang="en-IN" sz="2400" b="1" dirty="0"/>
              <a:t>Window Object:</a:t>
            </a:r>
            <a:endParaRPr lang="en-IN" sz="2400" dirty="0"/>
          </a:p>
          <a:p>
            <a:pPr lvl="0"/>
            <a:r>
              <a:rPr lang="en-IN" sz="2400" dirty="0"/>
              <a:t>The Window object is at the Top level in the JavaScript hierarchy.</a:t>
            </a:r>
          </a:p>
          <a:p>
            <a:r>
              <a:rPr lang="en-IN" sz="2400" dirty="0"/>
              <a:t> </a:t>
            </a:r>
          </a:p>
          <a:p>
            <a:pPr lvl="0"/>
            <a:r>
              <a:rPr lang="en-IN" sz="2400" dirty="0"/>
              <a:t>It represents the Window that Displays the XHTML document.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85311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Types </a:t>
            </a:r>
            <a:r>
              <a:rPr lang="en-IN" b="1" dirty="0"/>
              <a:t>of Events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 smtClean="0"/>
              <a:t>User </a:t>
            </a:r>
            <a:r>
              <a:rPr lang="en-IN" dirty="0"/>
              <a:t>Interface Events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dirty="0"/>
              <a:t>Mouse </a:t>
            </a:r>
            <a:r>
              <a:rPr lang="en-IN" dirty="0" smtClean="0"/>
              <a:t>Events</a:t>
            </a:r>
          </a:p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/>
              <a:t>Form events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IN" dirty="0" smtClean="0"/>
              <a:t>Key Events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XHTML events</a:t>
            </a:r>
            <a:r>
              <a:rPr lang="en-IN" baseline="30000" dirty="0"/>
              <a:t> </a:t>
            </a:r>
            <a:endParaRPr lang="en-IN" baseline="30000" dirty="0" smtClean="0"/>
          </a:p>
          <a:p>
            <a:pPr>
              <a:buNone/>
            </a:pPr>
            <a:endParaRPr lang="en-IN" baseline="30000" dirty="0" smtClean="0"/>
          </a:p>
          <a:p>
            <a:r>
              <a:rPr lang="en-IN" dirty="0" smtClean="0"/>
              <a:t>Window / </a:t>
            </a:r>
            <a:r>
              <a:rPr lang="en-IN" dirty="0" err="1" smtClean="0"/>
              <a:t>doument</a:t>
            </a:r>
            <a:r>
              <a:rPr lang="en-IN" dirty="0" smtClean="0"/>
              <a:t> events</a:t>
            </a:r>
          </a:p>
          <a:p>
            <a:pPr marL="0" indent="0">
              <a:buNone/>
            </a:pPr>
            <a:endParaRPr lang="en-IN" baseline="30000" dirty="0" smtClean="0"/>
          </a:p>
          <a:p>
            <a:pPr marL="0" lv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8611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IN" dirty="0"/>
              <a:t>User Interface Events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4422"/>
            <a:ext cx="8643998" cy="964704"/>
          </a:xfrm>
        </p:spPr>
        <p:txBody>
          <a:bodyPr>
            <a:normAutofit fontScale="92500"/>
          </a:bodyPr>
          <a:lstStyle/>
          <a:p>
            <a:r>
              <a:rPr lang="en-IN" dirty="0" smtClean="0"/>
              <a:t>Events which are invoked by user is called </a:t>
            </a:r>
            <a:r>
              <a:rPr lang="en-IN" b="1" dirty="0" smtClean="0"/>
              <a:t>UI Events.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2214554"/>
            <a:ext cx="87058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2991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Mouse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720080"/>
          </a:xfrm>
        </p:spPr>
        <p:txBody>
          <a:bodyPr>
            <a:normAutofit fontScale="85000" lnSpcReduction="10000"/>
          </a:bodyPr>
          <a:lstStyle/>
          <a:p>
            <a:r>
              <a:rPr lang="en-IN" dirty="0" smtClean="0"/>
              <a:t>Events that invoked with mouse is called mouse events.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86165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420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28604"/>
            <a:ext cx="8643997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Key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815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Events invoked using Keyboard is called Keyboard events.</a:t>
            </a:r>
          </a:p>
          <a:p>
            <a:pPr algn="just"/>
            <a:r>
              <a:rPr lang="en-US" b="1" dirty="0" err="1" smtClean="0"/>
              <a:t>Keydown-onkeydown</a:t>
            </a:r>
            <a:endParaRPr lang="en-US" b="1" dirty="0" smtClean="0"/>
          </a:p>
          <a:p>
            <a:pPr algn="just"/>
            <a:r>
              <a:rPr lang="en-US" b="1" dirty="0" err="1" smtClean="0"/>
              <a:t>Keypress</a:t>
            </a:r>
            <a:r>
              <a:rPr lang="en-US" b="1" dirty="0" smtClean="0"/>
              <a:t>-</a:t>
            </a:r>
            <a:r>
              <a:rPr lang="en-US" dirty="0" smtClean="0"/>
              <a:t> </a:t>
            </a:r>
            <a:r>
              <a:rPr lang="en-US" b="1" dirty="0" smtClean="0"/>
              <a:t>onkeypress</a:t>
            </a:r>
            <a:r>
              <a:rPr lang="en-US" dirty="0" smtClean="0"/>
              <a:t> – enables when the user press a key for some action.</a:t>
            </a:r>
          </a:p>
          <a:p>
            <a:pPr algn="just"/>
            <a:r>
              <a:rPr lang="en-US" b="1" dirty="0" err="1" smtClean="0"/>
              <a:t>Keyup</a:t>
            </a:r>
            <a:r>
              <a:rPr lang="en-US" b="1" dirty="0" smtClean="0"/>
              <a:t>- onkeyup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9240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770574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71538" y="5072074"/>
            <a:ext cx="5143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It can be applied inside the &lt;body&gt; and form elements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XHTML Events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85" y="1196752"/>
            <a:ext cx="8229600" cy="803488"/>
          </a:xfrm>
        </p:spPr>
        <p:txBody>
          <a:bodyPr>
            <a:noAutofit/>
          </a:bodyPr>
          <a:lstStyle/>
          <a:p>
            <a:r>
              <a:rPr lang="en-IN" sz="2800" dirty="0" smtClean="0"/>
              <a:t>Events that do not belongs to Keyboard or mouse is called XHTML events</a:t>
            </a: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2071678"/>
            <a:ext cx="7900069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94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85728"/>
            <a:ext cx="7929618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The DOM 2 Event Model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The DOM2 Events specification was released by W3C in November 2000</a:t>
            </a:r>
            <a:r>
              <a:rPr lang="en-IN" dirty="0" smtClean="0"/>
              <a:t>.</a:t>
            </a:r>
          </a:p>
          <a:p>
            <a:pPr lvl="0"/>
            <a:r>
              <a:rPr lang="en-IN" dirty="0" smtClean="0"/>
              <a:t>It provides an advanced standards for </a:t>
            </a:r>
            <a:r>
              <a:rPr lang="en-IN" b="1" dirty="0" smtClean="0"/>
              <a:t>event handling.</a:t>
            </a:r>
          </a:p>
          <a:p>
            <a:pPr lvl="0"/>
            <a:r>
              <a:rPr lang="en-IN" dirty="0" smtClean="0"/>
              <a:t>It provides a way to control different events in a web page.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72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lvl="0" algn="just"/>
            <a:r>
              <a:rPr lang="en-IN" dirty="0"/>
              <a:t>The DOM2 level model added </a:t>
            </a:r>
            <a:r>
              <a:rPr lang="en-IN" dirty="0" smtClean="0"/>
              <a:t>several  </a:t>
            </a:r>
            <a:r>
              <a:rPr lang="en-IN" dirty="0"/>
              <a:t>important features to the existing DOM 0 level event model.</a:t>
            </a:r>
          </a:p>
          <a:p>
            <a:pPr lvl="0" indent="468313" algn="just"/>
            <a:r>
              <a:rPr lang="en-IN" dirty="0" smtClean="0"/>
              <a:t>It</a:t>
            </a:r>
            <a:r>
              <a:rPr lang="en-IN" b="1" dirty="0" smtClean="0"/>
              <a:t> </a:t>
            </a:r>
            <a:r>
              <a:rPr lang="en-IN" dirty="0" smtClean="0"/>
              <a:t>Introduced </a:t>
            </a:r>
            <a:r>
              <a:rPr lang="en-IN" dirty="0"/>
              <a:t>a way to set several handlers </a:t>
            </a:r>
            <a:r>
              <a:rPr lang="en-IN" dirty="0" smtClean="0"/>
              <a:t>	for </a:t>
            </a:r>
            <a:r>
              <a:rPr lang="en-IN" dirty="0"/>
              <a:t>a specific </a:t>
            </a:r>
            <a:r>
              <a:rPr lang="en-IN" dirty="0" smtClean="0"/>
              <a:t>event;</a:t>
            </a:r>
          </a:p>
          <a:p>
            <a:pPr lvl="0" indent="468313" algn="just"/>
            <a:r>
              <a:rPr lang="en-IN" dirty="0" smtClean="0"/>
              <a:t>Introduced </a:t>
            </a:r>
            <a:r>
              <a:rPr lang="en-IN" dirty="0"/>
              <a:t>the notion of event flow with </a:t>
            </a:r>
            <a:r>
              <a:rPr lang="en-IN" dirty="0" smtClean="0"/>
              <a:t>event captures and event  </a:t>
            </a:r>
            <a:r>
              <a:rPr lang="en-IN" dirty="0"/>
              <a:t>bubbling</a:t>
            </a:r>
            <a:r>
              <a:rPr lang="en-IN" dirty="0" smtClean="0"/>
              <a:t>.</a:t>
            </a:r>
          </a:p>
          <a:p>
            <a:pPr lvl="0" indent="100013" algn="just"/>
            <a:r>
              <a:rPr lang="en-IN" dirty="0" smtClean="0"/>
              <a:t>Introduced  Event Propagation.</a:t>
            </a:r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7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868497"/>
              </p:ext>
            </p:extLst>
          </p:nvPr>
        </p:nvGraphicFramePr>
        <p:xfrm>
          <a:off x="1357290" y="0"/>
          <a:ext cx="6671094" cy="65051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4441"/>
                <a:gridCol w="5446653"/>
              </a:tblGrid>
              <a:tr h="993946">
                <a:tc>
                  <a:txBody>
                    <a:bodyPr/>
                    <a:lstStyle/>
                    <a:p>
                      <a:pPr marL="76200"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Object Name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 algn="ctr"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Use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918019">
                <a:tc>
                  <a:txBody>
                    <a:bodyPr/>
                    <a:lstStyle/>
                    <a:p>
                      <a:pPr marL="76200" algn="ctr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Navigator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r>
                        <a:rPr lang="en-IN" sz="2000" dirty="0" smtClean="0"/>
                        <a:t>The Navigator object is used to get some important and useful information about visitor’s browser and system like </a:t>
                      </a:r>
                      <a:r>
                        <a:rPr lang="en-IN" sz="2000" b="1" dirty="0" smtClean="0"/>
                        <a:t>name of the browser</a:t>
                      </a:r>
                      <a:r>
                        <a:rPr lang="en-IN" sz="2000" dirty="0" smtClean="0"/>
                        <a:t>, </a:t>
                      </a:r>
                      <a:r>
                        <a:rPr lang="en-IN" sz="2000" b="1" dirty="0" smtClean="0"/>
                        <a:t>version of the browser</a:t>
                      </a:r>
                      <a:r>
                        <a:rPr lang="en-IN" sz="2000" dirty="0" smtClean="0"/>
                        <a:t>, the </a:t>
                      </a:r>
                      <a:r>
                        <a:rPr lang="en-IN" sz="2000" b="1" dirty="0" smtClean="0"/>
                        <a:t>platform</a:t>
                      </a:r>
                      <a:r>
                        <a:rPr lang="en-IN" sz="2000" dirty="0" smtClean="0"/>
                        <a:t> on which the client is working, </a:t>
                      </a:r>
                      <a:r>
                        <a:rPr lang="en-IN" sz="2000" b="1" dirty="0" smtClean="0"/>
                        <a:t>language</a:t>
                      </a:r>
                      <a:r>
                        <a:rPr lang="en-IN" sz="2000" dirty="0" smtClean="0"/>
                        <a:t> and so on.</a:t>
                      </a:r>
                    </a:p>
                    <a:p>
                      <a:endParaRPr lang="en-IN" sz="2000" dirty="0"/>
                    </a:p>
                  </a:txBody>
                  <a:tcPr marL="0" marR="0" marT="0" marB="0" anchor="ctr"/>
                </a:tc>
              </a:tr>
              <a:tr h="924922">
                <a:tc>
                  <a:txBody>
                    <a:bodyPr/>
                    <a:lstStyle/>
                    <a:p>
                      <a:pPr marL="76200" algn="ctr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Document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To access the document currently loaded in a window</a:t>
                      </a:r>
                      <a:r>
                        <a:rPr lang="en-IN" sz="2000" dirty="0" smtClean="0">
                          <a:effectLst/>
                        </a:rPr>
                        <a:t>.(executing)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918019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Screen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</a:t>
                      </a:r>
                      <a:r>
                        <a:rPr lang="en-IN" sz="2000" dirty="0" smtClean="0">
                          <a:effectLst/>
                        </a:rPr>
                        <a:t>ontains </a:t>
                      </a:r>
                      <a:r>
                        <a:rPr lang="en-IN" sz="2000" dirty="0">
                          <a:effectLst/>
                        </a:rPr>
                        <a:t>information about the visitor's </a:t>
                      </a:r>
                      <a:r>
                        <a:rPr lang="en-IN" sz="2000" dirty="0" smtClean="0">
                          <a:effectLst/>
                        </a:rPr>
                        <a:t>screen. What all information's are there</a:t>
                      </a:r>
                      <a:r>
                        <a:rPr lang="en-IN" sz="2000" baseline="0" dirty="0" smtClean="0">
                          <a:effectLst/>
                        </a:rPr>
                        <a:t> in the users screen.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918019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Location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Contains Information about the  URL of the current </a:t>
                      </a:r>
                      <a:r>
                        <a:rPr lang="en-IN" sz="2000" dirty="0" smtClean="0">
                          <a:effectLst/>
                        </a:rPr>
                        <a:t>window.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  <a:tr h="921471">
                <a:tc>
                  <a:txBody>
                    <a:bodyPr/>
                    <a:lstStyle/>
                    <a:p>
                      <a:pPr marL="76200">
                        <a:lnSpc>
                          <a:spcPts val="1320"/>
                        </a:lnSpc>
                        <a:spcAft>
                          <a:spcPts val="0"/>
                        </a:spcAft>
                      </a:pPr>
                      <a:r>
                        <a:rPr lang="en-IN" sz="2000" b="1" dirty="0">
                          <a:effectLst/>
                        </a:rPr>
                        <a:t>history</a:t>
                      </a:r>
                      <a:endParaRPr lang="en-IN" sz="1400" b="1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To maintain a history of the URLs previously accessed within a window</a:t>
                      </a:r>
                      <a:endParaRPr lang="en-IN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8806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Event </a:t>
            </a:r>
            <a:r>
              <a:rPr lang="en-IN" b="1" dirty="0"/>
              <a:t>propagation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14974"/>
          </a:xfrm>
        </p:spPr>
        <p:txBody>
          <a:bodyPr>
            <a:normAutofit lnSpcReduction="10000"/>
          </a:bodyPr>
          <a:lstStyle/>
          <a:p>
            <a:pPr lvl="0"/>
            <a:r>
              <a:rPr lang="en-IN" dirty="0"/>
              <a:t>The </a:t>
            </a:r>
            <a:r>
              <a:rPr lang="en-IN" dirty="0" smtClean="0"/>
              <a:t>property of travelling </a:t>
            </a:r>
            <a:r>
              <a:rPr lang="en-IN" dirty="0"/>
              <a:t>of an event from one element to another </a:t>
            </a:r>
            <a:r>
              <a:rPr lang="en-IN" dirty="0" smtClean="0"/>
              <a:t>element throughout the document. </a:t>
            </a:r>
            <a:endParaRPr lang="en-IN" dirty="0"/>
          </a:p>
          <a:p>
            <a:pPr lvl="0"/>
            <a:r>
              <a:rPr lang="en-IN" dirty="0"/>
              <a:t>The </a:t>
            </a:r>
            <a:r>
              <a:rPr lang="en-IN" dirty="0" err="1" smtClean="0"/>
              <a:t>DOMhas</a:t>
            </a:r>
            <a:r>
              <a:rPr lang="en-IN" dirty="0" smtClean="0"/>
              <a:t> </a:t>
            </a:r>
            <a:r>
              <a:rPr lang="en-IN" dirty="0"/>
              <a:t>2 ways for objects to detect events :</a:t>
            </a:r>
          </a:p>
          <a:p>
            <a:pPr marL="0" lv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ym typeface="Wingdings" pitchFamily="2" charset="2"/>
              </a:rPr>
              <a:t></a:t>
            </a:r>
            <a:r>
              <a:rPr lang="en-IN" dirty="0" smtClean="0"/>
              <a:t>From </a:t>
            </a:r>
            <a:r>
              <a:rPr lang="en-IN" dirty="0"/>
              <a:t>the top down(</a:t>
            </a:r>
            <a:r>
              <a:rPr lang="en-IN" b="1" dirty="0"/>
              <a:t>event capture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lvl="0" indent="0" algn="just">
              <a:buNone/>
            </a:pPr>
            <a:r>
              <a:rPr lang="en-IN" dirty="0" smtClean="0">
                <a:sym typeface="Wingdings" pitchFamily="2" charset="2"/>
              </a:rPr>
              <a:t>	</a:t>
            </a:r>
            <a:r>
              <a:rPr lang="en-IN" dirty="0" smtClean="0"/>
              <a:t>From </a:t>
            </a:r>
            <a:r>
              <a:rPr lang="en-IN" dirty="0"/>
              <a:t>the bottom up(</a:t>
            </a:r>
            <a:r>
              <a:rPr lang="en-IN" b="1" dirty="0"/>
              <a:t>event bubbling</a:t>
            </a:r>
            <a:r>
              <a:rPr lang="en-IN" dirty="0"/>
              <a:t>)</a:t>
            </a:r>
          </a:p>
          <a:p>
            <a:pPr lvl="0"/>
            <a:r>
              <a:rPr lang="en-IN" dirty="0" smtClean="0"/>
              <a:t>The </a:t>
            </a:r>
            <a:r>
              <a:rPr lang="en-IN" dirty="0"/>
              <a:t>node of the document tree where the events created is called the </a:t>
            </a:r>
            <a:r>
              <a:rPr lang="en-IN" b="1" dirty="0"/>
              <a:t>target </a:t>
            </a:r>
            <a:r>
              <a:rPr lang="en-IN" b="1" dirty="0" smtClean="0"/>
              <a:t>node.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605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 Capture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7209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 smtClean="0"/>
              <a:t>In this </a:t>
            </a:r>
            <a:r>
              <a:rPr lang="en-IN" b="1" dirty="0" smtClean="0"/>
              <a:t>method of detecting the events</a:t>
            </a:r>
            <a:r>
              <a:rPr lang="en-IN" dirty="0" smtClean="0"/>
              <a:t>, </a:t>
            </a:r>
            <a:r>
              <a:rPr lang="en-IN" b="1" dirty="0" smtClean="0"/>
              <a:t>a top – down approach</a:t>
            </a:r>
            <a:r>
              <a:rPr lang="en-IN" dirty="0" smtClean="0"/>
              <a:t> is used for capturing the events.</a:t>
            </a:r>
          </a:p>
          <a:p>
            <a:pPr algn="just"/>
            <a:r>
              <a:rPr lang="en-IN" dirty="0" smtClean="0"/>
              <a:t>In this phase the event starts at the </a:t>
            </a:r>
            <a:r>
              <a:rPr lang="en-IN" b="1" dirty="0" smtClean="0"/>
              <a:t>root node </a:t>
            </a:r>
            <a:r>
              <a:rPr lang="en-IN" dirty="0" smtClean="0"/>
              <a:t>in the document and propagates towards the target node.</a:t>
            </a:r>
          </a:p>
          <a:p>
            <a:pPr algn="just"/>
            <a:r>
              <a:rPr lang="en-IN" dirty="0" smtClean="0"/>
              <a:t>In this travelling if any event  handler is found then checks if they are enabled or not. </a:t>
            </a:r>
          </a:p>
          <a:p>
            <a:pPr algn="just"/>
            <a:r>
              <a:rPr lang="en-IN" dirty="0" smtClean="0"/>
              <a:t>If they are enabled then it is executed first  by the capturing phase and </a:t>
            </a:r>
            <a:r>
              <a:rPr lang="en-IN" b="1" dirty="0" smtClean="0"/>
              <a:t>finally reaches to the target node (&lt;</a:t>
            </a:r>
            <a:r>
              <a:rPr lang="en-IN" b="1" dirty="0" err="1" smtClean="0"/>
              <a:t>img</a:t>
            </a:r>
            <a:r>
              <a:rPr lang="en-IN" b="1" dirty="0" smtClean="0"/>
              <a:t>&gt; )</a:t>
            </a:r>
            <a:r>
              <a:rPr lang="en-IN" dirty="0" smtClean="0"/>
              <a:t>and execute the handler code.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7043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pturing and Bubbling Ev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1"/>
            <a:ext cx="7704856" cy="6353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380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260648"/>
            <a:ext cx="7772400" cy="1470025"/>
          </a:xfrm>
        </p:spPr>
        <p:txBody>
          <a:bodyPr/>
          <a:lstStyle/>
          <a:p>
            <a:r>
              <a:rPr lang="en-IN" dirty="0" smtClean="0"/>
              <a:t>Event Bubbling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357298"/>
            <a:ext cx="7715304" cy="5286412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In this method of detecting the events it uses the </a:t>
            </a:r>
            <a:r>
              <a:rPr lang="en-IN" b="1" dirty="0" smtClean="0">
                <a:solidFill>
                  <a:schemeClr val="tx1"/>
                </a:solidFill>
              </a:rPr>
              <a:t>bottom – up approach.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Event </a:t>
            </a:r>
            <a:r>
              <a:rPr lang="en-IN" dirty="0">
                <a:solidFill>
                  <a:schemeClr val="tx1"/>
                </a:solidFill>
              </a:rPr>
              <a:t>starts at </a:t>
            </a:r>
            <a:r>
              <a:rPr lang="en-IN" b="1" dirty="0">
                <a:solidFill>
                  <a:schemeClr val="tx1"/>
                </a:solidFill>
              </a:rPr>
              <a:t>target node </a:t>
            </a:r>
            <a:r>
              <a:rPr lang="en-IN" dirty="0">
                <a:solidFill>
                  <a:schemeClr val="tx1"/>
                </a:solidFill>
              </a:rPr>
              <a:t>and executes the handler code registered to the target node and moves upwards to the document tree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And the event just rises like a bubble in a glass of water.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In </a:t>
            </a:r>
            <a:r>
              <a:rPr lang="en-IN" dirty="0">
                <a:solidFill>
                  <a:schemeClr val="tx1"/>
                </a:solidFill>
              </a:rPr>
              <a:t>the process if any other node has handler code, it will execute.</a:t>
            </a:r>
          </a:p>
          <a:p>
            <a:pPr marL="457200" lvl="0" indent="-457200" algn="just">
              <a:buFont typeface="Arial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Finally reaches </a:t>
            </a:r>
            <a:r>
              <a:rPr lang="en-IN" b="1" dirty="0">
                <a:solidFill>
                  <a:schemeClr val="tx1"/>
                </a:solidFill>
              </a:rPr>
              <a:t>the root node</a:t>
            </a:r>
            <a:r>
              <a:rPr lang="en-IN" dirty="0" smtClean="0">
                <a:solidFill>
                  <a:schemeClr val="tx1"/>
                </a:solidFill>
              </a:rPr>
              <a:t>.&lt;document&gt;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56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agram showing arrows moving upw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32656"/>
            <a:ext cx="7488832" cy="61750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64729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9088"/>
            <a:ext cx="7772400" cy="1470025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</a:t>
            </a:r>
            <a:r>
              <a:rPr lang="en-IN" b="1" dirty="0" smtClean="0"/>
              <a:t>DOM Tree Traversing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285860"/>
            <a:ext cx="7672936" cy="5019470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raversing</a:t>
            </a:r>
            <a:r>
              <a:rPr lang="en-US" dirty="0">
                <a:solidFill>
                  <a:schemeClr val="tx1"/>
                </a:solidFill>
              </a:rPr>
              <a:t>, which means "</a:t>
            </a:r>
            <a:r>
              <a:rPr lang="en-US" b="1" dirty="0">
                <a:solidFill>
                  <a:schemeClr val="tx1"/>
                </a:solidFill>
              </a:rPr>
              <a:t>move through</a:t>
            </a:r>
            <a:r>
              <a:rPr lang="en-US" dirty="0">
                <a:solidFill>
                  <a:schemeClr val="tx1"/>
                </a:solidFill>
              </a:rPr>
              <a:t>", are used to "find" (or select) HTML elements based on their relation to other elements.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with one selection and move through that selection until you reach the elements you desire.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image below </a:t>
            </a:r>
            <a:r>
              <a:rPr lang="en-US" dirty="0" smtClean="0">
                <a:solidFill>
                  <a:schemeClr val="tx1"/>
                </a:solidFill>
              </a:rPr>
              <a:t>shows an </a:t>
            </a:r>
            <a:r>
              <a:rPr lang="en-US" dirty="0">
                <a:solidFill>
                  <a:schemeClr val="tx1"/>
                </a:solidFill>
              </a:rPr>
              <a:t>HTML page as a tree (DOM tree). With </a:t>
            </a:r>
            <a:r>
              <a:rPr lang="en-US" dirty="0" smtClean="0">
                <a:solidFill>
                  <a:schemeClr val="tx1"/>
                </a:solidFill>
              </a:rPr>
              <a:t>DOM traversing</a:t>
            </a:r>
            <a:r>
              <a:rPr lang="en-US" dirty="0">
                <a:solidFill>
                  <a:schemeClr val="tx1"/>
                </a:solidFill>
              </a:rPr>
              <a:t>, you can easily move up (ancestors), down (descendants) and sideways (siblings) in the tree, starting from the selected (current) element. This movement is called traversing - or moving through - the DOM </a:t>
            </a:r>
            <a:r>
              <a:rPr lang="en-US" dirty="0" smtClean="0">
                <a:solidFill>
                  <a:schemeClr val="tx1"/>
                </a:solidFill>
              </a:rPr>
              <a:t>tree.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84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372085"/>
            <a:ext cx="8229600" cy="42252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&lt;div&gt; element is the</a:t>
            </a:r>
            <a:r>
              <a:rPr lang="en-US" b="1" dirty="0"/>
              <a:t> parent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&gt;, and an </a:t>
            </a:r>
            <a:r>
              <a:rPr lang="en-US" b="1" dirty="0"/>
              <a:t>ancestor</a:t>
            </a:r>
            <a:r>
              <a:rPr lang="en-US" dirty="0"/>
              <a:t> of </a:t>
            </a:r>
            <a:r>
              <a:rPr lang="en-US" dirty="0" smtClean="0"/>
              <a:t>every other tag </a:t>
            </a:r>
            <a:r>
              <a:rPr lang="en-US" dirty="0"/>
              <a:t>inside of it</a:t>
            </a:r>
          </a:p>
          <a:p>
            <a:r>
              <a:rPr lang="en-US" dirty="0"/>
              <a:t>The &lt;</a:t>
            </a:r>
            <a:r>
              <a:rPr lang="en-US" dirty="0" err="1"/>
              <a:t>ul</a:t>
            </a:r>
            <a:r>
              <a:rPr lang="en-US" dirty="0"/>
              <a:t>&gt; element is the </a:t>
            </a:r>
            <a:r>
              <a:rPr lang="en-US" b="1" dirty="0"/>
              <a:t>parent</a:t>
            </a:r>
            <a:r>
              <a:rPr lang="en-US" dirty="0"/>
              <a:t> of both &lt;li&gt; elements, and a </a:t>
            </a:r>
            <a:r>
              <a:rPr lang="en-US" b="1" dirty="0"/>
              <a:t>child</a:t>
            </a:r>
            <a:r>
              <a:rPr lang="en-US" dirty="0"/>
              <a:t> of &lt;div&gt;</a:t>
            </a:r>
          </a:p>
          <a:p>
            <a:pPr algn="just"/>
            <a:r>
              <a:rPr lang="en-US" dirty="0"/>
              <a:t>The left &lt;li&gt; element is the </a:t>
            </a:r>
            <a:r>
              <a:rPr lang="en-US" b="1" dirty="0"/>
              <a:t>parent</a:t>
            </a:r>
            <a:r>
              <a:rPr lang="en-US" dirty="0"/>
              <a:t> of &lt;span&gt;, </a:t>
            </a:r>
            <a:r>
              <a:rPr lang="en-US" b="1" dirty="0"/>
              <a:t>child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a </a:t>
            </a:r>
            <a:r>
              <a:rPr lang="en-US" b="1" dirty="0"/>
              <a:t>descendant</a:t>
            </a:r>
            <a:r>
              <a:rPr lang="en-US" dirty="0"/>
              <a:t> of &lt;div&gt;</a:t>
            </a:r>
          </a:p>
          <a:p>
            <a:r>
              <a:rPr lang="en-US" dirty="0"/>
              <a:t>The &lt;span&gt; element is a </a:t>
            </a:r>
            <a:r>
              <a:rPr lang="en-US" b="1" dirty="0"/>
              <a:t>child</a:t>
            </a:r>
            <a:r>
              <a:rPr lang="en-US" dirty="0"/>
              <a:t> of the left &lt;li&gt; and a </a:t>
            </a:r>
            <a:r>
              <a:rPr lang="en-US" b="1" dirty="0"/>
              <a:t>descendant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&lt;div&gt;</a:t>
            </a:r>
          </a:p>
          <a:p>
            <a:r>
              <a:rPr lang="en-US" dirty="0"/>
              <a:t>The two &lt;li&gt; elements are </a:t>
            </a:r>
            <a:r>
              <a:rPr lang="en-US" b="1" dirty="0"/>
              <a:t>siblings</a:t>
            </a:r>
            <a:r>
              <a:rPr lang="en-US" dirty="0"/>
              <a:t> (they share the same parent)</a:t>
            </a:r>
          </a:p>
          <a:p>
            <a:r>
              <a:rPr lang="en-US" dirty="0"/>
              <a:t>The right &lt;li&gt; element is the </a:t>
            </a:r>
            <a:r>
              <a:rPr lang="en-US" b="1" dirty="0"/>
              <a:t>parent</a:t>
            </a:r>
            <a:r>
              <a:rPr lang="en-US" dirty="0"/>
              <a:t> of &lt;b&gt;, </a:t>
            </a:r>
            <a:r>
              <a:rPr lang="en-US" b="1" dirty="0"/>
              <a:t>child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a </a:t>
            </a:r>
            <a:r>
              <a:rPr lang="en-US" b="1" dirty="0"/>
              <a:t>descendant</a:t>
            </a:r>
            <a:r>
              <a:rPr lang="en-US" dirty="0"/>
              <a:t> of &lt;div&gt;</a:t>
            </a:r>
          </a:p>
          <a:p>
            <a:r>
              <a:rPr lang="en-US" dirty="0"/>
              <a:t>The &lt;b&gt; element is a </a:t>
            </a:r>
            <a:r>
              <a:rPr lang="en-US" b="1" dirty="0"/>
              <a:t>child</a:t>
            </a:r>
            <a:r>
              <a:rPr lang="en-US" dirty="0"/>
              <a:t> of the right &lt;li&gt; and a </a:t>
            </a:r>
            <a:r>
              <a:rPr lang="en-US" b="1" dirty="0"/>
              <a:t>descendant</a:t>
            </a:r>
            <a:r>
              <a:rPr lang="en-US" dirty="0"/>
              <a:t> of &lt;</a:t>
            </a:r>
            <a:r>
              <a:rPr lang="en-US" dirty="0" err="1"/>
              <a:t>ul</a:t>
            </a:r>
            <a:r>
              <a:rPr lang="en-US" dirty="0"/>
              <a:t>&gt; and &lt;div&gt;</a:t>
            </a:r>
          </a:p>
          <a:p>
            <a:endParaRPr lang="en-IN" dirty="0"/>
          </a:p>
        </p:txBody>
      </p:sp>
      <p:pic>
        <p:nvPicPr>
          <p:cNvPr id="3074" name="Picture 2" descr="jQuery Dimen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3998656" cy="18850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3933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**</a:t>
            </a:r>
            <a:r>
              <a:rPr lang="en-IN" b="1" dirty="0" smtClean="0"/>
              <a:t>Properties </a:t>
            </a:r>
            <a:r>
              <a:rPr lang="en-IN" b="1" dirty="0"/>
              <a:t>and Methods of Window Object: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b="1" dirty="0" smtClean="0"/>
              <a:t>Name-</a:t>
            </a:r>
            <a:r>
              <a:rPr lang="en-IN" dirty="0" smtClean="0"/>
              <a:t>  used to name the window</a:t>
            </a:r>
          </a:p>
          <a:p>
            <a:pPr algn="just"/>
            <a:r>
              <a:rPr lang="en-IN" b="1" dirty="0" smtClean="0"/>
              <a:t>Location-</a:t>
            </a:r>
            <a:r>
              <a:rPr lang="en-IN" dirty="0" smtClean="0"/>
              <a:t> Gives the URL of the current window</a:t>
            </a:r>
          </a:p>
          <a:p>
            <a:pPr algn="just"/>
            <a:r>
              <a:rPr lang="en-IN" b="1" dirty="0" smtClean="0"/>
              <a:t>Alert () </a:t>
            </a:r>
            <a:r>
              <a:rPr lang="en-IN" dirty="0" smtClean="0"/>
              <a:t>–  Creates a rectangular dialogue box with a message. It d</a:t>
            </a:r>
            <a:r>
              <a:rPr lang="en-US" dirty="0" err="1" smtClean="0"/>
              <a:t>isplays</a:t>
            </a:r>
            <a:r>
              <a:rPr lang="en-US" dirty="0" smtClean="0"/>
              <a:t> an alert box with a message and an OK button</a:t>
            </a:r>
            <a:endParaRPr lang="en-IN" dirty="0" smtClean="0"/>
          </a:p>
          <a:p>
            <a:pPr algn="just"/>
            <a:r>
              <a:rPr lang="en-IN" b="1" dirty="0" smtClean="0"/>
              <a:t>Confirm()- </a:t>
            </a:r>
            <a:r>
              <a:rPr lang="en-IN" dirty="0" smtClean="0"/>
              <a:t>Which will create dialogue box for users confirmation. </a:t>
            </a:r>
            <a:r>
              <a:rPr lang="en-US" dirty="0" smtClean="0"/>
              <a:t>Displays a dialog box with a message and an OK and a Cancel button</a:t>
            </a:r>
            <a:endParaRPr lang="en-IN" dirty="0" smtClean="0"/>
          </a:p>
          <a:p>
            <a:pPr algn="just"/>
            <a:r>
              <a:rPr lang="en-IN" b="1" dirty="0" smtClean="0"/>
              <a:t>Focus() </a:t>
            </a:r>
            <a:r>
              <a:rPr lang="en-IN" dirty="0" smtClean="0"/>
              <a:t>– It is used to </a:t>
            </a:r>
            <a:r>
              <a:rPr lang="en-US" dirty="0" smtClean="0"/>
              <a:t>Set focus to the current window.</a:t>
            </a:r>
          </a:p>
          <a:p>
            <a:pPr algn="just">
              <a:buNone/>
            </a:pPr>
            <a:r>
              <a:rPr lang="en-US" dirty="0" smtClean="0"/>
              <a:t>	JavaScript focus method is used to give focus to a html element. It sets the element as the active element in the current document</a:t>
            </a:r>
          </a:p>
          <a:p>
            <a:pPr algn="just"/>
            <a:r>
              <a:rPr lang="en-IN" b="1" dirty="0" smtClean="0"/>
              <a:t>Blur()- </a:t>
            </a:r>
            <a:r>
              <a:rPr lang="en-US" dirty="0" smtClean="0"/>
              <a:t>Removes focus from the current window</a:t>
            </a:r>
            <a:endParaRPr lang="en-IN" dirty="0" smtClean="0"/>
          </a:p>
          <a:p>
            <a:pPr algn="just"/>
            <a:r>
              <a:rPr lang="en-IN" b="1" dirty="0" smtClean="0"/>
              <a:t>Open()- </a:t>
            </a:r>
            <a:r>
              <a:rPr lang="en-IN" dirty="0" smtClean="0"/>
              <a:t>used to open a new window</a:t>
            </a:r>
          </a:p>
          <a:p>
            <a:pPr algn="just"/>
            <a:r>
              <a:rPr lang="en-IN" b="1" dirty="0" smtClean="0"/>
              <a:t>Close ()- </a:t>
            </a:r>
            <a:r>
              <a:rPr lang="en-IN" dirty="0" smtClean="0"/>
              <a:t>used to close a window which is open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422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**</a:t>
            </a:r>
            <a:r>
              <a:rPr lang="en-IN" dirty="0" smtClean="0"/>
              <a:t>DOM- Document Object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The DOM represents a document as a </a:t>
            </a:r>
            <a:r>
              <a:rPr lang="en-IN" b="1" dirty="0" smtClean="0"/>
              <a:t>hierarchical tree of nodes</a:t>
            </a:r>
            <a:r>
              <a:rPr lang="en-IN" dirty="0" smtClean="0"/>
              <a:t>, allowing developers to add, remove, and modify individual parts of the web page. 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Document Object Model is an Application </a:t>
            </a:r>
            <a:r>
              <a:rPr lang="en-IN" dirty="0" smtClean="0"/>
              <a:t>Programming </a:t>
            </a:r>
            <a:r>
              <a:rPr lang="en-IN" dirty="0"/>
              <a:t>Interface (API) for HTML </a:t>
            </a:r>
            <a:r>
              <a:rPr lang="en-IN" dirty="0" smtClean="0"/>
              <a:t>documents.</a:t>
            </a:r>
          </a:p>
          <a:p>
            <a:pPr algn="just"/>
            <a:r>
              <a:rPr lang="en-US" dirty="0"/>
              <a:t>An</a:t>
            </a:r>
            <a:r>
              <a:rPr lang="en-US" b="1" dirty="0"/>
              <a:t> API </a:t>
            </a:r>
            <a:r>
              <a:rPr lang="en-US" dirty="0"/>
              <a:t>is a set of programming code that enables data transmission between one </a:t>
            </a:r>
            <a:r>
              <a:rPr lang="en-US" dirty="0" smtClean="0"/>
              <a:t>element and </a:t>
            </a:r>
            <a:r>
              <a:rPr lang="en-US" dirty="0"/>
              <a:t>another. It also contains the terms of this </a:t>
            </a:r>
            <a:r>
              <a:rPr lang="en-US" b="1" dirty="0"/>
              <a:t>data exchange.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5888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856" t="2168" r="6115" b="3917"/>
          <a:stretch/>
        </p:blipFill>
        <p:spPr bwMode="auto">
          <a:xfrm>
            <a:off x="147210" y="404664"/>
            <a:ext cx="892822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8593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Levels of DOM: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/>
              <a:t>	DOM </a:t>
            </a:r>
            <a:r>
              <a:rPr lang="en-IN" b="1" dirty="0"/>
              <a:t>0:</a:t>
            </a:r>
            <a:endParaRPr lang="en-IN" dirty="0"/>
          </a:p>
          <a:p>
            <a:pPr indent="468313"/>
            <a:r>
              <a:rPr lang="en-IN" dirty="0" smtClean="0"/>
              <a:t>	This </a:t>
            </a:r>
            <a:r>
              <a:rPr lang="en-IN" dirty="0"/>
              <a:t>is the oldest </a:t>
            </a:r>
            <a:r>
              <a:rPr lang="en-IN" dirty="0" smtClean="0"/>
              <a:t>DOM.</a:t>
            </a:r>
          </a:p>
          <a:p>
            <a:pPr indent="468313"/>
            <a:r>
              <a:rPr lang="en-IN" dirty="0" smtClean="0"/>
              <a:t>Introduced by Netscape.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supported by all JavaScript-enabled	browsers (no written specification)</a:t>
            </a:r>
          </a:p>
          <a:p>
            <a:pPr lvl="0" indent="468313"/>
            <a:r>
              <a:rPr lang="en-IN" dirty="0"/>
              <a:t>Gives easy access to forms and their </a:t>
            </a:r>
            <a:r>
              <a:rPr lang="en-IN" dirty="0" smtClean="0"/>
              <a:t>	elements</a:t>
            </a:r>
            <a:r>
              <a:rPr lang="en-IN" dirty="0"/>
              <a:t>, images and links.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4178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DOM1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-The Initial DOM Standard is known as 			DOM Level 1.</a:t>
            </a:r>
          </a:p>
          <a:p>
            <a:pPr marL="0" indent="0">
              <a:buNone/>
            </a:pPr>
            <a:r>
              <a:rPr lang="en-IN" dirty="0" smtClean="0"/>
              <a:t>	- Introduced by W3C.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it supports both HTML and XML 			documents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- accepts changes in portion of the 	document.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363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r>
              <a:rPr lang="en-IN" b="1" dirty="0"/>
              <a:t>DOM 2:</a:t>
            </a:r>
            <a:endParaRPr lang="en-IN" dirty="0"/>
          </a:p>
          <a:p>
            <a:pPr marL="0" lvl="0" indent="0">
              <a:buNone/>
            </a:pPr>
            <a:r>
              <a:rPr lang="en-IN" dirty="0" smtClean="0"/>
              <a:t>	-Advanced version of DOM 1.</a:t>
            </a:r>
          </a:p>
          <a:p>
            <a:pPr marL="0" lvl="0" indent="0">
              <a:buNone/>
            </a:pPr>
            <a:r>
              <a:rPr lang="en-IN" dirty="0"/>
              <a:t>	</a:t>
            </a:r>
            <a:r>
              <a:rPr lang="en-IN" dirty="0" smtClean="0"/>
              <a:t>-DOM </a:t>
            </a:r>
            <a:r>
              <a:rPr lang="en-IN" dirty="0"/>
              <a:t>2 is the latest approved standard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–  </a:t>
            </a:r>
            <a:r>
              <a:rPr lang="en-IN" dirty="0"/>
              <a:t>support for </a:t>
            </a:r>
            <a:r>
              <a:rPr lang="en-IN" dirty="0" smtClean="0"/>
              <a:t>namespaces(Organizes JS 			Coding)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	–  It supports Style sheets.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44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2388</TotalTime>
  <Words>997</Words>
  <Application>Microsoft Office PowerPoint</Application>
  <PresentationFormat>On-screen Show (4:3)</PresentationFormat>
  <Paragraphs>181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Chapter - 7</vt:lpstr>
      <vt:lpstr>Javascript Execution Environment </vt:lpstr>
      <vt:lpstr>Slide 3</vt:lpstr>
      <vt:lpstr>**Properties and Methods of Window Object: </vt:lpstr>
      <vt:lpstr>**DOM- Document Object Model</vt:lpstr>
      <vt:lpstr>Slide 6</vt:lpstr>
      <vt:lpstr>Levels of DOM: </vt:lpstr>
      <vt:lpstr>Slide 8</vt:lpstr>
      <vt:lpstr>Slide 9</vt:lpstr>
      <vt:lpstr>Slide 10</vt:lpstr>
      <vt:lpstr>*Element Access in JavaScript </vt:lpstr>
      <vt:lpstr>Slide 12</vt:lpstr>
      <vt:lpstr>The script will be as follows</vt:lpstr>
      <vt:lpstr>Slide 14</vt:lpstr>
      <vt:lpstr>Accessing elements of the form using forms and elements arrays</vt:lpstr>
      <vt:lpstr>Accessing elements of the form  using form names. </vt:lpstr>
      <vt:lpstr>Accessing elements of the form using getElementById </vt:lpstr>
      <vt:lpstr>*Events and Event Handling </vt:lpstr>
      <vt:lpstr>*Different ways of registering an event  </vt:lpstr>
      <vt:lpstr>*Types of Events </vt:lpstr>
      <vt:lpstr>User Interface Events </vt:lpstr>
      <vt:lpstr>*Mouse Events</vt:lpstr>
      <vt:lpstr>Slide 23</vt:lpstr>
      <vt:lpstr>*Key Events</vt:lpstr>
      <vt:lpstr>Slide 25</vt:lpstr>
      <vt:lpstr>XHTML Events</vt:lpstr>
      <vt:lpstr>Slide 27</vt:lpstr>
      <vt:lpstr>The DOM 2 Event Model </vt:lpstr>
      <vt:lpstr>Slide 29</vt:lpstr>
      <vt:lpstr> *Event propagation </vt:lpstr>
      <vt:lpstr>Event Capture</vt:lpstr>
      <vt:lpstr>Slide 32</vt:lpstr>
      <vt:lpstr>Event Bubbling</vt:lpstr>
      <vt:lpstr>Slide 34</vt:lpstr>
      <vt:lpstr>*DOM Tree Traversing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-4 Cont….</dc:title>
  <dc:creator>PriyaHari</dc:creator>
  <cp:lastModifiedBy>priyahari2010@outlook.com</cp:lastModifiedBy>
  <cp:revision>138</cp:revision>
  <dcterms:created xsi:type="dcterms:W3CDTF">2020-04-07T07:19:41Z</dcterms:created>
  <dcterms:modified xsi:type="dcterms:W3CDTF">2022-08-12T03:46:47Z</dcterms:modified>
</cp:coreProperties>
</file>