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316" r:id="rId26"/>
    <p:sldId id="282" r:id="rId27"/>
    <p:sldId id="283" r:id="rId28"/>
    <p:sldId id="285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978" autoAdjust="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9319-9BF5-46AF-942D-5BBE94F799CD}" type="datetimeFigureOut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075A8-000F-4694-A0F5-DEB07D214D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000108"/>
            <a:ext cx="7772400" cy="1470025"/>
          </a:xfrm>
        </p:spPr>
        <p:txBody>
          <a:bodyPr>
            <a:normAutofit/>
          </a:bodyPr>
          <a:lstStyle/>
          <a:p>
            <a:r>
              <a:rPr lang="en-IN" sz="6000" b="1" dirty="0" smtClean="0"/>
              <a:t>Chapter -5 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357430"/>
            <a:ext cx="6858048" cy="1752600"/>
          </a:xfrm>
        </p:spPr>
        <p:txBody>
          <a:bodyPr>
            <a:normAutofit/>
          </a:bodyPr>
          <a:lstStyle/>
          <a:p>
            <a:r>
              <a:rPr lang="en-IN" sz="5400" b="1" dirty="0" smtClean="0">
                <a:solidFill>
                  <a:schemeClr val="tx1"/>
                </a:solidFill>
              </a:rPr>
              <a:t>Cascading Style Sheets</a:t>
            </a:r>
            <a:endParaRPr lang="en-US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571480"/>
            <a:ext cx="885828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85728"/>
            <a:ext cx="7772400" cy="1470025"/>
          </a:xfrm>
        </p:spPr>
        <p:txBody>
          <a:bodyPr/>
          <a:lstStyle/>
          <a:p>
            <a:r>
              <a:rPr lang="en-US" dirty="0" smtClean="0"/>
              <a:t>Internal or Document Styles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500174"/>
            <a:ext cx="8215370" cy="5214974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 internal style sheet is used when </a:t>
            </a:r>
            <a:r>
              <a:rPr lang="en-US" b="1" dirty="0" smtClean="0">
                <a:solidFill>
                  <a:schemeClr val="tx1"/>
                </a:solidFill>
              </a:rPr>
              <a:t>a  single HTML page(Document) needs to be in a unique style.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Internal styles are defined within the &lt;</a:t>
            </a:r>
            <a:r>
              <a:rPr lang="en-US" b="1" dirty="0" smtClean="0">
                <a:solidFill>
                  <a:schemeClr val="tx1"/>
                </a:solidFill>
              </a:rPr>
              <a:t>style</a:t>
            </a:r>
            <a:r>
              <a:rPr lang="en-US" dirty="0" smtClean="0">
                <a:solidFill>
                  <a:schemeClr val="tx1"/>
                </a:solidFill>
              </a:rPr>
              <a:t>&gt; element, inside the &lt;</a:t>
            </a:r>
            <a:r>
              <a:rPr lang="en-US" b="1" dirty="0" smtClean="0">
                <a:solidFill>
                  <a:schemeClr val="tx1"/>
                </a:solidFill>
              </a:rPr>
              <a:t>head</a:t>
            </a:r>
            <a:r>
              <a:rPr lang="en-US" dirty="0" smtClean="0">
                <a:solidFill>
                  <a:schemeClr val="tx1"/>
                </a:solidFill>
              </a:rPr>
              <a:t>&gt; section of an HTML page.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CSS is embedded within the head section and therefore it is also known as embedded style.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642918"/>
            <a:ext cx="8643998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14291"/>
            <a:ext cx="7772400" cy="857256"/>
          </a:xfrm>
        </p:spPr>
        <p:txBody>
          <a:bodyPr/>
          <a:lstStyle/>
          <a:p>
            <a:r>
              <a:rPr lang="en-US" dirty="0" smtClean="0"/>
              <a:t>External Styles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1000108"/>
            <a:ext cx="7715304" cy="5572164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 </a:t>
            </a:r>
            <a:r>
              <a:rPr lang="en-US" b="1" dirty="0" smtClean="0">
                <a:solidFill>
                  <a:schemeClr val="tx1"/>
                </a:solidFill>
              </a:rPr>
              <a:t>external style sheet</a:t>
            </a:r>
            <a:r>
              <a:rPr lang="en-US" dirty="0" smtClean="0">
                <a:solidFill>
                  <a:schemeClr val="tx1"/>
                </a:solidFill>
              </a:rPr>
              <a:t> is a separate </a:t>
            </a:r>
            <a:r>
              <a:rPr lang="en-US" b="1" dirty="0" smtClean="0">
                <a:solidFill>
                  <a:schemeClr val="tx1"/>
                </a:solidFill>
              </a:rPr>
              <a:t>CSS</a:t>
            </a:r>
            <a:r>
              <a:rPr lang="en-US" dirty="0" smtClean="0">
                <a:solidFill>
                  <a:schemeClr val="tx1"/>
                </a:solidFill>
              </a:rPr>
              <a:t> file in which the styles will be defined and  that can be accessed by creating a link within the &lt;head&gt; section of the webpage.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link to an external style sheet is placed within the head section of the page.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External styles are defined within the &lt;</a:t>
            </a:r>
            <a:r>
              <a:rPr lang="en-US" b="1" dirty="0" smtClean="0">
                <a:solidFill>
                  <a:schemeClr val="tx1"/>
                </a:solidFill>
              </a:rPr>
              <a:t>link</a:t>
            </a:r>
            <a:r>
              <a:rPr lang="en-US" dirty="0" smtClean="0">
                <a:solidFill>
                  <a:schemeClr val="tx1"/>
                </a:solidFill>
              </a:rPr>
              <a:t>&gt; element, inside the &lt;</a:t>
            </a:r>
            <a:r>
              <a:rPr lang="en-US" b="1" dirty="0" smtClean="0">
                <a:solidFill>
                  <a:schemeClr val="tx1"/>
                </a:solidFill>
              </a:rPr>
              <a:t>head</a:t>
            </a:r>
            <a:r>
              <a:rPr lang="en-US" dirty="0" smtClean="0">
                <a:solidFill>
                  <a:schemeClr val="tx1"/>
                </a:solidFill>
              </a:rPr>
              <a:t>&gt; section of an HTML page.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two important </a:t>
            </a:r>
            <a:r>
              <a:rPr lang="en-IN" b="1" dirty="0" smtClean="0">
                <a:solidFill>
                  <a:schemeClr val="tx1"/>
                </a:solidFill>
              </a:rPr>
              <a:t>attributes</a:t>
            </a:r>
            <a:r>
              <a:rPr lang="en-IN" dirty="0" smtClean="0">
                <a:solidFill>
                  <a:schemeClr val="tx1"/>
                </a:solidFill>
              </a:rPr>
              <a:t> for the link tag is:  1. </a:t>
            </a:r>
            <a:r>
              <a:rPr lang="en-IN" b="1" dirty="0" err="1" smtClean="0">
                <a:solidFill>
                  <a:schemeClr val="tx1"/>
                </a:solidFill>
              </a:rPr>
              <a:t>rel</a:t>
            </a:r>
            <a:r>
              <a:rPr lang="en-IN" b="1" dirty="0" smtClean="0">
                <a:solidFill>
                  <a:schemeClr val="tx1"/>
                </a:solidFill>
              </a:rPr>
              <a:t> :  </a:t>
            </a:r>
            <a:r>
              <a:rPr lang="en-IN" dirty="0" smtClean="0">
                <a:solidFill>
                  <a:schemeClr val="tx1"/>
                </a:solidFill>
              </a:rPr>
              <a:t>It describes the relation between the actual document and the one we are linking to.</a:t>
            </a:r>
          </a:p>
          <a:p>
            <a:pPr algn="just"/>
            <a:r>
              <a:rPr lang="en-IN" dirty="0" smtClean="0">
                <a:solidFill>
                  <a:schemeClr val="tx1"/>
                </a:solidFill>
              </a:rPr>
              <a:t>2. </a:t>
            </a:r>
            <a:r>
              <a:rPr lang="en-IN" b="1" dirty="0" err="1" smtClean="0">
                <a:solidFill>
                  <a:schemeClr val="tx1"/>
                </a:solidFill>
              </a:rPr>
              <a:t>href</a:t>
            </a:r>
            <a:r>
              <a:rPr lang="en-IN" dirty="0" smtClean="0">
                <a:solidFill>
                  <a:schemeClr val="tx1"/>
                </a:solidFill>
              </a:rPr>
              <a:t> :this is the link to the external style sheet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25" y="214290"/>
            <a:ext cx="8261350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44" y="142852"/>
            <a:ext cx="8643998" cy="857256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**</a:t>
            </a:r>
            <a:r>
              <a:rPr lang="en-IN" dirty="0" smtClean="0"/>
              <a:t>Types of Selectors/ Selector Forms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142984"/>
            <a:ext cx="8358246" cy="557216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Type selectors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Class Selectors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Id selectors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Descendant selectors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Child Selectors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Universal Selectors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Adjacent sibling selectors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214422"/>
            <a:ext cx="8229600" cy="3043245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Type selector will select any HTML element  on a page that matches the selector, regardless of the their position in the document tree.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:  </a:t>
            </a:r>
            <a:r>
              <a:rPr lang="en-IN" b="1" dirty="0" err="1" smtClean="0"/>
              <a:t>em</a:t>
            </a:r>
            <a:r>
              <a:rPr lang="en-IN" b="1" dirty="0" smtClean="0"/>
              <a:t> </a:t>
            </a:r>
            <a:r>
              <a:rPr lang="en-IN" dirty="0" smtClean="0"/>
              <a:t>{</a:t>
            </a:r>
            <a:r>
              <a:rPr lang="en-IN" dirty="0" err="1" smtClean="0"/>
              <a:t>color</a:t>
            </a:r>
            <a:r>
              <a:rPr lang="en-IN" dirty="0" smtClean="0"/>
              <a:t> :blue;}</a:t>
            </a:r>
          </a:p>
          <a:p>
            <a:pPr algn="just"/>
            <a:r>
              <a:rPr lang="en-IN" dirty="0" smtClean="0"/>
              <a:t>This rule will select any&lt;</a:t>
            </a:r>
            <a:r>
              <a:rPr lang="en-IN" dirty="0" err="1" smtClean="0"/>
              <a:t>em</a:t>
            </a:r>
            <a:r>
              <a:rPr lang="en-IN" dirty="0" smtClean="0"/>
              <a:t>&gt; element on the page and its </a:t>
            </a:r>
            <a:r>
              <a:rPr lang="en-IN" dirty="0" err="1" smtClean="0"/>
              <a:t>color</a:t>
            </a:r>
            <a:r>
              <a:rPr lang="en-IN" dirty="0" smtClean="0"/>
              <a:t> it blue.</a:t>
            </a:r>
            <a:endParaRPr lang="en-US" dirty="0"/>
          </a:p>
        </p:txBody>
      </p:sp>
      <p:sp>
        <p:nvSpPr>
          <p:cNvPr id="1026" name="AutoShape 2" descr="Selectutorial: Type sele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Selectutorial: Type sele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Selectutorial: Type sele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143380"/>
            <a:ext cx="4500594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Class Selectors(.)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328614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smtClean="0"/>
              <a:t>Class selector is </a:t>
            </a:r>
            <a:r>
              <a:rPr lang="en-IN" dirty="0" smtClean="0"/>
              <a:t>used to select any XHTML element that has a class attribute , regardless of their position in the document tree.</a:t>
            </a:r>
          </a:p>
          <a:p>
            <a:pPr algn="just"/>
            <a:r>
              <a:rPr lang="en-US" dirty="0" smtClean="0"/>
              <a:t>It is used with a period character </a:t>
            </a:r>
            <a:r>
              <a:rPr lang="en-US" sz="6600" dirty="0" smtClean="0"/>
              <a:t>.</a:t>
            </a:r>
            <a:r>
              <a:rPr lang="en-US" dirty="0" smtClean="0"/>
              <a:t> (</a:t>
            </a:r>
            <a:r>
              <a:rPr lang="en-US" b="1" dirty="0" smtClean="0"/>
              <a:t>full stop symbol</a:t>
            </a:r>
            <a:r>
              <a:rPr lang="en-US" dirty="0" smtClean="0"/>
              <a:t>) followed by the class name.</a:t>
            </a:r>
          </a:p>
          <a:p>
            <a:pPr algn="just">
              <a:buNone/>
            </a:pPr>
            <a:r>
              <a:rPr lang="en-IN" dirty="0" err="1" smtClean="0"/>
              <a:t>Eg</a:t>
            </a:r>
            <a:r>
              <a:rPr lang="en-IN" dirty="0" smtClean="0"/>
              <a:t>:    </a:t>
            </a:r>
            <a:r>
              <a:rPr lang="en-IN" b="1" dirty="0" smtClean="0"/>
              <a:t>.big </a:t>
            </a:r>
            <a:r>
              <a:rPr lang="en-IN" dirty="0" smtClean="0"/>
              <a:t>{font-size : 18% ;}</a:t>
            </a:r>
          </a:p>
          <a:p>
            <a:pPr algn="just">
              <a:buNone/>
            </a:pPr>
            <a:r>
              <a:rPr lang="en-IN" dirty="0" smtClean="0"/>
              <a:t>In this example it will select all big attribute  since it is denoted as the class attribute.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29698" name="Picture 2" descr="Selectutorial: Class sele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071942"/>
            <a:ext cx="5473934" cy="27860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Id selectors(#)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321471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ID selector is used to select any XHTML element that has a ID attribute , regardless of their position in the document tree.</a:t>
            </a:r>
          </a:p>
          <a:p>
            <a:r>
              <a:rPr lang="en-IN" dirty="0" smtClean="0"/>
              <a:t>An id attribute is indicated using pound(#) symbol.</a:t>
            </a:r>
          </a:p>
          <a:p>
            <a:r>
              <a:rPr lang="en-IN" dirty="0" smtClean="0"/>
              <a:t>Id selectors must be unique and it can only apply once per page.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   #p { font-size : 10%;}</a:t>
            </a:r>
          </a:p>
          <a:p>
            <a:r>
              <a:rPr lang="en-IN" dirty="0" smtClean="0"/>
              <a:t>All the Paragraph elements will get selected as it is mentioned as the id attribute.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357694"/>
            <a:ext cx="8215370" cy="23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Descendant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071547"/>
            <a:ext cx="8229600" cy="242889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Descendant Selectors are used to select elements that are descendants of another element in the document tree.</a:t>
            </a:r>
          </a:p>
          <a:p>
            <a:pPr algn="just"/>
            <a:r>
              <a:rPr lang="en-IN" dirty="0" smtClean="0"/>
              <a:t>Eg:1 </a:t>
            </a:r>
          </a:p>
          <a:p>
            <a:pPr algn="just">
              <a:buNone/>
            </a:pPr>
            <a:r>
              <a:rPr lang="en-IN" dirty="0" smtClean="0"/>
              <a:t>  p </a:t>
            </a:r>
            <a:r>
              <a:rPr lang="en-IN" dirty="0" err="1" smtClean="0"/>
              <a:t>em</a:t>
            </a:r>
            <a:r>
              <a:rPr lang="en-IN" dirty="0" smtClean="0"/>
              <a:t> {</a:t>
            </a:r>
            <a:r>
              <a:rPr lang="en-IN" dirty="0" err="1" smtClean="0"/>
              <a:t>color</a:t>
            </a:r>
            <a:r>
              <a:rPr lang="en-IN" dirty="0" smtClean="0"/>
              <a:t> : blue;}</a:t>
            </a:r>
          </a:p>
          <a:p>
            <a:pPr algn="just">
              <a:buNone/>
            </a:pPr>
            <a:r>
              <a:rPr lang="en-IN" dirty="0" smtClean="0"/>
              <a:t>That means it will only select &lt;</a:t>
            </a:r>
            <a:r>
              <a:rPr lang="en-IN" dirty="0" err="1" smtClean="0"/>
              <a:t>em</a:t>
            </a:r>
            <a:r>
              <a:rPr lang="en-IN" dirty="0" smtClean="0"/>
              <a:t>&gt; elements that are descendant of &lt;p&gt; elements.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429000"/>
            <a:ext cx="5848350" cy="292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 smtClean="0"/>
              <a:t>CSS saves times </a:t>
            </a:r>
            <a:r>
              <a:rPr lang="en-IN" dirty="0" smtClean="0"/>
              <a:t>– Once a style is defined we can reuse it in multiple HTML pages.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Pages Load faster- </a:t>
            </a:r>
            <a:r>
              <a:rPr lang="en-IN" dirty="0" smtClean="0"/>
              <a:t>Because of less coding the HTML pages can download fast.</a:t>
            </a:r>
          </a:p>
          <a:p>
            <a:r>
              <a:rPr lang="en-IN" b="1" dirty="0" smtClean="0"/>
              <a:t>Easy Maintenance </a:t>
            </a:r>
            <a:r>
              <a:rPr lang="en-IN" dirty="0" smtClean="0"/>
              <a:t>– If we make the changes in one element, all the similar elements in the document will be updated.</a:t>
            </a:r>
          </a:p>
          <a:p>
            <a:r>
              <a:rPr lang="en-IN" b="1" dirty="0" smtClean="0"/>
              <a:t>Smaller File size</a:t>
            </a:r>
          </a:p>
          <a:p>
            <a:r>
              <a:rPr lang="en-IN" b="1" dirty="0" smtClean="0"/>
              <a:t>Consistency</a:t>
            </a:r>
            <a:r>
              <a:rPr lang="en-IN" dirty="0" smtClean="0"/>
              <a:t> – With CSS it is easy to keep consistent look through out the website.</a:t>
            </a:r>
          </a:p>
          <a:p>
            <a:r>
              <a:rPr lang="en-IN" b="1" dirty="0" smtClean="0"/>
              <a:t>Accessibility</a:t>
            </a:r>
            <a:r>
              <a:rPr lang="en-IN" dirty="0" smtClean="0"/>
              <a:t> – It is easy to access the web pages.</a:t>
            </a:r>
          </a:p>
          <a:p>
            <a:r>
              <a:rPr lang="en-IN" b="1" dirty="0" smtClean="0"/>
              <a:t>Multiple Device Compatibility- </a:t>
            </a:r>
            <a:r>
              <a:rPr lang="en-IN" dirty="0" smtClean="0"/>
              <a:t>Style sheets allow the contents to access in more than one type of devices.</a:t>
            </a:r>
          </a:p>
          <a:p>
            <a:r>
              <a:rPr lang="en-IN" b="1" dirty="0" smtClean="0"/>
              <a:t>Disadvantages</a:t>
            </a:r>
          </a:p>
          <a:p>
            <a:pPr>
              <a:buNone/>
            </a:pPr>
            <a:r>
              <a:rPr lang="en-IN" b="1" dirty="0" smtClean="0"/>
              <a:t>Browser  Compatibility - </a:t>
            </a:r>
            <a:r>
              <a:rPr lang="en-IN" dirty="0" smtClean="0"/>
              <a:t>It is not compatible with all types of web Browsers.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229600" cy="5857916"/>
          </a:xfrm>
        </p:spPr>
        <p:txBody>
          <a:bodyPr/>
          <a:lstStyle/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 2:   </a:t>
            </a:r>
            <a:r>
              <a:rPr lang="en-IN" dirty="0" err="1" smtClean="0"/>
              <a:t>ul</a:t>
            </a:r>
            <a:r>
              <a:rPr lang="en-IN" dirty="0" smtClean="0"/>
              <a:t> </a:t>
            </a:r>
            <a:r>
              <a:rPr lang="en-IN" dirty="0" err="1" smtClean="0"/>
              <a:t>em</a:t>
            </a:r>
            <a:r>
              <a:rPr lang="en-IN" dirty="0" smtClean="0"/>
              <a:t> { </a:t>
            </a:r>
            <a:r>
              <a:rPr lang="en-IN" dirty="0" err="1" smtClean="0"/>
              <a:t>color</a:t>
            </a:r>
            <a:r>
              <a:rPr lang="en-IN" dirty="0" smtClean="0"/>
              <a:t> :blue ;}</a:t>
            </a:r>
          </a:p>
          <a:p>
            <a:pPr>
              <a:buNone/>
            </a:pPr>
            <a:r>
              <a:rPr lang="en-IN" dirty="0" smtClean="0"/>
              <a:t>Will select all the </a:t>
            </a:r>
            <a:r>
              <a:rPr lang="en-IN" dirty="0" err="1" smtClean="0"/>
              <a:t>em</a:t>
            </a:r>
            <a:r>
              <a:rPr lang="en-IN" dirty="0" smtClean="0"/>
              <a:t> descendants of </a:t>
            </a:r>
            <a:r>
              <a:rPr lang="en-IN" dirty="0" err="1" smtClean="0"/>
              <a:t>ul</a:t>
            </a:r>
            <a:r>
              <a:rPr lang="en-IN" dirty="0" smtClean="0"/>
              <a:t> and </a:t>
            </a:r>
            <a:r>
              <a:rPr lang="en-IN" dirty="0" err="1" smtClean="0"/>
              <a:t>color</a:t>
            </a:r>
            <a:r>
              <a:rPr lang="en-IN" dirty="0" smtClean="0"/>
              <a:t> it blue.</a:t>
            </a:r>
            <a:endParaRPr lang="en-US" dirty="0"/>
          </a:p>
        </p:txBody>
      </p:sp>
      <p:sp>
        <p:nvSpPr>
          <p:cNvPr id="3074" name="AutoShape 2" descr="Selectutorial: Descendant sele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Selectutorial: Descendant sele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Selectutorial: Descendant select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Selectutorial: Descendant sele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357430"/>
            <a:ext cx="3571900" cy="2241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Child Selectors ( &gt;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64" y="1214422"/>
            <a:ext cx="8429716" cy="300039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Child selectors are used to select an element that is a direct child of another element(parent).  Child selectors will not select all the descendants,        only the direct children will get selected.</a:t>
            </a:r>
          </a:p>
          <a:p>
            <a:pPr algn="just"/>
            <a:r>
              <a:rPr lang="en-IN" dirty="0" smtClean="0"/>
              <a:t>Child selector is denoted by the symbol &gt;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:   </a:t>
            </a:r>
            <a:r>
              <a:rPr lang="en-IN" b="1" dirty="0" smtClean="0"/>
              <a:t>div &gt; </a:t>
            </a:r>
            <a:r>
              <a:rPr lang="en-IN" b="1" dirty="0" err="1" smtClean="0"/>
              <a:t>em</a:t>
            </a:r>
            <a:r>
              <a:rPr lang="en-IN" b="1" dirty="0" smtClean="0"/>
              <a:t> { </a:t>
            </a:r>
            <a:r>
              <a:rPr lang="en-IN" b="1" dirty="0" err="1" smtClean="0"/>
              <a:t>color</a:t>
            </a:r>
            <a:r>
              <a:rPr lang="en-IN" b="1" dirty="0" smtClean="0"/>
              <a:t> : blue ;}</a:t>
            </a:r>
          </a:p>
          <a:p>
            <a:pPr algn="just"/>
            <a:r>
              <a:rPr lang="en-IN" dirty="0" smtClean="0"/>
              <a:t>Will select all the direct </a:t>
            </a:r>
            <a:r>
              <a:rPr lang="en-IN" b="1" dirty="0" err="1" smtClean="0"/>
              <a:t>em</a:t>
            </a:r>
            <a:r>
              <a:rPr lang="en-IN" dirty="0" smtClean="0"/>
              <a:t> child of the </a:t>
            </a:r>
            <a:r>
              <a:rPr lang="en-IN" b="1" dirty="0" smtClean="0"/>
              <a:t>div </a:t>
            </a:r>
            <a:r>
              <a:rPr lang="en-IN" dirty="0" smtClean="0"/>
              <a:t>tag and </a:t>
            </a:r>
            <a:r>
              <a:rPr lang="en-IN" dirty="0" err="1" smtClean="0"/>
              <a:t>color</a:t>
            </a:r>
            <a:r>
              <a:rPr lang="en-IN" dirty="0" smtClean="0"/>
              <a:t> it as blue.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 descr="Selectutorial: Child sele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14794"/>
            <a:ext cx="3304005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Universal Selectors(*)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242889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asterisk (*) is used as the </a:t>
            </a:r>
            <a:r>
              <a:rPr lang="en-US" b="1" dirty="0" smtClean="0"/>
              <a:t>CSS universal selectors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It is  used to select any and all types of elements in an HTML page. This selector is useful when we want to select all the elements on the page.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:   </a:t>
            </a:r>
            <a:r>
              <a:rPr lang="en-IN" b="1" dirty="0" smtClean="0"/>
              <a:t>* { </a:t>
            </a:r>
            <a:r>
              <a:rPr lang="en-IN" b="1" dirty="0" err="1" smtClean="0"/>
              <a:t>color</a:t>
            </a:r>
            <a:r>
              <a:rPr lang="en-IN" b="1" dirty="0" smtClean="0"/>
              <a:t> : blue ;}</a:t>
            </a:r>
            <a:endParaRPr lang="en-US" b="1" dirty="0"/>
          </a:p>
        </p:txBody>
      </p:sp>
      <p:pic>
        <p:nvPicPr>
          <p:cNvPr id="34818" name="Picture 2" descr="Selectutorial: Universal sele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429000"/>
            <a:ext cx="4554170" cy="2857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Adjacent sibling selectors(+)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3071834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It is used to select the siblings immediately following an element.</a:t>
            </a:r>
          </a:p>
          <a:p>
            <a:r>
              <a:rPr lang="en-IN" dirty="0" smtClean="0"/>
              <a:t>It is denoted by the symbol +</a:t>
            </a:r>
          </a:p>
          <a:p>
            <a:r>
              <a:rPr lang="en-IN" dirty="0" err="1" smtClean="0"/>
              <a:t>Eg</a:t>
            </a:r>
            <a:r>
              <a:rPr lang="en-IN" b="1" dirty="0" smtClean="0"/>
              <a:t>: </a:t>
            </a:r>
            <a:r>
              <a:rPr lang="en-US" b="1" dirty="0" smtClean="0"/>
              <a:t>    </a:t>
            </a:r>
            <a:r>
              <a:rPr lang="en-US" b="1" dirty="0" err="1" smtClean="0"/>
              <a:t>em</a:t>
            </a:r>
            <a:r>
              <a:rPr lang="en-US" b="1" dirty="0" smtClean="0"/>
              <a:t> + strong {color : blue ;}</a:t>
            </a:r>
          </a:p>
          <a:p>
            <a:r>
              <a:rPr lang="en-IN" dirty="0" smtClean="0"/>
              <a:t>It means that select all the </a:t>
            </a:r>
            <a:r>
              <a:rPr lang="en-IN" b="1" dirty="0" smtClean="0"/>
              <a:t>strong</a:t>
            </a:r>
            <a:r>
              <a:rPr lang="en-IN" dirty="0" smtClean="0"/>
              <a:t> tag that are immediately after </a:t>
            </a:r>
            <a:r>
              <a:rPr lang="en-IN" b="1" dirty="0" err="1" smtClean="0"/>
              <a:t>em</a:t>
            </a:r>
            <a:r>
              <a:rPr lang="en-IN" dirty="0" smtClean="0"/>
              <a:t> tag.</a:t>
            </a:r>
          </a:p>
        </p:txBody>
      </p:sp>
      <p:pic>
        <p:nvPicPr>
          <p:cNvPr id="35842" name="Picture 2" descr="Selectutorial: Adjacent sibling select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143380"/>
            <a:ext cx="5052095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pseudo-classes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07196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pseudo-class is used to define a special state of an element.</a:t>
            </a:r>
          </a:p>
          <a:p>
            <a:r>
              <a:rPr lang="en-US" dirty="0" smtClean="0"/>
              <a:t>Like, it can be used to:</a:t>
            </a:r>
          </a:p>
          <a:p>
            <a:r>
              <a:rPr lang="en-US" dirty="0" smtClean="0"/>
              <a:t>Style an element when a user moves the mouse over it</a:t>
            </a:r>
          </a:p>
          <a:p>
            <a:r>
              <a:rPr lang="en-US" dirty="0" smtClean="0"/>
              <a:t>Style an element when it gets focus</a:t>
            </a:r>
          </a:p>
          <a:p>
            <a:endParaRPr lang="en-US" dirty="0" smtClean="0"/>
          </a:p>
          <a:p>
            <a:r>
              <a:rPr lang="en-US" dirty="0" smtClean="0"/>
              <a:t> For example, The </a:t>
            </a:r>
            <a:r>
              <a:rPr lang="en-US" b="1" dirty="0" smtClean="0"/>
              <a:t>":hover"</a:t>
            </a:r>
            <a:r>
              <a:rPr lang="en-US" dirty="0" smtClean="0"/>
              <a:t> is used for adding special effects to an element when the user moves the cursor over the element.</a:t>
            </a:r>
          </a:p>
          <a:p>
            <a:r>
              <a:rPr lang="en-US" dirty="0" smtClean="0"/>
              <a:t>The names of the pseudo-class are not case-sensitive.</a:t>
            </a:r>
          </a:p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86454"/>
            <a:ext cx="1928826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857892"/>
            <a:ext cx="1643074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0496" y="5857892"/>
            <a:ext cx="25050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5072074"/>
            <a:ext cx="25908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widely used pseudo classes are as follows: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/>
              <a:t>:hover: </a:t>
            </a:r>
            <a:r>
              <a:rPr lang="en-US" dirty="0" smtClean="0"/>
              <a:t>It adds special effects to an element when the user moves the mouse pointer over the element.</a:t>
            </a:r>
          </a:p>
          <a:p>
            <a:pPr algn="just"/>
            <a:r>
              <a:rPr lang="en-US" b="1" dirty="0" smtClean="0"/>
              <a:t>:active: I</a:t>
            </a:r>
            <a:r>
              <a:rPr lang="en-US" dirty="0" smtClean="0"/>
              <a:t>t is used to add style to an active element.</a:t>
            </a:r>
          </a:p>
          <a:p>
            <a:pPr algn="just"/>
            <a:r>
              <a:rPr lang="en-US" b="1" dirty="0" smtClean="0"/>
              <a:t>:link: </a:t>
            </a:r>
            <a:r>
              <a:rPr lang="en-US" dirty="0" smtClean="0"/>
              <a:t>It adds style to the unvisited </a:t>
            </a:r>
          </a:p>
          <a:p>
            <a:pPr algn="just"/>
            <a:r>
              <a:rPr lang="en-US" b="1" dirty="0" err="1" smtClean="0"/>
              <a:t>link:visited</a:t>
            </a:r>
            <a:r>
              <a:rPr lang="en-US" b="1" dirty="0" smtClean="0"/>
              <a:t> :</a:t>
            </a:r>
            <a:r>
              <a:rPr lang="en-US" dirty="0" smtClean="0"/>
              <a:t>It adds style to a visited link.</a:t>
            </a:r>
          </a:p>
          <a:p>
            <a:pPr algn="just"/>
            <a:r>
              <a:rPr lang="en-US" b="1" dirty="0" smtClean="0"/>
              <a:t>:</a:t>
            </a:r>
            <a:r>
              <a:rPr lang="en-US" b="1" dirty="0" err="1" smtClean="0"/>
              <a:t>lang</a:t>
            </a:r>
            <a:r>
              <a:rPr lang="en-US" b="1" dirty="0" smtClean="0"/>
              <a:t> :</a:t>
            </a:r>
            <a:r>
              <a:rPr lang="en-US" dirty="0" smtClean="0"/>
              <a:t>It is used to define a language to use in a specified element.</a:t>
            </a:r>
          </a:p>
          <a:p>
            <a:pPr algn="just"/>
            <a:r>
              <a:rPr lang="en-US" b="1" dirty="0" smtClean="0"/>
              <a:t>:focus: </a:t>
            </a:r>
            <a:r>
              <a:rPr lang="en-US" dirty="0" smtClean="0"/>
              <a:t>It selects the element which is focused by the user currently.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Font Properties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CSS font property is used to set the font’s content of the HTML element.</a:t>
            </a:r>
          </a:p>
          <a:p>
            <a:pPr fontAlgn="base"/>
            <a:r>
              <a:rPr lang="en-US" dirty="0" smtClean="0"/>
              <a:t>The types of font properties in CSS are:</a:t>
            </a:r>
          </a:p>
          <a:p>
            <a:pPr fontAlgn="base"/>
            <a:r>
              <a:rPr lang="en-US" dirty="0" smtClean="0"/>
              <a:t>font-family</a:t>
            </a:r>
          </a:p>
          <a:p>
            <a:pPr fontAlgn="base"/>
            <a:r>
              <a:rPr lang="en-US" dirty="0" smtClean="0"/>
              <a:t>font-style</a:t>
            </a:r>
          </a:p>
          <a:p>
            <a:pPr fontAlgn="base"/>
            <a:r>
              <a:rPr lang="en-US" dirty="0" smtClean="0"/>
              <a:t>font-weight</a:t>
            </a:r>
          </a:p>
          <a:p>
            <a:pPr fontAlgn="base"/>
            <a:r>
              <a:rPr lang="en-US" dirty="0" smtClean="0"/>
              <a:t>font-variant</a:t>
            </a:r>
          </a:p>
          <a:p>
            <a:pPr fontAlgn="base"/>
            <a:r>
              <a:rPr lang="en-US" dirty="0" smtClean="0"/>
              <a:t>font-size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font-family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5007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use the font-family property </a:t>
            </a:r>
            <a:r>
              <a:rPr lang="en-US" b="1" dirty="0" smtClean="0"/>
              <a:t>to specify the font of a text. </a:t>
            </a:r>
          </a:p>
          <a:p>
            <a:pPr algn="just"/>
            <a:r>
              <a:rPr lang="en-US" dirty="0" smtClean="0"/>
              <a:t>The font-family property is used for rendering text similar to the fonts we select in Word processors. To change the font we can use font-family property.</a:t>
            </a:r>
          </a:p>
          <a:p>
            <a:r>
              <a:rPr lang="en-US" dirty="0" smtClean="0"/>
              <a:t>There are two types of font- family names:</a:t>
            </a:r>
          </a:p>
          <a:p>
            <a:r>
              <a:rPr lang="en-US" b="1" dirty="0" smtClean="0"/>
              <a:t>family-name</a:t>
            </a:r>
            <a:r>
              <a:rPr lang="en-US" dirty="0" smtClean="0"/>
              <a:t> - The name of a font-family, like "</a:t>
            </a:r>
            <a:r>
              <a:rPr lang="en-US" b="1" dirty="0" smtClean="0"/>
              <a:t>times new roman", "courier", "</a:t>
            </a:r>
            <a:r>
              <a:rPr lang="en-US" b="1" dirty="0" err="1" smtClean="0"/>
              <a:t>arial</a:t>
            </a:r>
            <a:r>
              <a:rPr lang="en-US" b="1" dirty="0" smtClean="0"/>
              <a:t>", etc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generic-family</a:t>
            </a:r>
            <a:r>
              <a:rPr lang="en-US" dirty="0" smtClean="0"/>
              <a:t> - The name of a generic-family, like "</a:t>
            </a:r>
            <a:r>
              <a:rPr lang="en-US" b="1" dirty="0" smtClean="0"/>
              <a:t>serif", "sans-serif", "cursive", "fantasy", "</a:t>
            </a:r>
            <a:r>
              <a:rPr lang="en-US" b="1" dirty="0" err="1" smtClean="0"/>
              <a:t>monospace</a:t>
            </a:r>
            <a:r>
              <a:rPr lang="en-US" b="1" dirty="0" smtClean="0"/>
              <a:t>".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66675"/>
            <a:ext cx="8115300" cy="67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font-style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 </a:t>
            </a:r>
            <a:r>
              <a:rPr lang="en-US" sz="2800" b="1" dirty="0" smtClean="0"/>
              <a:t>font-style property specifies the font style for a text. </a:t>
            </a:r>
            <a:r>
              <a:rPr lang="en-US" sz="2800" dirty="0" smtClean="0"/>
              <a:t>Like </a:t>
            </a:r>
          </a:p>
          <a:p>
            <a:r>
              <a:rPr lang="en-US" sz="2800" dirty="0" smtClean="0"/>
              <a:t> It can be “</a:t>
            </a:r>
            <a:r>
              <a:rPr lang="en-US" sz="2800" b="1" dirty="0" smtClean="0"/>
              <a:t>normal, italic or oblique</a:t>
            </a:r>
            <a:r>
              <a:rPr lang="en-US" sz="2800" dirty="0" smtClean="0"/>
              <a:t>”. </a:t>
            </a:r>
          </a:p>
          <a:p>
            <a:r>
              <a:rPr lang="en-US" sz="2800" dirty="0" smtClean="0"/>
              <a:t>Font-style property has three values: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b="1" dirty="0" smtClean="0"/>
              <a:t>normal</a:t>
            </a:r>
            <a:r>
              <a:rPr lang="en-US" sz="2800" dirty="0" smtClean="0"/>
              <a:t> - The text is shown normally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b="1" dirty="0" smtClean="0"/>
              <a:t>italic</a:t>
            </a:r>
            <a:r>
              <a:rPr lang="en-US" sz="2800" dirty="0" smtClean="0"/>
              <a:t> - The text is shown in italics</a:t>
            </a:r>
          </a:p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b="1" dirty="0" smtClean="0"/>
              <a:t>oblique</a:t>
            </a:r>
            <a:r>
              <a:rPr lang="en-US" sz="2800" dirty="0" smtClean="0"/>
              <a:t> - The text is "leaning" (oblique is very similar to italic)</a:t>
            </a:r>
          </a:p>
          <a:p>
            <a:pPr>
              <a:buNone/>
            </a:pPr>
            <a:endParaRPr lang="en-IN" sz="2800" dirty="0" smtClean="0"/>
          </a:p>
          <a:p>
            <a:r>
              <a:rPr lang="en-US" sz="2800" b="1" dirty="0" smtClean="0"/>
              <a:t>CSS Syntax</a:t>
            </a:r>
          </a:p>
          <a:p>
            <a:pPr>
              <a:buNone/>
            </a:pPr>
            <a:r>
              <a:rPr lang="en-US" sz="2800" dirty="0" smtClean="0"/>
              <a:t>    font-style: </a:t>
            </a:r>
            <a:r>
              <a:rPr lang="en-US" sz="2800" dirty="0" err="1" smtClean="0"/>
              <a:t>normal|italic|oblique</a:t>
            </a:r>
            <a:endParaRPr lang="en-US" sz="28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b="1" dirty="0" smtClean="0"/>
              <a:t>CSS Syntax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0"/>
            <a:ext cx="8229600" cy="342902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4000" b="1" dirty="0" smtClean="0"/>
              <a:t>selector {property : value;}</a:t>
            </a:r>
          </a:p>
          <a:p>
            <a:pPr>
              <a:buNone/>
            </a:pPr>
            <a:r>
              <a:rPr lang="en-IN" sz="4000" dirty="0" smtClean="0"/>
              <a:t>Use only lowercase letters.</a:t>
            </a:r>
          </a:p>
          <a:p>
            <a:r>
              <a:rPr lang="en-US" sz="2800" dirty="0" smtClean="0"/>
              <a:t>The </a:t>
            </a:r>
            <a:r>
              <a:rPr lang="en-US" sz="2800" b="1" dirty="0" smtClean="0"/>
              <a:t>selector:</a:t>
            </a:r>
            <a:r>
              <a:rPr lang="en-US" sz="2800" dirty="0" smtClean="0"/>
              <a:t> points to the HTML </a:t>
            </a:r>
            <a:r>
              <a:rPr lang="en-US" sz="2800" b="1" dirty="0" smtClean="0"/>
              <a:t>element</a:t>
            </a:r>
            <a:r>
              <a:rPr lang="en-US" sz="2800" dirty="0" smtClean="0"/>
              <a:t> you want to style.</a:t>
            </a:r>
          </a:p>
          <a:p>
            <a:r>
              <a:rPr lang="en-IN" sz="2800" b="1" dirty="0" smtClean="0"/>
              <a:t>Property :</a:t>
            </a:r>
            <a:r>
              <a:rPr lang="en-IN" sz="2800" dirty="0" smtClean="0"/>
              <a:t>is the</a:t>
            </a:r>
            <a:r>
              <a:rPr lang="en-US" sz="2800" dirty="0" smtClean="0"/>
              <a:t> type property you wish to apply for the HTML element</a:t>
            </a:r>
            <a:r>
              <a:rPr lang="en-US" sz="4000" dirty="0" smtClean="0"/>
              <a:t>. </a:t>
            </a:r>
            <a:r>
              <a:rPr lang="en-US" sz="2800" dirty="0" smtClean="0"/>
              <a:t>It could be color, font-size, background, margin, border etc.</a:t>
            </a:r>
          </a:p>
          <a:p>
            <a:r>
              <a:rPr lang="en-IN" sz="2800" b="1" dirty="0" smtClean="0"/>
              <a:t>Value: It</a:t>
            </a:r>
            <a:r>
              <a:rPr lang="en-IN" sz="2800" dirty="0" smtClean="0"/>
              <a:t> is the value of the property.</a:t>
            </a: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429132"/>
            <a:ext cx="70866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7256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font-weight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font-weight property sets how thick or thin characters in text should be displayed</a:t>
            </a:r>
            <a:r>
              <a:rPr lang="en-US" dirty="0" smtClean="0"/>
              <a:t>.</a:t>
            </a:r>
          </a:p>
          <a:p>
            <a:r>
              <a:rPr lang="en-IN" dirty="0" smtClean="0"/>
              <a:t>Font weight can go from 100 to 900.</a:t>
            </a:r>
          </a:p>
          <a:p>
            <a:r>
              <a:rPr lang="en-IN" dirty="0" smtClean="0"/>
              <a:t>Where 900 is the thickest font.</a:t>
            </a:r>
          </a:p>
          <a:p>
            <a:r>
              <a:rPr lang="en-IN" dirty="0" smtClean="0"/>
              <a:t>We can also specify ‘bold’ ,’bolder’, or ‘normal’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  </a:t>
            </a:r>
            <a:r>
              <a:rPr lang="en-IN" b="1" dirty="0" smtClean="0"/>
              <a:t>p {font-weight :900;}</a:t>
            </a:r>
          </a:p>
          <a:p>
            <a:r>
              <a:rPr lang="en-IN" b="1" dirty="0" smtClean="0"/>
              <a:t>       p {font-weight :normal;}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Font-variant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b="1" dirty="0" smtClean="0"/>
              <a:t>font-variant</a:t>
            </a:r>
            <a:r>
              <a:rPr lang="en-US" dirty="0" smtClean="0"/>
              <a:t> property </a:t>
            </a:r>
            <a:r>
              <a:rPr lang="en-US" b="1" dirty="0" smtClean="0"/>
              <a:t>specifies whether or not a text should be displayed in a small-caps </a:t>
            </a:r>
            <a:r>
              <a:rPr lang="en-US" dirty="0" smtClean="0"/>
              <a:t>font.</a:t>
            </a:r>
          </a:p>
          <a:p>
            <a:r>
              <a:rPr lang="en-IN" dirty="0" smtClean="0"/>
              <a:t>Small Caps means all the letters will be displayed in the capital letters but the font size is smaller than usual.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857232"/>
            <a:ext cx="821537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-285776"/>
            <a:ext cx="7772400" cy="1470025"/>
          </a:xfrm>
        </p:spPr>
        <p:txBody>
          <a:bodyPr/>
          <a:lstStyle/>
          <a:p>
            <a:r>
              <a:rPr lang="en-IN" dirty="0" smtClean="0"/>
              <a:t>Font-size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785794"/>
            <a:ext cx="8286808" cy="5786478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 font-size property is used </a:t>
            </a:r>
            <a:r>
              <a:rPr lang="en-US" sz="2800" b="1" dirty="0" smtClean="0">
                <a:solidFill>
                  <a:schemeClr val="tx1"/>
                </a:solidFill>
              </a:rPr>
              <a:t>to set the size of the text.</a:t>
            </a:r>
          </a:p>
          <a:p>
            <a:pPr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font-size can be set in different ways like in “pixels, percentage, </a:t>
            </a:r>
            <a:r>
              <a:rPr lang="en-US" sz="2800" dirty="0" err="1" smtClean="0">
                <a:solidFill>
                  <a:schemeClr val="tx1"/>
                </a:solidFill>
              </a:rPr>
              <a:t>em</a:t>
            </a:r>
            <a:r>
              <a:rPr lang="en-US" sz="2800" dirty="0" smtClean="0">
                <a:solidFill>
                  <a:schemeClr val="tx1"/>
                </a:solidFill>
              </a:rPr>
              <a:t> or we can set values like small, large” etc.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Eg1: using pixel 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p {font-size: 40px; }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   		  		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Eg2: using </a:t>
            </a:r>
            <a:r>
              <a:rPr lang="en-IN" sz="2800" dirty="0" err="1" smtClean="0">
                <a:solidFill>
                  <a:schemeClr val="tx1"/>
                </a:solidFill>
              </a:rPr>
              <a:t>em</a:t>
            </a:r>
            <a:endParaRPr lang="en-IN" sz="2800" dirty="0" smtClean="0">
              <a:solidFill>
                <a:schemeClr val="tx1"/>
              </a:solidFill>
            </a:endParaRPr>
          </a:p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 	p {font-size: 2.5 </a:t>
            </a:r>
            <a:r>
              <a:rPr lang="en-US" sz="2800" dirty="0" err="1" smtClean="0">
                <a:solidFill>
                  <a:schemeClr val="tx1"/>
                </a:solidFill>
              </a:rPr>
              <a:t>em</a:t>
            </a:r>
            <a:r>
              <a:rPr lang="en-US" sz="2800" dirty="0" smtClean="0">
                <a:solidFill>
                  <a:schemeClr val="tx1"/>
                </a:solidFill>
              </a:rPr>
              <a:t>; }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Eg:3: using percentage</a:t>
            </a: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 p {font-size: 100%; }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  			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		</a:t>
            </a:r>
            <a:br>
              <a:rPr lang="en-US" sz="2800" dirty="0" smtClean="0">
                <a:solidFill>
                  <a:schemeClr val="tx1"/>
                </a:solidFill>
              </a:rPr>
            </a:br>
            <a:endParaRPr lang="en-IN" sz="28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**</a:t>
            </a:r>
            <a:r>
              <a:rPr lang="en-IN" dirty="0" smtClean="0"/>
              <a:t>Text Properties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r>
              <a:rPr lang="en-US" dirty="0" smtClean="0"/>
              <a:t>CSS text formatting properties is used to format text and style text.</a:t>
            </a:r>
          </a:p>
          <a:p>
            <a:r>
              <a:rPr lang="en-US" dirty="0" smtClean="0"/>
              <a:t>CSS text formatting include following properties: </a:t>
            </a:r>
            <a:br>
              <a:rPr lang="en-US" dirty="0" smtClean="0"/>
            </a:br>
            <a:r>
              <a:rPr lang="en-US" dirty="0" smtClean="0"/>
              <a:t>1.Text-color </a:t>
            </a:r>
            <a:br>
              <a:rPr lang="en-US" dirty="0" smtClean="0"/>
            </a:br>
            <a:r>
              <a:rPr lang="en-US" dirty="0" smtClean="0"/>
              <a:t>2.Text-alignment </a:t>
            </a:r>
            <a:br>
              <a:rPr lang="en-US" dirty="0" smtClean="0"/>
            </a:br>
            <a:r>
              <a:rPr lang="en-US" dirty="0" smtClean="0"/>
              <a:t>3.Text-decoration </a:t>
            </a:r>
            <a:br>
              <a:rPr lang="en-US" dirty="0" smtClean="0"/>
            </a:br>
            <a:r>
              <a:rPr lang="en-US" dirty="0" smtClean="0"/>
              <a:t>4.Text-transformation </a:t>
            </a:r>
            <a:br>
              <a:rPr lang="en-US" dirty="0" smtClean="0"/>
            </a:br>
            <a:r>
              <a:rPr lang="en-US" dirty="0" smtClean="0"/>
              <a:t>5.Text-indentation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 color property is used to set the color of the text. The color is specified by: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color name </a:t>
            </a:r>
            <a:r>
              <a:rPr lang="en-US" dirty="0" smtClean="0"/>
              <a:t>- like “blue"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HEX value </a:t>
            </a:r>
            <a:r>
              <a:rPr lang="en-US" dirty="0" smtClean="0"/>
              <a:t>- like "#ff0000“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429000"/>
            <a:ext cx="271464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Alignment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2357454"/>
          </a:xfrm>
        </p:spPr>
        <p:txBody>
          <a:bodyPr/>
          <a:lstStyle/>
          <a:p>
            <a:r>
              <a:rPr lang="en-US" dirty="0" smtClean="0"/>
              <a:t>The text-align property is used to set the horizontal alignment of a text.</a:t>
            </a:r>
          </a:p>
          <a:p>
            <a:r>
              <a:rPr lang="en-US" dirty="0" smtClean="0"/>
              <a:t>A text can be aligned  </a:t>
            </a:r>
            <a:r>
              <a:rPr lang="en-US" b="1" dirty="0" smtClean="0"/>
              <a:t>left or right, center, or justify.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067050"/>
            <a:ext cx="3714776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Decoration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2185990"/>
          </a:xfrm>
        </p:spPr>
        <p:txBody>
          <a:bodyPr>
            <a:normAutofit/>
          </a:bodyPr>
          <a:lstStyle/>
          <a:p>
            <a:r>
              <a:rPr lang="en-US" dirty="0" smtClean="0"/>
              <a:t>Text decoration is used to add or remove decorations from the text. </a:t>
            </a:r>
          </a:p>
          <a:p>
            <a:r>
              <a:rPr lang="en-US" b="1" dirty="0" smtClean="0"/>
              <a:t>Text decoration can be underline, </a:t>
            </a:r>
            <a:r>
              <a:rPr lang="en-US" b="1" dirty="0" err="1" smtClean="0"/>
              <a:t>overline</a:t>
            </a:r>
            <a:r>
              <a:rPr lang="en-US" b="1" dirty="0" smtClean="0"/>
              <a:t>, line-through or none. 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143248"/>
            <a:ext cx="68961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3"/>
            <a:ext cx="8043890" cy="242889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Text transformation property is used to change the case of text, uppercase or lowercase. </a:t>
            </a:r>
          </a:p>
          <a:p>
            <a:pPr algn="just"/>
            <a:r>
              <a:rPr lang="en-US" b="1" dirty="0" smtClean="0"/>
              <a:t>Text transformation can be uppercase, lowercase or capitalize . </a:t>
            </a:r>
          </a:p>
          <a:p>
            <a:pPr algn="just"/>
            <a:r>
              <a:rPr lang="en-US" dirty="0" smtClean="0"/>
              <a:t>Capitalize is used to change the first letter of each word to uppercase. 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500438"/>
            <a:ext cx="642942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Indentation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229600" cy="1428760"/>
          </a:xfrm>
        </p:spPr>
        <p:txBody>
          <a:bodyPr/>
          <a:lstStyle/>
          <a:p>
            <a:r>
              <a:rPr lang="en-US" dirty="0" smtClean="0"/>
              <a:t>The text-indent property is used to specify the indentation of the first line of a text.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28802"/>
            <a:ext cx="9001156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429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HTML, there are two main types of lists:</a:t>
            </a:r>
          </a:p>
          <a:p>
            <a:r>
              <a:rPr lang="en-US" b="1" dirty="0" smtClean="0"/>
              <a:t>unordered lists (&lt;</a:t>
            </a:r>
            <a:r>
              <a:rPr lang="en-US" b="1" dirty="0" err="1" smtClean="0"/>
              <a:t>ul</a:t>
            </a:r>
            <a:r>
              <a:rPr lang="en-US" b="1" dirty="0" smtClean="0"/>
              <a:t>&gt;) </a:t>
            </a:r>
            <a:r>
              <a:rPr lang="en-US" dirty="0" smtClean="0"/>
              <a:t>- the list items are marked with bullets</a:t>
            </a:r>
          </a:p>
          <a:p>
            <a:r>
              <a:rPr lang="en-US" b="1" dirty="0" smtClean="0"/>
              <a:t>ordered lists (&lt;</a:t>
            </a:r>
            <a:r>
              <a:rPr lang="en-US" b="1" dirty="0" err="1" smtClean="0"/>
              <a:t>ol</a:t>
            </a:r>
            <a:r>
              <a:rPr lang="en-US" b="1" dirty="0" smtClean="0"/>
              <a:t>&gt;) </a:t>
            </a:r>
            <a:r>
              <a:rPr lang="en-US" dirty="0" smtClean="0"/>
              <a:t>- the list items are marked with numbers or letters</a:t>
            </a:r>
          </a:p>
          <a:p>
            <a:r>
              <a:rPr lang="en-US" dirty="0" smtClean="0"/>
              <a:t>The CSS list properties allow us to:</a:t>
            </a:r>
          </a:p>
          <a:p>
            <a:pPr algn="just"/>
            <a:r>
              <a:rPr lang="en-US" dirty="0" smtClean="0"/>
              <a:t>Set different list </a:t>
            </a:r>
            <a:r>
              <a:rPr lang="en-US" b="1" dirty="0" smtClean="0"/>
              <a:t>item markers(numbers) </a:t>
            </a:r>
            <a:r>
              <a:rPr lang="en-US" dirty="0" smtClean="0"/>
              <a:t>for ordered lists</a:t>
            </a:r>
          </a:p>
          <a:p>
            <a:r>
              <a:rPr lang="en-US" dirty="0" smtClean="0"/>
              <a:t>Set different list </a:t>
            </a:r>
            <a:r>
              <a:rPr lang="en-US" b="1" dirty="0" smtClean="0"/>
              <a:t>item markers (bullets)</a:t>
            </a:r>
            <a:r>
              <a:rPr lang="en-US" dirty="0" smtClean="0"/>
              <a:t>for unordered lists</a:t>
            </a:r>
          </a:p>
          <a:p>
            <a:r>
              <a:rPr lang="en-US" dirty="0" smtClean="0"/>
              <a:t>Set an image as the list item marker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list-style-type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list-style-type property specifies the type of list item marker.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 		list-style-type: circle;</a:t>
            </a:r>
            <a:br>
              <a:rPr lang="en-US" dirty="0" smtClean="0"/>
            </a:br>
            <a:r>
              <a:rPr lang="en-US" dirty="0" smtClean="0"/>
              <a:t>		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ul</a:t>
            </a:r>
            <a:r>
              <a:rPr lang="en-US" dirty="0" smtClean="0"/>
              <a:t>  {</a:t>
            </a:r>
            <a:br>
              <a:rPr lang="en-US" dirty="0" smtClean="0"/>
            </a:br>
            <a:r>
              <a:rPr lang="en-US" dirty="0" smtClean="0"/>
              <a:t> 		 list-style-type: square;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list-style-image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r>
              <a:rPr lang="en-US" dirty="0" smtClean="0"/>
              <a:t>The list-style-image property specifies an image as the list item marker.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40024"/>
            <a:ext cx="8143932" cy="368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list-style-position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142984"/>
            <a:ext cx="8229600" cy="17859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 list-style-position property specifies the position of the list-item markers (bullet points).</a:t>
            </a:r>
          </a:p>
          <a:p>
            <a:pPr algn="just"/>
            <a:r>
              <a:rPr lang="en-US" dirty="0" smtClean="0"/>
              <a:t>"list-style-position: outside;" means that the bullet points will be outside the list item.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643182"/>
            <a:ext cx="2952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4214818"/>
            <a:ext cx="71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"list-style-position: inside;" means that the bullet points will be inside the list item.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191125"/>
            <a:ext cx="271462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err="1" smtClean="0"/>
              <a:t>Color</a:t>
            </a:r>
            <a:r>
              <a:rPr lang="en-IN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/>
          <a:lstStyle/>
          <a:p>
            <a:r>
              <a:rPr lang="en-US" dirty="0" smtClean="0"/>
              <a:t>The color property is used to specify the color of text or an element.</a:t>
            </a:r>
          </a:p>
          <a:p>
            <a:r>
              <a:rPr lang="en-IN" dirty="0" smtClean="0"/>
              <a:t>To provide the </a:t>
            </a:r>
            <a:r>
              <a:rPr lang="en-IN" dirty="0" err="1" smtClean="0"/>
              <a:t>color</a:t>
            </a:r>
            <a:r>
              <a:rPr lang="en-IN" dirty="0" smtClean="0"/>
              <a:t> we can use the different </a:t>
            </a:r>
            <a:r>
              <a:rPr lang="en-IN" dirty="0" err="1" smtClean="0"/>
              <a:t>color</a:t>
            </a:r>
            <a:r>
              <a:rPr lang="en-IN" dirty="0" smtClean="0"/>
              <a:t> formats.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Color</a:t>
            </a:r>
            <a:r>
              <a:rPr lang="en-IN" dirty="0" smtClean="0"/>
              <a:t>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596" y="1357298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/>
                <a:gridCol w="1928826"/>
                <a:gridCol w="22288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HEXCODE</a:t>
                      </a:r>
                    </a:p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A hexadecimal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is a 6 digit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representation of a </a:t>
                      </a:r>
                      <a:r>
                        <a:rPr lang="en-IN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color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The first two digits </a:t>
                      </a:r>
                      <a:r>
                        <a:rPr lang="en-IN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(RR) 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represent a red value, next two represents green(</a:t>
                      </a:r>
                      <a:r>
                        <a:rPr lang="en-IN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GG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), the last two digits is blue (BB)and the </a:t>
                      </a:r>
                      <a:r>
                        <a:rPr lang="en-IN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hexcode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will be </a:t>
                      </a:r>
                      <a:r>
                        <a:rPr lang="en-IN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preceeded</a:t>
                      </a:r>
                      <a:r>
                        <a:rPr lang="en-I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by a # sign.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#RRGGBB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P{ </a:t>
                      </a:r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 : #</a:t>
                      </a:r>
                      <a:r>
                        <a:rPr lang="en-IN" dirty="0" err="1" smtClean="0"/>
                        <a:t>ffffff</a:t>
                      </a:r>
                      <a:r>
                        <a:rPr lang="en-IN" dirty="0" smtClean="0"/>
                        <a:t> ;}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SHORT HEXCODE</a:t>
                      </a: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This is a shorter form of the six digit notation. </a:t>
                      </a: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will use 3 digit to represent the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code. In this each digit is replaced with an equivalent value.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Eg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 #6A7 becomes #66AA77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#RGB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P{ </a:t>
                      </a:r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 : #6B7;}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KEYWORD</a:t>
                      </a:r>
                    </a:p>
                    <a:p>
                      <a:r>
                        <a:rPr lang="en-IN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</a:t>
                      </a:r>
                      <a:r>
                        <a:rPr lang="en-IN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this we directly use the </a:t>
                      </a:r>
                      <a:r>
                        <a:rPr lang="en-IN" sz="1800" b="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color</a:t>
                      </a:r>
                      <a:r>
                        <a:rPr lang="en-IN" sz="1800" b="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name.</a:t>
                      </a:r>
                      <a:endParaRPr lang="en-IN" sz="1800" b="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Aqua ,black etc.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P{</a:t>
                      </a:r>
                      <a:r>
                        <a:rPr lang="en-IN" dirty="0" err="1" smtClean="0"/>
                        <a:t>color</a:t>
                      </a:r>
                      <a:r>
                        <a:rPr lang="en-IN" dirty="0" smtClean="0"/>
                        <a:t> :orange;}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Color</a:t>
            </a:r>
            <a:r>
              <a:rPr lang="en-IN" dirty="0" smtClean="0"/>
              <a:t> Groups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28794" y="1643050"/>
          <a:ext cx="5472122" cy="470953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736061"/>
                <a:gridCol w="2736061"/>
              </a:tblGrid>
              <a:tr h="523282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Color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Hexcode</a:t>
                      </a:r>
                      <a:endParaRPr lang="en-US" b="1" dirty="0"/>
                    </a:p>
                  </a:txBody>
                  <a:tcPr/>
                </a:tc>
              </a:tr>
              <a:tr h="523282">
                <a:tc>
                  <a:txBody>
                    <a:bodyPr/>
                    <a:lstStyle/>
                    <a:p>
                      <a:r>
                        <a:rPr lang="en-IN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#ff0000</a:t>
                      </a:r>
                      <a:endParaRPr lang="en-US" dirty="0"/>
                    </a:p>
                  </a:txBody>
                  <a:tcPr/>
                </a:tc>
              </a:tr>
              <a:tr h="523282">
                <a:tc>
                  <a:txBody>
                    <a:bodyPr/>
                    <a:lstStyle/>
                    <a:p>
                      <a:r>
                        <a:rPr lang="en-IN" dirty="0" smtClean="0"/>
                        <a:t>MAROON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#800000</a:t>
                      </a:r>
                      <a:endParaRPr lang="en-US" dirty="0"/>
                    </a:p>
                  </a:txBody>
                  <a:tcPr/>
                </a:tc>
              </a:tr>
              <a:tr h="523282">
                <a:tc>
                  <a:txBody>
                    <a:bodyPr/>
                    <a:lstStyle/>
                    <a:p>
                      <a:r>
                        <a:rPr lang="en-IN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</a:t>
                      </a:r>
                      <a:r>
                        <a:rPr lang="en-IN" dirty="0" err="1" smtClean="0"/>
                        <a:t>ffffff</a:t>
                      </a:r>
                      <a:endParaRPr lang="en-US" dirty="0"/>
                    </a:p>
                  </a:txBody>
                  <a:tcPr/>
                </a:tc>
              </a:tr>
              <a:tr h="523282">
                <a:tc>
                  <a:txBody>
                    <a:bodyPr/>
                    <a:lstStyle/>
                    <a:p>
                      <a:r>
                        <a:rPr lang="en-IN" dirty="0" smtClean="0"/>
                        <a:t>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#000000</a:t>
                      </a:r>
                      <a:endParaRPr lang="en-US" dirty="0"/>
                    </a:p>
                  </a:txBody>
                  <a:tcPr/>
                </a:tc>
              </a:tr>
              <a:tr h="523282">
                <a:tc>
                  <a:txBody>
                    <a:bodyPr/>
                    <a:lstStyle/>
                    <a:p>
                      <a:r>
                        <a:rPr lang="en-IN" dirty="0" smtClean="0"/>
                        <a:t>SILVER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#c0c0c0</a:t>
                      </a:r>
                      <a:endParaRPr lang="en-US" dirty="0"/>
                    </a:p>
                  </a:txBody>
                  <a:tcPr/>
                </a:tc>
              </a:tr>
              <a:tr h="523282">
                <a:tc>
                  <a:txBody>
                    <a:bodyPr/>
                    <a:lstStyle/>
                    <a:p>
                      <a:r>
                        <a:rPr lang="en-IN" dirty="0" smtClean="0"/>
                        <a:t>GREY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#808080</a:t>
                      </a:r>
                      <a:endParaRPr lang="en-US" dirty="0"/>
                    </a:p>
                  </a:txBody>
                  <a:tcPr/>
                </a:tc>
              </a:tr>
              <a:tr h="523282">
                <a:tc>
                  <a:txBody>
                    <a:bodyPr/>
                    <a:lstStyle/>
                    <a:p>
                      <a:r>
                        <a:rPr lang="en-IN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#0000ff</a:t>
                      </a:r>
                      <a:endParaRPr lang="en-US" dirty="0"/>
                    </a:p>
                  </a:txBody>
                  <a:tcPr/>
                </a:tc>
              </a:tr>
              <a:tr h="523282">
                <a:tc>
                  <a:txBody>
                    <a:bodyPr/>
                    <a:lstStyle/>
                    <a:p>
                      <a:r>
                        <a:rPr lang="en-IN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#008000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**</a:t>
            </a:r>
            <a:r>
              <a:rPr lang="en-IN" b="1" dirty="0" smtClean="0"/>
              <a:t>CSS BOX MODEL</a:t>
            </a:r>
            <a:endParaRPr lang="en-US" b="1" dirty="0"/>
          </a:p>
        </p:txBody>
      </p:sp>
      <p:pic>
        <p:nvPicPr>
          <p:cNvPr id="2050" name="Picture 2" descr="CSS Box Model: Definition &amp;amp; Components | Study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500174"/>
            <a:ext cx="6654496" cy="48577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715039"/>
          </a:xfrm>
        </p:spPr>
        <p:txBody>
          <a:bodyPr>
            <a:normAutofit/>
          </a:bodyPr>
          <a:lstStyle/>
          <a:p>
            <a:r>
              <a:rPr lang="en-US" dirty="0" smtClean="0"/>
              <a:t>The CSS box model is essentially a box that wraps around every HTML element. </a:t>
            </a:r>
          </a:p>
          <a:p>
            <a:r>
              <a:rPr lang="en-US" dirty="0" smtClean="0"/>
              <a:t> It is used to develop the design and structure of a web page.</a:t>
            </a:r>
          </a:p>
          <a:p>
            <a:r>
              <a:rPr lang="en-US" dirty="0" smtClean="0"/>
              <a:t> It provides the best design and layout for  web pages.</a:t>
            </a:r>
          </a:p>
          <a:p>
            <a:r>
              <a:rPr lang="en-US" dirty="0" smtClean="0"/>
              <a:t>The web browser renders every element as a rectangular box according to the CSS box model.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CSS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501122" cy="564360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CSS stands for </a:t>
            </a:r>
            <a:r>
              <a:rPr lang="en-US" b="1" dirty="0" smtClean="0"/>
              <a:t>Cascading Style Sheets.</a:t>
            </a:r>
          </a:p>
          <a:p>
            <a:pPr algn="just"/>
            <a:r>
              <a:rPr lang="en-US" dirty="0" smtClean="0"/>
              <a:t> It is a style sheet language which is used to describe the look and formatting of a document .</a:t>
            </a:r>
          </a:p>
          <a:p>
            <a:pPr algn="just"/>
            <a:r>
              <a:rPr lang="en-US" dirty="0" smtClean="0"/>
              <a:t>We can add new look and style to our document.</a:t>
            </a:r>
          </a:p>
          <a:p>
            <a:pPr algn="just"/>
            <a:r>
              <a:rPr lang="en-US" dirty="0" smtClean="0"/>
              <a:t>CSS (Cascading Style Sheets) is a style sheet language used to design the webpage to make it attractive. </a:t>
            </a:r>
          </a:p>
          <a:p>
            <a:r>
              <a:rPr lang="en-US" dirty="0" smtClean="0"/>
              <a:t>It can control the layout of multiple web pages all at once.</a:t>
            </a:r>
            <a:br>
              <a:rPr lang="en-US" dirty="0" smtClean="0"/>
            </a:b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Parts of the CSS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5861"/>
            <a:ext cx="3186106" cy="3357586"/>
          </a:xfrm>
        </p:spPr>
        <p:txBody>
          <a:bodyPr/>
          <a:lstStyle/>
          <a:p>
            <a:r>
              <a:rPr lang="en-US" dirty="0" smtClean="0"/>
              <a:t>It consists of:</a:t>
            </a:r>
          </a:p>
          <a:p>
            <a:r>
              <a:rPr lang="en-IN" b="1" dirty="0" smtClean="0"/>
              <a:t>Margin </a:t>
            </a:r>
            <a:endParaRPr lang="en-US" b="1" dirty="0" smtClean="0"/>
          </a:p>
          <a:p>
            <a:r>
              <a:rPr lang="en-US" b="1" dirty="0" smtClean="0"/>
              <a:t>Border </a:t>
            </a:r>
            <a:endParaRPr lang="en-US" dirty="0" smtClean="0"/>
          </a:p>
          <a:p>
            <a:r>
              <a:rPr lang="en-US" b="1" dirty="0" smtClean="0"/>
              <a:t>Padding</a:t>
            </a:r>
            <a:endParaRPr lang="en-US" dirty="0" smtClean="0"/>
          </a:p>
          <a:p>
            <a:r>
              <a:rPr lang="en-US" b="1" dirty="0" smtClean="0"/>
              <a:t>Content Area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 descr="Understanding CSS Box Modal - Tutorial Republi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357298"/>
            <a:ext cx="5572164" cy="4786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6"/>
            <a:ext cx="7772400" cy="1470025"/>
          </a:xfrm>
        </p:spPr>
        <p:txBody>
          <a:bodyPr/>
          <a:lstStyle/>
          <a:p>
            <a:r>
              <a:rPr lang="en-IN" b="1" dirty="0" smtClean="0"/>
              <a:t>Content Area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8286808" cy="5214974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innermost part of the box is the content area, which is used to insert the elements such as “&lt;h1&gt;”,”&lt;</a:t>
            </a:r>
            <a:r>
              <a:rPr lang="en-IN" dirty="0" err="1" smtClean="0">
                <a:solidFill>
                  <a:schemeClr val="tx1"/>
                </a:solidFill>
              </a:rPr>
              <a:t>ul</a:t>
            </a:r>
            <a:r>
              <a:rPr lang="en-IN" dirty="0" smtClean="0">
                <a:solidFill>
                  <a:schemeClr val="tx1"/>
                </a:solidFill>
              </a:rPr>
              <a:t>&gt;”,”&lt;p&gt;”…etc.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width and height property defines the width and height area.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 This area consists of contents like text, image, or other media content.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Material such as text, photographs, or other digital media can also be included in this area.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Padding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It is an area around the content. </a:t>
            </a:r>
          </a:p>
          <a:p>
            <a:pPr algn="just"/>
            <a:r>
              <a:rPr lang="en-IN" dirty="0" smtClean="0"/>
              <a:t>It is defined as the </a:t>
            </a:r>
            <a:r>
              <a:rPr lang="en-IN" b="1" dirty="0" smtClean="0"/>
              <a:t>space around the content area and the border.</a:t>
            </a:r>
            <a:endParaRPr lang="en-US" b="1" dirty="0" smtClean="0"/>
          </a:p>
          <a:p>
            <a:pPr algn="just"/>
            <a:r>
              <a:rPr lang="en-US" dirty="0" smtClean="0"/>
              <a:t>This area is actually the space around the content area and within the border box.</a:t>
            </a:r>
          </a:p>
          <a:p>
            <a:pPr algn="just"/>
            <a:r>
              <a:rPr lang="en-US" dirty="0" smtClean="0"/>
              <a:t> Its dimensions are given by the width of the padding-box and the height of the padding-box.</a:t>
            </a:r>
          </a:p>
          <a:p>
            <a:pPr algn="just"/>
            <a:r>
              <a:rPr lang="en-IN" dirty="0" smtClean="0"/>
              <a:t>This width and height is specified as left padding , right padding, top and bottom padding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Border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/>
          <a:lstStyle/>
          <a:p>
            <a:pPr algn="just"/>
            <a:r>
              <a:rPr lang="en-IN" dirty="0" smtClean="0"/>
              <a:t>Border field </a:t>
            </a:r>
            <a:r>
              <a:rPr lang="en-US" dirty="0" smtClean="0"/>
              <a:t> is a region between the padding-box and the margin.</a:t>
            </a:r>
          </a:p>
          <a:p>
            <a:pPr algn="just"/>
            <a:r>
              <a:rPr lang="en-US" dirty="0" smtClean="0"/>
              <a:t>A border that goes around the padding and margin.</a:t>
            </a:r>
          </a:p>
          <a:p>
            <a:pPr algn="just"/>
            <a:r>
              <a:rPr lang="en-IN" dirty="0" smtClean="0"/>
              <a:t>The middle layer in the box model is the element’s border.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>Margin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space just outside the border is margin.</a:t>
            </a:r>
            <a:endParaRPr lang="en-US" dirty="0" smtClean="0"/>
          </a:p>
          <a:p>
            <a:r>
              <a:rPr lang="en-IN" dirty="0" smtClean="0"/>
              <a:t>The margin is completely invisible.</a:t>
            </a:r>
            <a:endParaRPr lang="en-US" dirty="0" smtClean="0"/>
          </a:p>
          <a:p>
            <a:r>
              <a:rPr lang="en-US" dirty="0" smtClean="0"/>
              <a:t> It is useful to separate the element from its neighbors.</a:t>
            </a:r>
          </a:p>
          <a:p>
            <a:r>
              <a:rPr lang="en-IN" dirty="0" smtClean="0"/>
              <a:t>Margin also define as left , right , top and bottom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** </a:t>
            </a:r>
            <a:r>
              <a:rPr lang="en-IN" dirty="0" smtClean="0"/>
              <a:t>&lt;div&gt; and &lt;span&gt; Tags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sz="4700" b="1" dirty="0" smtClean="0"/>
              <a:t>&lt;div&gt; </a:t>
            </a:r>
            <a:r>
              <a:rPr lang="en-IN" dirty="0" smtClean="0"/>
              <a:t>- </a:t>
            </a:r>
            <a:r>
              <a:rPr lang="en-US" dirty="0" smtClean="0"/>
              <a:t>The div tag is known as Division tag.</a:t>
            </a:r>
          </a:p>
          <a:p>
            <a:pPr algn="just"/>
            <a:r>
              <a:rPr lang="en-US" dirty="0" smtClean="0"/>
              <a:t>The div tag is used in HTML to make divisions of content in the web page.</a:t>
            </a:r>
          </a:p>
          <a:p>
            <a:pPr algn="just"/>
            <a:r>
              <a:rPr lang="en-US" dirty="0" smtClean="0"/>
              <a:t>div tag has both open(&lt;div&gt;) and closing (&lt;/div&gt;) tag and it is mandatory to close the tag. </a:t>
            </a:r>
          </a:p>
          <a:p>
            <a:pPr algn="just"/>
            <a:r>
              <a:rPr lang="en-US" dirty="0" smtClean="0"/>
              <a:t>The div is the most usable tag in web development because it helps us to separate out data in the web page and we can create a particular section for particular data or function in the web pages.</a:t>
            </a:r>
          </a:p>
          <a:p>
            <a:pPr algn="just"/>
            <a:r>
              <a:rPr lang="en-US" dirty="0" smtClean="0"/>
              <a:t>Any sort of content can be put inside the &lt;div&gt; tag!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501122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329642" cy="607223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&lt;</a:t>
            </a:r>
            <a:r>
              <a:rPr lang="en-IN" sz="3900" b="1" dirty="0" smtClean="0"/>
              <a:t>span</a:t>
            </a:r>
            <a:r>
              <a:rPr lang="en-IN" b="1" dirty="0" smtClean="0"/>
              <a:t>&gt; </a:t>
            </a:r>
            <a:r>
              <a:rPr lang="en-IN" dirty="0" smtClean="0"/>
              <a:t>tag </a:t>
            </a:r>
            <a:r>
              <a:rPr lang="en-US" dirty="0" smtClean="0"/>
              <a:t>is used to group elements for styling purposes.</a:t>
            </a:r>
          </a:p>
          <a:p>
            <a:pPr algn="just"/>
            <a:r>
              <a:rPr lang="en-US" dirty="0" smtClean="0"/>
              <a:t> </a:t>
            </a:r>
            <a:r>
              <a:rPr lang="en-US" b="1" dirty="0" smtClean="0"/>
              <a:t>&lt;span&gt; is much similar as &lt;div&gt; tag, but &lt;div&gt; is used for block-level elements and &lt;span&gt; tag is used for inline elements.</a:t>
            </a:r>
          </a:p>
          <a:p>
            <a:pPr algn="just"/>
            <a:r>
              <a:rPr lang="en-US" dirty="0" smtClean="0"/>
              <a:t>The &lt;span&gt; tag can be useful for the following task:</a:t>
            </a:r>
          </a:p>
          <a:p>
            <a:pPr algn="just"/>
            <a:r>
              <a:rPr lang="en-US" dirty="0" smtClean="0"/>
              <a:t>To change the language of a part of the text.</a:t>
            </a:r>
          </a:p>
          <a:p>
            <a:pPr algn="just"/>
            <a:r>
              <a:rPr lang="en-US" dirty="0" smtClean="0"/>
              <a:t>To change the color, font, background of a part of text using CSS.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&lt;span&gt; element shows the inline portion of a document. The &lt;div&gt; elements show a block-level portion of a document.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050" y="214290"/>
            <a:ext cx="8597900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001124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Multiple Selectors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Instead of writing the same CSS rule for every HTML tag we can group selectors together and separate them by Commas. This makes the coding compact &amp; efficient.</a:t>
            </a:r>
          </a:p>
          <a:p>
            <a:r>
              <a:rPr lang="en-IN" dirty="0" smtClean="0"/>
              <a:t> h1,h2,h3{ </a:t>
            </a:r>
            <a:r>
              <a:rPr lang="en-IN" dirty="0" err="1" smtClean="0"/>
              <a:t>color</a:t>
            </a:r>
            <a:r>
              <a:rPr lang="en-IN" dirty="0" smtClean="0"/>
              <a:t> :black;}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**</a:t>
            </a:r>
            <a:r>
              <a:rPr lang="en-IN" b="1" dirty="0" smtClean="0"/>
              <a:t>Types of CSS</a:t>
            </a:r>
            <a:r>
              <a:rPr lang="en-IN" dirty="0" smtClean="0"/>
              <a:t>/ </a:t>
            </a:r>
            <a:r>
              <a:rPr lang="en-IN" b="1" dirty="0" smtClean="0"/>
              <a:t>Style Specification Formats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There are three types of CSS which are given below: 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fontAlgn="base"/>
            <a:r>
              <a:rPr lang="en-US" b="1" dirty="0" smtClean="0"/>
              <a:t>Inline CSS</a:t>
            </a:r>
          </a:p>
          <a:p>
            <a:pPr fontAlgn="base"/>
            <a:r>
              <a:rPr lang="en-US" b="1" dirty="0" smtClean="0"/>
              <a:t>Internal or Document CSS</a:t>
            </a:r>
          </a:p>
          <a:p>
            <a:pPr fontAlgn="base"/>
            <a:r>
              <a:rPr lang="en-US" b="1" dirty="0" smtClean="0"/>
              <a:t>External CSS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Inline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542928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It is the most simplest and direct way of applying CSS to an element.</a:t>
            </a:r>
          </a:p>
          <a:p>
            <a:pPr algn="just"/>
            <a:r>
              <a:rPr lang="en-US" dirty="0" smtClean="0"/>
              <a:t>The CSS property in the body section </a:t>
            </a:r>
            <a:r>
              <a:rPr lang="en-US" b="1" dirty="0" smtClean="0"/>
              <a:t>attached with element is known as inline CSS</a:t>
            </a:r>
            <a:r>
              <a:rPr lang="en-US" dirty="0" smtClean="0"/>
              <a:t>.</a:t>
            </a:r>
          </a:p>
          <a:p>
            <a:pPr algn="just"/>
            <a:r>
              <a:rPr lang="en-IN" dirty="0" err="1" smtClean="0"/>
              <a:t>Eg</a:t>
            </a:r>
            <a:r>
              <a:rPr lang="en-IN" dirty="0" smtClean="0"/>
              <a:t>: &lt;p </a:t>
            </a:r>
            <a:r>
              <a:rPr lang="en-IN" b="1" dirty="0" smtClean="0"/>
              <a:t>style</a:t>
            </a:r>
            <a:r>
              <a:rPr lang="en-IN" dirty="0" smtClean="0"/>
              <a:t>=“</a:t>
            </a:r>
            <a:r>
              <a:rPr lang="en-IN" dirty="0" err="1" smtClean="0"/>
              <a:t>color:red</a:t>
            </a:r>
            <a:r>
              <a:rPr lang="en-IN" dirty="0" smtClean="0"/>
              <a:t>”&gt;</a:t>
            </a:r>
          </a:p>
          <a:p>
            <a:pPr algn="just">
              <a:buNone/>
            </a:pPr>
            <a:r>
              <a:rPr lang="en-IN" dirty="0" smtClean="0"/>
              <a:t>			this is a paragraph</a:t>
            </a:r>
          </a:p>
          <a:p>
            <a:pPr algn="just">
              <a:buNone/>
            </a:pPr>
            <a:r>
              <a:rPr lang="en-IN" dirty="0" smtClean="0"/>
              <a:t>		&lt;/p&gt;</a:t>
            </a:r>
            <a:endParaRPr lang="en-US" dirty="0" smtClean="0"/>
          </a:p>
          <a:p>
            <a:pPr algn="just"/>
            <a:r>
              <a:rPr lang="en-US" dirty="0" smtClean="0"/>
              <a:t>An inline style is  used to apply a unique style for a tag which is defined for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 smtClean="0"/>
              <a:t>This kind of style is specified within an HTML tag using the </a:t>
            </a:r>
            <a:r>
              <a:rPr lang="en-US" b="1" dirty="0" smtClean="0"/>
              <a:t>style</a:t>
            </a:r>
            <a:r>
              <a:rPr lang="en-US" dirty="0" smtClean="0"/>
              <a:t> attribute. The style attribute can contain any CSS property.</a:t>
            </a:r>
          </a:p>
          <a:p>
            <a:pPr algn="just"/>
            <a:r>
              <a:rPr lang="en-IN" dirty="0" smtClean="0"/>
              <a:t>We are applying the CSS property directly to the elements so a </a:t>
            </a:r>
            <a:r>
              <a:rPr lang="en-IN" b="1" dirty="0" smtClean="0"/>
              <a:t>selector</a:t>
            </a:r>
            <a:r>
              <a:rPr lang="en-IN" dirty="0" smtClean="0"/>
              <a:t> is not necessary.</a:t>
            </a:r>
          </a:p>
          <a:p>
            <a:pPr algn="just"/>
            <a:r>
              <a:rPr lang="en-IN" dirty="0" smtClean="0"/>
              <a:t>It is defined with the &lt;body&gt; tag.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1457</TotalTime>
  <Words>1625</Words>
  <Application>Microsoft Office PowerPoint</Application>
  <PresentationFormat>On-screen Show (4:3)</PresentationFormat>
  <Paragraphs>276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Chapter -5 </vt:lpstr>
      <vt:lpstr>*Advantages</vt:lpstr>
      <vt:lpstr>CSS Syntax</vt:lpstr>
      <vt:lpstr>Slide 4</vt:lpstr>
      <vt:lpstr>*CSS</vt:lpstr>
      <vt:lpstr>Slide 6</vt:lpstr>
      <vt:lpstr>Multiple Selectors</vt:lpstr>
      <vt:lpstr>**Types of CSS/ Style Specification Formats</vt:lpstr>
      <vt:lpstr>Inline Styles</vt:lpstr>
      <vt:lpstr>Slide 10</vt:lpstr>
      <vt:lpstr>Internal or Document Styles</vt:lpstr>
      <vt:lpstr>Slide 12</vt:lpstr>
      <vt:lpstr>External Styles</vt:lpstr>
      <vt:lpstr>Slide 14</vt:lpstr>
      <vt:lpstr>**Types of Selectors/ Selector Forms</vt:lpstr>
      <vt:lpstr>Type Selectors</vt:lpstr>
      <vt:lpstr>Class Selectors(.) </vt:lpstr>
      <vt:lpstr>Id selectors(#) </vt:lpstr>
      <vt:lpstr>Descendant Selectors</vt:lpstr>
      <vt:lpstr>Slide 20</vt:lpstr>
      <vt:lpstr>Child Selectors ( &gt; )</vt:lpstr>
      <vt:lpstr>Universal Selectors(*)</vt:lpstr>
      <vt:lpstr>Adjacent sibling selectors(+) </vt:lpstr>
      <vt:lpstr>*pseudo-classes</vt:lpstr>
      <vt:lpstr>The widely used pseudo classes are as follows: </vt:lpstr>
      <vt:lpstr>*Font Properties</vt:lpstr>
      <vt:lpstr>font-family</vt:lpstr>
      <vt:lpstr>Slide 28</vt:lpstr>
      <vt:lpstr>font-style </vt:lpstr>
      <vt:lpstr>Slide 30</vt:lpstr>
      <vt:lpstr>font-weight</vt:lpstr>
      <vt:lpstr>Font-variant</vt:lpstr>
      <vt:lpstr>Slide 33</vt:lpstr>
      <vt:lpstr>Font-size</vt:lpstr>
      <vt:lpstr>**Text Properties</vt:lpstr>
      <vt:lpstr>Text-color</vt:lpstr>
      <vt:lpstr>Text Alignment </vt:lpstr>
      <vt:lpstr>Text Decoration </vt:lpstr>
      <vt:lpstr>Text transformation</vt:lpstr>
      <vt:lpstr>Text Indentation </vt:lpstr>
      <vt:lpstr>List properties</vt:lpstr>
      <vt:lpstr>list-style-type</vt:lpstr>
      <vt:lpstr>list-style-image</vt:lpstr>
      <vt:lpstr>list-style-position</vt:lpstr>
      <vt:lpstr>*Color Properties</vt:lpstr>
      <vt:lpstr>Color formats</vt:lpstr>
      <vt:lpstr>Color Groups</vt:lpstr>
      <vt:lpstr>**CSS BOX MODEL</vt:lpstr>
      <vt:lpstr>Slide 49</vt:lpstr>
      <vt:lpstr>Parts of the CSS Box Model</vt:lpstr>
      <vt:lpstr>Content Area</vt:lpstr>
      <vt:lpstr>Padding Area</vt:lpstr>
      <vt:lpstr>Border</vt:lpstr>
      <vt:lpstr>Margin </vt:lpstr>
      <vt:lpstr>** &lt;div&gt; and &lt;span&gt; Tags </vt:lpstr>
      <vt:lpstr>Slide 56</vt:lpstr>
      <vt:lpstr>Slide 57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-5 </dc:title>
  <dc:creator>priyahari2010@outlook.com</dc:creator>
  <cp:lastModifiedBy>priyahari2010@outlook.com</cp:lastModifiedBy>
  <cp:revision>120</cp:revision>
  <dcterms:created xsi:type="dcterms:W3CDTF">2021-07-08T18:12:42Z</dcterms:created>
  <dcterms:modified xsi:type="dcterms:W3CDTF">2022-07-29T03:49:35Z</dcterms:modified>
</cp:coreProperties>
</file>