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77" r:id="rId9"/>
    <p:sldId id="262" r:id="rId10"/>
    <p:sldId id="278" r:id="rId11"/>
    <p:sldId id="274" r:id="rId12"/>
    <p:sldId id="263" r:id="rId13"/>
    <p:sldId id="264" r:id="rId14"/>
    <p:sldId id="279" r:id="rId15"/>
    <p:sldId id="265" r:id="rId16"/>
    <p:sldId id="27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2" d="100"/>
          <a:sy n="82" d="100"/>
        </p:scale>
        <p:origin x="-1397" y="-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73AED-239B-4E6B-BE9C-E14BE730D609}" type="datetimeFigureOut">
              <a:rPr lang="en-IN" smtClean="0"/>
              <a:pPr/>
              <a:t>17-08-2022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2FA63-8861-4630-B443-618C62C4F2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5407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2FA63-8861-4630-B443-618C62C4F28E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16024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4E34-1743-45A6-BB05-907F2B61FA39}" type="datetimeFigureOut">
              <a:rPr lang="en-IN" smtClean="0"/>
              <a:pPr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EEBA9-6563-4ABA-8508-384079FDB7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4240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4E34-1743-45A6-BB05-907F2B61FA39}" type="datetimeFigureOut">
              <a:rPr lang="en-IN" smtClean="0"/>
              <a:pPr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EEBA9-6563-4ABA-8508-384079FDB7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5102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4E34-1743-45A6-BB05-907F2B61FA39}" type="datetimeFigureOut">
              <a:rPr lang="en-IN" smtClean="0"/>
              <a:pPr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EEBA9-6563-4ABA-8508-384079FDB7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1736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4E34-1743-45A6-BB05-907F2B61FA39}" type="datetimeFigureOut">
              <a:rPr lang="en-IN" smtClean="0"/>
              <a:pPr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EEBA9-6563-4ABA-8508-384079FDB7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1105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4E34-1743-45A6-BB05-907F2B61FA39}" type="datetimeFigureOut">
              <a:rPr lang="en-IN" smtClean="0"/>
              <a:pPr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EEBA9-6563-4ABA-8508-384079FDB7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448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4E34-1743-45A6-BB05-907F2B61FA39}" type="datetimeFigureOut">
              <a:rPr lang="en-IN" smtClean="0"/>
              <a:pPr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EEBA9-6563-4ABA-8508-384079FDB7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7004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4E34-1743-45A6-BB05-907F2B61FA39}" type="datetimeFigureOut">
              <a:rPr lang="en-IN" smtClean="0"/>
              <a:pPr/>
              <a:t>17-08-2022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EEBA9-6563-4ABA-8508-384079FDB7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0420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4E34-1743-45A6-BB05-907F2B61FA39}" type="datetimeFigureOut">
              <a:rPr lang="en-IN" smtClean="0"/>
              <a:pPr/>
              <a:t>17-08-2022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EEBA9-6563-4ABA-8508-384079FDB7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028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4E34-1743-45A6-BB05-907F2B61FA39}" type="datetimeFigureOut">
              <a:rPr lang="en-IN" smtClean="0"/>
              <a:pPr/>
              <a:t>17-08-2022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EEBA9-6563-4ABA-8508-384079FDB7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0690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4E34-1743-45A6-BB05-907F2B61FA39}" type="datetimeFigureOut">
              <a:rPr lang="en-IN" smtClean="0"/>
              <a:pPr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EEBA9-6563-4ABA-8508-384079FDB7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5552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4E34-1743-45A6-BB05-907F2B61FA39}" type="datetimeFigureOut">
              <a:rPr lang="en-IN" smtClean="0"/>
              <a:pPr/>
              <a:t>17-08-2022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EEBA9-6563-4ABA-8508-384079FDB7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5600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D4E34-1743-45A6-BB05-907F2B61FA39}" type="datetimeFigureOut">
              <a:rPr lang="en-IN" smtClean="0"/>
              <a:pPr/>
              <a:t>17-08-2022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EEBA9-6563-4ABA-8508-384079FDB7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885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476672"/>
            <a:ext cx="7772400" cy="1470025"/>
          </a:xfrm>
        </p:spPr>
        <p:txBody>
          <a:bodyPr/>
          <a:lstStyle/>
          <a:p>
            <a:r>
              <a:rPr lang="en-IN" dirty="0" smtClean="0"/>
              <a:t>Unit -5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1988840"/>
            <a:ext cx="6696744" cy="2448272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solidFill>
                  <a:schemeClr val="tx1"/>
                </a:solidFill>
              </a:rPr>
              <a:t>Chapter -8</a:t>
            </a:r>
          </a:p>
          <a:p>
            <a:r>
              <a:rPr lang="en-IN" sz="4000" b="1" dirty="0" smtClean="0">
                <a:solidFill>
                  <a:schemeClr val="tx1"/>
                </a:solidFill>
              </a:rPr>
              <a:t>Dynamic Documents with JavaScript</a:t>
            </a:r>
            <a:endParaRPr lang="en-IN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492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000108"/>
            <a:ext cx="6500857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0"/>
            <a:ext cx="900115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66" y="908720"/>
            <a:ext cx="9000000" cy="5032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0940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14290"/>
            <a:ext cx="7772400" cy="1470025"/>
          </a:xfrm>
        </p:spPr>
        <p:txBody>
          <a:bodyPr/>
          <a:lstStyle/>
          <a:p>
            <a:r>
              <a:rPr lang="en-IN" b="1" dirty="0" smtClean="0"/>
              <a:t> </a:t>
            </a:r>
            <a:r>
              <a:rPr lang="en-IN" b="1" dirty="0"/>
              <a:t>Fixed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1214422"/>
            <a:ext cx="8072494" cy="5429288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Fixed positioning allows you to fix the position of an element to a particular spot on the page - regardless of </a:t>
            </a:r>
            <a:r>
              <a:rPr lang="en-IN" dirty="0" smtClean="0">
                <a:solidFill>
                  <a:schemeClr val="tx1"/>
                </a:solidFill>
              </a:rPr>
              <a:t>scrolling.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It is defined as</a:t>
            </a:r>
            <a:r>
              <a:rPr lang="en-US" dirty="0" smtClean="0">
                <a:solidFill>
                  <a:schemeClr val="tx1"/>
                </a:solidFill>
              </a:rPr>
              <a:t> </a:t>
            </a:r>
            <a:r>
              <a:rPr lang="en-US" b="1" dirty="0" smtClean="0">
                <a:solidFill>
                  <a:schemeClr val="tx1"/>
                </a:solidFill>
              </a:rPr>
              <a:t>position: fixed; </a:t>
            </a:r>
            <a:r>
              <a:rPr lang="en-US" dirty="0" smtClean="0"/>
              <a:t>.</a:t>
            </a:r>
            <a:endParaRPr lang="en-IN" dirty="0" smtClean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 Which means it always stays in the same place even if the page is scrolled. The top, right, bottom, and left properties are used to position the element.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926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85728"/>
            <a:ext cx="6715172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Specifying position: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Once we established the positioning method, the actual position is specified with 4 offset properties: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top, right, bottom, left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algn="just"/>
            <a:r>
              <a:rPr lang="en-IN" dirty="0"/>
              <a:t>The values provided for each of the offset properties defines the distance the element should moved away from that respective edge.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0611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CSS Position and it&amp;#39;s valu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14290"/>
            <a:ext cx="8026952" cy="63579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Element visibility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3"/>
            <a:ext cx="8229600" cy="1728192"/>
          </a:xfrm>
        </p:spPr>
        <p:txBody>
          <a:bodyPr/>
          <a:lstStyle/>
          <a:p>
            <a:pPr algn="just"/>
            <a:r>
              <a:rPr lang="en-IN" dirty="0"/>
              <a:t>A property called visibility allows you </a:t>
            </a:r>
            <a:r>
              <a:rPr lang="en-IN" b="1" dirty="0"/>
              <a:t>to show or hide an element from view</a:t>
            </a:r>
            <a:r>
              <a:rPr lang="en-IN" dirty="0"/>
              <a:t>. The visibility property can take the following values: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67" t="37500" r="21235" b="46458"/>
          <a:stretch/>
        </p:blipFill>
        <p:spPr bwMode="auto">
          <a:xfrm>
            <a:off x="214282" y="3000372"/>
            <a:ext cx="8271515" cy="3505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9149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Changing </a:t>
            </a:r>
            <a:r>
              <a:rPr lang="en-IN" b="1" dirty="0" err="1" smtClean="0"/>
              <a:t>colors</a:t>
            </a:r>
            <a:r>
              <a:rPr lang="en-IN" b="1" dirty="0" smtClean="0"/>
              <a:t> Dynamically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We know to set background &amp; foreground </a:t>
            </a:r>
            <a:r>
              <a:rPr lang="en-IN" dirty="0" err="1" smtClean="0"/>
              <a:t>colors</a:t>
            </a:r>
            <a:r>
              <a:rPr lang="en-IN" dirty="0" smtClean="0"/>
              <a:t>. Lets see how to change </a:t>
            </a:r>
            <a:r>
              <a:rPr lang="en-IN" dirty="0" err="1" smtClean="0"/>
              <a:t>colors</a:t>
            </a:r>
            <a:r>
              <a:rPr lang="en-IN" dirty="0" smtClean="0"/>
              <a:t> dynamically based on the input values.</a:t>
            </a:r>
          </a:p>
          <a:p>
            <a:pPr algn="just"/>
            <a:r>
              <a:rPr lang="en-IN" dirty="0" smtClean="0"/>
              <a:t>The </a:t>
            </a:r>
            <a:r>
              <a:rPr lang="en-IN" dirty="0" err="1" smtClean="0"/>
              <a:t>javascript</a:t>
            </a:r>
            <a:r>
              <a:rPr lang="en-IN" dirty="0" smtClean="0"/>
              <a:t> function </a:t>
            </a:r>
            <a:r>
              <a:rPr lang="en-IN" b="1" dirty="0" err="1" smtClean="0"/>
              <a:t>onchange</a:t>
            </a:r>
            <a:r>
              <a:rPr lang="en-IN" b="1" dirty="0" smtClean="0"/>
              <a:t> </a:t>
            </a:r>
            <a:r>
              <a:rPr lang="en-IN" dirty="0" smtClean="0"/>
              <a:t> can be used to change dynamically.</a:t>
            </a:r>
          </a:p>
          <a:p>
            <a:pPr marL="0" indent="0">
              <a:buNone/>
            </a:pPr>
            <a:r>
              <a:rPr lang="en-IN" b="1" dirty="0" err="1" smtClean="0"/>
              <a:t>eg</a:t>
            </a:r>
            <a:r>
              <a:rPr lang="en-IN" b="1" dirty="0" smtClean="0"/>
              <a:t>: 	</a:t>
            </a:r>
            <a:r>
              <a:rPr lang="en-US" sz="4300" dirty="0" smtClean="0"/>
              <a:t>&lt;body name</a:t>
            </a:r>
            <a:r>
              <a:rPr lang="en-US" sz="4300" dirty="0"/>
              <a:t>="background" </a:t>
            </a:r>
            <a:r>
              <a:rPr lang="en-US" sz="4300" dirty="0" smtClean="0"/>
              <a:t>			id</a:t>
            </a:r>
            <a:r>
              <a:rPr lang="en-US" sz="4300" dirty="0"/>
              <a:t>="</a:t>
            </a:r>
            <a:r>
              <a:rPr lang="en-US" sz="4300" dirty="0" err="1" smtClean="0"/>
              <a:t>bg</a:t>
            </a:r>
            <a:r>
              <a:rPr lang="en-US" sz="4300" dirty="0" smtClean="0"/>
              <a:t>" 	color=“blue”		</a:t>
            </a:r>
            <a:r>
              <a:rPr lang="en-US" sz="4300" dirty="0" err="1" smtClean="0"/>
              <a:t>onchange</a:t>
            </a:r>
            <a:r>
              <a:rPr lang="en-US" sz="4300" dirty="0"/>
              <a:t>="</a:t>
            </a:r>
            <a:r>
              <a:rPr lang="en-US" sz="4300" dirty="0" err="1" smtClean="0"/>
              <a:t>changeBg</a:t>
            </a:r>
            <a:r>
              <a:rPr lang="en-US" sz="4300" dirty="0" smtClean="0"/>
              <a:t>(red)"&gt;</a:t>
            </a:r>
            <a:endParaRPr lang="en-IN" sz="4300" dirty="0"/>
          </a:p>
        </p:txBody>
      </p:sp>
    </p:spTree>
    <p:extLst>
      <p:ext uri="{BB962C8B-B14F-4D97-AF65-F5344CB8AC3E}">
        <p14:creationId xmlns:p14="http://schemas.microsoft.com/office/powerpoint/2010/main" xmlns="" val="308216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Dynamically Changing Fonts: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5643602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Suppose in a paragraph we have certain text.</a:t>
            </a:r>
          </a:p>
          <a:p>
            <a:pPr algn="just"/>
            <a:r>
              <a:rPr lang="en-IN" dirty="0" smtClean="0"/>
              <a:t>Whenever the mouse is placed on the text of the paragraph, the font should change.</a:t>
            </a:r>
          </a:p>
          <a:p>
            <a:pPr algn="just"/>
            <a:r>
              <a:rPr lang="en-IN" dirty="0" smtClean="0"/>
              <a:t>And whenever the mouse is moved out from the paragraph the font should change again.</a:t>
            </a:r>
          </a:p>
          <a:p>
            <a:pPr algn="just"/>
            <a:r>
              <a:rPr lang="en-IN" dirty="0" smtClean="0"/>
              <a:t>That is called Dynamically changing font and it is possible with the help of </a:t>
            </a:r>
            <a:r>
              <a:rPr lang="en-IN" b="1" dirty="0" err="1" smtClean="0"/>
              <a:t>onMouseOver</a:t>
            </a:r>
            <a:r>
              <a:rPr lang="en-IN" dirty="0" smtClean="0"/>
              <a:t> and </a:t>
            </a:r>
            <a:r>
              <a:rPr lang="en-IN" b="1" dirty="0" err="1" smtClean="0"/>
              <a:t>onMouseOut</a:t>
            </a:r>
            <a:r>
              <a:rPr lang="en-IN" dirty="0" smtClean="0"/>
              <a:t> event handlers.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err="1" smtClean="0"/>
              <a:t>Eg</a:t>
            </a:r>
            <a:r>
              <a:rPr lang="en-IN" dirty="0" smtClean="0"/>
              <a:t>: </a:t>
            </a:r>
            <a:r>
              <a:rPr lang="en-IN" dirty="0"/>
              <a:t>&lt;p id="</a:t>
            </a:r>
            <a:r>
              <a:rPr lang="en-IN" dirty="0" err="1"/>
              <a:t>para</a:t>
            </a:r>
            <a:r>
              <a:rPr lang="en-IN" dirty="0"/>
              <a:t>" </a:t>
            </a:r>
            <a:r>
              <a:rPr lang="en-IN" b="1" dirty="0" err="1"/>
              <a:t>onMouseOver</a:t>
            </a:r>
            <a:r>
              <a:rPr lang="en-IN" dirty="0"/>
              <a:t>="</a:t>
            </a:r>
            <a:r>
              <a:rPr lang="en-IN" dirty="0" err="1"/>
              <a:t>bigFont</a:t>
            </a:r>
            <a:r>
              <a:rPr lang="en-IN" dirty="0"/>
              <a:t>();" </a:t>
            </a:r>
            <a:r>
              <a:rPr lang="en-IN" b="1" dirty="0" err="1"/>
              <a:t>onMouseOut</a:t>
            </a:r>
            <a:r>
              <a:rPr lang="en-IN" dirty="0"/>
              <a:t>="</a:t>
            </a:r>
            <a:r>
              <a:rPr lang="en-IN" dirty="0" err="1"/>
              <a:t>smallFont</a:t>
            </a:r>
            <a:r>
              <a:rPr lang="en-IN" dirty="0"/>
              <a:t>();"&gt;</a:t>
            </a:r>
          </a:p>
        </p:txBody>
      </p:sp>
    </p:spTree>
    <p:extLst>
      <p:ext uri="{BB962C8B-B14F-4D97-AF65-F5344CB8AC3E}">
        <p14:creationId xmlns:p14="http://schemas.microsoft.com/office/powerpoint/2010/main" xmlns="" val="416586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*</a:t>
            </a:r>
            <a:r>
              <a:rPr lang="en-IN" b="1" dirty="0" smtClean="0"/>
              <a:t>What </a:t>
            </a:r>
            <a:r>
              <a:rPr lang="en-IN" b="1" dirty="0"/>
              <a:t>is DHTML?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/>
          </a:bodyPr>
          <a:lstStyle/>
          <a:p>
            <a:pPr algn="just"/>
            <a:r>
              <a:rPr lang="en-IN" b="1" dirty="0"/>
              <a:t>DHTML, or </a:t>
            </a:r>
            <a:r>
              <a:rPr lang="en-IN" b="1" dirty="0" smtClean="0"/>
              <a:t>Dynamic </a:t>
            </a:r>
            <a:r>
              <a:rPr lang="en-IN" b="1" dirty="0"/>
              <a:t>HTML </a:t>
            </a:r>
            <a:r>
              <a:rPr lang="en-IN" dirty="0"/>
              <a:t>is collection of technologies used together to </a:t>
            </a:r>
            <a:r>
              <a:rPr lang="en-IN" b="1" dirty="0"/>
              <a:t>create interactive and animated web sites </a:t>
            </a:r>
            <a:r>
              <a:rPr lang="en-IN" dirty="0"/>
              <a:t>by using a combination of static </a:t>
            </a:r>
            <a:r>
              <a:rPr lang="en-IN" dirty="0" err="1"/>
              <a:t>markup</a:t>
            </a:r>
            <a:r>
              <a:rPr lang="en-IN" dirty="0"/>
              <a:t> language(such as HTML) , a client-side scripting language (such as JavaScript) , a presentation definition language( such as CSS) and the DOM.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r>
              <a:rPr lang="en-IN" b="1" dirty="0" smtClean="0"/>
              <a:t>DHTML  =  HTML+CSS+JAVASCRIPT+DOM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4046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Stacking elements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286412"/>
          </a:xfrm>
        </p:spPr>
        <p:txBody>
          <a:bodyPr/>
          <a:lstStyle/>
          <a:p>
            <a:pPr algn="just"/>
            <a:r>
              <a:rPr lang="en-IN" dirty="0" smtClean="0"/>
              <a:t>When we move the elements using absolute and relative positioning, there are chances of overlap of the elements. </a:t>
            </a:r>
          </a:p>
          <a:p>
            <a:pPr algn="just"/>
            <a:r>
              <a:rPr lang="en-IN" dirty="0" smtClean="0"/>
              <a:t>So it follows the chances of stack up the elements one on the other.</a:t>
            </a:r>
          </a:p>
          <a:p>
            <a:pPr algn="just"/>
            <a:r>
              <a:rPr lang="en-IN" dirty="0" smtClean="0"/>
              <a:t>So we can change the stacking order with       </a:t>
            </a:r>
            <a:r>
              <a:rPr lang="en-IN" b="1" dirty="0" smtClean="0"/>
              <a:t>z-index</a:t>
            </a:r>
            <a:r>
              <a:rPr lang="en-IN" dirty="0" smtClean="0"/>
              <a:t> property.</a:t>
            </a:r>
            <a:endParaRPr lang="en-IN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4429132"/>
            <a:ext cx="19050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2709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214290"/>
            <a:ext cx="8391876" cy="4595402"/>
          </a:xfrm>
        </p:spPr>
        <p:txBody>
          <a:bodyPr>
            <a:normAutofit fontScale="92500" lnSpcReduction="20000"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rgbClr val="FF0000"/>
                </a:solidFill>
              </a:rPr>
              <a:t>z-index</a:t>
            </a:r>
            <a:r>
              <a:rPr lang="en-US" dirty="0">
                <a:solidFill>
                  <a:schemeClr val="tx1"/>
                </a:solidFill>
              </a:rPr>
              <a:t> attribute determines which </a:t>
            </a:r>
            <a:r>
              <a:rPr lang="en-US" b="1" dirty="0">
                <a:solidFill>
                  <a:schemeClr val="tx1"/>
                </a:solidFill>
              </a:rPr>
              <a:t>element</a:t>
            </a:r>
            <a:r>
              <a:rPr lang="en-US" dirty="0">
                <a:solidFill>
                  <a:schemeClr val="tx1"/>
                </a:solidFill>
              </a:rPr>
              <a:t> is </a:t>
            </a:r>
            <a:r>
              <a:rPr lang="en-US" dirty="0" smtClean="0">
                <a:solidFill>
                  <a:schemeClr val="tx1"/>
                </a:solidFill>
              </a:rPr>
              <a:t>in front </a:t>
            </a:r>
            <a:r>
              <a:rPr lang="en-US" dirty="0">
                <a:solidFill>
                  <a:schemeClr val="tx1"/>
                </a:solidFill>
              </a:rPr>
              <a:t>and which are covered by the </a:t>
            </a:r>
            <a:r>
              <a:rPr lang="en-US" dirty="0" smtClean="0">
                <a:solidFill>
                  <a:schemeClr val="tx1"/>
                </a:solidFill>
              </a:rPr>
              <a:t>front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b="1" dirty="0">
                <a:solidFill>
                  <a:schemeClr val="tx1"/>
                </a:solidFill>
              </a:rPr>
              <a:t>element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change stacking order, the handler function must change </a:t>
            </a:r>
            <a:r>
              <a:rPr lang="en-US" dirty="0" smtClean="0">
                <a:solidFill>
                  <a:schemeClr val="tx1"/>
                </a:solidFill>
              </a:rPr>
              <a:t>the  </a:t>
            </a:r>
            <a:r>
              <a:rPr lang="en-US" b="1" dirty="0" smtClean="0">
                <a:solidFill>
                  <a:schemeClr val="tx1"/>
                </a:solidFill>
              </a:rPr>
              <a:t>z-index</a:t>
            </a:r>
            <a:r>
              <a:rPr lang="en-US" dirty="0">
                <a:solidFill>
                  <a:schemeClr val="tx1"/>
                </a:solidFill>
              </a:rPr>
              <a:t> property value of the </a:t>
            </a:r>
            <a:r>
              <a:rPr lang="en-US" dirty="0" smtClean="0">
                <a:solidFill>
                  <a:schemeClr val="tx1"/>
                </a:solidFill>
              </a:rPr>
              <a:t>element.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Eg</a:t>
            </a:r>
            <a:r>
              <a:rPr lang="en-US" dirty="0" smtClean="0">
                <a:solidFill>
                  <a:schemeClr val="tx1"/>
                </a:solidFill>
              </a:rPr>
              <a:t>: if </a:t>
            </a:r>
            <a:r>
              <a:rPr lang="en-US" dirty="0" smtClean="0">
                <a:solidFill>
                  <a:schemeClr val="tx1"/>
                </a:solidFill>
              </a:rPr>
              <a:t>3 images </a:t>
            </a:r>
            <a:r>
              <a:rPr lang="en-US" dirty="0" smtClean="0">
                <a:solidFill>
                  <a:schemeClr val="tx1"/>
                </a:solidFill>
              </a:rPr>
              <a:t>first image &amp; second </a:t>
            </a:r>
            <a:r>
              <a:rPr lang="en-US" dirty="0" err="1" smtClean="0">
                <a:solidFill>
                  <a:schemeClr val="tx1"/>
                </a:solidFill>
              </a:rPr>
              <a:t>image,third</a:t>
            </a:r>
            <a:r>
              <a:rPr lang="en-US" dirty="0" smtClean="0">
                <a:solidFill>
                  <a:schemeClr val="tx1"/>
                </a:solidFill>
              </a:rPr>
              <a:t> image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IN" dirty="0" err="1" smtClean="0">
                <a:solidFill>
                  <a:schemeClr val="tx1"/>
                </a:solidFill>
              </a:rPr>
              <a:t>f</a:t>
            </a:r>
            <a:r>
              <a:rPr lang="en-IN" dirty="0" err="1" smtClean="0">
                <a:solidFill>
                  <a:schemeClr val="tx1"/>
                </a:solidFill>
              </a:rPr>
              <a:t>irstimage.zindex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= </a:t>
            </a:r>
            <a:r>
              <a:rPr lang="en-IN" dirty="0" smtClean="0">
                <a:solidFill>
                  <a:schemeClr val="tx1"/>
                </a:solidFill>
              </a:rPr>
              <a:t>“6"; </a:t>
            </a:r>
            <a:endParaRPr lang="en-IN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IN" dirty="0" err="1" smtClean="0">
                <a:solidFill>
                  <a:schemeClr val="tx1"/>
                </a:solidFill>
              </a:rPr>
              <a:t>secondimage.zindex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= </a:t>
            </a:r>
            <a:r>
              <a:rPr lang="en-IN" dirty="0" smtClean="0">
                <a:solidFill>
                  <a:schemeClr val="tx1"/>
                </a:solidFill>
              </a:rPr>
              <a:t>“</a:t>
            </a:r>
            <a:r>
              <a:rPr lang="en-IN" dirty="0" smtClean="0">
                <a:solidFill>
                  <a:schemeClr val="tx1"/>
                </a:solidFill>
              </a:rPr>
              <a:t>4</a:t>
            </a:r>
            <a:r>
              <a:rPr lang="en-IN" dirty="0" smtClean="0">
                <a:solidFill>
                  <a:schemeClr val="tx1"/>
                </a:solidFill>
              </a:rPr>
              <a:t>"</a:t>
            </a:r>
            <a:r>
              <a:rPr lang="en-IN" dirty="0" smtClean="0"/>
              <a:t>;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IN" dirty="0" err="1" smtClean="0">
                <a:solidFill>
                  <a:schemeClr val="tx1"/>
                </a:solidFill>
              </a:rPr>
              <a:t>thirdimage.zindex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= </a:t>
            </a:r>
            <a:r>
              <a:rPr lang="en-IN" dirty="0" smtClean="0">
                <a:solidFill>
                  <a:schemeClr val="tx1"/>
                </a:solidFill>
              </a:rPr>
              <a:t>“2"</a:t>
            </a:r>
            <a:r>
              <a:rPr lang="en-IN" dirty="0" smtClean="0"/>
              <a:t>;</a:t>
            </a:r>
            <a:endParaRPr lang="en-IN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Arial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098" name="Picture 2" descr="Z-index in CSS. z-index property in CSS controls the… | by sonia dumitru |  Medi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1500" y="4400549"/>
            <a:ext cx="4762500" cy="24574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07219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Slow movement of the elements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Movement of the images can happen instantly.</a:t>
            </a:r>
          </a:p>
          <a:p>
            <a:r>
              <a:rPr lang="en-IN" dirty="0" smtClean="0"/>
              <a:t>But if we wish to move our images slowly then?</a:t>
            </a:r>
          </a:p>
          <a:p>
            <a:r>
              <a:rPr lang="en-IN" dirty="0" smtClean="0"/>
              <a:t>The window object provides two </a:t>
            </a:r>
            <a:r>
              <a:rPr lang="en-IN" b="1" dirty="0" smtClean="0"/>
              <a:t>methods.</a:t>
            </a:r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 </a:t>
            </a:r>
            <a:r>
              <a:rPr lang="en-IN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IN" b="1" dirty="0" smtClean="0">
                <a:sym typeface="Wingdings" pitchFamily="2" charset="2"/>
              </a:rPr>
              <a:t> </a:t>
            </a:r>
            <a:r>
              <a:rPr lang="en-IN" b="1" dirty="0" err="1" smtClean="0">
                <a:sym typeface="Wingdings" pitchFamily="2" charset="2"/>
              </a:rPr>
              <a:t>setTimeout</a:t>
            </a:r>
            <a:r>
              <a:rPr lang="en-IN" b="1" dirty="0" smtClean="0">
                <a:sym typeface="Wingdings" pitchFamily="2" charset="2"/>
              </a:rPr>
              <a:t>()</a:t>
            </a:r>
          </a:p>
          <a:p>
            <a:pPr marL="0" indent="0">
              <a:buNone/>
            </a:pPr>
            <a:r>
              <a:rPr lang="en-IN" b="1" dirty="0">
                <a:sym typeface="Wingdings" pitchFamily="2" charset="2"/>
              </a:rPr>
              <a:t> </a:t>
            </a:r>
            <a:r>
              <a:rPr lang="en-IN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IN" b="1" dirty="0" err="1" smtClean="0">
                <a:sym typeface="Wingdings" pitchFamily="2" charset="2"/>
              </a:rPr>
              <a:t>setTimeInterval</a:t>
            </a:r>
            <a:r>
              <a:rPr lang="en-IN" b="1" dirty="0" smtClean="0">
                <a:sym typeface="Wingdings" pitchFamily="2" charset="2"/>
              </a:rPr>
              <a:t>()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47355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9"/>
            <a:ext cx="8229600" cy="392909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 smtClean="0"/>
              <a:t>The </a:t>
            </a:r>
            <a:r>
              <a:rPr lang="en-IN" b="1" dirty="0" err="1">
                <a:sym typeface="Wingdings" pitchFamily="2" charset="2"/>
              </a:rPr>
              <a:t>setTimeout</a:t>
            </a:r>
            <a:r>
              <a:rPr lang="en-IN" b="1" dirty="0" smtClean="0">
                <a:sym typeface="Wingdings" pitchFamily="2" charset="2"/>
              </a:rPr>
              <a:t>() </a:t>
            </a:r>
            <a:r>
              <a:rPr lang="en-US" dirty="0" smtClean="0"/>
              <a:t>The </a:t>
            </a:r>
            <a:r>
              <a:rPr lang="en-US" dirty="0" err="1" smtClean="0"/>
              <a:t>setTimeout</a:t>
            </a:r>
            <a:r>
              <a:rPr lang="en-US" dirty="0" smtClean="0"/>
              <a:t>() method calls a function or evaluates </a:t>
            </a:r>
            <a:r>
              <a:rPr lang="en-US" dirty="0" smtClean="0"/>
              <a:t>&amp; stop </a:t>
            </a:r>
            <a:r>
              <a:rPr lang="en-US" smtClean="0"/>
              <a:t>execution of an </a:t>
            </a:r>
            <a:r>
              <a:rPr lang="en-US" dirty="0" smtClean="0"/>
              <a:t>expression </a:t>
            </a:r>
            <a:r>
              <a:rPr lang="en-US" b="1" dirty="0" smtClean="0"/>
              <a:t>after</a:t>
            </a:r>
            <a:r>
              <a:rPr lang="en-US" dirty="0" smtClean="0"/>
              <a:t> a specified number of milliseconds. The function is only executed once. </a:t>
            </a:r>
          </a:p>
          <a:p>
            <a:pPr algn="just">
              <a:buNone/>
            </a:pPr>
            <a:r>
              <a:rPr lang="en-US" b="1" dirty="0" smtClean="0"/>
              <a:t>Syntax:</a:t>
            </a:r>
            <a:r>
              <a:rPr lang="en-US" dirty="0" smtClean="0"/>
              <a:t> </a:t>
            </a:r>
          </a:p>
          <a:p>
            <a:pPr algn="just">
              <a:buNone/>
            </a:pPr>
            <a:r>
              <a:rPr lang="en-US" b="1" dirty="0" err="1" smtClean="0"/>
              <a:t>setTimeout</a:t>
            </a:r>
            <a:r>
              <a:rPr lang="en-US" b="1" dirty="0" smtClean="0"/>
              <a:t>(</a:t>
            </a:r>
            <a:r>
              <a:rPr lang="en-US" b="1" i="1" dirty="0" smtClean="0"/>
              <a:t>function, milliseconds);</a:t>
            </a:r>
            <a:endParaRPr lang="en-IN" b="1" dirty="0" smtClean="0">
              <a:sym typeface="Wingdings" pitchFamily="2" charset="2"/>
            </a:endParaRPr>
          </a:p>
          <a:p>
            <a:pPr algn="just"/>
            <a:r>
              <a:rPr lang="en-US" b="1" i="1" dirty="0" smtClean="0"/>
              <a:t>Function-</a:t>
            </a:r>
            <a:r>
              <a:rPr lang="en-US" dirty="0" smtClean="0"/>
              <a:t>. The function that will be executed.</a:t>
            </a:r>
          </a:p>
          <a:p>
            <a:pPr algn="just"/>
            <a:r>
              <a:rPr lang="en-US" b="1" i="1" dirty="0" smtClean="0"/>
              <a:t>milliseconds</a:t>
            </a:r>
            <a:r>
              <a:rPr lang="en-US" dirty="0" smtClean="0"/>
              <a:t>. The number of milliseconds to wait before executing the code. </a:t>
            </a:r>
            <a:endParaRPr lang="en-IN" dirty="0" smtClean="0">
              <a:sym typeface="Wingdings" pitchFamily="2" charset="2"/>
            </a:endParaRPr>
          </a:p>
          <a:p>
            <a:pPr algn="just">
              <a:buNone/>
            </a:pPr>
            <a:endParaRPr lang="en-IN" dirty="0">
              <a:sym typeface="Wingdings" pitchFamily="2" charset="2"/>
            </a:endParaRPr>
          </a:p>
          <a:p>
            <a:pPr algn="just"/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4500570"/>
            <a:ext cx="5715040" cy="2252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900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472" y="571480"/>
            <a:ext cx="785818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dirty="0" smtClean="0">
                <a:sym typeface="Wingdings" pitchFamily="2" charset="2"/>
              </a:rPr>
              <a:t>The </a:t>
            </a:r>
            <a:r>
              <a:rPr lang="en-IN" sz="3200" b="1" dirty="0" err="1" smtClean="0">
                <a:sym typeface="Wingdings" pitchFamily="2" charset="2"/>
              </a:rPr>
              <a:t>setTimeInterval</a:t>
            </a:r>
            <a:r>
              <a:rPr lang="en-IN" sz="3200" b="1" dirty="0" smtClean="0">
                <a:sym typeface="Wingdings" pitchFamily="2" charset="2"/>
              </a:rPr>
              <a:t>() - </a:t>
            </a:r>
            <a:r>
              <a:rPr lang="en-US" sz="3200" dirty="0" smtClean="0"/>
              <a:t>The </a:t>
            </a:r>
            <a:r>
              <a:rPr lang="en-US" sz="3200" dirty="0" err="1" smtClean="0"/>
              <a:t>setTimeInterval</a:t>
            </a:r>
            <a:r>
              <a:rPr lang="en-US" sz="3200" dirty="0" smtClean="0"/>
              <a:t>() method calls a function or evaluates an expression </a:t>
            </a:r>
            <a:r>
              <a:rPr lang="en-US" sz="3200" b="1" dirty="0" smtClean="0"/>
              <a:t>at</a:t>
            </a:r>
            <a:r>
              <a:rPr lang="en-US" sz="3200" dirty="0" smtClean="0"/>
              <a:t> specified intervals (in milliseconds).</a:t>
            </a:r>
            <a:r>
              <a:rPr lang="en-IN" sz="3200" dirty="0" smtClean="0">
                <a:sym typeface="Wingdings" pitchFamily="2" charset="2"/>
              </a:rPr>
              <a:t>.</a:t>
            </a:r>
          </a:p>
          <a:p>
            <a:r>
              <a:rPr lang="en-US" sz="3200" b="1" dirty="0" smtClean="0"/>
              <a:t>Syntax</a:t>
            </a:r>
          </a:p>
          <a:p>
            <a:r>
              <a:rPr lang="en-US" sz="3200" b="1" dirty="0" err="1" smtClean="0"/>
              <a:t>setTimeInterval</a:t>
            </a:r>
            <a:r>
              <a:rPr lang="en-US" sz="3200" b="1" dirty="0" smtClean="0"/>
              <a:t>(</a:t>
            </a:r>
            <a:r>
              <a:rPr lang="en-US" sz="3200" b="1" i="1" dirty="0" smtClean="0"/>
              <a:t>function, milliseconds);</a:t>
            </a:r>
          </a:p>
          <a:p>
            <a:r>
              <a:rPr lang="en-US" sz="3200" b="1" dirty="0" smtClean="0"/>
              <a:t>Function- </a:t>
            </a:r>
            <a:r>
              <a:rPr lang="en-US" sz="3200" dirty="0" smtClean="0"/>
              <a:t>The function that will be executed.</a:t>
            </a:r>
          </a:p>
          <a:p>
            <a:r>
              <a:rPr lang="en-US" sz="3200" b="1" i="1" dirty="0" smtClean="0"/>
              <a:t>Milliseconds- </a:t>
            </a:r>
            <a:r>
              <a:rPr lang="en-US" sz="3200" dirty="0" smtClean="0"/>
              <a:t>The intervals (in milliseconds) on how often to execute the code.</a:t>
            </a:r>
          </a:p>
          <a:p>
            <a:r>
              <a:rPr lang="en-IN" sz="3200" b="1" dirty="0" smtClean="0"/>
              <a:t>EG:</a:t>
            </a:r>
          </a:p>
          <a:p>
            <a:r>
              <a:rPr lang="en-US" sz="3200" dirty="0" err="1" smtClean="0"/>
              <a:t>myVar</a:t>
            </a:r>
            <a:r>
              <a:rPr lang="en-US" sz="3200" dirty="0" smtClean="0"/>
              <a:t> = </a:t>
            </a:r>
            <a:r>
              <a:rPr lang="en-US" sz="3200" dirty="0" err="1" smtClean="0"/>
              <a:t>setTimeInterval</a:t>
            </a:r>
            <a:r>
              <a:rPr lang="en-US" sz="3200" dirty="0" smtClean="0"/>
              <a:t>(</a:t>
            </a:r>
            <a:r>
              <a:rPr lang="en-US" sz="3200" dirty="0" err="1" smtClean="0"/>
              <a:t>alertFunc</a:t>
            </a:r>
            <a:r>
              <a:rPr lang="en-US" sz="3200" dirty="0" smtClean="0"/>
              <a:t>, 3000);</a:t>
            </a:r>
            <a:endParaRPr lang="en-US" sz="3200" b="1" dirty="0" smtClean="0"/>
          </a:p>
          <a:p>
            <a:pPr algn="just"/>
            <a:endParaRPr lang="en-I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**</a:t>
            </a:r>
            <a:r>
              <a:rPr lang="en-IN" b="1" dirty="0" smtClean="0"/>
              <a:t>Positioning </a:t>
            </a:r>
            <a:r>
              <a:rPr lang="en-IN" b="1" dirty="0"/>
              <a:t>Elements:</a:t>
            </a:r>
            <a:r>
              <a:rPr lang="en-IN" dirty="0"/>
              <a:t/>
            </a:r>
            <a:br>
              <a:rPr lang="en-IN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71504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IN" dirty="0" smtClean="0"/>
              <a:t>It is one of the important features of CSS that is having the ability to position the elements.</a:t>
            </a:r>
          </a:p>
          <a:p>
            <a:pPr marL="0" lvl="0" indent="0">
              <a:buNone/>
            </a:pPr>
            <a:endParaRPr lang="en-IN" dirty="0" smtClean="0"/>
          </a:p>
          <a:p>
            <a:pPr lvl="0"/>
            <a:r>
              <a:rPr lang="en-IN" dirty="0" smtClean="0"/>
              <a:t>The </a:t>
            </a:r>
            <a:r>
              <a:rPr lang="en-IN" dirty="0"/>
              <a:t>CSS positioning properties allow you to position an </a:t>
            </a:r>
            <a:r>
              <a:rPr lang="en-IN" dirty="0" smtClean="0"/>
              <a:t>element anywhere in your document.</a:t>
            </a:r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lvl="0"/>
            <a:r>
              <a:rPr lang="en-IN" dirty="0"/>
              <a:t>You can put any HTML element at whatever location you like</a:t>
            </a:r>
            <a:r>
              <a:rPr lang="en-IN" dirty="0" smtClean="0"/>
              <a:t>.</a:t>
            </a:r>
          </a:p>
          <a:p>
            <a:pPr lvl="0"/>
            <a:r>
              <a:rPr lang="en-US" dirty="0" smtClean="0"/>
              <a:t>The position property specifies the type of positioning method used for an element.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lvl="0"/>
            <a:r>
              <a:rPr lang="en-IN" dirty="0"/>
              <a:t>This feature makes it possible to move objects to different sections of a page, move text and images, create animation etc.,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1600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*</a:t>
            </a:r>
            <a:r>
              <a:rPr lang="en-IN" dirty="0" smtClean="0"/>
              <a:t>Types of positioning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42928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The different values for </a:t>
            </a:r>
            <a:r>
              <a:rPr lang="en-IN" b="1" dirty="0"/>
              <a:t>position property </a:t>
            </a:r>
            <a:r>
              <a:rPr lang="en-IN" dirty="0"/>
              <a:t>are:</a:t>
            </a:r>
          </a:p>
          <a:p>
            <a:r>
              <a:rPr lang="en-IN" b="1" dirty="0" smtClean="0"/>
              <a:t>Static</a:t>
            </a:r>
          </a:p>
          <a:p>
            <a:r>
              <a:rPr lang="en-IN" b="1" dirty="0" smtClean="0"/>
              <a:t> </a:t>
            </a:r>
            <a:r>
              <a:rPr lang="en-IN" b="1" dirty="0"/>
              <a:t>R</a:t>
            </a:r>
            <a:r>
              <a:rPr lang="en-IN" b="1" dirty="0" smtClean="0"/>
              <a:t>elative </a:t>
            </a:r>
          </a:p>
          <a:p>
            <a:r>
              <a:rPr lang="en-IN" b="1" dirty="0" smtClean="0"/>
              <a:t> </a:t>
            </a:r>
            <a:r>
              <a:rPr lang="en-IN" b="1" dirty="0"/>
              <a:t>A</a:t>
            </a:r>
            <a:r>
              <a:rPr lang="en-IN" b="1" dirty="0" smtClean="0"/>
              <a:t>bsolute </a:t>
            </a:r>
          </a:p>
          <a:p>
            <a:r>
              <a:rPr lang="en-IN" b="1" dirty="0" smtClean="0"/>
              <a:t> </a:t>
            </a:r>
            <a:r>
              <a:rPr lang="en-IN" b="1" dirty="0"/>
              <a:t>F</a:t>
            </a:r>
            <a:r>
              <a:rPr lang="en-IN" b="1" dirty="0" smtClean="0"/>
              <a:t>ixed</a:t>
            </a:r>
            <a:endParaRPr lang="en-IN" dirty="0"/>
          </a:p>
          <a:p>
            <a:r>
              <a:rPr lang="en-IN" dirty="0"/>
              <a:t>Default value: </a:t>
            </a:r>
            <a:r>
              <a:rPr lang="en-IN" b="1" dirty="0" smtClean="0"/>
              <a:t>static</a:t>
            </a:r>
          </a:p>
          <a:p>
            <a:r>
              <a:rPr lang="en-US" dirty="0" smtClean="0"/>
              <a:t>Elements can be positioned using the </a:t>
            </a:r>
            <a:r>
              <a:rPr lang="en-US" b="1" dirty="0" smtClean="0"/>
              <a:t>top, bottom, left, and right properties. B</a:t>
            </a:r>
            <a:r>
              <a:rPr lang="en-US" dirty="0" smtClean="0"/>
              <a:t>ut, these properties will not work unless the position property is set first.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4973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19256" cy="619268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The </a:t>
            </a:r>
            <a:r>
              <a:rPr lang="en-IN" b="1" dirty="0"/>
              <a:t>position</a:t>
            </a:r>
            <a:r>
              <a:rPr lang="en-IN" dirty="0"/>
              <a:t> property indicates that an element is to be positioned , and specifies which positioning method should be used.</a:t>
            </a:r>
          </a:p>
          <a:p>
            <a:pPr algn="just"/>
            <a:r>
              <a:rPr lang="en-IN" dirty="0"/>
              <a:t> </a:t>
            </a:r>
            <a:r>
              <a:rPr lang="en-IN" sz="4300" b="1" dirty="0" smtClean="0"/>
              <a:t>Static</a:t>
            </a:r>
            <a:endParaRPr lang="en-IN" b="1" dirty="0" smtClean="0"/>
          </a:p>
          <a:p>
            <a:r>
              <a:rPr lang="en-US" dirty="0" smtClean="0"/>
              <a:t>HTML elements are positioned </a:t>
            </a:r>
            <a:r>
              <a:rPr lang="en-US" b="1" dirty="0" smtClean="0"/>
              <a:t>static by default</a:t>
            </a:r>
            <a:r>
              <a:rPr lang="en-US" dirty="0" smtClean="0"/>
              <a:t>.</a:t>
            </a:r>
            <a:endParaRPr lang="en-IN" dirty="0"/>
          </a:p>
          <a:p>
            <a:pPr marL="0" indent="0"/>
            <a:r>
              <a:rPr lang="en-IN" dirty="0" smtClean="0"/>
              <a:t>  This </a:t>
            </a:r>
            <a:r>
              <a:rPr lang="en-IN" dirty="0"/>
              <a:t>is normal positioning scheme in which elements are positioned as they occur in the normal document flow</a:t>
            </a:r>
            <a:r>
              <a:rPr lang="en-IN" dirty="0" smtClean="0"/>
              <a:t>.</a:t>
            </a:r>
          </a:p>
          <a:p>
            <a:pPr marL="0" indent="0"/>
            <a:r>
              <a:rPr lang="en-US" dirty="0" smtClean="0"/>
              <a:t>An element with </a:t>
            </a:r>
            <a:r>
              <a:rPr lang="en-US" b="1" dirty="0" smtClean="0"/>
              <a:t>position: static</a:t>
            </a:r>
            <a:r>
              <a:rPr lang="en-US" dirty="0" smtClean="0"/>
              <a:t>; is not positioned in any special way; it is always positioned according to the normal flow of the page.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6859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500042"/>
            <a:ext cx="7929618" cy="564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-357214"/>
            <a:ext cx="8229600" cy="1143000"/>
          </a:xfrm>
        </p:spPr>
        <p:txBody>
          <a:bodyPr/>
          <a:lstStyle/>
          <a:p>
            <a:r>
              <a:rPr lang="en-IN" b="1" dirty="0" smtClean="0"/>
              <a:t>Relative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357166"/>
            <a:ext cx="8329642" cy="6000792"/>
          </a:xfrm>
        </p:spPr>
        <p:txBody>
          <a:bodyPr>
            <a:normAutofit fontScale="40000" lnSpcReduction="20000"/>
          </a:bodyPr>
          <a:lstStyle/>
          <a:p>
            <a:pPr algn="just"/>
            <a:endParaRPr lang="en-IN" b="1" dirty="0" smtClean="0"/>
          </a:p>
          <a:p>
            <a:pPr marL="0" indent="0" algn="just"/>
            <a:r>
              <a:rPr lang="en-IN" sz="5500" dirty="0" smtClean="0"/>
              <a:t>Relative positioning places the element in a position relative to the element where it is defined within the document(relative to the normal position).</a:t>
            </a:r>
          </a:p>
          <a:p>
            <a:pPr marL="0" indent="0" algn="just"/>
            <a:r>
              <a:rPr lang="en-US" sz="5500" dirty="0" smtClean="0"/>
              <a:t>The relative positioning property is used to set the element relative to its normal position.</a:t>
            </a:r>
            <a:endParaRPr lang="en-IN" sz="5500" dirty="0" smtClean="0"/>
          </a:p>
          <a:p>
            <a:pPr marL="0" indent="0" algn="just"/>
            <a:r>
              <a:rPr lang="en-IN" sz="5500" dirty="0" smtClean="0"/>
              <a:t>It is defined as </a:t>
            </a:r>
            <a:r>
              <a:rPr lang="en-US" sz="5500" dirty="0" smtClean="0"/>
              <a:t> </a:t>
            </a:r>
            <a:r>
              <a:rPr lang="en-US" sz="5500" b="1" dirty="0" smtClean="0"/>
              <a:t>position: relative;</a:t>
            </a:r>
            <a:endParaRPr lang="en-IN" sz="5500" b="1" dirty="0" smtClean="0"/>
          </a:p>
          <a:p>
            <a:pPr marL="0" indent="0" algn="just">
              <a:buNone/>
            </a:pPr>
            <a:r>
              <a:rPr lang="en-IN" sz="5500" dirty="0" smtClean="0"/>
              <a:t> 	The two values </a:t>
            </a:r>
            <a:r>
              <a:rPr lang="en-IN" sz="5500" b="1" dirty="0" smtClean="0"/>
              <a:t>top and left </a:t>
            </a:r>
            <a:r>
              <a:rPr lang="en-IN" sz="5500" dirty="0" smtClean="0"/>
              <a:t>along with position property to move an HTML element anywhere in HTML document.</a:t>
            </a:r>
          </a:p>
          <a:p>
            <a:pPr algn="just"/>
            <a:r>
              <a:rPr lang="en-IN" sz="5500" b="1" dirty="0" smtClean="0"/>
              <a:t>Ex</a:t>
            </a:r>
            <a:r>
              <a:rPr lang="en-IN" sz="5500" b="1" dirty="0"/>
              <a:t>:</a:t>
            </a:r>
            <a:endParaRPr lang="en-IN" sz="5500" dirty="0"/>
          </a:p>
          <a:p>
            <a:pPr marL="0" indent="0" algn="just">
              <a:buNone/>
            </a:pPr>
            <a:r>
              <a:rPr lang="en-IN" sz="5500" dirty="0" smtClean="0"/>
              <a:t>	&lt;</a:t>
            </a:r>
            <a:r>
              <a:rPr lang="en-IN" sz="5500" b="1" dirty="0"/>
              <a:t>p&gt;</a:t>
            </a:r>
            <a:r>
              <a:rPr lang="en-IN" sz="5500" dirty="0"/>
              <a:t>This example shows how relative </a:t>
            </a:r>
            <a:r>
              <a:rPr lang="en-IN" sz="5500" dirty="0" smtClean="0"/>
              <a:t>			positioning </a:t>
            </a:r>
            <a:r>
              <a:rPr lang="en-IN" sz="5500" dirty="0"/>
              <a:t>works</a:t>
            </a:r>
            <a:r>
              <a:rPr lang="en-IN" sz="5500" b="1" dirty="0"/>
              <a:t>.&lt;/p</a:t>
            </a:r>
            <a:r>
              <a:rPr lang="en-IN" sz="5500" b="1" dirty="0" smtClean="0"/>
              <a:t>&gt;</a:t>
            </a:r>
            <a:endParaRPr lang="en-IN" sz="5500" b="1" dirty="0"/>
          </a:p>
          <a:p>
            <a:pPr marL="0" indent="0" algn="just">
              <a:buNone/>
            </a:pPr>
            <a:r>
              <a:rPr lang="en-IN" sz="5500" dirty="0" smtClean="0"/>
              <a:t>	&lt;</a:t>
            </a:r>
            <a:r>
              <a:rPr lang="en-IN" sz="5500" b="1" dirty="0"/>
              <a:t>div</a:t>
            </a:r>
            <a:r>
              <a:rPr lang="en-IN" sz="5500" dirty="0"/>
              <a:t> style="</a:t>
            </a:r>
            <a:r>
              <a:rPr lang="en-IN" sz="5500" b="1" dirty="0"/>
              <a:t>position: relative</a:t>
            </a:r>
            <a:r>
              <a:rPr lang="en-IN" sz="5500" dirty="0"/>
              <a:t>; left: 80px; </a:t>
            </a:r>
            <a:r>
              <a:rPr lang="en-IN" sz="5500" dirty="0" smtClean="0"/>
              <a:t>   top</a:t>
            </a:r>
            <a:r>
              <a:rPr lang="en-IN" sz="5500" dirty="0"/>
              <a:t>: 2px; </a:t>
            </a:r>
            <a:r>
              <a:rPr lang="en-IN" sz="5500" dirty="0" smtClean="0"/>
              <a:t>	             	background-</a:t>
            </a:r>
            <a:r>
              <a:rPr lang="en-IN" sz="5500" dirty="0" err="1" smtClean="0"/>
              <a:t>color</a:t>
            </a:r>
            <a:r>
              <a:rPr lang="en-IN" sz="5500" dirty="0"/>
              <a:t>: yellow ;"&gt;</a:t>
            </a:r>
          </a:p>
          <a:p>
            <a:pPr marL="0" indent="0" algn="just">
              <a:buNone/>
            </a:pPr>
            <a:r>
              <a:rPr lang="en-IN" sz="5500" dirty="0" smtClean="0"/>
              <a:t>		This </a:t>
            </a:r>
            <a:r>
              <a:rPr lang="en-IN" sz="5500" dirty="0"/>
              <a:t>div has relative positioning.</a:t>
            </a:r>
          </a:p>
          <a:p>
            <a:pPr marL="0" indent="0" algn="just">
              <a:buNone/>
            </a:pPr>
            <a:r>
              <a:rPr lang="en-IN" sz="5500" dirty="0" smtClean="0"/>
              <a:t>	&lt;/</a:t>
            </a:r>
            <a:r>
              <a:rPr lang="en-IN" sz="5500" b="1" dirty="0"/>
              <a:t>div</a:t>
            </a:r>
            <a:r>
              <a:rPr lang="en-IN" sz="5500" dirty="0"/>
              <a:t>&gt;</a:t>
            </a:r>
          </a:p>
          <a:p>
            <a:pPr algn="just"/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406" y="5357826"/>
            <a:ext cx="5929354" cy="150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5075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14290"/>
            <a:ext cx="6929486" cy="6500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4608512"/>
          </a:xfrm>
        </p:spPr>
        <p:txBody>
          <a:bodyPr>
            <a:noAutofit/>
          </a:bodyPr>
          <a:lstStyle/>
          <a:p>
            <a:pPr algn="just"/>
            <a:r>
              <a:rPr lang="en-IN" sz="2800" b="1" dirty="0" smtClean="0"/>
              <a:t> </a:t>
            </a:r>
            <a:r>
              <a:rPr lang="en-IN" sz="4800" b="1" dirty="0"/>
              <a:t>Absolute</a:t>
            </a:r>
            <a:r>
              <a:rPr lang="en-IN" sz="4800" b="1" dirty="0" smtClean="0"/>
              <a:t>:</a:t>
            </a:r>
          </a:p>
          <a:p>
            <a:pPr algn="just"/>
            <a:r>
              <a:rPr lang="en-US" sz="3600" dirty="0" smtClean="0"/>
              <a:t>The absolute positioning is used to position an element relative to the </a:t>
            </a:r>
            <a:r>
              <a:rPr lang="en-US" sz="3600" b="1" dirty="0" smtClean="0"/>
              <a:t>parent element.</a:t>
            </a:r>
            <a:endParaRPr lang="en-IN" sz="3600" b="1" dirty="0"/>
          </a:p>
          <a:p>
            <a:pPr marL="0" indent="0" algn="just"/>
            <a:r>
              <a:rPr lang="en-IN" sz="3600" dirty="0"/>
              <a:t> </a:t>
            </a:r>
            <a:r>
              <a:rPr lang="en-IN" sz="3600" dirty="0" smtClean="0"/>
              <a:t>It is defined as</a:t>
            </a:r>
            <a:r>
              <a:rPr lang="en-US" sz="3600" dirty="0" smtClean="0"/>
              <a:t> </a:t>
            </a:r>
            <a:r>
              <a:rPr lang="en-US" sz="3600" b="1" dirty="0" smtClean="0"/>
              <a:t>position: absolute; </a:t>
            </a:r>
            <a:r>
              <a:rPr lang="en-US" sz="3600" dirty="0" smtClean="0"/>
              <a:t>. </a:t>
            </a:r>
          </a:p>
          <a:p>
            <a:pPr marL="0" indent="0" algn="just"/>
            <a:r>
              <a:rPr lang="en-IN" sz="3600" dirty="0" smtClean="0"/>
              <a:t>The two values are </a:t>
            </a:r>
            <a:r>
              <a:rPr lang="en-IN" sz="3600" b="1" dirty="0" smtClean="0"/>
              <a:t>top and left.</a:t>
            </a:r>
            <a:endParaRPr lang="en-US" sz="3600" b="1" dirty="0" smtClean="0"/>
          </a:p>
          <a:p>
            <a:pPr marL="0" indent="0" algn="just">
              <a:buNone/>
            </a:pPr>
            <a:r>
              <a:rPr lang="en-US" sz="3600" dirty="0" smtClean="0"/>
              <a:t>With the absolute positioning, you can place an element anywhere on a page.</a:t>
            </a:r>
            <a:endParaRPr lang="en-IN" sz="3600" dirty="0"/>
          </a:p>
          <a:p>
            <a:pPr marL="0" indent="0" algn="just">
              <a:buNone/>
            </a:pPr>
            <a:endParaRPr lang="en-IN" sz="2800" dirty="0"/>
          </a:p>
          <a:p>
            <a:pPr marL="0" indent="0" algn="just">
              <a:buNone/>
            </a:pPr>
            <a:r>
              <a:rPr lang="en-IN" sz="2800" dirty="0"/>
              <a:t> </a:t>
            </a:r>
            <a:r>
              <a:rPr lang="en-IN" sz="2800" dirty="0" smtClean="0"/>
              <a:t>	</a:t>
            </a:r>
            <a:r>
              <a:rPr lang="en-IN" sz="2800" dirty="0"/>
              <a:t> </a:t>
            </a:r>
          </a:p>
          <a:p>
            <a:pPr marL="0" indent="0" algn="just">
              <a:buNone/>
            </a:pPr>
            <a:r>
              <a:rPr lang="en-IN" sz="2800" dirty="0"/>
              <a:t> </a:t>
            </a:r>
          </a:p>
          <a:p>
            <a:pPr marL="0" indent="0" algn="just">
              <a:buNone/>
            </a:pPr>
            <a:r>
              <a:rPr lang="en-IN" sz="2800" dirty="0"/>
              <a:t> </a:t>
            </a:r>
          </a:p>
          <a:p>
            <a:pPr algn="just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205059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657</Words>
  <Application>Microsoft Office PowerPoint</Application>
  <PresentationFormat>On-screen Show (4:3)</PresentationFormat>
  <Paragraphs>102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Unit -5</vt:lpstr>
      <vt:lpstr>*What is DHTML? </vt:lpstr>
      <vt:lpstr>**Positioning Elements: </vt:lpstr>
      <vt:lpstr>*Types of positioning</vt:lpstr>
      <vt:lpstr>Slide 5</vt:lpstr>
      <vt:lpstr>Slide 6</vt:lpstr>
      <vt:lpstr>Relative</vt:lpstr>
      <vt:lpstr>Slide 8</vt:lpstr>
      <vt:lpstr>Slide 9</vt:lpstr>
      <vt:lpstr>Slide 10</vt:lpstr>
      <vt:lpstr>Slide 11</vt:lpstr>
      <vt:lpstr>Slide 12</vt:lpstr>
      <vt:lpstr> Fixed</vt:lpstr>
      <vt:lpstr>Slide 14</vt:lpstr>
      <vt:lpstr>Specifying position: </vt:lpstr>
      <vt:lpstr>Slide 16</vt:lpstr>
      <vt:lpstr>Element visibility </vt:lpstr>
      <vt:lpstr>Changing colors Dynamically</vt:lpstr>
      <vt:lpstr>Dynamically Changing Fonts: </vt:lpstr>
      <vt:lpstr>Stacking elements</vt:lpstr>
      <vt:lpstr>Slide 21</vt:lpstr>
      <vt:lpstr>Slow movement of the elements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-5</dc:title>
  <dc:creator>PriyaHari</dc:creator>
  <cp:lastModifiedBy>priyahari2010@outlook.com</cp:lastModifiedBy>
  <cp:revision>74</cp:revision>
  <dcterms:created xsi:type="dcterms:W3CDTF">2020-04-15T07:07:19Z</dcterms:created>
  <dcterms:modified xsi:type="dcterms:W3CDTF">2022-08-17T14:29:42Z</dcterms:modified>
</cp:coreProperties>
</file>