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huggingface.co/datasets/tdavidson/hate_speech_offensive" TargetMode="External" Type="http://schemas.openxmlformats.org/officeDocument/2006/relationships/hyperlink"/><Relationship Id="rId3" Target="https://github.com/t-davidson/hate-speech-and-offensive-language/blob/master/lexicons/refined_ngram_dict.csv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346212" y="3768229"/>
            <a:ext cx="11315247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HATE SPEECH</a:t>
            </a:r>
          </a:p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DATA ANALYTICS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35650" y="4900127"/>
            <a:ext cx="6046286" cy="1557937"/>
            <a:chOff x="0" y="0"/>
            <a:chExt cx="1592438" cy="4103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2438" cy="410321"/>
            </a:xfrm>
            <a:custGeom>
              <a:avLst/>
              <a:gdLst/>
              <a:ahLst/>
              <a:cxnLst/>
              <a:rect r="r" b="b" t="t" l="l"/>
              <a:pathLst>
                <a:path h="410321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345018"/>
                  </a:lnTo>
                  <a:cubicBezTo>
                    <a:pt x="1592438" y="381084"/>
                    <a:pt x="1563201" y="410321"/>
                    <a:pt x="1527135" y="410321"/>
                  </a:cubicBezTo>
                  <a:lnTo>
                    <a:pt x="65303" y="410321"/>
                  </a:lnTo>
                  <a:cubicBezTo>
                    <a:pt x="47983" y="410321"/>
                    <a:pt x="31373" y="403441"/>
                    <a:pt x="19127" y="391194"/>
                  </a:cubicBezTo>
                  <a:cubicBezTo>
                    <a:pt x="6880" y="378948"/>
                    <a:pt x="0" y="362338"/>
                    <a:pt x="0" y="345018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592438" cy="391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557615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75491" y="884221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5400000">
            <a:off x="11365699" y="93269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335650" y="2600435"/>
            <a:ext cx="6046286" cy="1528168"/>
            <a:chOff x="0" y="0"/>
            <a:chExt cx="1592438" cy="4024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92438" cy="402480"/>
            </a:xfrm>
            <a:custGeom>
              <a:avLst/>
              <a:gdLst/>
              <a:ahLst/>
              <a:cxnLst/>
              <a:rect r="r" b="b" t="t" l="l"/>
              <a:pathLst>
                <a:path h="402480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337178"/>
                  </a:lnTo>
                  <a:cubicBezTo>
                    <a:pt x="1592438" y="373243"/>
                    <a:pt x="1563201" y="402480"/>
                    <a:pt x="1527135" y="402480"/>
                  </a:cubicBezTo>
                  <a:lnTo>
                    <a:pt x="65303" y="402480"/>
                  </a:lnTo>
                  <a:cubicBezTo>
                    <a:pt x="47983" y="402480"/>
                    <a:pt x="31373" y="395600"/>
                    <a:pt x="19127" y="383354"/>
                  </a:cubicBezTo>
                  <a:cubicBezTo>
                    <a:pt x="6880" y="371107"/>
                    <a:pt x="0" y="354497"/>
                    <a:pt x="0" y="337178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1592438" cy="383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76309" y="1171648"/>
            <a:ext cx="12535382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These are the core functions of our project which will contribute more in the project.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64723" y="2413403"/>
            <a:ext cx="9095774" cy="1902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7"/>
              </a:lnSpc>
            </a:pPr>
            <a:r>
              <a:rPr lang="en-US" sz="2522">
                <a:solidFill>
                  <a:srgbClr val="545454"/>
                </a:solidFill>
                <a:latin typeface="DM Sans"/>
              </a:rPr>
              <a:t>The makeListHateTermFrequencies method, encapsulated within a class named BasicUtilities, serves the purpose of extracting hate term frequencies from a set of CSV files. These files are named based on different databases and reside within a specified directory. 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764723" y="5169380"/>
            <a:ext cx="8897167" cy="110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3"/>
              </a:lnSpc>
            </a:pPr>
            <a:r>
              <a:rPr lang="en-US" sz="2452">
                <a:solidFill>
                  <a:srgbClr val="545454"/>
                </a:solidFill>
                <a:latin typeface="DM Sans"/>
              </a:rPr>
              <a:t>This method essentially processes term occurrences, calculates relevant metrics, and writes them to a file, enabling further analysis of hate speech-related data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40206" y="3166965"/>
            <a:ext cx="5637175" cy="41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DM Sans"/>
              </a:rPr>
              <a:t>MakeListHateTermFrequencies</a:t>
            </a:r>
            <a:r>
              <a:rPr lang="en-US" sz="2900">
                <a:solidFill>
                  <a:srgbClr val="FFFFFF"/>
                </a:solidFill>
                <a:latin typeface="DM Sans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40206" y="5481542"/>
            <a:ext cx="5637175" cy="41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DM Sans"/>
              </a:rPr>
              <a:t>IntraHTsListMatrix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335650" y="7229589"/>
            <a:ext cx="6046286" cy="1449804"/>
            <a:chOff x="0" y="0"/>
            <a:chExt cx="1592438" cy="38184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92438" cy="381841"/>
            </a:xfrm>
            <a:custGeom>
              <a:avLst/>
              <a:gdLst/>
              <a:ahLst/>
              <a:cxnLst/>
              <a:rect r="r" b="b" t="t" l="l"/>
              <a:pathLst>
                <a:path h="381841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316539"/>
                  </a:lnTo>
                  <a:cubicBezTo>
                    <a:pt x="1592438" y="352604"/>
                    <a:pt x="1563201" y="381841"/>
                    <a:pt x="1527135" y="381841"/>
                  </a:cubicBezTo>
                  <a:lnTo>
                    <a:pt x="65303" y="381841"/>
                  </a:lnTo>
                  <a:cubicBezTo>
                    <a:pt x="47983" y="381841"/>
                    <a:pt x="31373" y="374961"/>
                    <a:pt x="19127" y="362715"/>
                  </a:cubicBezTo>
                  <a:cubicBezTo>
                    <a:pt x="6880" y="350468"/>
                    <a:pt x="0" y="333858"/>
                    <a:pt x="0" y="316539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19050"/>
              <a:ext cx="1592438" cy="362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540206" y="7773450"/>
            <a:ext cx="5637175" cy="41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DM Sans"/>
              </a:rPr>
              <a:t>InterAgreementTerms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764723" y="7601064"/>
            <a:ext cx="8897167" cy="739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3"/>
              </a:lnSpc>
            </a:pPr>
            <a:r>
              <a:rPr lang="en-US" sz="2452">
                <a:solidFill>
                  <a:srgbClr val="545454"/>
                </a:solidFill>
                <a:latin typeface="DM Sans"/>
              </a:rPr>
              <a:t>This method calculates and writes inter-agreement terms data to a CSV file based on specified hate term files.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9592" y="5384603"/>
            <a:ext cx="7077377" cy="1483869"/>
            <a:chOff x="0" y="0"/>
            <a:chExt cx="1864000" cy="3908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4001" cy="390813"/>
            </a:xfrm>
            <a:custGeom>
              <a:avLst/>
              <a:gdLst/>
              <a:ahLst/>
              <a:cxnLst/>
              <a:rect r="r" b="b" t="t" l="l"/>
              <a:pathLst>
                <a:path h="390813" w="1864001">
                  <a:moveTo>
                    <a:pt x="55789" y="0"/>
                  </a:moveTo>
                  <a:lnTo>
                    <a:pt x="1808212" y="0"/>
                  </a:lnTo>
                  <a:cubicBezTo>
                    <a:pt x="1823008" y="0"/>
                    <a:pt x="1837198" y="5878"/>
                    <a:pt x="1847660" y="16340"/>
                  </a:cubicBezTo>
                  <a:cubicBezTo>
                    <a:pt x="1858123" y="26803"/>
                    <a:pt x="1864001" y="40993"/>
                    <a:pt x="1864001" y="55789"/>
                  </a:cubicBezTo>
                  <a:lnTo>
                    <a:pt x="1864001" y="335024"/>
                  </a:lnTo>
                  <a:cubicBezTo>
                    <a:pt x="1864001" y="365836"/>
                    <a:pt x="1839023" y="390813"/>
                    <a:pt x="1808212" y="390813"/>
                  </a:cubicBezTo>
                  <a:lnTo>
                    <a:pt x="55789" y="390813"/>
                  </a:lnTo>
                  <a:cubicBezTo>
                    <a:pt x="24977" y="390813"/>
                    <a:pt x="0" y="365836"/>
                    <a:pt x="0" y="335024"/>
                  </a:cubicBezTo>
                  <a:lnTo>
                    <a:pt x="0" y="55789"/>
                  </a:lnTo>
                  <a:cubicBezTo>
                    <a:pt x="0" y="24977"/>
                    <a:pt x="24977" y="0"/>
                    <a:pt x="5578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64000" cy="371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557615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75491" y="884221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5400000">
            <a:off x="11365699" y="93269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95138" y="2226957"/>
            <a:ext cx="6046286" cy="1528168"/>
            <a:chOff x="0" y="0"/>
            <a:chExt cx="1592438" cy="4024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92438" cy="402480"/>
            </a:xfrm>
            <a:custGeom>
              <a:avLst/>
              <a:gdLst/>
              <a:ahLst/>
              <a:cxnLst/>
              <a:rect r="r" b="b" t="t" l="l"/>
              <a:pathLst>
                <a:path h="402480" w="1592438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337178"/>
                  </a:lnTo>
                  <a:cubicBezTo>
                    <a:pt x="1592438" y="373243"/>
                    <a:pt x="1563201" y="402480"/>
                    <a:pt x="1527135" y="402480"/>
                  </a:cubicBezTo>
                  <a:lnTo>
                    <a:pt x="65303" y="402480"/>
                  </a:lnTo>
                  <a:cubicBezTo>
                    <a:pt x="47983" y="402480"/>
                    <a:pt x="31373" y="395600"/>
                    <a:pt x="19127" y="383354"/>
                  </a:cubicBezTo>
                  <a:cubicBezTo>
                    <a:pt x="6880" y="371107"/>
                    <a:pt x="0" y="354497"/>
                    <a:pt x="0" y="337178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1592438" cy="383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749625" y="1849702"/>
            <a:ext cx="9095774" cy="2282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7"/>
              </a:lnSpc>
            </a:pPr>
            <a:r>
              <a:rPr lang="en-US" sz="2522">
                <a:solidFill>
                  <a:srgbClr val="545454"/>
                </a:solidFill>
                <a:latin typeface="DM Sans"/>
              </a:rPr>
              <a:t>This method calculates various met?rics for a confusion matrix, such as counts, percentages, accuracy, recall, precision, and F-measure, based on the provided Hate Term file name (HTFileName). It then writes these metrics to a CSV file representing the confusion matrix for inter-agreement analysis.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49625" y="5049019"/>
            <a:ext cx="8897167" cy="258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3"/>
              </a:lnSpc>
            </a:pPr>
            <a:r>
              <a:rPr lang="en-US" sz="2452">
                <a:solidFill>
                  <a:srgbClr val="545454"/>
                </a:solidFill>
                <a:latin typeface="DM Sans"/>
              </a:rPr>
              <a:t> The summaryTermConfusion?Matrix4Cases method, declared as private and residing within an undisclosed class, is responsible for generating a summary of confusion matrix statistics for four different cases related to terms. It computes various metrics such as recall and precision for each case and writes the results to a CSV file named ”TermConfusionMatrix.csv”.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99693" y="2793487"/>
            <a:ext cx="5637175" cy="41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DM Sans"/>
              </a:rPr>
              <a:t>InterAgreementConfusionMatrix</a:t>
            </a:r>
            <a:r>
              <a:rPr lang="en-US" sz="2900">
                <a:solidFill>
                  <a:srgbClr val="FFFFFF"/>
                </a:solidFill>
                <a:latin typeface="DM Sans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4148" y="5937843"/>
            <a:ext cx="6872821" cy="405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9"/>
              </a:lnSpc>
              <a:spcBef>
                <a:spcPct val="0"/>
              </a:spcBef>
            </a:pPr>
            <a:r>
              <a:rPr lang="en-US" sz="2909">
                <a:solidFill>
                  <a:srgbClr val="FFFFFF"/>
                </a:solidFill>
                <a:latin typeface="DM Sans"/>
              </a:rPr>
              <a:t>SummaryTermConfusionMatrix4Cases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9592" y="5384603"/>
            <a:ext cx="7077377" cy="1483869"/>
            <a:chOff x="0" y="0"/>
            <a:chExt cx="1864000" cy="3908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4001" cy="390813"/>
            </a:xfrm>
            <a:custGeom>
              <a:avLst/>
              <a:gdLst/>
              <a:ahLst/>
              <a:cxnLst/>
              <a:rect r="r" b="b" t="t" l="l"/>
              <a:pathLst>
                <a:path h="390813" w="1864001">
                  <a:moveTo>
                    <a:pt x="55789" y="0"/>
                  </a:moveTo>
                  <a:lnTo>
                    <a:pt x="1808212" y="0"/>
                  </a:lnTo>
                  <a:cubicBezTo>
                    <a:pt x="1823008" y="0"/>
                    <a:pt x="1837198" y="5878"/>
                    <a:pt x="1847660" y="16340"/>
                  </a:cubicBezTo>
                  <a:cubicBezTo>
                    <a:pt x="1858123" y="26803"/>
                    <a:pt x="1864001" y="40993"/>
                    <a:pt x="1864001" y="55789"/>
                  </a:cubicBezTo>
                  <a:lnTo>
                    <a:pt x="1864001" y="335024"/>
                  </a:lnTo>
                  <a:cubicBezTo>
                    <a:pt x="1864001" y="365836"/>
                    <a:pt x="1839023" y="390813"/>
                    <a:pt x="1808212" y="390813"/>
                  </a:cubicBezTo>
                  <a:lnTo>
                    <a:pt x="55789" y="390813"/>
                  </a:lnTo>
                  <a:cubicBezTo>
                    <a:pt x="24977" y="390813"/>
                    <a:pt x="0" y="365836"/>
                    <a:pt x="0" y="335024"/>
                  </a:cubicBezTo>
                  <a:lnTo>
                    <a:pt x="0" y="55789"/>
                  </a:lnTo>
                  <a:cubicBezTo>
                    <a:pt x="0" y="24977"/>
                    <a:pt x="24977" y="0"/>
                    <a:pt x="5578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64000" cy="371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557615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75491" y="884221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5400000">
            <a:off x="11365699" y="93269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79592" y="2300163"/>
            <a:ext cx="7077377" cy="1454962"/>
            <a:chOff x="0" y="0"/>
            <a:chExt cx="1864000" cy="383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64001" cy="383200"/>
            </a:xfrm>
            <a:custGeom>
              <a:avLst/>
              <a:gdLst/>
              <a:ahLst/>
              <a:cxnLst/>
              <a:rect r="r" b="b" t="t" l="l"/>
              <a:pathLst>
                <a:path h="383200" w="1864001">
                  <a:moveTo>
                    <a:pt x="55789" y="0"/>
                  </a:moveTo>
                  <a:lnTo>
                    <a:pt x="1808212" y="0"/>
                  </a:lnTo>
                  <a:cubicBezTo>
                    <a:pt x="1823008" y="0"/>
                    <a:pt x="1837198" y="5878"/>
                    <a:pt x="1847660" y="16340"/>
                  </a:cubicBezTo>
                  <a:cubicBezTo>
                    <a:pt x="1858123" y="26803"/>
                    <a:pt x="1864001" y="40993"/>
                    <a:pt x="1864001" y="55789"/>
                  </a:cubicBezTo>
                  <a:lnTo>
                    <a:pt x="1864001" y="327411"/>
                  </a:lnTo>
                  <a:cubicBezTo>
                    <a:pt x="1864001" y="358222"/>
                    <a:pt x="1839023" y="383200"/>
                    <a:pt x="1808212" y="383200"/>
                  </a:cubicBezTo>
                  <a:lnTo>
                    <a:pt x="55789" y="383200"/>
                  </a:lnTo>
                  <a:cubicBezTo>
                    <a:pt x="40993" y="383200"/>
                    <a:pt x="26803" y="377322"/>
                    <a:pt x="16340" y="366860"/>
                  </a:cubicBezTo>
                  <a:cubicBezTo>
                    <a:pt x="5878" y="356397"/>
                    <a:pt x="0" y="342207"/>
                    <a:pt x="0" y="327411"/>
                  </a:cubicBezTo>
                  <a:lnTo>
                    <a:pt x="0" y="55789"/>
                  </a:lnTo>
                  <a:cubicBezTo>
                    <a:pt x="0" y="24977"/>
                    <a:pt x="24977" y="0"/>
                    <a:pt x="5578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1864000" cy="364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871575" y="2171536"/>
            <a:ext cx="8882069" cy="185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6"/>
              </a:lnSpc>
            </a:pPr>
            <a:r>
              <a:rPr lang="en-US" sz="2463">
                <a:solidFill>
                  <a:srgbClr val="545454"/>
                </a:solidFill>
                <a:latin typeface="DM Sans"/>
              </a:rPr>
              <a:t>The summaryConfusionMatrix4Cases method declared as private and residing within an undisclosed class, is responsi?ble for summarizing confusion matrix statistics for four different cases related to hate, offensive, and non-offensive content classification.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48929" y="5201689"/>
            <a:ext cx="8897167" cy="1849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3"/>
              </a:lnSpc>
            </a:pPr>
            <a:r>
              <a:rPr lang="en-US" sz="2452">
                <a:solidFill>
                  <a:srgbClr val="545454"/>
                </a:solidFill>
                <a:latin typeface="DM Sans"/>
              </a:rPr>
              <a:t>This method processes CSV files containing hate term frequencies for different databases, extracts the frequency corresponding to the provided term from each file, and constructs a comma-separated string containing these frequencies.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95138" y="2793487"/>
            <a:ext cx="5841731" cy="41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DM Sans"/>
              </a:rPr>
              <a:t>SummaryConfusionMatrix4Cases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4148" y="5937843"/>
            <a:ext cx="6872821" cy="405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9"/>
              </a:lnSpc>
              <a:spcBef>
                <a:spcPct val="0"/>
              </a:spcBef>
            </a:pPr>
            <a:r>
              <a:rPr lang="en-US" sz="2909">
                <a:solidFill>
                  <a:srgbClr val="FFFFFF"/>
                </a:solidFill>
                <a:latin typeface="DM Sans"/>
              </a:rPr>
              <a:t>MakeOuterJoinHateTermFrequencies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63654" y="4292839"/>
            <a:ext cx="11172919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DEMONSTRATION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428808"/>
            <a:ext cx="10620170" cy="165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3346212" y="3201583"/>
            <a:ext cx="12044053" cy="939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7000">
                <a:solidFill>
                  <a:srgbClr val="FE6D73"/>
                </a:solidFill>
                <a:latin typeface="Kollektif Bold"/>
              </a:rPr>
              <a:t>”WORDS HAVE POWER.  </a:t>
            </a:r>
          </a:p>
        </p:txBody>
      </p:sp>
      <p:grpSp>
        <p:nvGrpSpPr>
          <p:cNvPr name="Group 14" id="1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3050489" y="4676385"/>
            <a:ext cx="12044053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227C9D"/>
                </a:solidFill>
                <a:latin typeface="Kollektif Bold"/>
              </a:rPr>
              <a:t>HATE SPEECH IS THE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85902" y="6121010"/>
            <a:ext cx="12044053" cy="181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FFCB77"/>
                </a:solidFill>
                <a:latin typeface="Kollektif Bold"/>
              </a:rPr>
              <a:t>WEAPONIZATION OF LANGUAGE"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634588" y="2877887"/>
            <a:ext cx="12866041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PROJECT 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84200" y="5613364"/>
            <a:ext cx="10719600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545454"/>
                </a:solidFill>
                <a:latin typeface="DM Sans"/>
              </a:rPr>
              <a:t>Today, we delve into the critical intersection of hate speech and data analytics. Hate speech poses a significant societal challenge, impacting communities worldwide. Through advanced data analytics, we aim to not only understand its prevalence and patterns but also to develop effective strategies for prevention and mitigation.</a:t>
            </a: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5578" y="4274113"/>
            <a:ext cx="7666484" cy="1262612"/>
            <a:chOff x="0" y="0"/>
            <a:chExt cx="2019156" cy="3325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19156" cy="332540"/>
            </a:xfrm>
            <a:custGeom>
              <a:avLst/>
              <a:gdLst/>
              <a:ahLst/>
              <a:cxnLst/>
              <a:rect r="r" b="b" t="t" l="l"/>
              <a:pathLst>
                <a:path h="332540" w="2019156">
                  <a:moveTo>
                    <a:pt x="51502" y="0"/>
                  </a:moveTo>
                  <a:lnTo>
                    <a:pt x="1967654" y="0"/>
                  </a:lnTo>
                  <a:cubicBezTo>
                    <a:pt x="1981314" y="0"/>
                    <a:pt x="1994413" y="5426"/>
                    <a:pt x="2004072" y="15085"/>
                  </a:cubicBezTo>
                  <a:cubicBezTo>
                    <a:pt x="2013730" y="24743"/>
                    <a:pt x="2019156" y="37843"/>
                    <a:pt x="2019156" y="51502"/>
                  </a:cubicBezTo>
                  <a:lnTo>
                    <a:pt x="2019156" y="281038"/>
                  </a:lnTo>
                  <a:cubicBezTo>
                    <a:pt x="2019156" y="309482"/>
                    <a:pt x="1996098" y="332540"/>
                    <a:pt x="1967654" y="332540"/>
                  </a:cubicBezTo>
                  <a:lnTo>
                    <a:pt x="51502" y="332540"/>
                  </a:lnTo>
                  <a:cubicBezTo>
                    <a:pt x="37843" y="332540"/>
                    <a:pt x="24743" y="327114"/>
                    <a:pt x="15085" y="317455"/>
                  </a:cubicBezTo>
                  <a:cubicBezTo>
                    <a:pt x="5426" y="307797"/>
                    <a:pt x="0" y="294697"/>
                    <a:pt x="0" y="281038"/>
                  </a:cubicBezTo>
                  <a:lnTo>
                    <a:pt x="0" y="51502"/>
                  </a:lnTo>
                  <a:cubicBezTo>
                    <a:pt x="0" y="37843"/>
                    <a:pt x="5426" y="24743"/>
                    <a:pt x="15085" y="15085"/>
                  </a:cubicBezTo>
                  <a:cubicBezTo>
                    <a:pt x="24743" y="5426"/>
                    <a:pt x="37843" y="0"/>
                    <a:pt x="51502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2019156" cy="31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7516" y="6184425"/>
            <a:ext cx="7666484" cy="1292931"/>
            <a:chOff x="0" y="0"/>
            <a:chExt cx="2019156" cy="3405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9156" cy="340525"/>
            </a:xfrm>
            <a:custGeom>
              <a:avLst/>
              <a:gdLst/>
              <a:ahLst/>
              <a:cxnLst/>
              <a:rect r="r" b="b" t="t" l="l"/>
              <a:pathLst>
                <a:path h="340525" w="2019156">
                  <a:moveTo>
                    <a:pt x="51502" y="0"/>
                  </a:moveTo>
                  <a:lnTo>
                    <a:pt x="1967654" y="0"/>
                  </a:lnTo>
                  <a:cubicBezTo>
                    <a:pt x="1981314" y="0"/>
                    <a:pt x="1994413" y="5426"/>
                    <a:pt x="2004072" y="15085"/>
                  </a:cubicBezTo>
                  <a:cubicBezTo>
                    <a:pt x="2013730" y="24743"/>
                    <a:pt x="2019156" y="37843"/>
                    <a:pt x="2019156" y="51502"/>
                  </a:cubicBezTo>
                  <a:lnTo>
                    <a:pt x="2019156" y="289023"/>
                  </a:lnTo>
                  <a:cubicBezTo>
                    <a:pt x="2019156" y="317467"/>
                    <a:pt x="1996098" y="340525"/>
                    <a:pt x="1967654" y="340525"/>
                  </a:cubicBezTo>
                  <a:lnTo>
                    <a:pt x="51502" y="340525"/>
                  </a:lnTo>
                  <a:cubicBezTo>
                    <a:pt x="37843" y="340525"/>
                    <a:pt x="24743" y="335099"/>
                    <a:pt x="15085" y="325441"/>
                  </a:cubicBezTo>
                  <a:cubicBezTo>
                    <a:pt x="5426" y="315782"/>
                    <a:pt x="0" y="302682"/>
                    <a:pt x="0" y="289023"/>
                  </a:cubicBezTo>
                  <a:lnTo>
                    <a:pt x="0" y="51502"/>
                  </a:lnTo>
                  <a:cubicBezTo>
                    <a:pt x="0" y="37843"/>
                    <a:pt x="5426" y="24743"/>
                    <a:pt x="15085" y="15085"/>
                  </a:cubicBezTo>
                  <a:cubicBezTo>
                    <a:pt x="24743" y="5426"/>
                    <a:pt x="37843" y="0"/>
                    <a:pt x="51502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2019156" cy="321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557615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75491" y="884221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5400000">
            <a:off x="11365699" y="93269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435578" y="2294461"/>
            <a:ext cx="7666484" cy="1447800"/>
            <a:chOff x="0" y="0"/>
            <a:chExt cx="2019156" cy="38131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19156" cy="381314"/>
            </a:xfrm>
            <a:custGeom>
              <a:avLst/>
              <a:gdLst/>
              <a:ahLst/>
              <a:cxnLst/>
              <a:rect r="r" b="b" t="t" l="l"/>
              <a:pathLst>
                <a:path h="381314" w="2019156">
                  <a:moveTo>
                    <a:pt x="51502" y="0"/>
                  </a:moveTo>
                  <a:lnTo>
                    <a:pt x="1967654" y="0"/>
                  </a:lnTo>
                  <a:cubicBezTo>
                    <a:pt x="1981314" y="0"/>
                    <a:pt x="1994413" y="5426"/>
                    <a:pt x="2004072" y="15085"/>
                  </a:cubicBezTo>
                  <a:cubicBezTo>
                    <a:pt x="2013730" y="24743"/>
                    <a:pt x="2019156" y="37843"/>
                    <a:pt x="2019156" y="51502"/>
                  </a:cubicBezTo>
                  <a:lnTo>
                    <a:pt x="2019156" y="329812"/>
                  </a:lnTo>
                  <a:cubicBezTo>
                    <a:pt x="2019156" y="343471"/>
                    <a:pt x="2013730" y="356571"/>
                    <a:pt x="2004072" y="366229"/>
                  </a:cubicBezTo>
                  <a:cubicBezTo>
                    <a:pt x="1994413" y="375887"/>
                    <a:pt x="1981314" y="381314"/>
                    <a:pt x="1967654" y="381314"/>
                  </a:cubicBezTo>
                  <a:lnTo>
                    <a:pt x="51502" y="381314"/>
                  </a:lnTo>
                  <a:cubicBezTo>
                    <a:pt x="37843" y="381314"/>
                    <a:pt x="24743" y="375887"/>
                    <a:pt x="15085" y="366229"/>
                  </a:cubicBezTo>
                  <a:cubicBezTo>
                    <a:pt x="5426" y="356571"/>
                    <a:pt x="0" y="343471"/>
                    <a:pt x="0" y="329812"/>
                  </a:cubicBezTo>
                  <a:lnTo>
                    <a:pt x="0" y="51502"/>
                  </a:lnTo>
                  <a:cubicBezTo>
                    <a:pt x="0" y="37843"/>
                    <a:pt x="5426" y="24743"/>
                    <a:pt x="15085" y="15085"/>
                  </a:cubicBezTo>
                  <a:cubicBezTo>
                    <a:pt x="24743" y="5426"/>
                    <a:pt x="37843" y="0"/>
                    <a:pt x="51502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2019156" cy="362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938708" y="2581838"/>
            <a:ext cx="570271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01 - UNDERSTANDING PATTERNS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35999" y="4662596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02 - SCALE AND SPEED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67618" y="6341941"/>
            <a:ext cx="656408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03 - TARGETED INTERVENTIONS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25" y="-61608"/>
            <a:ext cx="18185073" cy="158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227C9D"/>
                </a:solidFill>
                <a:latin typeface="Canva Sans Bold"/>
              </a:rPr>
              <a:t>Data analytics plays a crucial role in combating hate speech for several reasons: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57615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75491" y="884221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1365699" y="93269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677869" y="5379682"/>
            <a:ext cx="6932261" cy="1557937"/>
            <a:chOff x="0" y="0"/>
            <a:chExt cx="1825781" cy="41032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25781" cy="410321"/>
            </a:xfrm>
            <a:custGeom>
              <a:avLst/>
              <a:gdLst/>
              <a:ahLst/>
              <a:cxnLst/>
              <a:rect r="r" b="b" t="t" l="l"/>
              <a:pathLst>
                <a:path h="410321" w="1825781">
                  <a:moveTo>
                    <a:pt x="56957" y="0"/>
                  </a:moveTo>
                  <a:lnTo>
                    <a:pt x="1768824" y="0"/>
                  </a:lnTo>
                  <a:cubicBezTo>
                    <a:pt x="1783930" y="0"/>
                    <a:pt x="1798417" y="6001"/>
                    <a:pt x="1809099" y="16682"/>
                  </a:cubicBezTo>
                  <a:cubicBezTo>
                    <a:pt x="1819780" y="27364"/>
                    <a:pt x="1825781" y="41851"/>
                    <a:pt x="1825781" y="56957"/>
                  </a:cubicBezTo>
                  <a:lnTo>
                    <a:pt x="1825781" y="353364"/>
                  </a:lnTo>
                  <a:cubicBezTo>
                    <a:pt x="1825781" y="384821"/>
                    <a:pt x="1800280" y="410321"/>
                    <a:pt x="1768824" y="410321"/>
                  </a:cubicBezTo>
                  <a:lnTo>
                    <a:pt x="56957" y="410321"/>
                  </a:lnTo>
                  <a:cubicBezTo>
                    <a:pt x="25500" y="410321"/>
                    <a:pt x="0" y="384821"/>
                    <a:pt x="0" y="353364"/>
                  </a:cubicBezTo>
                  <a:lnTo>
                    <a:pt x="0" y="56957"/>
                  </a:lnTo>
                  <a:cubicBezTo>
                    <a:pt x="0" y="25500"/>
                    <a:pt x="25500" y="0"/>
                    <a:pt x="56957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1825781" cy="391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837349" y="5669700"/>
            <a:ext cx="6613302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05 - TRACKING TRENDS AND HOTSPOTS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677869" y="2209024"/>
            <a:ext cx="6932261" cy="1650169"/>
            <a:chOff x="0" y="0"/>
            <a:chExt cx="9243015" cy="220022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9243015" cy="2200225"/>
              <a:chOff x="0" y="0"/>
              <a:chExt cx="1825781" cy="43461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825781" cy="434612"/>
              </a:xfrm>
              <a:custGeom>
                <a:avLst/>
                <a:gdLst/>
                <a:ahLst/>
                <a:cxnLst/>
                <a:rect r="r" b="b" t="t" l="l"/>
                <a:pathLst>
                  <a:path h="434612" w="1825781">
                    <a:moveTo>
                      <a:pt x="56957" y="0"/>
                    </a:moveTo>
                    <a:lnTo>
                      <a:pt x="1768824" y="0"/>
                    </a:lnTo>
                    <a:cubicBezTo>
                      <a:pt x="1783930" y="0"/>
                      <a:pt x="1798417" y="6001"/>
                      <a:pt x="1809099" y="16682"/>
                    </a:cubicBezTo>
                    <a:cubicBezTo>
                      <a:pt x="1819780" y="27364"/>
                      <a:pt x="1825781" y="41851"/>
                      <a:pt x="1825781" y="56957"/>
                    </a:cubicBezTo>
                    <a:lnTo>
                      <a:pt x="1825781" y="377656"/>
                    </a:lnTo>
                    <a:cubicBezTo>
                      <a:pt x="1825781" y="409112"/>
                      <a:pt x="1800280" y="434612"/>
                      <a:pt x="1768824" y="434612"/>
                    </a:cubicBezTo>
                    <a:lnTo>
                      <a:pt x="56957" y="434612"/>
                    </a:lnTo>
                    <a:cubicBezTo>
                      <a:pt x="25500" y="434612"/>
                      <a:pt x="0" y="409112"/>
                      <a:pt x="0" y="377656"/>
                    </a:cubicBezTo>
                    <a:lnTo>
                      <a:pt x="0" y="56957"/>
                    </a:lnTo>
                    <a:cubicBezTo>
                      <a:pt x="0" y="25500"/>
                      <a:pt x="25500" y="0"/>
                      <a:pt x="56957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19050"/>
                <a:ext cx="1825781" cy="4155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819697" y="425954"/>
              <a:ext cx="7603622" cy="1414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4000">
                  <a:solidFill>
                    <a:srgbClr val="FFFFFF"/>
                  </a:solidFill>
                  <a:latin typeface="Kollektif Bold"/>
                </a:rPr>
                <a:t>04 - UNDERSTANDING USER BEHAVIOR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573588"/>
            <a:ext cx="1062017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DATASET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60350" y="1519556"/>
            <a:ext cx="6967300" cy="990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sz="7499">
                <a:solidFill>
                  <a:srgbClr val="227C9D"/>
                </a:solidFill>
                <a:latin typeface="Kollektif Bold"/>
              </a:rPr>
              <a:t>DATASET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2112698" y="7350977"/>
            <a:ext cx="14062605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2"/>
              </a:lnSpc>
            </a:pPr>
            <a:r>
              <a:rPr lang="en-US" sz="2810">
                <a:solidFill>
                  <a:srgbClr val="545454"/>
                </a:solidFill>
                <a:latin typeface="DM Sans"/>
              </a:rPr>
              <a:t>Dataset: </a:t>
            </a:r>
            <a:r>
              <a:rPr lang="en-US" sz="2810" u="sng">
                <a:solidFill>
                  <a:srgbClr val="545454"/>
                </a:solidFill>
                <a:latin typeface="DM Sans"/>
                <a:hlinkClick r:id="rId2" tooltip="https://huggingface.co/datasets/tdavidson/hate_speech_offensive"/>
              </a:rPr>
              <a:t>https://huggingface.co/datasets/tdavidson/hate_speech_offensive</a:t>
            </a:r>
          </a:p>
          <a:p>
            <a:pPr algn="ctr">
              <a:lnSpc>
                <a:spcPts val="3372"/>
              </a:lnSpc>
            </a:pPr>
          </a:p>
          <a:p>
            <a:pPr algn="ctr">
              <a:lnSpc>
                <a:spcPts val="3372"/>
              </a:lnSpc>
            </a:pPr>
            <a:r>
              <a:rPr lang="en-US" sz="2810">
                <a:solidFill>
                  <a:srgbClr val="545454"/>
                </a:solidFill>
                <a:latin typeface="DM Sans"/>
              </a:rPr>
              <a:t>Dataset: </a:t>
            </a:r>
            <a:r>
              <a:rPr lang="en-US" sz="2810" u="sng">
                <a:solidFill>
                  <a:srgbClr val="545454"/>
                </a:solidFill>
                <a:latin typeface="DM Sans"/>
                <a:hlinkClick r:id="rId3" tooltip="https://github.com/t-davidson/hate-speech-and-offensive-language/blob/master/lexicons/refined_ngram_dict.csv"/>
              </a:rPr>
              <a:t>https://github.com/t-davidson/hate-speech-and-offensive-language/blob/master/lexicons/refined_ngram_dict.csv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3848" y="3708194"/>
            <a:ext cx="16286653" cy="237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0"/>
              </a:lnSpc>
            </a:pPr>
            <a:r>
              <a:rPr lang="en-US" sz="3393">
                <a:solidFill>
                  <a:srgbClr val="000000"/>
                </a:solidFill>
                <a:latin typeface="Canva Sans"/>
              </a:rPr>
              <a:t>For the project we have analysed two types of data: hate phrase lists </a:t>
            </a:r>
            <a:r>
              <a:rPr lang="en-US" sz="3393">
                <a:solidFill>
                  <a:srgbClr val="000000"/>
                </a:solidFill>
                <a:latin typeface="Canva Sans"/>
              </a:rPr>
              <a:t>and hate speech data. Hate phrase lists were taken from t-davidson’s GitHub repository, while hate speech data included offensive remarks sourced from Twitter, notably the Hugging Face dataset.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1295679"/>
            <a:ext cx="2457690" cy="7695641"/>
          </a:xfrm>
          <a:custGeom>
            <a:avLst/>
            <a:gdLst/>
            <a:ahLst/>
            <a:cxnLst/>
            <a:rect r="r" b="b" t="t" l="l"/>
            <a:pathLst>
              <a:path h="7695641" w="2457690">
                <a:moveTo>
                  <a:pt x="0" y="0"/>
                </a:moveTo>
                <a:lnTo>
                  <a:pt x="2457690" y="0"/>
                </a:lnTo>
                <a:lnTo>
                  <a:pt x="2457690" y="7695642"/>
                </a:lnTo>
                <a:lnTo>
                  <a:pt x="0" y="76956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411913" y="2361209"/>
            <a:ext cx="13047966" cy="5564582"/>
          </a:xfrm>
          <a:custGeom>
            <a:avLst/>
            <a:gdLst/>
            <a:ahLst/>
            <a:cxnLst/>
            <a:rect r="r" b="b" t="t" l="l"/>
            <a:pathLst>
              <a:path h="5564582" w="13047966">
                <a:moveTo>
                  <a:pt x="0" y="0"/>
                </a:moveTo>
                <a:lnTo>
                  <a:pt x="13047966" y="0"/>
                </a:lnTo>
                <a:lnTo>
                  <a:pt x="13047966" y="5564582"/>
                </a:lnTo>
                <a:lnTo>
                  <a:pt x="0" y="55645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324" t="0" r="-2324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63654" y="4292839"/>
            <a:ext cx="1062017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METHODS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DAGD6LcBOF4</dc:identifier>
  <dcterms:modified xsi:type="dcterms:W3CDTF">2011-08-01T06:04:30Z</dcterms:modified>
  <cp:revision>1</cp:revision>
  <dc:title>Hate speech data analytics</dc:title>
</cp:coreProperties>
</file>