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62" r:id="rId6"/>
    <p:sldId id="27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jit\Dropbox\Spring%2019\Web%20Analytics\Google_Campaign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 KPIs - Bubble Size represents Cost/day</a:t>
            </a:r>
          </a:p>
        </c:rich>
      </c:tx>
      <c:layout>
        <c:manualLayout>
          <c:xMode val="edge"/>
          <c:yMode val="edge"/>
          <c:x val="0.26213908251908286"/>
          <c:y val="2.7368603004562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1"/>
          <c:order val="0"/>
          <c:tx>
            <c:strRef>
              <c:f>Q3_Q4!$A$17</c:f>
              <c:strCache>
                <c:ptCount val="1"/>
                <c:pt idx="0">
                  <c:v>Best 14 days (19 Jun - 2 July 2017)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Q3_Q4!$B$17</c:f>
              <c:numCache>
                <c:formatCode>General</c:formatCode>
                <c:ptCount val="1"/>
                <c:pt idx="0">
                  <c:v>3.8699999999999998E-2</c:v>
                </c:pt>
              </c:numCache>
            </c:numRef>
          </c:xVal>
          <c:yVal>
            <c:numRef>
              <c:f>Q3_Q4!$C$17</c:f>
              <c:numCache>
                <c:formatCode>0</c:formatCode>
                <c:ptCount val="1"/>
                <c:pt idx="0">
                  <c:v>593.14285714285711</c:v>
                </c:pt>
              </c:numCache>
            </c:numRef>
          </c:yVal>
          <c:bubbleSize>
            <c:numRef>
              <c:f>Q3_Q4!$D$17</c:f>
              <c:numCache>
                <c:formatCode>0</c:formatCode>
                <c:ptCount val="1"/>
                <c:pt idx="0">
                  <c:v>322.0371428571429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8DF-451D-81B5-4D6C02EEDB6D}"/>
            </c:ext>
          </c:extLst>
        </c:ser>
        <c:ser>
          <c:idx val="2"/>
          <c:order val="1"/>
          <c:tx>
            <c:strRef>
              <c:f>Q3_Q4!$A$18</c:f>
              <c:strCache>
                <c:ptCount val="1"/>
                <c:pt idx="0">
                  <c:v>First 14 days(18 Mar - 31 Mar 2019)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Q3_Q4!$B$18</c:f>
              <c:numCache>
                <c:formatCode>General</c:formatCode>
                <c:ptCount val="1"/>
                <c:pt idx="0">
                  <c:v>8.8099999999999998E-2</c:v>
                </c:pt>
              </c:numCache>
            </c:numRef>
          </c:xVal>
          <c:yVal>
            <c:numRef>
              <c:f>Q3_Q4!$C$18</c:f>
              <c:numCache>
                <c:formatCode>0</c:formatCode>
                <c:ptCount val="1"/>
                <c:pt idx="0">
                  <c:v>554.71428571428567</c:v>
                </c:pt>
              </c:numCache>
            </c:numRef>
          </c:yVal>
          <c:bubbleSize>
            <c:numRef>
              <c:f>Q3_Q4!$D$18</c:f>
              <c:numCache>
                <c:formatCode>0</c:formatCode>
                <c:ptCount val="1"/>
                <c:pt idx="0">
                  <c:v>323.11428571428576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C8DF-451D-81B5-4D6C02EEDB6D}"/>
            </c:ext>
          </c:extLst>
        </c:ser>
        <c:ser>
          <c:idx val="7"/>
          <c:order val="2"/>
          <c:tx>
            <c:strRef>
              <c:f>Q3_Q4!$A$19</c:f>
              <c:strCache>
                <c:ptCount val="1"/>
                <c:pt idx="0">
                  <c:v>Before camapign start(4 - 17 Mar 2019)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Q3_Q4!$B$19</c:f>
              <c:numCache>
                <c:formatCode>General</c:formatCode>
                <c:ptCount val="1"/>
                <c:pt idx="0">
                  <c:v>0.09</c:v>
                </c:pt>
              </c:numCache>
            </c:numRef>
          </c:xVal>
          <c:yVal>
            <c:numRef>
              <c:f>Q3_Q4!$C$19</c:f>
              <c:numCache>
                <c:formatCode>0</c:formatCode>
                <c:ptCount val="1"/>
                <c:pt idx="0">
                  <c:v>283.28571428571428</c:v>
                </c:pt>
              </c:numCache>
            </c:numRef>
          </c:yVal>
          <c:bubbleSize>
            <c:numRef>
              <c:f>Q3_Q4!$D$19</c:f>
              <c:numCache>
                <c:formatCode>0</c:formatCode>
                <c:ptCount val="1"/>
                <c:pt idx="0">
                  <c:v>178.29714285714286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C8DF-451D-81B5-4D6C02EEDB6D}"/>
            </c:ext>
          </c:extLst>
        </c:ser>
        <c:ser>
          <c:idx val="3"/>
          <c:order val="3"/>
          <c:tx>
            <c:strRef>
              <c:f>Q3_Q4!$A$20</c:f>
              <c:strCache>
                <c:ptCount val="1"/>
                <c:pt idx="0">
                  <c:v>Last 14 days (13 - 26 Apr 2019)</c:v>
                </c:pt>
              </c:strCache>
            </c:strRef>
          </c:tx>
          <c:spPr>
            <a:solidFill>
              <a:schemeClr val="bg2">
                <a:lumMod val="50000"/>
                <a:alpha val="40000"/>
              </a:schemeClr>
            </a:solidFill>
            <a:ln>
              <a:noFill/>
            </a:ln>
            <a:effectLst/>
          </c:spPr>
          <c:invertIfNegative val="0"/>
          <c:xVal>
            <c:numRef>
              <c:f>Q3_Q4!$B$20</c:f>
              <c:numCache>
                <c:formatCode>General</c:formatCode>
                <c:ptCount val="1"/>
                <c:pt idx="0">
                  <c:v>9.3100000000000002E-2</c:v>
                </c:pt>
              </c:numCache>
            </c:numRef>
          </c:xVal>
          <c:yVal>
            <c:numRef>
              <c:f>Q3_Q4!$C$20</c:f>
              <c:numCache>
                <c:formatCode>0</c:formatCode>
                <c:ptCount val="1"/>
                <c:pt idx="0">
                  <c:v>280.21428571428572</c:v>
                </c:pt>
              </c:numCache>
            </c:numRef>
          </c:yVal>
          <c:bubbleSize>
            <c:numRef>
              <c:f>Q3_Q4!$D$20</c:f>
              <c:numCache>
                <c:formatCode>0</c:formatCode>
                <c:ptCount val="1"/>
                <c:pt idx="0">
                  <c:v>295.90285714285716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C8DF-451D-81B5-4D6C02EED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0490416"/>
        <c:axId val="380490736"/>
      </c:bubbleChart>
      <c:valAx>
        <c:axId val="38049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CTR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90736"/>
        <c:crosses val="autoZero"/>
        <c:crossBetween val="midCat"/>
      </c:valAx>
      <c:valAx>
        <c:axId val="380490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Clicks/Day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90416"/>
        <c:crosses val="autoZero"/>
        <c:crossBetween val="midCat"/>
        <c:majorUnit val="100"/>
        <c:minorUnit val="5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d2fbd7c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d2fbd7c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d2fbd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6d2fbd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9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4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4779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04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41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50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29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209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Century Gothic"/>
              <a:buNone/>
              <a:defRPr sz="21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2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3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0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62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29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9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00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ctrTitle"/>
          </p:nvPr>
        </p:nvSpPr>
        <p:spPr>
          <a:xfrm>
            <a:off x="6157966" y="1001486"/>
            <a:ext cx="2500257" cy="137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90"/>
              <a:buFont typeface="Century Gothic"/>
              <a:buNone/>
            </a:pPr>
            <a:r>
              <a:rPr lang="en-US" sz="3690" dirty="0"/>
              <a:t>Daily Walk Devotion</a:t>
            </a:r>
            <a:endParaRPr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6157966" y="2378076"/>
            <a:ext cx="2500257" cy="69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 b="1" dirty="0"/>
              <a:t>POST CAMPAIGN ANALYSIS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20"/>
              <a:buNone/>
            </a:pP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SzPts val="1120"/>
              <a:buNone/>
            </a:pPr>
            <a:endParaRPr sz="1400" b="1" dirty="0"/>
          </a:p>
        </p:txBody>
      </p:sp>
      <p:sp>
        <p:nvSpPr>
          <p:cNvPr id="175" name="Google Shape;175;p23"/>
          <p:cNvSpPr/>
          <p:nvPr/>
        </p:nvSpPr>
        <p:spPr>
          <a:xfrm>
            <a:off x="0" y="0"/>
            <a:ext cx="536784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3"/>
          <p:cNvSpPr/>
          <p:nvPr/>
        </p:nvSpPr>
        <p:spPr>
          <a:xfrm flipH="1">
            <a:off x="5597760" y="0"/>
            <a:ext cx="419604" cy="2782230"/>
          </a:xfrm>
          <a:custGeom>
            <a:avLst/>
            <a:gdLst/>
            <a:ahLst/>
            <a:cxnLst/>
            <a:rect l="l" t="t" r="r" b="b"/>
            <a:pathLst>
              <a:path w="559472" h="3709642" extrusionOk="0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3"/>
          <p:cNvSpPr/>
          <p:nvPr/>
        </p:nvSpPr>
        <p:spPr>
          <a:xfrm rot="5400000" flipH="1">
            <a:off x="2781447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 extrusionOk="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23"/>
          <p:cNvSpPr txBox="1"/>
          <p:nvPr/>
        </p:nvSpPr>
        <p:spPr>
          <a:xfrm>
            <a:off x="6157966" y="3396343"/>
            <a:ext cx="2500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</a:t>
            </a:r>
          </a:p>
          <a:p>
            <a:r>
              <a:rPr lang="en-US" dirty="0">
                <a:solidFill>
                  <a:schemeClr val="lt1"/>
                </a:solidFill>
                <a:sym typeface="Century Gothic"/>
              </a:rPr>
              <a:t>GROUP 10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DHAIRYA SHAH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RAMESH SUBEDI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SUJITH NAIR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UDAY KUMAR</a:t>
            </a: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615" y="302538"/>
            <a:ext cx="4129314" cy="434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83675" y="139550"/>
            <a:ext cx="7053600" cy="105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</a:p>
        </p:txBody>
      </p:sp>
      <p:sp>
        <p:nvSpPr>
          <p:cNvPr id="185" name="Google Shape;185;p24"/>
          <p:cNvSpPr txBox="1">
            <a:spLocks noGrp="1"/>
          </p:cNvSpPr>
          <p:nvPr>
            <p:ph idx="1"/>
          </p:nvPr>
        </p:nvSpPr>
        <p:spPr>
          <a:xfrm>
            <a:off x="827475" y="664700"/>
            <a:ext cx="6709800" cy="395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2910" indent="-285750">
              <a:spcBef>
                <a:spcPts val="1000"/>
              </a:spcBef>
              <a:buClr>
                <a:srgbClr val="000000"/>
              </a:buClr>
              <a:buSzPts val="1440"/>
            </a:pPr>
            <a:r>
              <a:rPr lang="en-US" sz="1800" dirty="0"/>
              <a:t>The Daily Walk Devotion’s mission is to help you take your next step of faith by writing devotions that challenge and inspire you to walk with Jesus</a:t>
            </a:r>
          </a:p>
          <a:p>
            <a:pPr marL="137160" indent="0">
              <a:spcBef>
                <a:spcPts val="1000"/>
              </a:spcBef>
              <a:buClr>
                <a:srgbClr val="000000"/>
              </a:buClr>
              <a:buSzPts val="1440"/>
              <a:buNone/>
            </a:pPr>
            <a:r>
              <a:rPr lang="en-US" sz="1800" dirty="0"/>
              <a:t> </a:t>
            </a:r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r>
              <a:rPr lang="en-US" sz="1800" dirty="0">
                <a:solidFill>
                  <a:srgbClr val="00B050"/>
                </a:solidFill>
              </a:rPr>
              <a:t>Added new campaigns based on location that led to 96% more clicks</a:t>
            </a:r>
            <a:r>
              <a:rPr lang="en-US" sz="1800" dirty="0"/>
              <a:t> in first 14 days </a:t>
            </a:r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endParaRPr lang="en-US" sz="1800" dirty="0"/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r>
              <a:rPr lang="en-US" sz="1800" dirty="0">
                <a:solidFill>
                  <a:srgbClr val="00B050"/>
                </a:solidFill>
              </a:rPr>
              <a:t>Increased daily budget utilization 40% </a:t>
            </a:r>
            <a:r>
              <a:rPr lang="en-US" sz="1800" dirty="0"/>
              <a:t>, maximizing potential reach of the website</a:t>
            </a:r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endParaRPr lang="en-US" sz="1800" dirty="0"/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r>
              <a:rPr lang="en-US" sz="1800" dirty="0">
                <a:solidFill>
                  <a:srgbClr val="00B050"/>
                </a:solidFill>
              </a:rPr>
              <a:t>Client experienced a 100% increase in pageviews on the website</a:t>
            </a:r>
            <a:endParaRPr lang="en-US" sz="1800" dirty="0"/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endParaRPr lang="en-US" sz="1800" dirty="0"/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r>
              <a:rPr lang="en-US" sz="1800" dirty="0">
                <a:solidFill>
                  <a:srgbClr val="FF0000"/>
                </a:solidFill>
              </a:rPr>
              <a:t>Downtime of 9 days, </a:t>
            </a:r>
            <a:r>
              <a:rPr lang="en-US" sz="1800" dirty="0"/>
              <a:t>due to deactivation of account based on non-compliance</a:t>
            </a:r>
          </a:p>
          <a:p>
            <a:pPr marL="422910" indent="-285750">
              <a:spcBef>
                <a:spcPts val="0"/>
              </a:spcBef>
              <a:buClr>
                <a:srgbClr val="000000"/>
              </a:buClr>
              <a:buSzPts val="1440"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FC789-3524-40DB-BDDD-32F7DCEF01CE}"/>
              </a:ext>
            </a:extLst>
          </p:cNvPr>
          <p:cNvSpPr/>
          <p:nvPr/>
        </p:nvSpPr>
        <p:spPr>
          <a:xfrm>
            <a:off x="427596" y="524209"/>
            <a:ext cx="74993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Added 3 campaigns based on location 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Daily Walk Philippines (Philippines): 25% budget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Daily Walk India (India): 12.5% budget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Daily Walk US (US): 12.5% budget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Added 1 campaign based on delivery method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Daily Walk High CTR (Accelerated delivery):  25% budget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Original Campaign: Daily Walk Devotion : 25% budget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Added keywords related to bible verse 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Modified Campaign Budgets based on clicks, CTR and Cost Per Click.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Decreased Max. Cost Per Click to increase clicks while utilizing the entire     budget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Regularly added/removed keywords to maximize clicks, CTR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entury Gothic" panose="020B0502020202020204" pitchFamily="34" charset="0"/>
              </a:rPr>
              <a:t>Added/Removed lowest performing text ads as needed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Noto Sans Symbols"/>
            </a:endParaRPr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14" name="Google Shape;184;p24">
            <a:extLst>
              <a:ext uri="{FF2B5EF4-FFF2-40B4-BE49-F238E27FC236}">
                <a16:creationId xmlns:a16="http://schemas.microsoft.com/office/drawing/2014/main" id="{6B7BE2CE-FA8A-4BC8-9136-43B11DDDC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04" y="80344"/>
            <a:ext cx="8245885" cy="105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Changes Made During the 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5">
            <a:alphaModFix/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6;p28">
            <a:extLst>
              <a:ext uri="{FF2B5EF4-FFF2-40B4-BE49-F238E27FC236}">
                <a16:creationId xmlns:a16="http://schemas.microsoft.com/office/drawing/2014/main" id="{3587AF9B-EF7C-4756-BB59-458AC5DA0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594" y="446403"/>
            <a:ext cx="6885889" cy="89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en-US" dirty="0"/>
              <a:t>Campaign Performance</a:t>
            </a:r>
            <a:br>
              <a:rPr lang="en-US" dirty="0"/>
            </a:br>
            <a:br>
              <a:rPr lang="en-US" sz="1600" dirty="0"/>
            </a:br>
            <a:endParaRPr 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A1A7842-4605-4698-B8C2-26C6410E9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913368"/>
              </p:ext>
            </p:extLst>
          </p:nvPr>
        </p:nvGraphicFramePr>
        <p:xfrm>
          <a:off x="118412" y="856055"/>
          <a:ext cx="8407217" cy="436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84;p33">
            <a:extLst>
              <a:ext uri="{FF2B5EF4-FFF2-40B4-BE49-F238E27FC236}">
                <a16:creationId xmlns:a16="http://schemas.microsoft.com/office/drawing/2014/main" id="{C6C34D06-A926-4A54-9EFD-ECEFB0F0BB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20" y="1122504"/>
            <a:ext cx="8012513" cy="2114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92000" sy="92000" algn="ctr" rotWithShape="0">
              <a:srgbClr val="000000">
                <a:alpha val="0"/>
              </a:srgbClr>
            </a:outerShdw>
          </a:effectLst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5">
            <a:alphaModFix/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6">
            <a:alphaModFix/>
          </a:blip>
          <a:srcRect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7">
            <a:alphaModFix/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313820" y="141752"/>
            <a:ext cx="7514539" cy="89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en-US" sz="2400" dirty="0"/>
              <a:t>Account Deactivation(Third Week) </a:t>
            </a:r>
            <a:br>
              <a:rPr lang="en-US" sz="1600" dirty="0"/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Lost reach opportunity due to deactivation (Apr 1-8, 2019) vs (Mar 25-31, 2019)</a:t>
            </a:r>
            <a:endParaRPr dirty="0"/>
          </a:p>
        </p:txBody>
      </p:sp>
      <p:sp>
        <p:nvSpPr>
          <p:cNvPr id="230" name="Google Shape;230;p29"/>
          <p:cNvSpPr txBox="1"/>
          <p:nvPr/>
        </p:nvSpPr>
        <p:spPr>
          <a:xfrm>
            <a:off x="693930" y="2972113"/>
            <a:ext cx="6885889" cy="252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lang="en-US" sz="2000" b="0" i="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lang="en-US" sz="2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lang="en-US" sz="2000" dirty="0">
              <a:solidFill>
                <a:schemeClr val="lt2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lang="en-US" sz="2000" dirty="0">
              <a:solidFill>
                <a:schemeClr val="lt2"/>
              </a:solidFill>
              <a:latin typeface="Century Gothic"/>
              <a:sym typeface="Century Gothic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000"/>
            </a:pPr>
            <a:endParaRPr lang="en-US" sz="1600" dirty="0">
              <a:solidFill>
                <a:schemeClr val="lt2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000"/>
            </a:pPr>
            <a:endParaRPr lang="en-US" sz="1600" dirty="0">
              <a:solidFill>
                <a:schemeClr val="lt2"/>
              </a:solidFill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3000"/>
            </a:pPr>
            <a:r>
              <a:rPr lang="en-US" sz="1600" dirty="0">
                <a:solidFill>
                  <a:schemeClr val="lt2"/>
                </a:solidFill>
                <a:ea typeface="Century Gothic"/>
                <a:cs typeface="Century Gothic"/>
                <a:sym typeface="Century Gothic"/>
              </a:rPr>
              <a:t>Clicks Lost Due to Downtime: 4140</a:t>
            </a:r>
          </a:p>
          <a:p>
            <a:pPr lvl="0">
              <a:lnSpc>
                <a:spcPct val="90000"/>
              </a:lnSpc>
              <a:buClr>
                <a:schemeClr val="lt2"/>
              </a:buClr>
              <a:buSzPts val="3000"/>
            </a:pPr>
            <a:endParaRPr lang="en-US" sz="1600" dirty="0">
              <a:solidFill>
                <a:schemeClr val="lt2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000"/>
            </a:pPr>
            <a:r>
              <a:rPr lang="en-US" sz="1600">
                <a:solidFill>
                  <a:schemeClr val="lt2"/>
                </a:solidFill>
                <a:ea typeface="Century Gothic"/>
                <a:cs typeface="Century Gothic"/>
                <a:sym typeface="Century Gothic"/>
              </a:rPr>
              <a:t>Account </a:t>
            </a:r>
            <a:r>
              <a:rPr lang="en-US" sz="1600" dirty="0">
                <a:solidFill>
                  <a:schemeClr val="lt2"/>
                </a:solidFill>
                <a:ea typeface="Century Gothic"/>
                <a:cs typeface="Century Gothic"/>
                <a:sym typeface="Century Gothic"/>
              </a:rPr>
              <a:t>Deactivated because :</a:t>
            </a:r>
          </a:p>
          <a:p>
            <a:pPr marL="457200" lvl="0" indent="-317500">
              <a:lnSpc>
                <a:spcPct val="90000"/>
              </a:lnSpc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Unapproved single-word keywords or generic / insufficiently mission-based</a:t>
            </a:r>
          </a:p>
          <a:p>
            <a:pPr marL="457200" lvl="0" indent="-317500">
              <a:lnSpc>
                <a:spcPct val="90000"/>
              </a:lnSpc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ads and responsive ads not allowed (replace them with expanded text ads)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sz="1600" b="0" i="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endParaRPr sz="1600" b="0" i="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title"/>
          </p:nvPr>
        </p:nvSpPr>
        <p:spPr>
          <a:xfrm>
            <a:off x="525401" y="279922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Lessons Learned</a:t>
            </a:r>
            <a:endParaRPr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body" idx="1"/>
          </p:nvPr>
        </p:nvSpPr>
        <p:spPr>
          <a:xfrm>
            <a:off x="124958" y="687686"/>
            <a:ext cx="78042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Geotargeting helps in understanding the reception of various keywords, ad texts and cost per click value changes with country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Accelerated delivery combined with optimized maximum CPC is useful for campaigns that targets multiple countries as each will have its own most active time zone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Account deactivation can be avoided by periodic filing for reactivation even when the account is active. The Google specialists will check for compliance</a:t>
            </a:r>
            <a:endParaRPr sz="1800" dirty="0"/>
          </a:p>
          <a:p>
            <a:pPr marL="742950" indent="-285750">
              <a:buFont typeface="Wingdings" panose="05000000000000000000" pitchFamily="2" charset="2"/>
              <a:buChar char="q"/>
            </a:pPr>
            <a:endParaRPr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 takes about 3-4 days for Maximize Clicks to find the optimum Cost Per Click and is a great strategy to start with</a:t>
            </a:r>
            <a:endParaRPr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4880</TotalTime>
  <Words>304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Century Gothic</vt:lpstr>
      <vt:lpstr>Arial</vt:lpstr>
      <vt:lpstr>Times New Roman</vt:lpstr>
      <vt:lpstr>Wingdings 3</vt:lpstr>
      <vt:lpstr>Noto Sans Symbols</vt:lpstr>
      <vt:lpstr>Ion</vt:lpstr>
      <vt:lpstr>Daily Walk Devotion</vt:lpstr>
      <vt:lpstr>Executive Summary</vt:lpstr>
      <vt:lpstr>Changes Made During the Challenge</vt:lpstr>
      <vt:lpstr>Campaign Performance  </vt:lpstr>
      <vt:lpstr>Account Deactivation(Third Week)  Lost reach opportunity due to deactivation (Apr 1-8, 2019) vs (Mar 25-31, 2019)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Walk Devotion</dc:title>
  <cp:lastModifiedBy>Administrator</cp:lastModifiedBy>
  <cp:revision>24</cp:revision>
  <dcterms:modified xsi:type="dcterms:W3CDTF">2019-05-01T16:13:34Z</dcterms:modified>
</cp:coreProperties>
</file>