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78" r:id="rId2"/>
  </p:sldMasterIdLst>
  <p:notesMasterIdLst>
    <p:notesMasterId r:id="rId34"/>
  </p:notesMasterIdLst>
  <p:handoutMasterIdLst>
    <p:handoutMasterId r:id="rId35"/>
  </p:handoutMasterIdLst>
  <p:sldIdLst>
    <p:sldId id="257" r:id="rId3"/>
    <p:sldId id="279" r:id="rId4"/>
    <p:sldId id="282" r:id="rId5"/>
    <p:sldId id="281" r:id="rId6"/>
    <p:sldId id="284" r:id="rId7"/>
    <p:sldId id="285" r:id="rId8"/>
    <p:sldId id="286" r:id="rId9"/>
    <p:sldId id="287" r:id="rId10"/>
    <p:sldId id="288" r:id="rId11"/>
    <p:sldId id="292" r:id="rId12"/>
    <p:sldId id="283" r:id="rId13"/>
    <p:sldId id="291" r:id="rId14"/>
    <p:sldId id="301" r:id="rId15"/>
    <p:sldId id="309" r:id="rId16"/>
    <p:sldId id="310" r:id="rId17"/>
    <p:sldId id="311" r:id="rId18"/>
    <p:sldId id="294" r:id="rId19"/>
    <p:sldId id="308" r:id="rId20"/>
    <p:sldId id="293" r:id="rId21"/>
    <p:sldId id="303" r:id="rId22"/>
    <p:sldId id="312" r:id="rId23"/>
    <p:sldId id="304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296" r:id="rId32"/>
    <p:sldId id="302" r:id="rId33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10C302-A7DC-4AAB-B853-04062C0F3144}">
          <p14:sldIdLst>
            <p14:sldId id="257"/>
            <p14:sldId id="279"/>
            <p14:sldId id="282"/>
            <p14:sldId id="281"/>
            <p14:sldId id="284"/>
            <p14:sldId id="285"/>
            <p14:sldId id="286"/>
            <p14:sldId id="287"/>
            <p14:sldId id="288"/>
            <p14:sldId id="292"/>
            <p14:sldId id="283"/>
            <p14:sldId id="291"/>
            <p14:sldId id="301"/>
            <p14:sldId id="309"/>
            <p14:sldId id="310"/>
            <p14:sldId id="311"/>
            <p14:sldId id="294"/>
            <p14:sldId id="308"/>
            <p14:sldId id="293"/>
            <p14:sldId id="303"/>
            <p14:sldId id="312"/>
            <p14:sldId id="304"/>
            <p14:sldId id="313"/>
            <p14:sldId id="314"/>
            <p14:sldId id="315"/>
            <p14:sldId id="316"/>
            <p14:sldId id="317"/>
            <p14:sldId id="318"/>
            <p14:sldId id="319"/>
            <p14:sldId id="296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4568"/>
    <a:srgbClr val="FCCDB6"/>
    <a:srgbClr val="D9D9D9"/>
    <a:srgbClr val="0074AF"/>
    <a:srgbClr val="00B0F0"/>
    <a:srgbClr val="6EAA2E"/>
    <a:srgbClr val="0084B4"/>
    <a:srgbClr val="EFF1F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9" autoAdjust="0"/>
    <p:restoredTop sz="96445" autoAdjust="0"/>
  </p:normalViewPr>
  <p:slideViewPr>
    <p:cSldViewPr snapToGrid="0">
      <p:cViewPr varScale="1">
        <p:scale>
          <a:sx n="97" d="100"/>
          <a:sy n="97" d="100"/>
        </p:scale>
        <p:origin x="101" y="1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35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#section=data-r15&amp;hw=ph&amp;test=plaintext&amp;l=hra0a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759650-762C-9343-8990-0901C80FC7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69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52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37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90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34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71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19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64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22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49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31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45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9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01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78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2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https://www.techempower.com/benchmarks/#section=data-r15&amp;hw=ph&amp;test=plaintext&amp;l=hra0al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9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42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45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98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6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59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2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title_and_content_page.02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6693" y="169334"/>
            <a:ext cx="11376207" cy="793751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694" y="1529025"/>
            <a:ext cx="11376207" cy="477511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66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title_and_content_page.03">
    <p:bg bwMode="lt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6693" y="169334"/>
            <a:ext cx="11376207" cy="793751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694" y="1529025"/>
            <a:ext cx="11376207" cy="477511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0352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title_and_content_page.04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6693" y="169334"/>
            <a:ext cx="11376207" cy="793751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6694" y="1529025"/>
            <a:ext cx="11376207" cy="477511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7522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_title_and_2column_content.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93" y="1408823"/>
            <a:ext cx="5495760" cy="4186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298669" y="1409289"/>
            <a:ext cx="5497515" cy="41862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6693" y="169335"/>
            <a:ext cx="9676524" cy="793749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7457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_char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5819" y="1211424"/>
            <a:ext cx="11377101" cy="381000"/>
          </a:xfrm>
          <a:prstGeom prst="rect">
            <a:avLst/>
          </a:prstGeom>
        </p:spPr>
        <p:txBody>
          <a:bodyPr/>
          <a:lstStyle>
            <a:lvl1pPr algn="ctr">
              <a:defRPr sz="1867" i="1">
                <a:solidFill>
                  <a:schemeClr val="tx1"/>
                </a:solidFill>
                <a:latin typeface="Georgia"/>
                <a:cs typeface="Georgia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396694" y="1683603"/>
            <a:ext cx="11376207" cy="410877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ZA" dirty="0">
                <a:solidFill>
                  <a:schemeClr val="lt1"/>
                </a:solidFill>
                <a:latin typeface="Arial"/>
              </a:defRPr>
            </a:lvl1pPr>
          </a:lstStyle>
          <a:p>
            <a:pPr lvl="0" algn="ctr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r>
              <a:rPr lang="en-US"/>
              <a:t>Click icon to add chart</a:t>
            </a:r>
            <a:endParaRPr lang="en-ZA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6693" y="169334"/>
            <a:ext cx="9676524" cy="793751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3628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rt_layout.01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695" y="1529025"/>
            <a:ext cx="11376205" cy="481724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6693" y="169334"/>
            <a:ext cx="11376207" cy="793751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5819" y="1008583"/>
            <a:ext cx="11377101" cy="381000"/>
          </a:xfrm>
          <a:prstGeom prst="rect">
            <a:avLst/>
          </a:prstGeom>
        </p:spPr>
        <p:txBody>
          <a:bodyPr/>
          <a:lstStyle>
            <a:lvl1pPr algn="ctr">
              <a:defRPr sz="1867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126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rt_layout.02">
    <p:bg bwMode="lt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694" y="1529025"/>
            <a:ext cx="11376207" cy="481724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6694" y="169334"/>
            <a:ext cx="11376205" cy="793751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5819" y="1008583"/>
            <a:ext cx="11377100" cy="381000"/>
          </a:xfrm>
          <a:prstGeom prst="rect">
            <a:avLst/>
          </a:prstGeom>
        </p:spPr>
        <p:txBody>
          <a:bodyPr/>
          <a:lstStyle>
            <a:lvl1pPr algn="ctr">
              <a:defRPr sz="1867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2714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rt_layout.03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94" y="1529025"/>
            <a:ext cx="11376207" cy="481724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6693" y="169334"/>
            <a:ext cx="11376207" cy="793751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5819" y="1008583"/>
            <a:ext cx="11377101" cy="381000"/>
          </a:xfrm>
          <a:prstGeom prst="rect">
            <a:avLst/>
          </a:prstGeom>
        </p:spPr>
        <p:txBody>
          <a:bodyPr/>
          <a:lstStyle>
            <a:lvl1pPr algn="ctr">
              <a:defRPr sz="1867" i="1">
                <a:solidFill>
                  <a:srgbClr val="455565"/>
                </a:solidFill>
                <a:latin typeface="Georgia"/>
                <a:cs typeface="Georgia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5282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grey_background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0413" y="1145277"/>
            <a:ext cx="3805411" cy="3220412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>
            <a:lvl1pPr algn="l">
              <a:defRPr sz="32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0413" y="4525769"/>
            <a:ext cx="3165808" cy="193225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l">
              <a:defRPr sz="2667" b="1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751383" y="4525769"/>
            <a:ext cx="8149535" cy="1932257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364451" y="1145277"/>
            <a:ext cx="2715011" cy="322041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35005" y="190029"/>
            <a:ext cx="4665912" cy="2467036"/>
          </a:xfrm>
          <a:prstGeom prst="roundRect">
            <a:avLst>
              <a:gd name="adj" fmla="val 0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anchor="ctr"/>
          <a:lstStyle>
            <a:lvl1pPr algn="l">
              <a:defRPr sz="320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  <a:lvl2pPr algn="l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235007" y="2817145"/>
            <a:ext cx="4698056" cy="154854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r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6A6A6A"/>
                </a:solidFill>
              </a:defRPr>
            </a:lvl2pPr>
            <a:lvl3pPr algn="l">
              <a:defRPr>
                <a:solidFill>
                  <a:srgbClr val="6A6A6A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14" y="190029"/>
            <a:ext cx="6712839" cy="751351"/>
          </a:xfrm>
          <a:prstGeom prst="rect">
            <a:avLst/>
          </a:prstGeom>
        </p:spPr>
        <p:txBody>
          <a:bodyPr/>
          <a:lstStyle>
            <a:lvl1pPr algn="l">
              <a:defRPr sz="2933"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62124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blue_background">
    <p:bg bwMode="lt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0413" y="1145277"/>
            <a:ext cx="3805411" cy="3220412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>
            <a:lvl1pPr marL="239178" indent="0" algn="l">
              <a:defRPr sz="3200">
                <a:solidFill>
                  <a:srgbClr val="FFFFFF"/>
                </a:solidFill>
                <a:latin typeface="Arial"/>
                <a:cs typeface="Arial"/>
              </a:defRPr>
            </a:lvl1pPr>
            <a:lvl2pPr marL="478355" indent="241294" algn="l">
              <a:defRPr>
                <a:solidFill>
                  <a:srgbClr val="FFFFFF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0413" y="4525769"/>
            <a:ext cx="3165808" cy="193225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l">
              <a:defRPr sz="2667" b="1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751383" y="4525769"/>
            <a:ext cx="8149535" cy="1932257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364451" y="1145277"/>
            <a:ext cx="2715011" cy="3220412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35005" y="190029"/>
            <a:ext cx="4665912" cy="2467036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>
            <a:lvl1pPr marL="239178" indent="0" algn="l">
              <a:defRPr sz="320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478355" indent="-239178" algn="l">
              <a:defRPr>
                <a:solidFill>
                  <a:srgbClr val="FFFFFF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235007" y="2817145"/>
            <a:ext cx="4698056" cy="154854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r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6A6A6A"/>
                </a:solidFill>
              </a:defRPr>
            </a:lvl2pPr>
            <a:lvl3pPr algn="l">
              <a:defRPr>
                <a:solidFill>
                  <a:srgbClr val="6A6A6A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14" y="190029"/>
            <a:ext cx="6712839" cy="751351"/>
          </a:xfrm>
          <a:prstGeom prst="rect">
            <a:avLst/>
          </a:prstGeom>
        </p:spPr>
        <p:txBody>
          <a:bodyPr/>
          <a:lstStyle>
            <a:lvl1pPr algn="l">
              <a:defRPr sz="2933"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268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1DF37-A75B-4E6B-92EC-63887FBF68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73079"/>
            <a:ext cx="12192000" cy="5684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0413" y="1145277"/>
            <a:ext cx="3805411" cy="322041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marL="116414" indent="0" algn="l">
              <a:defRPr sz="3200">
                <a:solidFill>
                  <a:schemeClr val="tx1"/>
                </a:solidFill>
                <a:latin typeface="Arial"/>
                <a:cs typeface="Arial"/>
              </a:defRPr>
            </a:lvl1pPr>
            <a:lvl2pPr marL="116414" indent="122764" algn="l"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0413" y="4525769"/>
            <a:ext cx="3165808" cy="1932257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>
            <a:lvl1pPr marL="116414" indent="0" algn="l">
              <a:defRPr sz="2667" b="1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751383" y="4525769"/>
            <a:ext cx="8149535" cy="1932257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364451" y="1145277"/>
            <a:ext cx="2715011" cy="322041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35005" y="190029"/>
            <a:ext cx="4665912" cy="2467036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>
            <a:lvl1pPr marL="116414" indent="0" algn="l">
              <a:defRPr sz="3200"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marL="116414" indent="0" algn="l"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235007" y="2817145"/>
            <a:ext cx="4698056" cy="1548544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>
            <a:lvl1pPr algn="r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6A6A6A"/>
                </a:solidFill>
              </a:defRPr>
            </a:lvl2pPr>
            <a:lvl3pPr algn="l">
              <a:defRPr>
                <a:solidFill>
                  <a:srgbClr val="6A6A6A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14" y="190029"/>
            <a:ext cx="6712839" cy="751351"/>
          </a:xfrm>
          <a:prstGeom prst="rect">
            <a:avLst/>
          </a:prstGeom>
        </p:spPr>
        <p:txBody>
          <a:bodyPr/>
          <a:lstStyle>
            <a:lvl1pPr algn="l">
              <a:defRPr sz="2933"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1184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images_grey_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9349318" y="5003012"/>
            <a:ext cx="2408765" cy="1256569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/>
            </a:endParaRPr>
          </a:p>
        </p:txBody>
      </p:sp>
      <p:sp>
        <p:nvSpPr>
          <p:cNvPr id="10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427766" y="4055044"/>
            <a:ext cx="3354805" cy="2204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881968" y="4055044"/>
            <a:ext cx="5367165" cy="2204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/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9349318" y="2228436"/>
            <a:ext cx="2408765" cy="267505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766" y="398424"/>
            <a:ext cx="4363668" cy="3547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4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91986" y="398424"/>
            <a:ext cx="4357148" cy="3547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9349318" y="398425"/>
            <a:ext cx="2408765" cy="1744135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/>
            </a:endParaRPr>
          </a:p>
        </p:txBody>
      </p:sp>
      <p:sp>
        <p:nvSpPr>
          <p:cNvPr id="16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9349318" y="5003012"/>
            <a:ext cx="2408764" cy="1256569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2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3877779" y="4055044"/>
            <a:ext cx="5371355" cy="2204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49318" y="2218759"/>
            <a:ext cx="2408764" cy="268069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4891617" y="398424"/>
            <a:ext cx="4357515" cy="3547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/>
            </a:endParaRPr>
          </a:p>
        </p:txBody>
      </p:sp>
      <p:sp>
        <p:nvSpPr>
          <p:cNvPr id="5" name="Rounded Rectangle 4"/>
          <p:cNvSpPr/>
          <p:nvPr userDrawn="1"/>
        </p:nvSpPr>
        <p:spPr>
          <a:xfrm>
            <a:off x="427766" y="398424"/>
            <a:ext cx="4363668" cy="3547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446618" y="4055044"/>
            <a:ext cx="3335953" cy="2204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/>
            </a:endParaRPr>
          </a:p>
        </p:txBody>
      </p:sp>
      <p:sp>
        <p:nvSpPr>
          <p:cNvPr id="8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9349318" y="398425"/>
            <a:ext cx="2408764" cy="1744135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863274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imag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4891617" y="398424"/>
            <a:ext cx="4357515" cy="3547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Rounded Rectangle 4"/>
          <p:cNvSpPr/>
          <p:nvPr userDrawn="1"/>
        </p:nvSpPr>
        <p:spPr>
          <a:xfrm>
            <a:off x="427766" y="398424"/>
            <a:ext cx="4363668" cy="3547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446618" y="4055044"/>
            <a:ext cx="3335953" cy="2204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rial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9349318" y="5003012"/>
            <a:ext cx="2408765" cy="1256569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427766" y="4055044"/>
            <a:ext cx="3354805" cy="2204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881968" y="4055044"/>
            <a:ext cx="5367165" cy="2204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rial"/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9349318" y="2228436"/>
            <a:ext cx="2408765" cy="267505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766" y="398424"/>
            <a:ext cx="4363668" cy="3547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4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91986" y="398424"/>
            <a:ext cx="4357148" cy="3547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9349318" y="398425"/>
            <a:ext cx="2408765" cy="1744135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rial"/>
            </a:endParaRPr>
          </a:p>
        </p:txBody>
      </p:sp>
      <p:sp>
        <p:nvSpPr>
          <p:cNvPr id="16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9349318" y="5003012"/>
            <a:ext cx="2408764" cy="1256569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2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3877779" y="4055044"/>
            <a:ext cx="5371355" cy="2204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49318" y="2218759"/>
            <a:ext cx="2408764" cy="268069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8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9349318" y="398425"/>
            <a:ext cx="2408764" cy="1744135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649699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colour_image_mix.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902048" y="398424"/>
            <a:ext cx="4347085" cy="3547536"/>
          </a:xfrm>
          <a:prstGeom prst="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sp>
        <p:nvSpPr>
          <p:cNvPr id="27" name="Rounded Rectangle 26"/>
          <p:cNvSpPr/>
          <p:nvPr userDrawn="1"/>
        </p:nvSpPr>
        <p:spPr>
          <a:xfrm>
            <a:off x="3881968" y="4055044"/>
            <a:ext cx="5367165" cy="2204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/>
            </a:endParaRPr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2" hasCustomPrompt="1"/>
          </p:nvPr>
        </p:nvSpPr>
        <p:spPr>
          <a:xfrm>
            <a:off x="3877779" y="4055044"/>
            <a:ext cx="5371355" cy="2204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9349318" y="2228436"/>
            <a:ext cx="2408765" cy="267505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766" y="398424"/>
            <a:ext cx="4363668" cy="3547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49318" y="2218759"/>
            <a:ext cx="2408764" cy="268069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5" name="Rounded Rectangle 4"/>
          <p:cNvSpPr/>
          <p:nvPr userDrawn="1"/>
        </p:nvSpPr>
        <p:spPr>
          <a:xfrm>
            <a:off x="427766" y="398424"/>
            <a:ext cx="4363668" cy="3547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/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902048" y="398426"/>
            <a:ext cx="4347085" cy="354753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3200"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336400" y="398425"/>
            <a:ext cx="2421683" cy="1700963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2133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9349318" y="5008855"/>
            <a:ext cx="2408765" cy="12691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ctr">
              <a:defRPr sz="2133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/>
          <a:srcRect l="3970" t="19287" r="18345" b="28370"/>
          <a:stretch/>
        </p:blipFill>
        <p:spPr>
          <a:xfrm>
            <a:off x="427765" y="4052657"/>
            <a:ext cx="3363979" cy="2225377"/>
          </a:xfrm>
          <a:prstGeom prst="rect">
            <a:avLst/>
          </a:prstGeom>
          <a:ln>
            <a:noFill/>
          </a:ln>
        </p:spPr>
      </p:pic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27765" y="4052657"/>
            <a:ext cx="3363979" cy="222537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2667" b="1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3877779" y="4959626"/>
            <a:ext cx="5371355" cy="131059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2133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9336401" y="3592897"/>
            <a:ext cx="2421681" cy="131059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2133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27766" y="2643529"/>
            <a:ext cx="4363668" cy="131059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2133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7485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colour_image_mix.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4902048" y="398424"/>
            <a:ext cx="4347085" cy="3547536"/>
          </a:xfrm>
          <a:prstGeom prst="rect">
            <a:avLst/>
          </a:prstGeom>
          <a:solidFill>
            <a:srgbClr val="189BA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sp>
        <p:nvSpPr>
          <p:cNvPr id="27" name="Rounded Rectangle 26"/>
          <p:cNvSpPr/>
          <p:nvPr userDrawn="1"/>
        </p:nvSpPr>
        <p:spPr>
          <a:xfrm>
            <a:off x="3881968" y="4055044"/>
            <a:ext cx="5367165" cy="2204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455565"/>
              </a:solidFill>
              <a:latin typeface="Arial"/>
            </a:endParaRPr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2" hasCustomPrompt="1"/>
          </p:nvPr>
        </p:nvSpPr>
        <p:spPr>
          <a:xfrm>
            <a:off x="3877779" y="4055044"/>
            <a:ext cx="5371355" cy="2204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rgbClr val="455565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9349318" y="2228436"/>
            <a:ext cx="2408765" cy="267505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455565"/>
              </a:solidFill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766" y="398424"/>
            <a:ext cx="4363668" cy="3547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rgbClr val="455565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49318" y="2218759"/>
            <a:ext cx="2408764" cy="268069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rgbClr val="455565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5" name="Rounded Rectangle 4"/>
          <p:cNvSpPr/>
          <p:nvPr userDrawn="1"/>
        </p:nvSpPr>
        <p:spPr>
          <a:xfrm>
            <a:off x="427766" y="398424"/>
            <a:ext cx="4363668" cy="3547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455565"/>
              </a:solidFill>
              <a:latin typeface="Arial"/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902048" y="398426"/>
            <a:ext cx="4347085" cy="354753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239178" indent="0" algn="l">
              <a:tabLst>
                <a:tab pos="116414" algn="l"/>
              </a:tabLst>
              <a:defRPr sz="3200"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marL="478355" indent="-239178" algn="l"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336400" y="398425"/>
            <a:ext cx="2421683" cy="170096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 sz="2133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9349318" y="5008855"/>
            <a:ext cx="2408765" cy="126918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/>
        </p:spPr>
        <p:txBody>
          <a:bodyPr anchor="ctr"/>
          <a:lstStyle>
            <a:lvl1pPr algn="ctr">
              <a:defRPr sz="2133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/>
          <a:srcRect l="3970" t="19287" r="18345" b="28370"/>
          <a:stretch/>
        </p:blipFill>
        <p:spPr>
          <a:xfrm>
            <a:off x="427765" y="4052657"/>
            <a:ext cx="3363979" cy="2225377"/>
          </a:xfrm>
          <a:prstGeom prst="rect">
            <a:avLst/>
          </a:prstGeom>
          <a:ln>
            <a:noFill/>
          </a:ln>
        </p:spPr>
      </p:pic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27765" y="4052657"/>
            <a:ext cx="3363979" cy="222537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2667" b="1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3877779" y="4959626"/>
            <a:ext cx="5371355" cy="131059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2133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9336401" y="3592897"/>
            <a:ext cx="2421681" cy="131059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2133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27766" y="2643529"/>
            <a:ext cx="4363668" cy="131059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2133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11844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ed(DD_led-partners_and_subsidiari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770" y="0"/>
            <a:ext cx="1941285" cy="2588381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048"/>
            <a:ext cx="12192000" cy="6859047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7370137 w 9144000"/>
              <a:gd name="connsiteY1" fmla="*/ 0 h 5143500"/>
              <a:gd name="connsiteX2" fmla="*/ 9144000 w 9144000"/>
              <a:gd name="connsiteY2" fmla="*/ 0 h 5143500"/>
              <a:gd name="connsiteX3" fmla="*/ 9144000 w 9144000"/>
              <a:gd name="connsiteY3" fmla="*/ 5143500 h 5143500"/>
              <a:gd name="connsiteX4" fmla="*/ 0 w 9144000"/>
              <a:gd name="connsiteY4" fmla="*/ 5143500 h 5143500"/>
              <a:gd name="connsiteX5" fmla="*/ 0 w 9144000"/>
              <a:gd name="connsiteY5" fmla="*/ 0 h 5143500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1345 w 9144000"/>
              <a:gd name="connsiteY2" fmla="*/ 0 h 5150635"/>
              <a:gd name="connsiteX3" fmla="*/ 9144000 w 9144000"/>
              <a:gd name="connsiteY3" fmla="*/ 7135 h 5150635"/>
              <a:gd name="connsiteX4" fmla="*/ 9144000 w 9144000"/>
              <a:gd name="connsiteY4" fmla="*/ 5150635 h 5150635"/>
              <a:gd name="connsiteX5" fmla="*/ 0 w 9144000"/>
              <a:gd name="connsiteY5" fmla="*/ 5150635 h 5150635"/>
              <a:gd name="connsiteX6" fmla="*/ 0 w 9144000"/>
              <a:gd name="connsiteY6" fmla="*/ 7135 h 5150635"/>
              <a:gd name="connsiteX0" fmla="*/ 0 w 9144000"/>
              <a:gd name="connsiteY0" fmla="*/ 14269 h 5157769"/>
              <a:gd name="connsiteX1" fmla="*/ 7370137 w 9144000"/>
              <a:gd name="connsiteY1" fmla="*/ 14269 h 5157769"/>
              <a:gd name="connsiteX2" fmla="*/ 8212031 w 9144000"/>
              <a:gd name="connsiteY2" fmla="*/ 0 h 5157769"/>
              <a:gd name="connsiteX3" fmla="*/ 8811345 w 9144000"/>
              <a:gd name="connsiteY3" fmla="*/ 7134 h 5157769"/>
              <a:gd name="connsiteX4" fmla="*/ 9144000 w 9144000"/>
              <a:gd name="connsiteY4" fmla="*/ 14269 h 5157769"/>
              <a:gd name="connsiteX5" fmla="*/ 9144000 w 9144000"/>
              <a:gd name="connsiteY5" fmla="*/ 5157769 h 5157769"/>
              <a:gd name="connsiteX6" fmla="*/ 0 w 9144000"/>
              <a:gd name="connsiteY6" fmla="*/ 5157769 h 5157769"/>
              <a:gd name="connsiteX7" fmla="*/ 0 w 9144000"/>
              <a:gd name="connsiteY7" fmla="*/ 14269 h 5157769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8480 w 9144000"/>
              <a:gd name="connsiteY2" fmla="*/ 1940742 h 5150635"/>
              <a:gd name="connsiteX3" fmla="*/ 8811345 w 9144000"/>
              <a:gd name="connsiteY3" fmla="*/ 0 h 5150635"/>
              <a:gd name="connsiteX4" fmla="*/ 9144000 w 9144000"/>
              <a:gd name="connsiteY4" fmla="*/ 7135 h 5150635"/>
              <a:gd name="connsiteX5" fmla="*/ 9144000 w 9144000"/>
              <a:gd name="connsiteY5" fmla="*/ 5150635 h 5150635"/>
              <a:gd name="connsiteX6" fmla="*/ 0 w 9144000"/>
              <a:gd name="connsiteY6" fmla="*/ 5150635 h 5150635"/>
              <a:gd name="connsiteX7" fmla="*/ 0 w 9144000"/>
              <a:gd name="connsiteY7" fmla="*/ 7135 h 515063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818480 w 9144000"/>
              <a:gd name="connsiteY2" fmla="*/ 1934392 h 5144285"/>
              <a:gd name="connsiteX3" fmla="*/ 8814520 w 9144000"/>
              <a:gd name="connsiteY3" fmla="*/ 0 h 5144285"/>
              <a:gd name="connsiteX4" fmla="*/ 9144000 w 9144000"/>
              <a:gd name="connsiteY4" fmla="*/ 785 h 5144285"/>
              <a:gd name="connsiteX5" fmla="*/ 9144000 w 9144000"/>
              <a:gd name="connsiteY5" fmla="*/ 5144285 h 5144285"/>
              <a:gd name="connsiteX6" fmla="*/ 0 w 9144000"/>
              <a:gd name="connsiteY6" fmla="*/ 5144285 h 5144285"/>
              <a:gd name="connsiteX7" fmla="*/ 0 w 9144000"/>
              <a:gd name="connsiteY7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115300 w 9144000"/>
              <a:gd name="connsiteY2" fmla="*/ 100091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66000 w 9144000"/>
              <a:gd name="connsiteY2" fmla="*/ 193436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7686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1037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4285">
                <a:moveTo>
                  <a:pt x="0" y="785"/>
                </a:moveTo>
                <a:lnTo>
                  <a:pt x="7370137" y="785"/>
                </a:lnTo>
                <a:cubicBezTo>
                  <a:pt x="7372083" y="646419"/>
                  <a:pt x="7374028" y="1285403"/>
                  <a:pt x="7375974" y="1931037"/>
                </a:cubicBezTo>
                <a:lnTo>
                  <a:pt x="8818480" y="1934392"/>
                </a:lnTo>
                <a:cubicBezTo>
                  <a:pt x="8816102" y="1287478"/>
                  <a:pt x="8816898" y="646914"/>
                  <a:pt x="8814520" y="0"/>
                </a:cubicBezTo>
                <a:lnTo>
                  <a:pt x="9144000" y="785"/>
                </a:lnTo>
                <a:lnTo>
                  <a:pt x="9144000" y="5144285"/>
                </a:lnTo>
                <a:lnTo>
                  <a:pt x="0" y="5144285"/>
                </a:lnTo>
                <a:lnTo>
                  <a:pt x="0" y="785"/>
                </a:lnTo>
                <a:close/>
              </a:path>
            </a:pathLst>
          </a:custGeom>
        </p:spPr>
        <p:txBody>
          <a:bodyPr vert="horz"/>
          <a:lstStyle>
            <a:lvl1pPr marL="0" marR="0" indent="0" algn="l" defTabSz="1219170" rtl="0" eaLnBrk="1" fontAlgn="auto" latinLnBrk="0" hangingPunct="1">
              <a:lnSpc>
                <a:spcPct val="114000"/>
              </a:lnSpc>
              <a:spcBef>
                <a:spcPts val="800"/>
              </a:spcBef>
              <a:spcAft>
                <a:spcPts val="133"/>
              </a:spcAft>
              <a:buClrTx/>
              <a:buSzTx/>
              <a:buFont typeface="Arial" pitchFamily="34" charset="0"/>
              <a:buNone/>
              <a:tabLst/>
              <a:defRPr>
                <a:latin typeface="Arial"/>
              </a:defRPr>
            </a:lvl1pPr>
          </a:lstStyle>
          <a:p>
            <a:r>
              <a:rPr lang="en-US"/>
              <a:t>	</a:t>
            </a:r>
          </a:p>
          <a:p>
            <a:endParaRPr lang="en-US"/>
          </a:p>
          <a:p>
            <a:r>
              <a:rPr lang="en-US"/>
              <a:t>	Drag picture to placeholder or click icon to add</a:t>
            </a:r>
          </a:p>
          <a:p>
            <a:endParaRPr lang="en-US"/>
          </a:p>
        </p:txBody>
      </p:sp>
      <p:sp>
        <p:nvSpPr>
          <p:cNvPr id="12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1302876" y="3645654"/>
            <a:ext cx="10216025" cy="512233"/>
          </a:xfrm>
          <a:prstGeom prst="rect">
            <a:avLst/>
          </a:prstGeom>
        </p:spPr>
        <p:txBody>
          <a:bodyPr vert="horz"/>
          <a:lstStyle>
            <a:lvl1pPr>
              <a:defRPr sz="24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10089627" y="1924921"/>
            <a:ext cx="1455235" cy="5667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/>
              <a:t>Drag white logo to placeholder or click icon to add</a:t>
            </a:r>
          </a:p>
        </p:txBody>
      </p:sp>
      <p:sp>
        <p:nvSpPr>
          <p:cNvPr id="8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1302876" y="4379923"/>
            <a:ext cx="10216025" cy="1732596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5333" b="1" baseline="0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0129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ed(Equal_voice-partners_and_cli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820770" y="-1048"/>
            <a:ext cx="1939860" cy="2589429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>
              <a:latin typeface="Arial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048"/>
            <a:ext cx="12192000" cy="6859047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7370137 w 9144000"/>
              <a:gd name="connsiteY1" fmla="*/ 0 h 5143500"/>
              <a:gd name="connsiteX2" fmla="*/ 9144000 w 9144000"/>
              <a:gd name="connsiteY2" fmla="*/ 0 h 5143500"/>
              <a:gd name="connsiteX3" fmla="*/ 9144000 w 9144000"/>
              <a:gd name="connsiteY3" fmla="*/ 5143500 h 5143500"/>
              <a:gd name="connsiteX4" fmla="*/ 0 w 9144000"/>
              <a:gd name="connsiteY4" fmla="*/ 5143500 h 5143500"/>
              <a:gd name="connsiteX5" fmla="*/ 0 w 9144000"/>
              <a:gd name="connsiteY5" fmla="*/ 0 h 5143500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1345 w 9144000"/>
              <a:gd name="connsiteY2" fmla="*/ 0 h 5150635"/>
              <a:gd name="connsiteX3" fmla="*/ 9144000 w 9144000"/>
              <a:gd name="connsiteY3" fmla="*/ 7135 h 5150635"/>
              <a:gd name="connsiteX4" fmla="*/ 9144000 w 9144000"/>
              <a:gd name="connsiteY4" fmla="*/ 5150635 h 5150635"/>
              <a:gd name="connsiteX5" fmla="*/ 0 w 9144000"/>
              <a:gd name="connsiteY5" fmla="*/ 5150635 h 5150635"/>
              <a:gd name="connsiteX6" fmla="*/ 0 w 9144000"/>
              <a:gd name="connsiteY6" fmla="*/ 7135 h 5150635"/>
              <a:gd name="connsiteX0" fmla="*/ 0 w 9144000"/>
              <a:gd name="connsiteY0" fmla="*/ 14269 h 5157769"/>
              <a:gd name="connsiteX1" fmla="*/ 7370137 w 9144000"/>
              <a:gd name="connsiteY1" fmla="*/ 14269 h 5157769"/>
              <a:gd name="connsiteX2" fmla="*/ 8212031 w 9144000"/>
              <a:gd name="connsiteY2" fmla="*/ 0 h 5157769"/>
              <a:gd name="connsiteX3" fmla="*/ 8811345 w 9144000"/>
              <a:gd name="connsiteY3" fmla="*/ 7134 h 5157769"/>
              <a:gd name="connsiteX4" fmla="*/ 9144000 w 9144000"/>
              <a:gd name="connsiteY4" fmla="*/ 14269 h 5157769"/>
              <a:gd name="connsiteX5" fmla="*/ 9144000 w 9144000"/>
              <a:gd name="connsiteY5" fmla="*/ 5157769 h 5157769"/>
              <a:gd name="connsiteX6" fmla="*/ 0 w 9144000"/>
              <a:gd name="connsiteY6" fmla="*/ 5157769 h 5157769"/>
              <a:gd name="connsiteX7" fmla="*/ 0 w 9144000"/>
              <a:gd name="connsiteY7" fmla="*/ 14269 h 5157769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8480 w 9144000"/>
              <a:gd name="connsiteY2" fmla="*/ 1940742 h 5150635"/>
              <a:gd name="connsiteX3" fmla="*/ 8811345 w 9144000"/>
              <a:gd name="connsiteY3" fmla="*/ 0 h 5150635"/>
              <a:gd name="connsiteX4" fmla="*/ 9144000 w 9144000"/>
              <a:gd name="connsiteY4" fmla="*/ 7135 h 5150635"/>
              <a:gd name="connsiteX5" fmla="*/ 9144000 w 9144000"/>
              <a:gd name="connsiteY5" fmla="*/ 5150635 h 5150635"/>
              <a:gd name="connsiteX6" fmla="*/ 0 w 9144000"/>
              <a:gd name="connsiteY6" fmla="*/ 5150635 h 5150635"/>
              <a:gd name="connsiteX7" fmla="*/ 0 w 9144000"/>
              <a:gd name="connsiteY7" fmla="*/ 7135 h 515063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818480 w 9144000"/>
              <a:gd name="connsiteY2" fmla="*/ 1934392 h 5144285"/>
              <a:gd name="connsiteX3" fmla="*/ 8814520 w 9144000"/>
              <a:gd name="connsiteY3" fmla="*/ 0 h 5144285"/>
              <a:gd name="connsiteX4" fmla="*/ 9144000 w 9144000"/>
              <a:gd name="connsiteY4" fmla="*/ 785 h 5144285"/>
              <a:gd name="connsiteX5" fmla="*/ 9144000 w 9144000"/>
              <a:gd name="connsiteY5" fmla="*/ 5144285 h 5144285"/>
              <a:gd name="connsiteX6" fmla="*/ 0 w 9144000"/>
              <a:gd name="connsiteY6" fmla="*/ 5144285 h 5144285"/>
              <a:gd name="connsiteX7" fmla="*/ 0 w 9144000"/>
              <a:gd name="connsiteY7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115300 w 9144000"/>
              <a:gd name="connsiteY2" fmla="*/ 100091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66000 w 9144000"/>
              <a:gd name="connsiteY2" fmla="*/ 193436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7686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1037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4285">
                <a:moveTo>
                  <a:pt x="0" y="785"/>
                </a:moveTo>
                <a:lnTo>
                  <a:pt x="7370137" y="785"/>
                </a:lnTo>
                <a:cubicBezTo>
                  <a:pt x="7372083" y="646419"/>
                  <a:pt x="7374028" y="1285403"/>
                  <a:pt x="7375974" y="1931037"/>
                </a:cubicBezTo>
                <a:lnTo>
                  <a:pt x="8818480" y="1934392"/>
                </a:lnTo>
                <a:cubicBezTo>
                  <a:pt x="8816102" y="1287478"/>
                  <a:pt x="8816898" y="646914"/>
                  <a:pt x="8814520" y="0"/>
                </a:cubicBezTo>
                <a:lnTo>
                  <a:pt x="9144000" y="785"/>
                </a:lnTo>
                <a:lnTo>
                  <a:pt x="9144000" y="5144285"/>
                </a:lnTo>
                <a:lnTo>
                  <a:pt x="0" y="5144285"/>
                </a:lnTo>
                <a:lnTo>
                  <a:pt x="0" y="785"/>
                </a:lnTo>
                <a:close/>
              </a:path>
            </a:pathLst>
          </a:custGeom>
        </p:spPr>
        <p:txBody>
          <a:bodyPr vert="horz"/>
          <a:lstStyle>
            <a:lvl1pPr marL="0" marR="0" indent="0" algn="l" defTabSz="1219170" rtl="0" eaLnBrk="1" fontAlgn="auto" latinLnBrk="0" hangingPunct="1">
              <a:lnSpc>
                <a:spcPct val="114000"/>
              </a:lnSpc>
              <a:spcBef>
                <a:spcPts val="800"/>
              </a:spcBef>
              <a:spcAft>
                <a:spcPts val="133"/>
              </a:spcAft>
              <a:buClrTx/>
              <a:buSzTx/>
              <a:buFont typeface="Arial" pitchFamily="34" charset="0"/>
              <a:buNone/>
              <a:tabLst/>
              <a:defRPr>
                <a:latin typeface="Arial"/>
              </a:defRPr>
            </a:lvl1pPr>
          </a:lstStyle>
          <a:p>
            <a:r>
              <a:rPr lang="en-US"/>
              <a:t>	</a:t>
            </a:r>
          </a:p>
          <a:p>
            <a:endParaRPr lang="en-US"/>
          </a:p>
          <a:p>
            <a:r>
              <a:rPr lang="en-US"/>
              <a:t>	Drag picture to placeholder or click icon to add</a:t>
            </a:r>
          </a:p>
          <a:p>
            <a:endParaRPr lang="en-US"/>
          </a:p>
        </p:txBody>
      </p:sp>
      <p:sp>
        <p:nvSpPr>
          <p:cNvPr id="12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1302876" y="3645654"/>
            <a:ext cx="10216025" cy="512233"/>
          </a:xfrm>
          <a:prstGeom prst="rect">
            <a:avLst/>
          </a:prstGeom>
        </p:spPr>
        <p:txBody>
          <a:bodyPr vert="horz"/>
          <a:lstStyle>
            <a:lvl1pPr>
              <a:defRPr sz="24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10073217" y="1924921"/>
            <a:ext cx="1445684" cy="5667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455565"/>
                </a:solidFill>
                <a:latin typeface="Arial"/>
              </a:defRPr>
            </a:lvl1pPr>
          </a:lstStyle>
          <a:p>
            <a:r>
              <a:rPr lang="en-US"/>
              <a:t>Drag logo to placeholder or click icon to add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87" y="548680"/>
            <a:ext cx="1501052" cy="1244949"/>
          </a:xfrm>
          <a:prstGeom prst="rect">
            <a:avLst/>
          </a:prstGeom>
        </p:spPr>
      </p:pic>
      <p:sp>
        <p:nvSpPr>
          <p:cNvPr id="8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1302876" y="4379923"/>
            <a:ext cx="10216025" cy="1732596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5333" b="1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80877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over_page.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rcRect l="3971" t="19287" r="2922" b="27313"/>
          <a:stretch/>
        </p:blipFill>
        <p:spPr>
          <a:xfrm>
            <a:off x="-8181" y="0"/>
            <a:ext cx="12200180" cy="6869843"/>
          </a:xfrm>
          <a:prstGeom prst="rect">
            <a:avLst/>
          </a:prstGeom>
        </p:spPr>
      </p:pic>
      <p:sp>
        <p:nvSpPr>
          <p:cNvPr id="54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1302876" y="3645654"/>
            <a:ext cx="10216025" cy="512233"/>
          </a:xfrm>
          <a:prstGeom prst="rect">
            <a:avLst/>
          </a:prstGeom>
        </p:spPr>
        <p:txBody>
          <a:bodyPr vert="horz"/>
          <a:lstStyle>
            <a:lvl1pPr>
              <a:defRPr sz="2400" i="1" baseline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Sub-heading/ Speaker Name</a:t>
            </a:r>
          </a:p>
        </p:txBody>
      </p:sp>
      <p:sp>
        <p:nvSpPr>
          <p:cNvPr id="61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1302876" y="4379923"/>
            <a:ext cx="10216025" cy="1732596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5333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771" y="0"/>
            <a:ext cx="1941285" cy="258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6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over_page_with_image.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048"/>
            <a:ext cx="12192000" cy="6859047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7370137 w 9144000"/>
              <a:gd name="connsiteY1" fmla="*/ 0 h 5143500"/>
              <a:gd name="connsiteX2" fmla="*/ 9144000 w 9144000"/>
              <a:gd name="connsiteY2" fmla="*/ 0 h 5143500"/>
              <a:gd name="connsiteX3" fmla="*/ 9144000 w 9144000"/>
              <a:gd name="connsiteY3" fmla="*/ 5143500 h 5143500"/>
              <a:gd name="connsiteX4" fmla="*/ 0 w 9144000"/>
              <a:gd name="connsiteY4" fmla="*/ 5143500 h 5143500"/>
              <a:gd name="connsiteX5" fmla="*/ 0 w 9144000"/>
              <a:gd name="connsiteY5" fmla="*/ 0 h 5143500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1345 w 9144000"/>
              <a:gd name="connsiteY2" fmla="*/ 0 h 5150635"/>
              <a:gd name="connsiteX3" fmla="*/ 9144000 w 9144000"/>
              <a:gd name="connsiteY3" fmla="*/ 7135 h 5150635"/>
              <a:gd name="connsiteX4" fmla="*/ 9144000 w 9144000"/>
              <a:gd name="connsiteY4" fmla="*/ 5150635 h 5150635"/>
              <a:gd name="connsiteX5" fmla="*/ 0 w 9144000"/>
              <a:gd name="connsiteY5" fmla="*/ 5150635 h 5150635"/>
              <a:gd name="connsiteX6" fmla="*/ 0 w 9144000"/>
              <a:gd name="connsiteY6" fmla="*/ 7135 h 5150635"/>
              <a:gd name="connsiteX0" fmla="*/ 0 w 9144000"/>
              <a:gd name="connsiteY0" fmla="*/ 14269 h 5157769"/>
              <a:gd name="connsiteX1" fmla="*/ 7370137 w 9144000"/>
              <a:gd name="connsiteY1" fmla="*/ 14269 h 5157769"/>
              <a:gd name="connsiteX2" fmla="*/ 8212031 w 9144000"/>
              <a:gd name="connsiteY2" fmla="*/ 0 h 5157769"/>
              <a:gd name="connsiteX3" fmla="*/ 8811345 w 9144000"/>
              <a:gd name="connsiteY3" fmla="*/ 7134 h 5157769"/>
              <a:gd name="connsiteX4" fmla="*/ 9144000 w 9144000"/>
              <a:gd name="connsiteY4" fmla="*/ 14269 h 5157769"/>
              <a:gd name="connsiteX5" fmla="*/ 9144000 w 9144000"/>
              <a:gd name="connsiteY5" fmla="*/ 5157769 h 5157769"/>
              <a:gd name="connsiteX6" fmla="*/ 0 w 9144000"/>
              <a:gd name="connsiteY6" fmla="*/ 5157769 h 5157769"/>
              <a:gd name="connsiteX7" fmla="*/ 0 w 9144000"/>
              <a:gd name="connsiteY7" fmla="*/ 14269 h 5157769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8480 w 9144000"/>
              <a:gd name="connsiteY2" fmla="*/ 1940742 h 5150635"/>
              <a:gd name="connsiteX3" fmla="*/ 8811345 w 9144000"/>
              <a:gd name="connsiteY3" fmla="*/ 0 h 5150635"/>
              <a:gd name="connsiteX4" fmla="*/ 9144000 w 9144000"/>
              <a:gd name="connsiteY4" fmla="*/ 7135 h 5150635"/>
              <a:gd name="connsiteX5" fmla="*/ 9144000 w 9144000"/>
              <a:gd name="connsiteY5" fmla="*/ 5150635 h 5150635"/>
              <a:gd name="connsiteX6" fmla="*/ 0 w 9144000"/>
              <a:gd name="connsiteY6" fmla="*/ 5150635 h 5150635"/>
              <a:gd name="connsiteX7" fmla="*/ 0 w 9144000"/>
              <a:gd name="connsiteY7" fmla="*/ 7135 h 515063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818480 w 9144000"/>
              <a:gd name="connsiteY2" fmla="*/ 1934392 h 5144285"/>
              <a:gd name="connsiteX3" fmla="*/ 8814520 w 9144000"/>
              <a:gd name="connsiteY3" fmla="*/ 0 h 5144285"/>
              <a:gd name="connsiteX4" fmla="*/ 9144000 w 9144000"/>
              <a:gd name="connsiteY4" fmla="*/ 785 h 5144285"/>
              <a:gd name="connsiteX5" fmla="*/ 9144000 w 9144000"/>
              <a:gd name="connsiteY5" fmla="*/ 5144285 h 5144285"/>
              <a:gd name="connsiteX6" fmla="*/ 0 w 9144000"/>
              <a:gd name="connsiteY6" fmla="*/ 5144285 h 5144285"/>
              <a:gd name="connsiteX7" fmla="*/ 0 w 9144000"/>
              <a:gd name="connsiteY7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115300 w 9144000"/>
              <a:gd name="connsiteY2" fmla="*/ 100091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66000 w 9144000"/>
              <a:gd name="connsiteY2" fmla="*/ 193436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7686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1037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4285">
                <a:moveTo>
                  <a:pt x="0" y="785"/>
                </a:moveTo>
                <a:lnTo>
                  <a:pt x="7370137" y="785"/>
                </a:lnTo>
                <a:cubicBezTo>
                  <a:pt x="7372083" y="646419"/>
                  <a:pt x="7374028" y="1285403"/>
                  <a:pt x="7375974" y="1931037"/>
                </a:cubicBezTo>
                <a:lnTo>
                  <a:pt x="8818480" y="1934392"/>
                </a:lnTo>
                <a:cubicBezTo>
                  <a:pt x="8816102" y="1287478"/>
                  <a:pt x="8816898" y="646914"/>
                  <a:pt x="8814520" y="0"/>
                </a:cubicBezTo>
                <a:lnTo>
                  <a:pt x="9144000" y="785"/>
                </a:lnTo>
                <a:lnTo>
                  <a:pt x="9144000" y="5144285"/>
                </a:lnTo>
                <a:lnTo>
                  <a:pt x="0" y="5144285"/>
                </a:lnTo>
                <a:lnTo>
                  <a:pt x="0" y="785"/>
                </a:lnTo>
                <a:close/>
              </a:path>
            </a:pathLst>
          </a:custGeom>
        </p:spPr>
        <p:txBody>
          <a:bodyPr vert="horz"/>
          <a:lstStyle>
            <a:lvl1pPr marL="0" marR="0" indent="0" algn="l" defTabSz="1219170" rtl="0" eaLnBrk="1" fontAlgn="auto" latinLnBrk="0" hangingPunct="1">
              <a:lnSpc>
                <a:spcPct val="114000"/>
              </a:lnSpc>
              <a:spcBef>
                <a:spcPts val="800"/>
              </a:spcBef>
              <a:spcAft>
                <a:spcPts val="133"/>
              </a:spcAft>
              <a:buClrTx/>
              <a:buSzTx/>
              <a:buFont typeface="Arial" pitchFamily="34" charset="0"/>
              <a:buNone/>
              <a:tabLst/>
              <a:defRPr>
                <a:latin typeface="Arial"/>
              </a:defRPr>
            </a:lvl1pPr>
          </a:lstStyle>
          <a:p>
            <a:r>
              <a:rPr lang="en-US"/>
              <a:t>	</a:t>
            </a:r>
          </a:p>
          <a:p>
            <a:endParaRPr lang="en-US"/>
          </a:p>
          <a:p>
            <a:r>
              <a:rPr lang="en-US"/>
              <a:t>	Drag picture to placeholder or click icon to add</a:t>
            </a:r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771" y="0"/>
            <a:ext cx="1941285" cy="2588381"/>
          </a:xfrm>
          <a:prstGeom prst="rect">
            <a:avLst/>
          </a:prstGeom>
        </p:spPr>
      </p:pic>
      <p:sp>
        <p:nvSpPr>
          <p:cNvPr id="12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1302876" y="3645654"/>
            <a:ext cx="10216025" cy="512233"/>
          </a:xfrm>
          <a:prstGeom prst="rect">
            <a:avLst/>
          </a:prstGeom>
        </p:spPr>
        <p:txBody>
          <a:bodyPr vert="horz"/>
          <a:lstStyle>
            <a:lvl1pPr>
              <a:defRPr sz="24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Sub-heading/ Speaker Name</a:t>
            </a:r>
          </a:p>
        </p:txBody>
      </p:sp>
      <p:sp>
        <p:nvSpPr>
          <p:cNvPr id="6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1302876" y="4379923"/>
            <a:ext cx="10216025" cy="1732596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5333" b="1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9261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ontents_pag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10635" y="161003"/>
            <a:ext cx="10460579" cy="833780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Contents</a:t>
            </a:r>
            <a:endParaRPr lang="en-ZA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00051" y="1375838"/>
            <a:ext cx="2021429" cy="486833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00051" y="2053172"/>
            <a:ext cx="2021429" cy="15663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600">
                <a:solidFill>
                  <a:srgbClr val="9AA5AE"/>
                </a:solidFill>
                <a:latin typeface="Arial"/>
                <a:cs typeface="Arial"/>
              </a:defRPr>
            </a:lvl1pPr>
            <a:lvl2pPr marL="4233" indent="0">
              <a:buNone/>
              <a:defRPr sz="1467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547876" y="1375838"/>
            <a:ext cx="2021429" cy="486833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47876" y="2053172"/>
            <a:ext cx="2021429" cy="15663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600">
                <a:solidFill>
                  <a:srgbClr val="9AA5AE"/>
                </a:solidFill>
                <a:latin typeface="Arial"/>
                <a:cs typeface="Arial"/>
              </a:defRPr>
            </a:lvl1pPr>
            <a:lvl2pPr marL="4233" indent="0">
              <a:buNone/>
              <a:defRPr sz="1467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91000" y="1375838"/>
            <a:ext cx="2021429" cy="486833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691000" y="2053172"/>
            <a:ext cx="2021429" cy="15663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600">
                <a:solidFill>
                  <a:srgbClr val="9AA5AE"/>
                </a:solidFill>
                <a:latin typeface="Arial"/>
                <a:cs typeface="Arial"/>
              </a:defRPr>
            </a:lvl1pPr>
            <a:lvl2pPr marL="4233" indent="0">
              <a:buNone/>
              <a:defRPr sz="1467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22356" y="1375838"/>
            <a:ext cx="2021429" cy="486833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6822356" y="2053172"/>
            <a:ext cx="2021429" cy="15663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600">
                <a:solidFill>
                  <a:srgbClr val="9AA5AE"/>
                </a:solidFill>
                <a:latin typeface="Arial"/>
                <a:cs typeface="Arial"/>
              </a:defRPr>
            </a:lvl1pPr>
            <a:lvl2pPr marL="4233" indent="0">
              <a:buNone/>
              <a:defRPr sz="1467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949010" y="1375838"/>
            <a:ext cx="2021429" cy="486833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8949010" y="2053172"/>
            <a:ext cx="2021429" cy="15663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600">
                <a:solidFill>
                  <a:srgbClr val="9AA5AE"/>
                </a:solidFill>
                <a:latin typeface="Arial"/>
                <a:cs typeface="Arial"/>
              </a:defRPr>
            </a:lvl1pPr>
            <a:lvl2pPr marL="4233" indent="0">
              <a:buNone/>
              <a:defRPr sz="1467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00051" y="3894672"/>
            <a:ext cx="2021429" cy="486833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400051" y="4572006"/>
            <a:ext cx="2021429" cy="15663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600">
                <a:solidFill>
                  <a:srgbClr val="9AA5AE"/>
                </a:solidFill>
                <a:latin typeface="Arial"/>
                <a:cs typeface="Arial"/>
              </a:defRPr>
            </a:lvl1pPr>
            <a:lvl2pPr marL="4233" indent="0">
              <a:buNone/>
              <a:defRPr sz="1467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547876" y="3894672"/>
            <a:ext cx="2021429" cy="486833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2547876" y="4572006"/>
            <a:ext cx="2021429" cy="15663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600">
                <a:solidFill>
                  <a:srgbClr val="9AA5AE"/>
                </a:solidFill>
                <a:latin typeface="Arial"/>
                <a:cs typeface="Arial"/>
              </a:defRPr>
            </a:lvl1pPr>
            <a:lvl2pPr marL="4233" indent="0">
              <a:buNone/>
              <a:defRPr sz="1467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691000" y="3894672"/>
            <a:ext cx="2021429" cy="486833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91000" y="4572006"/>
            <a:ext cx="2021429" cy="15663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600">
                <a:solidFill>
                  <a:srgbClr val="9AA5AE"/>
                </a:solidFill>
                <a:latin typeface="Arial"/>
                <a:cs typeface="Arial"/>
              </a:defRPr>
            </a:lvl1pPr>
            <a:lvl2pPr marL="4233" indent="0">
              <a:buNone/>
              <a:defRPr sz="1467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822356" y="3894672"/>
            <a:ext cx="2021429" cy="486833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09</a:t>
            </a:r>
          </a:p>
        </p:txBody>
      </p:sp>
      <p:sp>
        <p:nvSpPr>
          <p:cNvPr id="75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6822356" y="4572006"/>
            <a:ext cx="2021429" cy="15663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600">
                <a:solidFill>
                  <a:srgbClr val="9AA5AE"/>
                </a:solidFill>
                <a:latin typeface="Arial"/>
                <a:cs typeface="Arial"/>
              </a:defRPr>
            </a:lvl1pPr>
            <a:lvl2pPr marL="0" indent="0">
              <a:buNone/>
              <a:defRPr sz="1467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8949010" y="3894672"/>
            <a:ext cx="2021429" cy="486833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78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8949010" y="4572006"/>
            <a:ext cx="2021429" cy="15663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600">
                <a:solidFill>
                  <a:srgbClr val="9AA5AE"/>
                </a:solidFill>
                <a:latin typeface="Arial"/>
                <a:cs typeface="Arial"/>
              </a:defRPr>
            </a:lvl1pPr>
            <a:lvl2pPr marL="4233" indent="0">
              <a:buNone/>
              <a:defRPr sz="1467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68259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pter_page.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/>
          <a:srcRect l="3971" t="19287" r="2922" b="27313"/>
          <a:stretch/>
        </p:blipFill>
        <p:spPr>
          <a:xfrm>
            <a:off x="-8181" y="0"/>
            <a:ext cx="12200180" cy="6869843"/>
          </a:xfrm>
          <a:prstGeom prst="rect">
            <a:avLst/>
          </a:prstGeom>
        </p:spPr>
      </p:pic>
      <p:sp>
        <p:nvSpPr>
          <p:cNvPr id="5" name="Isosceles Triangle 4"/>
          <p:cNvSpPr/>
          <p:nvPr userDrawn="1"/>
        </p:nvSpPr>
        <p:spPr>
          <a:xfrm rot="10800000">
            <a:off x="-10367" y="-2"/>
            <a:ext cx="3665141" cy="6869844"/>
          </a:xfrm>
          <a:custGeom>
            <a:avLst/>
            <a:gdLst>
              <a:gd name="connsiteX0" fmla="*/ 0 w 2762587"/>
              <a:gd name="connsiteY0" fmla="*/ 3794125 h 3794125"/>
              <a:gd name="connsiteX1" fmla="*/ 1381294 w 2762587"/>
              <a:gd name="connsiteY1" fmla="*/ 0 h 3794125"/>
              <a:gd name="connsiteX2" fmla="*/ 2762587 w 2762587"/>
              <a:gd name="connsiteY2" fmla="*/ 3794125 h 3794125"/>
              <a:gd name="connsiteX3" fmla="*/ 0 w 2762587"/>
              <a:gd name="connsiteY3" fmla="*/ 3794125 h 3794125"/>
              <a:gd name="connsiteX0" fmla="*/ 0 w 2770357"/>
              <a:gd name="connsiteY0" fmla="*/ 3913188 h 3913188"/>
              <a:gd name="connsiteX1" fmla="*/ 2770357 w 2770357"/>
              <a:gd name="connsiteY1" fmla="*/ 0 h 3913188"/>
              <a:gd name="connsiteX2" fmla="*/ 2762587 w 2770357"/>
              <a:gd name="connsiteY2" fmla="*/ 3913188 h 3913188"/>
              <a:gd name="connsiteX3" fmla="*/ 0 w 2770357"/>
              <a:gd name="connsiteY3" fmla="*/ 3913188 h 3913188"/>
              <a:gd name="connsiteX0" fmla="*/ 0 w 2087732"/>
              <a:gd name="connsiteY0" fmla="*/ 3913188 h 3913188"/>
              <a:gd name="connsiteX1" fmla="*/ 2087732 w 2087732"/>
              <a:gd name="connsiteY1" fmla="*/ 0 h 3913188"/>
              <a:gd name="connsiteX2" fmla="*/ 2079962 w 2087732"/>
              <a:gd name="connsiteY2" fmla="*/ 3913188 h 3913188"/>
              <a:gd name="connsiteX3" fmla="*/ 0 w 2087732"/>
              <a:gd name="connsiteY3" fmla="*/ 3913188 h 391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7732" h="3913188">
                <a:moveTo>
                  <a:pt x="0" y="3913188"/>
                </a:moveTo>
                <a:lnTo>
                  <a:pt x="2087732" y="0"/>
                </a:lnTo>
                <a:lnTo>
                  <a:pt x="2079962" y="3913188"/>
                </a:lnTo>
                <a:lnTo>
                  <a:pt x="0" y="3913188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>
              <a:latin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4548" y="1047756"/>
            <a:ext cx="2021429" cy="486833"/>
          </a:xfrm>
          <a:prstGeom prst="rect">
            <a:avLst/>
          </a:prstGeom>
        </p:spPr>
        <p:txBody>
          <a:bodyPr vert="horz"/>
          <a:lstStyle>
            <a:lvl1pPr>
              <a:defRPr sz="1867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294548" y="1725090"/>
            <a:ext cx="2021429" cy="153457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90000"/>
              </a:lnSpc>
              <a:defRPr sz="1600">
                <a:solidFill>
                  <a:schemeClr val="tx2"/>
                </a:solidFill>
                <a:latin typeface="Arial"/>
                <a:cs typeface="Arial"/>
              </a:defRPr>
            </a:lvl1pPr>
            <a:lvl2pPr marL="4233" indent="0">
              <a:buNone/>
              <a:defRPr sz="1400" i="0">
                <a:solidFill>
                  <a:schemeClr val="accent1"/>
                </a:solidFill>
                <a:latin typeface="Arial"/>
                <a:cs typeface="Arial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55" name="Text Placeholder 60"/>
          <p:cNvSpPr>
            <a:spLocks noGrp="1"/>
          </p:cNvSpPr>
          <p:nvPr>
            <p:ph type="body" sz="quarter" idx="13" hasCustomPrompt="1"/>
          </p:nvPr>
        </p:nvSpPr>
        <p:spPr>
          <a:xfrm>
            <a:off x="3715876" y="1725090"/>
            <a:ext cx="8057025" cy="560911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294218" y="175684"/>
            <a:ext cx="730249" cy="787400"/>
          </a:xfrm>
          <a:prstGeom prst="rect">
            <a:avLst/>
          </a:prstGeom>
        </p:spPr>
        <p:txBody>
          <a:bodyPr vert="horz"/>
          <a:lstStyle>
            <a:lvl1pPr>
              <a:defRPr sz="1867"/>
            </a:lvl1pPr>
          </a:lstStyle>
          <a:p>
            <a:r>
              <a:rPr lang="en-US"/>
              <a:t>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3715876" y="2661708"/>
            <a:ext cx="8057025" cy="2787651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3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pter_page_with_image.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4923"/>
            <a:ext cx="12192000" cy="6853076"/>
          </a:xfrm>
          <a:custGeom>
            <a:avLst/>
            <a:gdLst>
              <a:gd name="connsiteX0" fmla="*/ 0 w 9144000"/>
              <a:gd name="connsiteY0" fmla="*/ 0 h 5139807"/>
              <a:gd name="connsiteX1" fmla="*/ 9144000 w 9144000"/>
              <a:gd name="connsiteY1" fmla="*/ 0 h 5139807"/>
              <a:gd name="connsiteX2" fmla="*/ 9144000 w 9144000"/>
              <a:gd name="connsiteY2" fmla="*/ 5139807 h 5139807"/>
              <a:gd name="connsiteX3" fmla="*/ 0 w 9144000"/>
              <a:gd name="connsiteY3" fmla="*/ 5139807 h 5139807"/>
              <a:gd name="connsiteX4" fmla="*/ 0 w 9144000"/>
              <a:gd name="connsiteY4" fmla="*/ 0 h 5139807"/>
              <a:gd name="connsiteX0" fmla="*/ 2738438 w 9144000"/>
              <a:gd name="connsiteY0" fmla="*/ 0 h 5139807"/>
              <a:gd name="connsiteX1" fmla="*/ 9144000 w 9144000"/>
              <a:gd name="connsiteY1" fmla="*/ 0 h 5139807"/>
              <a:gd name="connsiteX2" fmla="*/ 9144000 w 9144000"/>
              <a:gd name="connsiteY2" fmla="*/ 5139807 h 5139807"/>
              <a:gd name="connsiteX3" fmla="*/ 0 w 9144000"/>
              <a:gd name="connsiteY3" fmla="*/ 5139807 h 5139807"/>
              <a:gd name="connsiteX4" fmla="*/ 2738438 w 9144000"/>
              <a:gd name="connsiteY4" fmla="*/ 0 h 513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39807">
                <a:moveTo>
                  <a:pt x="2738438" y="0"/>
                </a:moveTo>
                <a:lnTo>
                  <a:pt x="9144000" y="0"/>
                </a:lnTo>
                <a:lnTo>
                  <a:pt x="9144000" y="5139807"/>
                </a:lnTo>
                <a:lnTo>
                  <a:pt x="0" y="5139807"/>
                </a:lnTo>
                <a:lnTo>
                  <a:pt x="2738438" y="0"/>
                </a:lnTo>
                <a:close/>
              </a:path>
            </a:pathLst>
          </a:cu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					Drag picture to placeholder or click icon to add</a:t>
            </a:r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-10367" y="-2"/>
            <a:ext cx="3665141" cy="6869844"/>
          </a:xfrm>
          <a:custGeom>
            <a:avLst/>
            <a:gdLst>
              <a:gd name="connsiteX0" fmla="*/ 0 w 2762587"/>
              <a:gd name="connsiteY0" fmla="*/ 3794125 h 3794125"/>
              <a:gd name="connsiteX1" fmla="*/ 1381294 w 2762587"/>
              <a:gd name="connsiteY1" fmla="*/ 0 h 3794125"/>
              <a:gd name="connsiteX2" fmla="*/ 2762587 w 2762587"/>
              <a:gd name="connsiteY2" fmla="*/ 3794125 h 3794125"/>
              <a:gd name="connsiteX3" fmla="*/ 0 w 2762587"/>
              <a:gd name="connsiteY3" fmla="*/ 3794125 h 3794125"/>
              <a:gd name="connsiteX0" fmla="*/ 0 w 2770357"/>
              <a:gd name="connsiteY0" fmla="*/ 3913188 h 3913188"/>
              <a:gd name="connsiteX1" fmla="*/ 2770357 w 2770357"/>
              <a:gd name="connsiteY1" fmla="*/ 0 h 3913188"/>
              <a:gd name="connsiteX2" fmla="*/ 2762587 w 2770357"/>
              <a:gd name="connsiteY2" fmla="*/ 3913188 h 3913188"/>
              <a:gd name="connsiteX3" fmla="*/ 0 w 2770357"/>
              <a:gd name="connsiteY3" fmla="*/ 3913188 h 3913188"/>
              <a:gd name="connsiteX0" fmla="*/ 0 w 2087732"/>
              <a:gd name="connsiteY0" fmla="*/ 3913188 h 3913188"/>
              <a:gd name="connsiteX1" fmla="*/ 2087732 w 2087732"/>
              <a:gd name="connsiteY1" fmla="*/ 0 h 3913188"/>
              <a:gd name="connsiteX2" fmla="*/ 2079962 w 2087732"/>
              <a:gd name="connsiteY2" fmla="*/ 3913188 h 3913188"/>
              <a:gd name="connsiteX3" fmla="*/ 0 w 2087732"/>
              <a:gd name="connsiteY3" fmla="*/ 3913188 h 391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7732" h="3913188">
                <a:moveTo>
                  <a:pt x="0" y="3913188"/>
                </a:moveTo>
                <a:lnTo>
                  <a:pt x="2087732" y="0"/>
                </a:lnTo>
                <a:lnTo>
                  <a:pt x="2079962" y="3913188"/>
                </a:lnTo>
                <a:lnTo>
                  <a:pt x="0" y="3913188"/>
                </a:lnTo>
                <a:close/>
              </a:path>
            </a:pathLst>
          </a:cu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>
              <a:latin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4548" y="1047756"/>
            <a:ext cx="2021429" cy="486833"/>
          </a:xfrm>
          <a:prstGeom prst="rect">
            <a:avLst/>
          </a:prstGeom>
        </p:spPr>
        <p:txBody>
          <a:bodyPr vert="horz"/>
          <a:lstStyle>
            <a:lvl1pPr>
              <a:defRPr sz="1867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294548" y="1725090"/>
            <a:ext cx="2021429" cy="271061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90000"/>
              </a:lnSpc>
              <a:defRPr sz="1600">
                <a:solidFill>
                  <a:schemeClr val="tx2"/>
                </a:solidFill>
                <a:latin typeface="Arial"/>
                <a:cs typeface="Arial"/>
              </a:defRPr>
            </a:lvl1pPr>
            <a:lvl2pPr marL="4233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2"/>
          </p:nvPr>
        </p:nvSpPr>
        <p:spPr>
          <a:xfrm>
            <a:off x="3715876" y="2518833"/>
            <a:ext cx="8057025" cy="2788040"/>
          </a:xfrm>
          <a:prstGeom prst="rect">
            <a:avLst/>
          </a:prstGeom>
        </p:spPr>
        <p:txBody>
          <a:bodyPr vert="horz"/>
          <a:lstStyle>
            <a:lvl1pPr>
              <a:defRPr sz="2133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endParaRPr lang="en-US"/>
          </a:p>
        </p:txBody>
      </p:sp>
      <p:sp>
        <p:nvSpPr>
          <p:cNvPr id="55" name="Text Placeholder 60"/>
          <p:cNvSpPr>
            <a:spLocks noGrp="1"/>
          </p:cNvSpPr>
          <p:nvPr>
            <p:ph type="body" sz="quarter" idx="13" hasCustomPrompt="1"/>
          </p:nvPr>
        </p:nvSpPr>
        <p:spPr>
          <a:xfrm>
            <a:off x="3715876" y="1725090"/>
            <a:ext cx="8057025" cy="560911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32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294218" y="175684"/>
            <a:ext cx="730249" cy="787400"/>
          </a:xfrm>
          <a:prstGeom prst="rect">
            <a:avLst/>
          </a:prstGeom>
        </p:spPr>
        <p:txBody>
          <a:bodyPr vert="horz"/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17960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divider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 userDrawn="1">
            <p:ph type="pic" sz="quarter" idx="14"/>
          </p:nvPr>
        </p:nvSpPr>
        <p:spPr>
          <a:xfrm>
            <a:off x="0" y="4923"/>
            <a:ext cx="12192000" cy="685307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8255388" y="6024708"/>
            <a:ext cx="4527369" cy="38388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ZA" sz="1867" b="1">
                <a:solidFill>
                  <a:schemeClr val="bg1"/>
                </a:solidFill>
                <a:latin typeface="Arial"/>
              </a:rPr>
              <a:t>accelerate your ambition</a:t>
            </a:r>
            <a:endParaRPr lang="en-US" sz="160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1302876" y="3645654"/>
            <a:ext cx="10216025" cy="512233"/>
          </a:xfrm>
          <a:prstGeom prst="rect">
            <a:avLst/>
          </a:prstGeom>
        </p:spPr>
        <p:txBody>
          <a:bodyPr vert="horz"/>
          <a:lstStyle>
            <a:lvl1pPr>
              <a:defRPr sz="24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</a:t>
            </a:r>
          </a:p>
        </p:txBody>
      </p:sp>
      <p:sp>
        <p:nvSpPr>
          <p:cNvPr id="6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1302876" y="4379923"/>
            <a:ext cx="10216025" cy="1732596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5333" b="1" baseline="0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5843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_title_and_content_page.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94" y="1291761"/>
            <a:ext cx="11376207" cy="420659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6693" y="169333"/>
            <a:ext cx="9928511" cy="793752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579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7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30" y="180667"/>
            <a:ext cx="1598169" cy="7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</p:sldLayoutIdLst>
  <p:txStyles>
    <p:titleStyle>
      <a:lvl1pPr algn="l" defTabSz="1219170" rtl="0" eaLnBrk="1" latinLnBrk="0" hangingPunct="1">
        <a:lnSpc>
          <a:spcPct val="120000"/>
        </a:lnSpc>
        <a:spcBef>
          <a:spcPts val="267"/>
        </a:spcBef>
        <a:spcAft>
          <a:spcPts val="267"/>
        </a:spcAft>
        <a:buNone/>
        <a:defRPr sz="2667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14000"/>
        </a:lnSpc>
        <a:spcBef>
          <a:spcPts val="800"/>
        </a:spcBef>
        <a:spcAft>
          <a:spcPts val="133"/>
        </a:spcAft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357708" indent="-237061" algn="l" defTabSz="1219170" rtl="0" eaLnBrk="1" latinLnBrk="0" hangingPunct="1">
        <a:lnSpc>
          <a:spcPct val="114000"/>
        </a:lnSpc>
        <a:spcBef>
          <a:spcPts val="267"/>
        </a:spcBef>
        <a:spcAft>
          <a:spcPts val="533"/>
        </a:spcAft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713300" indent="-251878" algn="l" defTabSz="1219170" rtl="0" eaLnBrk="1" latinLnBrk="0" hangingPunct="1">
        <a:lnSpc>
          <a:spcPct val="114000"/>
        </a:lnSpc>
        <a:spcBef>
          <a:spcPts val="133"/>
        </a:spcBef>
        <a:spcAft>
          <a:spcPts val="267"/>
        </a:spcAft>
        <a:buFont typeface="Arial" pitchFamily="34" charset="0"/>
        <a:buChar char="›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447764" indent="-304792" algn="l" defTabSz="1219170" rtl="0" eaLnBrk="1" latinLnBrk="0" hangingPunct="1">
        <a:lnSpc>
          <a:spcPct val="114000"/>
        </a:lnSpc>
        <a:spcBef>
          <a:spcPts val="133"/>
        </a:spcBef>
        <a:spcAft>
          <a:spcPts val="533"/>
        </a:spcAft>
        <a:buFont typeface="Arial" pitchFamily="34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924003" indent="-230712" algn="l" defTabSz="1219170" rtl="0" eaLnBrk="1" latinLnBrk="0" hangingPunct="1">
        <a:lnSpc>
          <a:spcPct val="114000"/>
        </a:lnSpc>
        <a:spcBef>
          <a:spcPts val="133"/>
        </a:spcBef>
        <a:spcAft>
          <a:spcPts val="800"/>
        </a:spcAft>
        <a:buFont typeface="Arial" pitchFamily="34" charset="0"/>
        <a:buChar char="-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-status.mozilla.org/#web-assembl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.microsoft.com/fwlink/?linkid=870389" TargetMode="External"/><Relationship Id="rId5" Type="http://schemas.openxmlformats.org/officeDocument/2006/relationships/hyperlink" Target="https://www.visualstudio.com/vs/preview" TargetMode="External"/><Relationship Id="rId4" Type="http://schemas.openxmlformats.org/officeDocument/2006/relationships/hyperlink" Target="https://www.microsoft.com/net/download/dotnet-core/sdk-2.1.300-preview2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Blazor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MiLAE6HMr10" TargetMode="External"/><Relationship Id="rId5" Type="http://schemas.openxmlformats.org/officeDocument/2006/relationships/hyperlink" Target="http://blog.stevensanderson.com/2018/02/06/blazor-intro/" TargetMode="External"/><Relationship Id="rId4" Type="http://schemas.openxmlformats.org/officeDocument/2006/relationships/hyperlink" Target="http://blazor.net/doc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hinkstockPhotos-471296532.jpg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1" b="12201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0" y="2711514"/>
            <a:ext cx="12192000" cy="41464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defTabSz="1219170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An Experimental .NET framework for the browser/Sujith Quintelier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Blazor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10959" y="4285281"/>
            <a:ext cx="4062951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32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0" y="1050758"/>
            <a:ext cx="12191999" cy="190821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+mj-lt"/>
              <a:buAutoNum type="arabicPeriod" startAt="4"/>
            </a:pPr>
            <a:r>
              <a:rPr lang="en-US" sz="3200" dirty="0" err="1"/>
              <a:t>Blazor</a:t>
            </a:r>
            <a:r>
              <a:rPr lang="en-US" sz="3200" dirty="0"/>
              <a:t> allows DOM manipulation/browser API calls from the .NET runtime via JavaScript interoperability</a:t>
            </a: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51A0B96-654A-4190-BCC7-1AB66F7D5D99}"/>
              </a:ext>
            </a:extLst>
          </p:cNvPr>
          <p:cNvGrpSpPr/>
          <p:nvPr/>
        </p:nvGrpSpPr>
        <p:grpSpPr>
          <a:xfrm>
            <a:off x="1444989" y="3138257"/>
            <a:ext cx="9302020" cy="2918844"/>
            <a:chOff x="810531" y="3069677"/>
            <a:chExt cx="9302020" cy="291884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5EA8AA8-C117-47CE-9F80-9CB858BB76BC}"/>
                </a:ext>
              </a:extLst>
            </p:cNvPr>
            <p:cNvCxnSpPr>
              <a:cxnSpLocks/>
            </p:cNvCxnSpPr>
            <p:nvPr/>
          </p:nvCxnSpPr>
          <p:spPr>
            <a:xfrm>
              <a:off x="3736791" y="3527270"/>
              <a:ext cx="18963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C07866E-9C40-410A-A2FA-549AE7EDD0E2}"/>
                </a:ext>
              </a:extLst>
            </p:cNvPr>
            <p:cNvSpPr/>
            <p:nvPr/>
          </p:nvSpPr>
          <p:spPr>
            <a:xfrm>
              <a:off x="2488523" y="3069677"/>
              <a:ext cx="1248268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C#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8C4BB1-4812-4751-9E11-D3DCB0B4A1B1}"/>
                </a:ext>
              </a:extLst>
            </p:cNvPr>
            <p:cNvSpPr txBox="1"/>
            <p:nvPr/>
          </p:nvSpPr>
          <p:spPr>
            <a:xfrm>
              <a:off x="3993412" y="3157938"/>
              <a:ext cx="1383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Render Tree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F0B0AE-AA27-4153-8318-7F2EF16428CC}"/>
                </a:ext>
              </a:extLst>
            </p:cNvPr>
            <p:cNvSpPr/>
            <p:nvPr/>
          </p:nvSpPr>
          <p:spPr>
            <a:xfrm>
              <a:off x="5633104" y="306967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Blazor</a:t>
              </a:r>
              <a:r>
                <a:rPr lang="en-US" dirty="0"/>
                <a:t> JavaScript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C1A2A63-DB29-4531-96E2-C1FB9EE66F94}"/>
                </a:ext>
              </a:extLst>
            </p:cNvPr>
            <p:cNvCxnSpPr>
              <a:cxnSpLocks/>
            </p:cNvCxnSpPr>
            <p:nvPr/>
          </p:nvCxnSpPr>
          <p:spPr>
            <a:xfrm>
              <a:off x="6924671" y="3527270"/>
              <a:ext cx="18963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3EE839-C903-4E15-BE43-9BEBA613E255}"/>
                </a:ext>
              </a:extLst>
            </p:cNvPr>
            <p:cNvSpPr txBox="1"/>
            <p:nvPr/>
          </p:nvSpPr>
          <p:spPr>
            <a:xfrm>
              <a:off x="7089600" y="3170371"/>
              <a:ext cx="1566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Change DOM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8A555BD-94C9-4AA7-A036-FF71B7A6716C}"/>
                </a:ext>
              </a:extLst>
            </p:cNvPr>
            <p:cNvSpPr/>
            <p:nvPr/>
          </p:nvSpPr>
          <p:spPr>
            <a:xfrm>
              <a:off x="8820984" y="306967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DOM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FB35746-BFF4-421C-AA97-5C447E972AF9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3736791" y="4009731"/>
              <a:ext cx="2542097" cy="7222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9440EB-BADB-4827-9164-25EC9E504D09}"/>
                </a:ext>
              </a:extLst>
            </p:cNvPr>
            <p:cNvSpPr txBox="1"/>
            <p:nvPr/>
          </p:nvSpPr>
          <p:spPr>
            <a:xfrm>
              <a:off x="5090404" y="4282658"/>
              <a:ext cx="151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Event Trigger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A801264-28B3-48FF-9677-C9CB789F66E4}"/>
                </a:ext>
              </a:extLst>
            </p:cNvPr>
            <p:cNvSpPr/>
            <p:nvPr/>
          </p:nvSpPr>
          <p:spPr>
            <a:xfrm>
              <a:off x="2488523" y="4282658"/>
              <a:ext cx="1248268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C#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91B85BD-90E0-4514-BCCD-656518C333F6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3736791" y="4752685"/>
              <a:ext cx="1896314" cy="7533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6AB46D-C753-4CFF-A303-D8658C7B5175}"/>
                </a:ext>
              </a:extLst>
            </p:cNvPr>
            <p:cNvSpPr txBox="1"/>
            <p:nvPr/>
          </p:nvSpPr>
          <p:spPr>
            <a:xfrm>
              <a:off x="3774570" y="5362348"/>
              <a:ext cx="1601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UI Differences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989E93B-540F-4698-A251-9FBBA48DD414}"/>
                </a:ext>
              </a:extLst>
            </p:cNvPr>
            <p:cNvSpPr/>
            <p:nvPr/>
          </p:nvSpPr>
          <p:spPr>
            <a:xfrm>
              <a:off x="5633104" y="504846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Blazor</a:t>
              </a:r>
              <a:r>
                <a:rPr lang="en-US" dirty="0"/>
                <a:t> JavaScript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F9E23C5-8E91-49D5-82B7-6078398FAF1A}"/>
                </a:ext>
              </a:extLst>
            </p:cNvPr>
            <p:cNvCxnSpPr>
              <a:cxnSpLocks/>
            </p:cNvCxnSpPr>
            <p:nvPr/>
          </p:nvCxnSpPr>
          <p:spPr>
            <a:xfrm>
              <a:off x="6924671" y="5506060"/>
              <a:ext cx="18963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277178-0409-401C-9545-5189A2046C1D}"/>
                </a:ext>
              </a:extLst>
            </p:cNvPr>
            <p:cNvSpPr txBox="1"/>
            <p:nvPr/>
          </p:nvSpPr>
          <p:spPr>
            <a:xfrm>
              <a:off x="7089600" y="5149161"/>
              <a:ext cx="1566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Change DOM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DF9D3A9-4DFC-4BE7-8468-0901D2131F3A}"/>
                </a:ext>
              </a:extLst>
            </p:cNvPr>
            <p:cNvSpPr/>
            <p:nvPr/>
          </p:nvSpPr>
          <p:spPr>
            <a:xfrm>
              <a:off x="8820984" y="504846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AFA895-0A8C-4503-A9DE-58B9E374740D}"/>
                </a:ext>
              </a:extLst>
            </p:cNvPr>
            <p:cNvSpPr txBox="1"/>
            <p:nvPr/>
          </p:nvSpPr>
          <p:spPr>
            <a:xfrm>
              <a:off x="810531" y="4568019"/>
              <a:ext cx="1566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Event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287382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Why?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0" y="1050758"/>
            <a:ext cx="12191999" cy="483209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Full Stack development using C# and .NET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.NET advantages: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High Performance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Scalability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Maintainability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Cross Platform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2127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7B82A-911B-4FC0-8726-BE2EA099309F}"/>
              </a:ext>
            </a:extLst>
          </p:cNvPr>
          <p:cNvSpPr txBox="1"/>
          <p:nvPr/>
        </p:nvSpPr>
        <p:spPr>
          <a:xfrm>
            <a:off x="0" y="1050758"/>
            <a:ext cx="12191999" cy="5401479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Component model for building composable UI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Routing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Layouts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Forms and validation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Dependency injection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JavaScript interop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Live reloading in the browser during development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Server-side rendering</a:t>
            </a:r>
          </a:p>
        </p:txBody>
      </p:sp>
    </p:spTree>
    <p:extLst>
      <p:ext uri="{BB962C8B-B14F-4D97-AF65-F5344CB8AC3E}">
        <p14:creationId xmlns:p14="http://schemas.microsoft.com/office/powerpoint/2010/main" val="391859860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7B82A-911B-4FC0-8726-BE2EA099309F}"/>
              </a:ext>
            </a:extLst>
          </p:cNvPr>
          <p:cNvSpPr txBox="1"/>
          <p:nvPr/>
        </p:nvSpPr>
        <p:spPr>
          <a:xfrm>
            <a:off x="0" y="1050758"/>
            <a:ext cx="12191999" cy="361637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Full .NET debugging both in browsers and in the IDE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Rich IntelliSense and tooling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Ability to run on older (non-</a:t>
            </a:r>
            <a:r>
              <a:rPr lang="en-US" sz="3200" dirty="0" err="1"/>
              <a:t>WebAssembly</a:t>
            </a:r>
            <a:r>
              <a:rPr lang="en-US" sz="3200" dirty="0"/>
              <a:t>) browsers via asm.js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Publishing and app size trimming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4375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6F8EB-BC3D-4F0E-91AA-FFDE0CC0E676}"/>
              </a:ext>
            </a:extLst>
          </p:cNvPr>
          <p:cNvSpPr txBox="1"/>
          <p:nvPr/>
        </p:nvSpPr>
        <p:spPr>
          <a:xfrm>
            <a:off x="0" y="1050758"/>
            <a:ext cx="12191999" cy="4108817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Does </a:t>
            </a:r>
            <a:r>
              <a:rPr lang="en-US" sz="3200" dirty="0" err="1"/>
              <a:t>Blazor</a:t>
            </a:r>
            <a:r>
              <a:rPr lang="en-US" sz="3200" dirty="0"/>
              <a:t> compile my entire .NET assembly into </a:t>
            </a:r>
            <a:r>
              <a:rPr lang="en-US" sz="3200" dirty="0" err="1"/>
              <a:t>WebAssembly</a:t>
            </a:r>
            <a:r>
              <a:rPr lang="en-US" sz="3200" dirty="0"/>
              <a:t>?</a:t>
            </a:r>
          </a:p>
          <a:p>
            <a:pPr marL="1428750" lvl="2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No. </a:t>
            </a:r>
          </a:p>
          <a:p>
            <a:pPr marL="1428750" lvl="2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Only .NET runtime is compiled into </a:t>
            </a:r>
            <a:r>
              <a:rPr lang="en-US" sz="3200" dirty="0" err="1"/>
              <a:t>WebAssembly</a:t>
            </a:r>
            <a:r>
              <a:rPr lang="en-US" sz="3200" dirty="0"/>
              <a:t>.</a:t>
            </a:r>
          </a:p>
          <a:p>
            <a:pPr marL="1428750" lvl="2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Could be support for full static ahead-of-time compilation into </a:t>
            </a:r>
            <a:r>
              <a:rPr lang="en-US" sz="3200" dirty="0" err="1"/>
              <a:t>WebAssembly</a:t>
            </a:r>
            <a:r>
              <a:rPr lang="en-US" sz="3200" dirty="0"/>
              <a:t>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64828630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6F8EB-BC3D-4F0E-91AA-FFDE0CC0E676}"/>
              </a:ext>
            </a:extLst>
          </p:cNvPr>
          <p:cNvSpPr txBox="1"/>
          <p:nvPr/>
        </p:nvSpPr>
        <p:spPr>
          <a:xfrm>
            <a:off x="0" y="1050758"/>
            <a:ext cx="12191999" cy="312393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Won’t the app size huge for the .NET runtime?</a:t>
            </a:r>
          </a:p>
          <a:p>
            <a:pPr marL="1428750" lvl="2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Not really.</a:t>
            </a:r>
          </a:p>
          <a:p>
            <a:pPr marL="1428750" lvl="2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Runs on full Mono Desktop profile right now.</a:t>
            </a:r>
          </a:p>
          <a:p>
            <a:pPr marL="1428750" lvl="2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Plans to reduce size by using custom profile.</a:t>
            </a:r>
          </a:p>
        </p:txBody>
      </p:sp>
    </p:spTree>
    <p:extLst>
      <p:ext uri="{BB962C8B-B14F-4D97-AF65-F5344CB8AC3E}">
        <p14:creationId xmlns:p14="http://schemas.microsoft.com/office/powerpoint/2010/main" val="340985485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6F8EB-BC3D-4F0E-91AA-FFDE0CC0E676}"/>
              </a:ext>
            </a:extLst>
          </p:cNvPr>
          <p:cNvSpPr txBox="1"/>
          <p:nvPr/>
        </p:nvSpPr>
        <p:spPr>
          <a:xfrm>
            <a:off x="0" y="1050758"/>
            <a:ext cx="12191999" cy="255454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Can I use </a:t>
            </a:r>
            <a:r>
              <a:rPr lang="en-US" sz="3200" dirty="0" err="1"/>
              <a:t>Blazor</a:t>
            </a:r>
            <a:r>
              <a:rPr lang="en-US" sz="3200" dirty="0"/>
              <a:t> without .NET backend?</a:t>
            </a:r>
          </a:p>
          <a:p>
            <a:pPr marL="1428750" lvl="2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Yup.</a:t>
            </a:r>
          </a:p>
          <a:p>
            <a:pPr marL="1428750" lvl="2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Can be deployed as set of static files.</a:t>
            </a:r>
          </a:p>
        </p:txBody>
      </p:sp>
    </p:spTree>
    <p:extLst>
      <p:ext uri="{BB962C8B-B14F-4D97-AF65-F5344CB8AC3E}">
        <p14:creationId xmlns:p14="http://schemas.microsoft.com/office/powerpoint/2010/main" val="233123584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Setup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C608F-A04B-46C3-A4D9-0FD40D95D159}"/>
              </a:ext>
            </a:extLst>
          </p:cNvPr>
          <p:cNvSpPr txBox="1"/>
          <p:nvPr/>
        </p:nvSpPr>
        <p:spPr>
          <a:xfrm>
            <a:off x="0" y="1050758"/>
            <a:ext cx="12191999" cy="584775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 err="1"/>
              <a:t>WebAssembly</a:t>
            </a:r>
            <a:r>
              <a:rPr lang="en-US" sz="3200" dirty="0"/>
              <a:t> compatible browser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https://platform-status.mozilla.org/#web-assembly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.NET Core 2.1 Preview 2 SDK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At least v.2.1.300-preview2-008533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https://www.microsoft.com/net/download/dotnet-core/sdk-2.1.300-preview2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Visual Studio 2017 Preview (15.7)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>
                <a:hlinkClick r:id="rId5"/>
              </a:rPr>
              <a:t>https://www.visualstudio.com/vs/preview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fr-FR" sz="3200" dirty="0"/>
              <a:t>ASP.NET </a:t>
            </a:r>
            <a:r>
              <a:rPr lang="fr-FR" sz="3200" dirty="0" err="1"/>
              <a:t>Core</a:t>
            </a:r>
            <a:r>
              <a:rPr lang="fr-FR" sz="3200" dirty="0"/>
              <a:t> </a:t>
            </a:r>
            <a:r>
              <a:rPr lang="fr-FR" sz="3200" dirty="0" err="1"/>
              <a:t>Blazor</a:t>
            </a:r>
            <a:r>
              <a:rPr lang="fr-FR" sz="3200" dirty="0"/>
              <a:t> </a:t>
            </a:r>
            <a:r>
              <a:rPr lang="fr-FR" sz="3200" dirty="0" err="1"/>
              <a:t>Language</a:t>
            </a:r>
            <a:r>
              <a:rPr lang="fr-FR" sz="3200" dirty="0"/>
              <a:t> Services extension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>
                <a:hlinkClick r:id="rId6"/>
              </a:rPr>
              <a:t>https://go.microsoft.com/fwlink/?linkid=870389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985601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Setup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C608F-A04B-46C3-A4D9-0FD40D95D159}"/>
              </a:ext>
            </a:extLst>
          </p:cNvPr>
          <p:cNvSpPr txBox="1"/>
          <p:nvPr/>
        </p:nvSpPr>
        <p:spPr>
          <a:xfrm>
            <a:off x="0" y="1050758"/>
            <a:ext cx="12191999" cy="190821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Visual Studio Code/command line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B3FAE-A9FB-412E-98F7-0B296FABFA4B}"/>
              </a:ext>
            </a:extLst>
          </p:cNvPr>
          <p:cNvSpPr txBox="1"/>
          <p:nvPr/>
        </p:nvSpPr>
        <p:spPr>
          <a:xfrm>
            <a:off x="1549177" y="2217906"/>
            <a:ext cx="909364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lvl="2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dotnet new -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Microsoft.AspNetCore.Blazor.Templates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2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dotnet new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blazor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04369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Code Example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87A09-6ACD-4035-97E7-D47AE28659A0}"/>
              </a:ext>
            </a:extLst>
          </p:cNvPr>
          <p:cNvSpPr txBox="1"/>
          <p:nvPr/>
        </p:nvSpPr>
        <p:spPr>
          <a:xfrm>
            <a:off x="0" y="1050758"/>
            <a:ext cx="12191999" cy="141577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New Project</a:t>
            </a:r>
          </a:p>
        </p:txBody>
      </p:sp>
    </p:spTree>
    <p:extLst>
      <p:ext uri="{BB962C8B-B14F-4D97-AF65-F5344CB8AC3E}">
        <p14:creationId xmlns:p14="http://schemas.microsoft.com/office/powerpoint/2010/main" val="156649555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0" y="1050758"/>
            <a:ext cx="12191999" cy="5401479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What is </a:t>
            </a:r>
            <a:r>
              <a:rPr lang="en-US" sz="3200" dirty="0" err="1"/>
              <a:t>Blazor</a:t>
            </a:r>
            <a:r>
              <a:rPr lang="en-US" sz="3200" dirty="0"/>
              <a:t>?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How </a:t>
            </a:r>
            <a:r>
              <a:rPr lang="en-US" sz="3200" dirty="0" err="1"/>
              <a:t>Blazor</a:t>
            </a:r>
            <a:r>
              <a:rPr lang="en-US" sz="3200" dirty="0"/>
              <a:t> Works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Why?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Features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Roadmap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FAQ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Code Examples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1743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Components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C608F-A04B-46C3-A4D9-0FD40D95D159}"/>
              </a:ext>
            </a:extLst>
          </p:cNvPr>
          <p:cNvSpPr txBox="1"/>
          <p:nvPr/>
        </p:nvSpPr>
        <p:spPr>
          <a:xfrm>
            <a:off x="0" y="1050758"/>
            <a:ext cx="12191999" cy="4370427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Fundamental building block of web apps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Components are self-contained UI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Includes HTML and logic to inject data or respond to events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They can be nested, reused, and shared between projects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Written using C#/Razor and HTML</a:t>
            </a:r>
          </a:p>
        </p:txBody>
      </p:sp>
    </p:spTree>
    <p:extLst>
      <p:ext uri="{BB962C8B-B14F-4D97-AF65-F5344CB8AC3E}">
        <p14:creationId xmlns:p14="http://schemas.microsoft.com/office/powerpoint/2010/main" val="238780516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Code Example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87A09-6ACD-4035-97E7-D47AE28659A0}"/>
              </a:ext>
            </a:extLst>
          </p:cNvPr>
          <p:cNvSpPr txBox="1"/>
          <p:nvPr/>
        </p:nvSpPr>
        <p:spPr>
          <a:xfrm>
            <a:off x="0" y="1050758"/>
            <a:ext cx="12191999" cy="141577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285973668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Layouts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C608F-A04B-46C3-A4D9-0FD40D95D159}"/>
              </a:ext>
            </a:extLst>
          </p:cNvPr>
          <p:cNvSpPr txBox="1"/>
          <p:nvPr/>
        </p:nvSpPr>
        <p:spPr>
          <a:xfrm>
            <a:off x="0" y="1050758"/>
            <a:ext cx="12191999" cy="4862870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Layouts are really just components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Defined in a Razor template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Must implement the </a:t>
            </a:r>
            <a:r>
              <a:rPr lang="en-US" sz="3200" dirty="0" err="1"/>
              <a:t>Microsoft.AspNetCore.Blazor.Layouts.ILayoutComponent</a:t>
            </a:r>
            <a:r>
              <a:rPr lang="en-US" sz="3200" dirty="0"/>
              <a:t> component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Adds a Body property that contains the content to be rendered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Allows for nested layouts</a:t>
            </a:r>
          </a:p>
        </p:txBody>
      </p:sp>
    </p:spTree>
    <p:extLst>
      <p:ext uri="{BB962C8B-B14F-4D97-AF65-F5344CB8AC3E}">
        <p14:creationId xmlns:p14="http://schemas.microsoft.com/office/powerpoint/2010/main" val="213141632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Code Example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87A09-6ACD-4035-97E7-D47AE28659A0}"/>
              </a:ext>
            </a:extLst>
          </p:cNvPr>
          <p:cNvSpPr txBox="1"/>
          <p:nvPr/>
        </p:nvSpPr>
        <p:spPr>
          <a:xfrm>
            <a:off x="0" y="1050758"/>
            <a:ext cx="12191999" cy="141577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Layouts</a:t>
            </a:r>
          </a:p>
        </p:txBody>
      </p:sp>
    </p:spTree>
    <p:extLst>
      <p:ext uri="{BB962C8B-B14F-4D97-AF65-F5344CB8AC3E}">
        <p14:creationId xmlns:p14="http://schemas.microsoft.com/office/powerpoint/2010/main" val="258473171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Routes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C608F-A04B-46C3-A4D9-0FD40D95D159}"/>
              </a:ext>
            </a:extLst>
          </p:cNvPr>
          <p:cNvSpPr txBox="1"/>
          <p:nvPr/>
        </p:nvSpPr>
        <p:spPr>
          <a:xfrm>
            <a:off x="0" y="1050758"/>
            <a:ext cx="12191999" cy="4370427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Handles internal routing of pages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Router is configured in </a:t>
            </a:r>
            <a:r>
              <a:rPr lang="en-US" sz="3200" dirty="0" err="1"/>
              <a:t>App.cshtml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Uses the @Page directive defined in the Pages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Can have multiple routes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Can contain parameters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062039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Code Example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87A09-6ACD-4035-97E7-D47AE28659A0}"/>
              </a:ext>
            </a:extLst>
          </p:cNvPr>
          <p:cNvSpPr txBox="1"/>
          <p:nvPr/>
        </p:nvSpPr>
        <p:spPr>
          <a:xfrm>
            <a:off x="0" y="1050758"/>
            <a:ext cx="12191999" cy="141577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Routes</a:t>
            </a:r>
          </a:p>
        </p:txBody>
      </p:sp>
    </p:spTree>
    <p:extLst>
      <p:ext uri="{BB962C8B-B14F-4D97-AF65-F5344CB8AC3E}">
        <p14:creationId xmlns:p14="http://schemas.microsoft.com/office/powerpoint/2010/main" val="294496329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Data Binding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C608F-A04B-46C3-A4D9-0FD40D95D159}"/>
              </a:ext>
            </a:extLst>
          </p:cNvPr>
          <p:cNvSpPr txBox="1"/>
          <p:nvPr/>
        </p:nvSpPr>
        <p:spPr>
          <a:xfrm>
            <a:off x="0" y="1050758"/>
            <a:ext cx="12191999" cy="6832640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Supports one-way and two-way data binding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Binding using the bind= attribute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Support for binding data types: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 err="1"/>
              <a:t>Int</a:t>
            </a:r>
            <a:endParaRPr lang="en-US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String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 err="1"/>
              <a:t>DateTime</a:t>
            </a:r>
            <a:endParaRPr lang="en-US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 err="1"/>
              <a:t>Enums</a:t>
            </a:r>
            <a:endParaRPr lang="en-US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Bool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If you need another type, you must provide a getter/setter.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961151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Code Example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87A09-6ACD-4035-97E7-D47AE28659A0}"/>
              </a:ext>
            </a:extLst>
          </p:cNvPr>
          <p:cNvSpPr txBox="1"/>
          <p:nvPr/>
        </p:nvSpPr>
        <p:spPr>
          <a:xfrm>
            <a:off x="0" y="1050758"/>
            <a:ext cx="12191999" cy="141577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Data binding</a:t>
            </a:r>
          </a:p>
        </p:txBody>
      </p:sp>
    </p:spTree>
    <p:extLst>
      <p:ext uri="{BB962C8B-B14F-4D97-AF65-F5344CB8AC3E}">
        <p14:creationId xmlns:p14="http://schemas.microsoft.com/office/powerpoint/2010/main" val="146073140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JavaScript Interop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C608F-A04B-46C3-A4D9-0FD40D95D159}"/>
              </a:ext>
            </a:extLst>
          </p:cNvPr>
          <p:cNvSpPr txBox="1"/>
          <p:nvPr/>
        </p:nvSpPr>
        <p:spPr>
          <a:xfrm>
            <a:off x="0" y="1050758"/>
            <a:ext cx="12191999" cy="338554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Supports calling JavaScript from inside </a:t>
            </a:r>
            <a:r>
              <a:rPr lang="en-US" sz="3200" dirty="0" err="1"/>
              <a:t>Blazor</a:t>
            </a:r>
            <a:endParaRPr lang="en-US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 err="1"/>
              <a:t>Blazor</a:t>
            </a:r>
            <a:r>
              <a:rPr lang="en-US" sz="3200" dirty="0"/>
              <a:t> uses registered functions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Supports calling C# from JavaScript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766774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Code Example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87A09-6ACD-4035-97E7-D47AE28659A0}"/>
              </a:ext>
            </a:extLst>
          </p:cNvPr>
          <p:cNvSpPr txBox="1"/>
          <p:nvPr/>
        </p:nvSpPr>
        <p:spPr>
          <a:xfrm>
            <a:off x="0" y="1050758"/>
            <a:ext cx="12191999" cy="141577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JavaScript Interop</a:t>
            </a:r>
          </a:p>
        </p:txBody>
      </p:sp>
    </p:spTree>
    <p:extLst>
      <p:ext uri="{BB962C8B-B14F-4D97-AF65-F5344CB8AC3E}">
        <p14:creationId xmlns:p14="http://schemas.microsoft.com/office/powerpoint/2010/main" val="5138695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DANGER, WILL ROBINSON!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4381501" y="2336393"/>
            <a:ext cx="7810499" cy="2477601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/>
              <a:t>Blazor</a:t>
            </a:r>
            <a:r>
              <a:rPr lang="en-US" sz="3200" dirty="0"/>
              <a:t> is experimental!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0.5.0 was released on July 25, 2018!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73E3F-F92F-4651-B87A-0AFB6921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" y="1381125"/>
            <a:ext cx="4095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4837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8B916-7626-49DC-9E16-DADF5338786B}"/>
              </a:ext>
            </a:extLst>
          </p:cNvPr>
          <p:cNvSpPr txBox="1"/>
          <p:nvPr/>
        </p:nvSpPr>
        <p:spPr>
          <a:xfrm>
            <a:off x="0" y="1296979"/>
            <a:ext cx="12191999" cy="5103822"/>
          </a:xfrm>
          <a:prstGeom prst="rect">
            <a:avLst/>
          </a:prstGeom>
          <a:noFill/>
        </p:spPr>
        <p:txBody>
          <a:bodyPr wrap="square" lIns="0" tIns="457200" rIns="0" bIns="457200" rtlCol="0" anchor="ctr">
            <a:noAutofit/>
          </a:bodyPr>
          <a:lstStyle/>
          <a:p>
            <a:pPr marL="0" lvl="2" algn="ctr"/>
            <a:r>
              <a:rPr lang="en-US" sz="13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5791715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Additional Information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E766A-E396-4361-A6D3-70910CC7AFFD}"/>
              </a:ext>
            </a:extLst>
          </p:cNvPr>
          <p:cNvSpPr txBox="1"/>
          <p:nvPr/>
        </p:nvSpPr>
        <p:spPr>
          <a:xfrm>
            <a:off x="0" y="1050758"/>
            <a:ext cx="12191999" cy="584775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 err="1"/>
              <a:t>Blazor</a:t>
            </a:r>
            <a:r>
              <a:rPr lang="en-US" sz="3200" dirty="0"/>
              <a:t> GitHub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https://github.com/aspnet/Blazor/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Blazor.net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http://blazor.net/docs/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Steve Sanderson’s Intro to </a:t>
            </a:r>
            <a:r>
              <a:rPr lang="en-US" sz="3200" dirty="0" err="1"/>
              <a:t>Blazor</a:t>
            </a:r>
            <a:endParaRPr lang="en-US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>
                <a:hlinkClick r:id="rId5"/>
              </a:rPr>
              <a:t>http://blog.stevensanderson.com/2018/02/06/blazor-intro/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Steve Sanderson’s Demo Video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>
                <a:hlinkClick r:id="rId6"/>
              </a:rPr>
              <a:t>https://www.youtube.com/watch?v=MiLAE6HMr10</a:t>
            </a:r>
            <a:endParaRPr lang="en-US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06565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What is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0" y="1050758"/>
            <a:ext cx="12191999" cy="3046988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/>
              <a:t>Blazor</a:t>
            </a:r>
            <a:r>
              <a:rPr lang="en-US" sz="3200" dirty="0"/>
              <a:t> is a single-page web app framework built on .NET that runs in the browser with </a:t>
            </a:r>
            <a:r>
              <a:rPr lang="en-US" sz="3200" dirty="0" err="1"/>
              <a:t>WebAssembly</a:t>
            </a:r>
            <a:r>
              <a:rPr lang="en-US" sz="3200" dirty="0"/>
              <a:t>. 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Use C#/Razor to author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Browser + Razor = </a:t>
            </a:r>
            <a:r>
              <a:rPr lang="en-US" sz="3200" dirty="0" err="1"/>
              <a:t>Blazor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338533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0" y="1050758"/>
            <a:ext cx="12191999" cy="509370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C# and Razor code files are compiled into .NET assemblies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Assemblies and .NET runtime are downloaded on the browser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 err="1"/>
              <a:t>Blazor</a:t>
            </a:r>
            <a:r>
              <a:rPr lang="en-US" sz="3200" dirty="0"/>
              <a:t> uses JavaScript to bootstrap the .NET runtime (Mono) loading the required assembly references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 err="1"/>
              <a:t>Blazor</a:t>
            </a:r>
            <a:r>
              <a:rPr lang="en-US" sz="3200" dirty="0"/>
              <a:t> allows DOM manipulation/browser API calls from the .NET runtime via JavaScript interoperability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0947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0" y="1050758"/>
            <a:ext cx="12191999" cy="190821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C# and Razor code files are compiled into .NET assemblies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BB9CD-993F-480F-8657-EC5CB40AC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" r="67824"/>
          <a:stretch/>
        </p:blipFill>
        <p:spPr>
          <a:xfrm>
            <a:off x="8356281" y="2680993"/>
            <a:ext cx="2286000" cy="2905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199257-0BA1-4DE0-9A07-883FD2C67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2680993"/>
            <a:ext cx="71913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0222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0" y="1050758"/>
            <a:ext cx="12191999" cy="190821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+mj-lt"/>
              <a:buAutoNum type="arabicPeriod" startAt="2"/>
            </a:pPr>
            <a:r>
              <a:rPr lang="en-US" sz="3200" dirty="0"/>
              <a:t>Assemblies and .NET runtime are downloaded on the browser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D84CA-4C35-47E5-95D7-E36828757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4" y="2392235"/>
            <a:ext cx="5657850" cy="1133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ED9FE1-041A-49D6-A30E-FF893935D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286" y="3525710"/>
            <a:ext cx="6067425" cy="1733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18B227-3F0E-4BBC-9418-230D0D97D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286" y="5091112"/>
            <a:ext cx="60483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5867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0" y="1050758"/>
            <a:ext cx="12191999" cy="190821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+mj-lt"/>
              <a:buAutoNum type="arabicPeriod" startAt="3"/>
            </a:pPr>
            <a:r>
              <a:rPr lang="en-US" sz="3200" dirty="0" err="1"/>
              <a:t>Blazor</a:t>
            </a:r>
            <a:r>
              <a:rPr lang="en-US" sz="3200" dirty="0"/>
              <a:t> uses JavaScript to bootstrap the .NET runtime loading the required assembly 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F215C-FC81-4669-A9F6-04D7F4E8B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611" y="2913365"/>
            <a:ext cx="7194778" cy="355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860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0" y="1050758"/>
            <a:ext cx="12191999" cy="190821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+mj-lt"/>
              <a:buAutoNum type="arabicPeriod" startAt="3"/>
            </a:pPr>
            <a:r>
              <a:rPr lang="en-US" sz="3200" dirty="0" err="1"/>
              <a:t>Blazor</a:t>
            </a:r>
            <a:r>
              <a:rPr lang="en-US" sz="3200" dirty="0"/>
              <a:t> uses JavaScript to bootstrap the .NET runtime loading the required assembly references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BC4157-FD6C-44A4-9E2F-644C5250A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147" y="2597335"/>
            <a:ext cx="8943703" cy="408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1703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impl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DD_master_page">
  <a:themeElements>
    <a:clrScheme name="Custom 28">
      <a:dk1>
        <a:srgbClr val="455565"/>
      </a:dk1>
      <a:lt1>
        <a:sysClr val="window" lastClr="FFFFFF"/>
      </a:lt1>
      <a:dk2>
        <a:srgbClr val="A2AAB2"/>
      </a:dk2>
      <a:lt2>
        <a:srgbClr val="656E71"/>
      </a:lt2>
      <a:accent1>
        <a:srgbClr val="69BE28"/>
      </a:accent1>
      <a:accent2>
        <a:srgbClr val="82DC3C"/>
      </a:accent2>
      <a:accent3>
        <a:srgbClr val="00B3A0"/>
      </a:accent3>
      <a:accent4>
        <a:srgbClr val="189BA9"/>
      </a:accent4>
      <a:accent5>
        <a:srgbClr val="437DB2"/>
      </a:accent5>
      <a:accent6>
        <a:srgbClr val="27AAE1"/>
      </a:accent6>
      <a:hlink>
        <a:srgbClr val="0784C1"/>
      </a:hlink>
      <a:folHlink>
        <a:srgbClr val="0784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  <a:effectLst/>
      </a:spPr>
      <a:bodyPr lIns="36000" tIns="36000" rIns="36000" bIns="36000" anchor="ctr"/>
      <a:lstStyle>
        <a:defPPr algn="ctr" fontAlgn="auto">
          <a:lnSpc>
            <a:spcPct val="110000"/>
          </a:lnSpc>
          <a:spcBef>
            <a:spcPts val="200"/>
          </a:spcBef>
          <a:spcAft>
            <a:spcPts val="200"/>
          </a:spcAft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 Guidelines_26 02 2014_v4" id="{0BC10357-EC50-4911-A748-C21717FBD21B}" vid="{E9D06FB4-3EBD-4EE0-910D-62CBDA6F397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559</TotalTime>
  <Words>809</Words>
  <Application>Microsoft Office PowerPoint</Application>
  <PresentationFormat>Widescreen</PresentationFormat>
  <Paragraphs>174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ＭＳ Ｐゴシック</vt:lpstr>
      <vt:lpstr>Arial</vt:lpstr>
      <vt:lpstr>Calibri</vt:lpstr>
      <vt:lpstr>Georgia</vt:lpstr>
      <vt:lpstr>Segoe UI</vt:lpstr>
      <vt:lpstr>Segoe UI Light</vt:lpstr>
      <vt:lpstr>Segoe UI Semibold</vt:lpstr>
      <vt:lpstr>Source Sans Pro</vt:lpstr>
      <vt:lpstr>Simple</vt:lpstr>
      <vt:lpstr>DD_master_page</vt:lpstr>
      <vt:lpstr>PowerPoint Presentation</vt:lpstr>
      <vt:lpstr>Overview</vt:lpstr>
      <vt:lpstr>DANGER, WILL ROBINSON!</vt:lpstr>
      <vt:lpstr>What is Blazor?</vt:lpstr>
      <vt:lpstr>How Blazor Works</vt:lpstr>
      <vt:lpstr>How Blazor Works</vt:lpstr>
      <vt:lpstr>How Blazor Works</vt:lpstr>
      <vt:lpstr>How Blazor Works</vt:lpstr>
      <vt:lpstr>How Blazor Works</vt:lpstr>
      <vt:lpstr>How Blazor Works</vt:lpstr>
      <vt:lpstr>Why?</vt:lpstr>
      <vt:lpstr>Features</vt:lpstr>
      <vt:lpstr>Features</vt:lpstr>
      <vt:lpstr>FAQ</vt:lpstr>
      <vt:lpstr>FAQ</vt:lpstr>
      <vt:lpstr>FAQ</vt:lpstr>
      <vt:lpstr>Setup</vt:lpstr>
      <vt:lpstr>Setup</vt:lpstr>
      <vt:lpstr>Code Example</vt:lpstr>
      <vt:lpstr>Components</vt:lpstr>
      <vt:lpstr>Code Example</vt:lpstr>
      <vt:lpstr>Layouts</vt:lpstr>
      <vt:lpstr>Code Example</vt:lpstr>
      <vt:lpstr>Routes</vt:lpstr>
      <vt:lpstr>Code Example</vt:lpstr>
      <vt:lpstr>Data Binding</vt:lpstr>
      <vt:lpstr>Code Example</vt:lpstr>
      <vt:lpstr>JavaScript Interop</vt:lpstr>
      <vt:lpstr>Code Example</vt:lpstr>
      <vt:lpstr>Questions</vt:lpstr>
      <vt:lpstr>Additional Information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Jablonsky</dc:creator>
  <cp:keywords/>
  <dc:description/>
  <cp:lastModifiedBy>Sujith Quintelier</cp:lastModifiedBy>
  <cp:revision>47</cp:revision>
  <dcterms:created xsi:type="dcterms:W3CDTF">2018-04-19T08:38:52Z</dcterms:created>
  <dcterms:modified xsi:type="dcterms:W3CDTF">2018-08-02T11:14:08Z</dcterms:modified>
  <cp:category/>
</cp:coreProperties>
</file>