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9" r:id="rId29"/>
    <p:sldId id="350" r:id="rId30"/>
    <p:sldId id="351" r:id="rId31"/>
    <p:sldId id="346" r:id="rId32"/>
    <p:sldId id="347" r:id="rId3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10C302-A7DC-4AAB-B853-04062C0F3144}">
          <p14:sldIdLst>
            <p14:sldId id="257"/>
            <p14:sldId id="261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9"/>
            <p14:sldId id="350"/>
            <p14:sldId id="351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568"/>
    <a:srgbClr val="FCCDB6"/>
    <a:srgbClr val="D9D9D9"/>
    <a:srgbClr val="0074AF"/>
    <a:srgbClr val="00B0F0"/>
    <a:srgbClr val="6EAA2E"/>
    <a:srgbClr val="0084B4"/>
    <a:srgbClr val="EFF1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6445" autoAdjust="0"/>
  </p:normalViewPr>
  <p:slideViewPr>
    <p:cSldViewPr snapToGrid="0">
      <p:cViewPr varScale="1">
        <p:scale>
          <a:sx n="130" d="100"/>
          <a:sy n="130" d="100"/>
        </p:scale>
        <p:origin x="110" y="2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3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759650-762C-9343-8990-0901C80FC7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2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3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1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6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4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6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7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8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3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70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3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0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1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95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7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8181" y="0"/>
            <a:ext cx="12200180" cy="6869843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771" y="0"/>
            <a:ext cx="1941285" cy="258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77511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752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3" y="1408823"/>
            <a:ext cx="5495760" cy="4186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298669" y="1409289"/>
            <a:ext cx="5497515" cy="41862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693" y="169335"/>
            <a:ext cx="9676524" cy="793749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745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211424"/>
            <a:ext cx="11377101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396694" y="1683603"/>
            <a:ext cx="11376207" cy="410877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9676524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362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695" y="1529025"/>
            <a:ext cx="11376205" cy="481724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008583"/>
            <a:ext cx="11377101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12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81724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694" y="169334"/>
            <a:ext cx="11376205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008583"/>
            <a:ext cx="11377100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71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81724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5819" y="1008583"/>
            <a:ext cx="11377101" cy="381000"/>
          </a:xfrm>
          <a:prstGeom prst="rect">
            <a:avLst/>
          </a:prstGeom>
        </p:spPr>
        <p:txBody>
          <a:bodyPr/>
          <a:lstStyle>
            <a:lvl1pPr algn="ctr">
              <a:defRPr sz="1867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120648" indent="0" algn="ctr">
              <a:buNone/>
              <a:defRPr sz="1867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28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0413" y="1145277"/>
            <a:ext cx="3805411" cy="3220412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0413" y="4525769"/>
            <a:ext cx="3165808" cy="19322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51383" y="4525769"/>
            <a:ext cx="8149535" cy="193225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64451" y="1145277"/>
            <a:ext cx="2715011" cy="322041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35005" y="190029"/>
            <a:ext cx="4665912" cy="2467036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35007" y="2817145"/>
            <a:ext cx="4698056" cy="1548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14" y="190029"/>
            <a:ext cx="6712839" cy="751351"/>
          </a:xfrm>
          <a:prstGeom prst="rect">
            <a:avLst/>
          </a:prstGeom>
        </p:spPr>
        <p:txBody>
          <a:bodyPr/>
          <a:lstStyle>
            <a:lvl1pPr algn="l">
              <a:defRPr sz="2933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6212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0413" y="1145277"/>
            <a:ext cx="3805411" cy="322041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239178" indent="0" algn="l">
              <a:defRPr sz="3200">
                <a:solidFill>
                  <a:srgbClr val="FFFFFF"/>
                </a:solidFill>
                <a:latin typeface="Arial"/>
                <a:cs typeface="Arial"/>
              </a:defRPr>
            </a:lvl1pPr>
            <a:lvl2pPr marL="478355" indent="241294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0413" y="4525769"/>
            <a:ext cx="3165808" cy="19322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51383" y="4525769"/>
            <a:ext cx="8149535" cy="1932257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64451" y="1145277"/>
            <a:ext cx="2715011" cy="3220412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35005" y="190029"/>
            <a:ext cx="4665912" cy="246703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239178" indent="0" algn="l">
              <a:defRPr sz="32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78355" indent="-23917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35007" y="2817145"/>
            <a:ext cx="4698056" cy="1548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14" y="190029"/>
            <a:ext cx="6712839" cy="751351"/>
          </a:xfrm>
          <a:prstGeom prst="rect">
            <a:avLst/>
          </a:prstGeom>
        </p:spPr>
        <p:txBody>
          <a:bodyPr/>
          <a:lstStyle>
            <a:lvl1pPr algn="l">
              <a:defRPr sz="2933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2687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0413" y="1145277"/>
            <a:ext cx="3805411" cy="32204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116414" indent="0" algn="l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 marL="116414" indent="122764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0413" y="4525769"/>
            <a:ext cx="3165808" cy="1932257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116414" indent="0" algn="l">
              <a:defRPr sz="2667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51383" y="4525769"/>
            <a:ext cx="8149535" cy="1932257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364451" y="1145277"/>
            <a:ext cx="2715011" cy="322041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35005" y="190029"/>
            <a:ext cx="4665912" cy="246703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16414" indent="0" algn="l">
              <a:defRPr sz="32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116414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35007" y="2817145"/>
            <a:ext cx="4698056" cy="1548544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14" y="190029"/>
            <a:ext cx="6712839" cy="751351"/>
          </a:xfrm>
          <a:prstGeom prst="rect">
            <a:avLst/>
          </a:prstGeom>
        </p:spPr>
        <p:txBody>
          <a:bodyPr/>
          <a:lstStyle>
            <a:lvl1pPr algn="l">
              <a:defRPr sz="2933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118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9349318" y="5003012"/>
            <a:ext cx="2408765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6" y="4055044"/>
            <a:ext cx="335480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6" y="398424"/>
            <a:ext cx="435714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9349318" y="398425"/>
            <a:ext cx="2408765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9318" y="5003012"/>
            <a:ext cx="2408764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4891617" y="398424"/>
            <a:ext cx="4357515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46618" y="4055044"/>
            <a:ext cx="3335953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9318" y="398425"/>
            <a:ext cx="2408764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8632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048"/>
            <a:ext cx="12192000" cy="6859047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133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771" y="0"/>
            <a:ext cx="1941285" cy="2588381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92615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891617" y="398424"/>
            <a:ext cx="4357515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46618" y="4055044"/>
            <a:ext cx="3335953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9349318" y="5003012"/>
            <a:ext cx="2408765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6" y="4055044"/>
            <a:ext cx="335480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6" y="398424"/>
            <a:ext cx="435714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9349318" y="398425"/>
            <a:ext cx="2408765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9318" y="5003012"/>
            <a:ext cx="2408764" cy="1256569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9318" y="398425"/>
            <a:ext cx="2408764" cy="1744135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4969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02048" y="398424"/>
            <a:ext cx="4347085" cy="3547536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7" name="Rounded Rectangle 26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902048" y="398426"/>
            <a:ext cx="4347085" cy="354753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336400" y="398425"/>
            <a:ext cx="2421683" cy="170096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349318" y="5008855"/>
            <a:ext cx="2408765" cy="12691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427765" y="4052657"/>
            <a:ext cx="3363979" cy="2225377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7765" y="4052657"/>
            <a:ext cx="3363979" cy="222537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877779" y="4959626"/>
            <a:ext cx="5371355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9336401" y="3592897"/>
            <a:ext cx="2421681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27766" y="2643529"/>
            <a:ext cx="4363668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485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4902048" y="398424"/>
            <a:ext cx="4347085" cy="3547536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/>
          </a:p>
        </p:txBody>
      </p:sp>
      <p:sp>
        <p:nvSpPr>
          <p:cNvPr id="27" name="Rounded Rectangle 26"/>
          <p:cNvSpPr/>
          <p:nvPr userDrawn="1"/>
        </p:nvSpPr>
        <p:spPr>
          <a:xfrm>
            <a:off x="3881968" y="4055044"/>
            <a:ext cx="536716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4055044"/>
            <a:ext cx="5371355" cy="2204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9349318" y="2228436"/>
            <a:ext cx="240876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218759"/>
            <a:ext cx="2408764" cy="268069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427766" y="398424"/>
            <a:ext cx="4363668" cy="3547536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902048" y="398426"/>
            <a:ext cx="4347085" cy="354753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239178" indent="0" algn="l">
              <a:tabLst>
                <a:tab pos="116414" algn="l"/>
              </a:tabLst>
              <a:defRPr sz="32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478355" indent="-23917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336400" y="398425"/>
            <a:ext cx="2421683" cy="170096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349318" y="5008855"/>
            <a:ext cx="2408765" cy="126918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427765" y="4052657"/>
            <a:ext cx="3363979" cy="2225377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7765" y="4052657"/>
            <a:ext cx="3363979" cy="222537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877779" y="4959626"/>
            <a:ext cx="5371355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9336401" y="3592897"/>
            <a:ext cx="2421681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27766" y="2643529"/>
            <a:ext cx="4363668" cy="13105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133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184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770" y="0"/>
            <a:ext cx="1941285" cy="258838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048"/>
            <a:ext cx="12192000" cy="6859047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133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0089627" y="1924921"/>
            <a:ext cx="1455235" cy="5667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01293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820770" y="-1048"/>
            <a:ext cx="1939860" cy="2589429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048"/>
            <a:ext cx="12192000" cy="6859047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1219170" rtl="0" eaLnBrk="1" fontAlgn="auto" latinLnBrk="0" hangingPunct="1">
              <a:lnSpc>
                <a:spcPct val="114000"/>
              </a:lnSpc>
              <a:spcBef>
                <a:spcPts val="800"/>
              </a:spcBef>
              <a:spcAft>
                <a:spcPts val="133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10073217" y="1924921"/>
            <a:ext cx="1445684" cy="5667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87" y="548680"/>
            <a:ext cx="1501052" cy="1244949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80877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10635" y="161003"/>
            <a:ext cx="10460579" cy="8337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1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0051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47876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47876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91000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91000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22356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822356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949010" y="1375838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8949010" y="2053172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00051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400051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547876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2547876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1000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91000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822356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6822356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949010" y="3894672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8949010" y="4572006"/>
            <a:ext cx="2021429" cy="15663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600">
                <a:solidFill>
                  <a:srgbClr val="9AA5AE"/>
                </a:solidFill>
                <a:latin typeface="Arial"/>
                <a:cs typeface="Arial"/>
              </a:defRPr>
            </a:lvl1pPr>
            <a:lvl2pPr marL="4233" indent="0">
              <a:buNone/>
              <a:defRPr sz="1467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68259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8181" y="0"/>
            <a:ext cx="12200180" cy="6869843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10367" y="-2"/>
            <a:ext cx="3665141" cy="6869844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4548" y="1047756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sz="1867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94548" y="1725090"/>
            <a:ext cx="2021429" cy="153457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 marL="4233" indent="0">
              <a:buNone/>
              <a:defRPr sz="140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715876" y="1725090"/>
            <a:ext cx="8057025" cy="560911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94218" y="175684"/>
            <a:ext cx="730249" cy="787400"/>
          </a:xfrm>
          <a:prstGeom prst="rect">
            <a:avLst/>
          </a:prstGeom>
        </p:spPr>
        <p:txBody>
          <a:bodyPr vert="horz"/>
          <a:lstStyle>
            <a:lvl1pPr>
              <a:defRPr sz="1867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715876" y="2661708"/>
            <a:ext cx="8057025" cy="2787651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23"/>
            <a:ext cx="12192000" cy="6853076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10367" y="-2"/>
            <a:ext cx="3665141" cy="6869844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fontAlgn="auto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4548" y="1047756"/>
            <a:ext cx="2021429" cy="486833"/>
          </a:xfrm>
          <a:prstGeom prst="rect">
            <a:avLst/>
          </a:prstGeom>
        </p:spPr>
        <p:txBody>
          <a:bodyPr vert="horz"/>
          <a:lstStyle>
            <a:lvl1pPr>
              <a:defRPr sz="18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94548" y="1725090"/>
            <a:ext cx="2021429" cy="271061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 marL="4233" indent="0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67">
                <a:latin typeface="Source Sans Pro"/>
                <a:cs typeface="Source Sans Pro"/>
              </a:defRPr>
            </a:lvl3pPr>
            <a:lvl4pPr>
              <a:defRPr sz="1867">
                <a:latin typeface="Source Sans Pro"/>
                <a:cs typeface="Source Sans Pro"/>
              </a:defRPr>
            </a:lvl4pPr>
            <a:lvl5pPr>
              <a:defRPr sz="1867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3715876" y="2518833"/>
            <a:ext cx="8057025" cy="2788040"/>
          </a:xfrm>
          <a:prstGeom prst="rect">
            <a:avLst/>
          </a:prstGeom>
        </p:spPr>
        <p:txBody>
          <a:bodyPr vert="horz"/>
          <a:lstStyle>
            <a:lvl1pPr>
              <a:defRPr sz="2133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3715876" y="1725090"/>
            <a:ext cx="8057025" cy="560911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32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94218" y="175684"/>
            <a:ext cx="730249" cy="787400"/>
          </a:xfrm>
          <a:prstGeom prst="rect">
            <a:avLst/>
          </a:prstGeom>
        </p:spPr>
        <p:txBody>
          <a:bodyPr vert="horz"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17960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4923"/>
            <a:ext cx="12192000" cy="685307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255388" y="6024708"/>
            <a:ext cx="4527369" cy="3838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867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6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1302876" y="3645654"/>
            <a:ext cx="10216025" cy="512233"/>
          </a:xfrm>
          <a:prstGeom prst="rect">
            <a:avLst/>
          </a:prstGeom>
        </p:spPr>
        <p:txBody>
          <a:bodyPr vert="horz"/>
          <a:lstStyle>
            <a:lvl1pPr>
              <a:defRPr sz="24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1302876" y="4379923"/>
            <a:ext cx="10216025" cy="173259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333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5843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4" y="1291761"/>
            <a:ext cx="11376207" cy="42065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3"/>
            <a:ext cx="9928511" cy="79375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7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77511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6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6693" y="169334"/>
            <a:ext cx="11376207" cy="79375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694" y="1529025"/>
            <a:ext cx="11376207" cy="477511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03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30" y="180667"/>
            <a:ext cx="1598169" cy="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xStyles>
    <p:titleStyle>
      <a:lvl1pPr algn="l" defTabSz="1219170" rtl="0" eaLnBrk="1" latinLnBrk="0" hangingPunct="1">
        <a:lnSpc>
          <a:spcPct val="120000"/>
        </a:lnSpc>
        <a:spcBef>
          <a:spcPts val="267"/>
        </a:spcBef>
        <a:spcAft>
          <a:spcPts val="267"/>
        </a:spcAft>
        <a:buNone/>
        <a:defRPr sz="2667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4000"/>
        </a:lnSpc>
        <a:spcBef>
          <a:spcPts val="800"/>
        </a:spcBef>
        <a:spcAft>
          <a:spcPts val="133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237061" algn="l" defTabSz="1219170" rtl="0" eaLnBrk="1" latinLnBrk="0" hangingPunct="1">
        <a:lnSpc>
          <a:spcPct val="114000"/>
        </a:lnSpc>
        <a:spcBef>
          <a:spcPts val="267"/>
        </a:spcBef>
        <a:spcAft>
          <a:spcPts val="533"/>
        </a:spcAft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3300" indent="-251878" algn="l" defTabSz="1219170" rtl="0" eaLnBrk="1" latinLnBrk="0" hangingPunct="1">
        <a:lnSpc>
          <a:spcPct val="114000"/>
        </a:lnSpc>
        <a:spcBef>
          <a:spcPts val="133"/>
        </a:spcBef>
        <a:spcAft>
          <a:spcPts val="267"/>
        </a:spcAft>
        <a:buFont typeface="Arial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447764" indent="-304792" algn="l" defTabSz="1219170" rtl="0" eaLnBrk="1" latinLnBrk="0" hangingPunct="1">
        <a:lnSpc>
          <a:spcPct val="114000"/>
        </a:lnSpc>
        <a:spcBef>
          <a:spcPts val="133"/>
        </a:spcBef>
        <a:spcAft>
          <a:spcPts val="533"/>
        </a:spcAft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924003" indent="-230712" algn="l" defTabSz="1219170" rtl="0" eaLnBrk="1" latinLnBrk="0" hangingPunct="1">
        <a:lnSpc>
          <a:spcPct val="114000"/>
        </a:lnSpc>
        <a:spcBef>
          <a:spcPts val="133"/>
        </a:spcBef>
        <a:spcAft>
          <a:spcPts val="800"/>
        </a:spcAft>
        <a:buFont typeface="Arial" pitchFamily="34" charset="0"/>
        <a:buChar char="-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marketplace.visualstudio.com/items?itemName=aspnet.blaz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visualstudio.com/vs" TargetMode="External"/><Relationship Id="rId5" Type="http://schemas.openxmlformats.org/officeDocument/2006/relationships/hyperlink" Target="https://www.microsoft.com/net/download/dotnet-core/sdk-2.1.302" TargetMode="External"/><Relationship Id="rId4" Type="http://schemas.openxmlformats.org/officeDocument/2006/relationships/hyperlink" Target="https://platform-status.mozilla.org/#web-assembl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www.youtube.com/watch?v=MiLAE6HMr1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log.stevensanderson.com/2018/02/06/blazor-intro/" TargetMode="External"/><Relationship Id="rId5" Type="http://schemas.openxmlformats.org/officeDocument/2006/relationships/hyperlink" Target="http://blazor.net/docs/" TargetMode="External"/><Relationship Id="rId4" Type="http://schemas.openxmlformats.org/officeDocument/2006/relationships/hyperlink" Target="https://github.com/aspnet/Blaz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hinkstockPhotos-471296532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220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2711514"/>
            <a:ext cx="12192000" cy="41464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 defTabSz="1219170">
              <a:lnSpc>
                <a:spcPct val="110000"/>
              </a:lnSpc>
              <a:spcBef>
                <a:spcPts val="267"/>
              </a:spcBef>
              <a:spcAft>
                <a:spcPts val="267"/>
              </a:spcAft>
            </a:pPr>
            <a:endParaRPr lang="en-US" sz="2133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An Experimental .NET framework for the browser/Sujith Quintelier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10959" y="4285281"/>
            <a:ext cx="406295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2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-88862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548" y="1047756"/>
            <a:ext cx="2021429" cy="486833"/>
          </a:xfrm>
        </p:spPr>
        <p:txBody>
          <a:bodyPr/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1109" y="849840"/>
            <a:ext cx="8438026" cy="920346"/>
          </a:xfrm>
        </p:spPr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2400" dirty="0" err="1"/>
              <a:t>Blazor</a:t>
            </a:r>
            <a:r>
              <a:rPr lang="en-US" sz="2400" dirty="0"/>
              <a:t> uses JavaScript to bootstrap the .NET runtime loading the required assembly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endParaRPr lang="en-US" dirty="0">
              <a:solidFill>
                <a:srgbClr val="455565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Bootstrap</a:t>
            </a:r>
          </a:p>
          <a:p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50FFBB-273F-4D62-ADC2-A66C7A96D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071" y="2102295"/>
            <a:ext cx="7244361" cy="33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-88862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548" y="1047756"/>
            <a:ext cx="2021429" cy="486833"/>
          </a:xfrm>
        </p:spPr>
        <p:txBody>
          <a:bodyPr/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1109" y="849840"/>
            <a:ext cx="8438026" cy="920346"/>
          </a:xfrm>
        </p:spPr>
        <p:txBody>
          <a:bodyPr/>
          <a:lstStyle/>
          <a:p>
            <a:pPr marL="971550" lvl="1" indent="-514350">
              <a:buFont typeface="+mj-lt"/>
              <a:buAutoNum type="arabicPeriod" startAt="4"/>
            </a:pPr>
            <a:r>
              <a:rPr lang="en-US" sz="2400" dirty="0" err="1"/>
              <a:t>Blazor</a:t>
            </a:r>
            <a:r>
              <a:rPr lang="en-US" sz="2400" dirty="0"/>
              <a:t> allows DOM manipulation/browser API calls from the .NET runtime via JavaScript interoperability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endParaRPr lang="en-US" dirty="0">
              <a:solidFill>
                <a:srgbClr val="455565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Bootstrap</a:t>
            </a:r>
          </a:p>
          <a:p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400DE2-DB59-44FF-8FC3-422CDA081F14}"/>
              </a:ext>
            </a:extLst>
          </p:cNvPr>
          <p:cNvGrpSpPr/>
          <p:nvPr/>
        </p:nvGrpSpPr>
        <p:grpSpPr>
          <a:xfrm>
            <a:off x="1792284" y="1985385"/>
            <a:ext cx="9302020" cy="2918844"/>
            <a:chOff x="810531" y="3069677"/>
            <a:chExt cx="9302020" cy="29188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5DDADC-AB82-4E36-8F6C-2E31E61754FA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39E691D-8E52-49CD-94B9-543C1969AFCF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54BE15-CC38-4986-B11B-4B906A93A925}"/>
                </a:ext>
              </a:extLst>
            </p:cNvPr>
            <p:cNvSpPr txBox="1"/>
            <p:nvPr/>
          </p:nvSpPr>
          <p:spPr>
            <a:xfrm>
              <a:off x="3993412" y="3157938"/>
              <a:ext cx="138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Tree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32DC042-24BD-4BDB-956A-63654B0C60B6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E65D43-DA0C-4282-8626-D6BEC9BEE122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0CB2E8-0C4C-49BD-A25E-207C02646D62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2CBB913-E3D6-4121-8A48-FF85739AD45F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F5C97B-7522-45C1-8F3F-3483E82D6EFF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7F04CA-55E0-49D8-9D63-3F333D8A02F8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F380131-4B24-4844-BBA2-131E6A7BA7DD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CFEAD8-2DD9-42B7-AFB7-E1AD87FE1FC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B6DF18-D3B7-4D7C-A6AD-CDADE326E045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1BE78A4-5C34-4632-8C1F-5BD8AE2119C9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561C57-569E-4F31-B918-906756A28D46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730D41-7866-4DF2-A007-47FB79A3F009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0B8573A-2042-40BC-9F86-C312AAA05984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6D57E7-4234-4C7A-A0A0-5B79E1B7F5AE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70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8438026" cy="4415361"/>
          </a:xfrm>
        </p:spPr>
        <p:txBody>
          <a:bodyPr/>
          <a:lstStyle/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Full Stack development using C# and .NET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.NET advantages: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Performance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Scalability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Maintainability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Cross Platform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Visual Studio (Code)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Why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33459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8438026" cy="4415361"/>
          </a:xfrm>
        </p:spPr>
        <p:txBody>
          <a:bodyPr/>
          <a:lstStyle/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Component model for building composable UI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Routing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Layouts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Forms and validation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Dependency injection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JavaScript interop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Live reloading in the browser during development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Server-side rendering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Features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Features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Part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951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8438026" cy="4415361"/>
          </a:xfrm>
        </p:spPr>
        <p:txBody>
          <a:bodyPr/>
          <a:lstStyle/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Full .NET debugging both in browsers and in the IDE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Rich IntelliSense and tooling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Ability to run on older (non-</a:t>
            </a:r>
            <a:r>
              <a:rPr lang="en-US" sz="2400" dirty="0" err="1"/>
              <a:t>WebAssembly</a:t>
            </a:r>
            <a:r>
              <a:rPr lang="en-US" sz="2400" dirty="0"/>
              <a:t>) browsers via asm.js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Publishing and app size trimming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Features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Features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Part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82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10525" y="807263"/>
            <a:ext cx="7963690" cy="4415361"/>
          </a:xfrm>
        </p:spPr>
        <p:txBody>
          <a:bodyPr/>
          <a:lstStyle/>
          <a:p>
            <a:pPr marL="971550" lvl="1" indent="-514350"/>
            <a:r>
              <a:rPr lang="en-US" sz="2000" dirty="0" err="1"/>
              <a:t>WebAssembly</a:t>
            </a:r>
            <a:r>
              <a:rPr lang="en-US" sz="2000" dirty="0"/>
              <a:t> compatible browser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https://platform-status.mozilla.org/#web-assembly</a:t>
            </a:r>
            <a:endParaRPr lang="en-US" sz="2000" dirty="0"/>
          </a:p>
          <a:p>
            <a:pPr marL="971550" lvl="1" indent="-514350"/>
            <a:r>
              <a:rPr lang="en-US" sz="2000" dirty="0"/>
              <a:t>.NET Core 2.1 SDK (2.1.300 or later)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https://www.microsoft.com/net/download/dotnet-core/sdk-2.1.302</a:t>
            </a:r>
            <a:endParaRPr lang="en-US" sz="2000" dirty="0"/>
          </a:p>
          <a:p>
            <a:pPr marL="971550" lvl="1" indent="-514350"/>
            <a:r>
              <a:rPr lang="en-US" sz="2000" dirty="0"/>
              <a:t>Visual Studio 2017 (15.7 or later)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https://www.visualstudio.com/vs</a:t>
            </a:r>
            <a:endParaRPr lang="en-US" sz="2000" dirty="0"/>
          </a:p>
          <a:p>
            <a:pPr marL="971550" lvl="1" indent="-514350"/>
            <a:r>
              <a:rPr lang="fr-FR" sz="2000" dirty="0"/>
              <a:t>ASP.NET </a:t>
            </a:r>
            <a:r>
              <a:rPr lang="fr-FR" sz="2000" dirty="0" err="1"/>
              <a:t>Core</a:t>
            </a:r>
            <a:r>
              <a:rPr lang="fr-FR" sz="2000" dirty="0"/>
              <a:t> </a:t>
            </a:r>
            <a:r>
              <a:rPr lang="fr-FR" sz="2000" dirty="0" err="1"/>
              <a:t>Blazor</a:t>
            </a:r>
            <a:r>
              <a:rPr lang="fr-FR" sz="2000" dirty="0"/>
              <a:t> </a:t>
            </a:r>
            <a:r>
              <a:rPr lang="fr-FR" sz="2000" dirty="0" err="1"/>
              <a:t>Language</a:t>
            </a:r>
            <a:r>
              <a:rPr lang="fr-FR" sz="2000" dirty="0"/>
              <a:t> Services extension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https://marketplace.visualstudio.com/items?itemName=aspnet.blazor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Setup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Setup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Part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546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sz="2000" dirty="0"/>
              <a:t>Visual Studio Code/command line</a:t>
            </a: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dotnet new 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Microsoft.AspNetCore.Blazor.Templates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dotnet new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blazor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/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Setup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Setup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Part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74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sz="2000" dirty="0"/>
              <a:t>New Project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Code Example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Code Example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New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16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8438026" cy="4415361"/>
          </a:xfrm>
        </p:spPr>
        <p:txBody>
          <a:bodyPr/>
          <a:lstStyle/>
          <a:p>
            <a:pPr marL="971550" lvl="1" indent="-514350"/>
            <a:r>
              <a:rPr lang="en-US" sz="2400" dirty="0"/>
              <a:t>Fundamental building block of web apps</a:t>
            </a:r>
          </a:p>
          <a:p>
            <a:pPr marL="971550" lvl="1" indent="-514350"/>
            <a:r>
              <a:rPr lang="en-US" sz="2400" dirty="0"/>
              <a:t>Components are self-contained UI </a:t>
            </a:r>
          </a:p>
          <a:p>
            <a:pPr marL="971550" lvl="1" indent="-514350"/>
            <a:r>
              <a:rPr lang="en-US" sz="2400" dirty="0"/>
              <a:t>Includes HTML and logic to inject data or respond to events</a:t>
            </a:r>
          </a:p>
          <a:p>
            <a:pPr marL="971550" lvl="1" indent="-514350"/>
            <a:r>
              <a:rPr lang="en-US" sz="2400" dirty="0"/>
              <a:t>They can be nested, reused, and shared between projects</a:t>
            </a:r>
          </a:p>
          <a:p>
            <a:pPr marL="971550" lvl="1" indent="-514350"/>
            <a:r>
              <a:rPr lang="en-US" sz="2400" dirty="0"/>
              <a:t>Written using C#/Razor and HTML</a:t>
            </a:r>
          </a:p>
          <a:p>
            <a:pPr marL="742950" lvl="1" indent="-285750">
              <a:spcAft>
                <a:spcPts val="600"/>
              </a:spcAft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Components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47624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sz="2000" dirty="0"/>
              <a:t>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Code Example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Code Example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57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6357343" cy="4415361"/>
          </a:xfrm>
        </p:spPr>
        <p:txBody>
          <a:bodyPr/>
          <a:lstStyle/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r>
              <a:rPr lang="en-US" sz="2400" dirty="0"/>
              <a:t>?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How </a:t>
            </a:r>
            <a:r>
              <a:rPr lang="en-US" sz="2400" dirty="0" err="1"/>
              <a:t>Blazor</a:t>
            </a:r>
            <a:r>
              <a:rPr lang="en-US" sz="2400" dirty="0"/>
              <a:t> Works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Why?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Features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Roadmap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FAQ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Code Examples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Overview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1516072" cy="323968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1091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10524" y="963084"/>
            <a:ext cx="9001183" cy="4415361"/>
          </a:xfrm>
        </p:spPr>
        <p:txBody>
          <a:bodyPr/>
          <a:lstStyle/>
          <a:p>
            <a:pPr marL="971550" lvl="1" indent="-514350"/>
            <a:r>
              <a:rPr lang="en-US" sz="2400" dirty="0"/>
              <a:t>Layouts are really just components</a:t>
            </a:r>
          </a:p>
          <a:p>
            <a:pPr marL="971550" lvl="1" indent="-514350"/>
            <a:r>
              <a:rPr lang="en-US" sz="2400" dirty="0"/>
              <a:t>Defined in a Razor template</a:t>
            </a:r>
          </a:p>
          <a:p>
            <a:pPr marL="971550" lvl="1" indent="-514350"/>
            <a:r>
              <a:rPr lang="en-US" sz="2400" dirty="0"/>
              <a:t>Must implement the </a:t>
            </a:r>
            <a:r>
              <a:rPr lang="en-US" sz="2400" dirty="0" err="1"/>
              <a:t>Microsoft.AspNetCore.Blazor.Layouts.ILayoutComponent</a:t>
            </a:r>
            <a:r>
              <a:rPr lang="en-US" sz="2400" dirty="0"/>
              <a:t> component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/>
              <a:t>Adds a Body property that contains the content to be rendered</a:t>
            </a:r>
          </a:p>
          <a:p>
            <a:pPr marL="971550" lvl="1" indent="-514350"/>
            <a:r>
              <a:rPr lang="en-US" sz="2400" dirty="0"/>
              <a:t>Allows for nested layouts</a:t>
            </a:r>
          </a:p>
          <a:p>
            <a:pPr marL="742950" lvl="1" indent="-285750">
              <a:spcAft>
                <a:spcPts val="600"/>
              </a:spcAft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Layouts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127906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sz="2000" dirty="0"/>
              <a:t>Layouts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Code Example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Code Example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Layouts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8963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10524" y="963084"/>
            <a:ext cx="9001183" cy="4415361"/>
          </a:xfrm>
        </p:spPr>
        <p:txBody>
          <a:bodyPr/>
          <a:lstStyle/>
          <a:p>
            <a:pPr marL="971550" lvl="1" indent="-514350"/>
            <a:r>
              <a:rPr lang="en-US" sz="2400" dirty="0"/>
              <a:t>Handles internal routing of pages</a:t>
            </a:r>
          </a:p>
          <a:p>
            <a:pPr marL="971550" lvl="1" indent="-514350"/>
            <a:r>
              <a:rPr lang="en-US" sz="2400" dirty="0"/>
              <a:t>Router is configured in </a:t>
            </a:r>
            <a:r>
              <a:rPr lang="en-US" sz="2400" dirty="0" err="1"/>
              <a:t>App.cshtml</a:t>
            </a:r>
            <a:endParaRPr lang="en-US" sz="2400" dirty="0"/>
          </a:p>
          <a:p>
            <a:pPr marL="971550" lvl="1" indent="-514350"/>
            <a:r>
              <a:rPr lang="en-US" sz="2400" dirty="0"/>
              <a:t>Uses the @Page directive defined in the Pages</a:t>
            </a:r>
          </a:p>
          <a:p>
            <a:pPr marL="971550" lvl="1" indent="-514350"/>
            <a:r>
              <a:rPr lang="en-US" sz="2400" dirty="0"/>
              <a:t>Can have multiple routes</a:t>
            </a:r>
          </a:p>
          <a:p>
            <a:pPr marL="971550" lvl="1" indent="-514350"/>
            <a:r>
              <a:rPr lang="en-US" sz="2400" dirty="0"/>
              <a:t>Can contain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Routes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412205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sz="2000" dirty="0"/>
              <a:t>Routes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Code Example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Code Example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Routes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77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10524" y="963084"/>
            <a:ext cx="9001183" cy="4415361"/>
          </a:xfrm>
        </p:spPr>
        <p:txBody>
          <a:bodyPr/>
          <a:lstStyle/>
          <a:p>
            <a:pPr marL="971550" lvl="1" indent="-514350"/>
            <a:r>
              <a:rPr lang="en-US" sz="2400" dirty="0"/>
              <a:t>Supports one-way and two-way data binding</a:t>
            </a:r>
          </a:p>
          <a:p>
            <a:pPr marL="971550" lvl="1" indent="-514350"/>
            <a:r>
              <a:rPr lang="en-US" sz="2400" dirty="0"/>
              <a:t>Binding using the bind= attribute</a:t>
            </a:r>
          </a:p>
          <a:p>
            <a:pPr marL="971550" lvl="1" indent="-514350"/>
            <a:r>
              <a:rPr lang="en-US" sz="2400" dirty="0"/>
              <a:t>Support for binding data types: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/>
              <a:t>Int, String, </a:t>
            </a:r>
            <a:r>
              <a:rPr lang="en-US" sz="2400" dirty="0" err="1"/>
              <a:t>DateTime</a:t>
            </a:r>
            <a:r>
              <a:rPr lang="en-US" sz="2400" dirty="0"/>
              <a:t>, </a:t>
            </a:r>
            <a:r>
              <a:rPr lang="en-US" sz="2400" dirty="0" err="1"/>
              <a:t>Enums</a:t>
            </a:r>
            <a:endParaRPr lang="en-US" sz="24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/>
              <a:t>Bool, Long, Decimal</a:t>
            </a:r>
          </a:p>
          <a:p>
            <a:pPr marL="971550" lvl="1" indent="-514350"/>
            <a:r>
              <a:rPr lang="en-US" sz="2400" dirty="0"/>
              <a:t>If you need another type, you must provide a getter/setter.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Data Binding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4216622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sz="2000" dirty="0"/>
              <a:t>Data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Code Example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Code Example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Data Binding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2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10524" y="963084"/>
            <a:ext cx="9001183" cy="4415361"/>
          </a:xfrm>
        </p:spPr>
        <p:txBody>
          <a:bodyPr/>
          <a:lstStyle/>
          <a:p>
            <a:pPr marL="971550" lvl="1" indent="-514350"/>
            <a:r>
              <a:rPr lang="en-US" sz="2400" dirty="0"/>
              <a:t>Supports calling JavaScript from inside </a:t>
            </a:r>
            <a:r>
              <a:rPr lang="en-US" sz="2400" dirty="0" err="1"/>
              <a:t>Blazor</a:t>
            </a:r>
            <a:endParaRPr lang="en-US" sz="2400" dirty="0"/>
          </a:p>
          <a:p>
            <a:pPr marL="971550" lvl="1" indent="-514350"/>
            <a:r>
              <a:rPr lang="en-US" sz="2400" dirty="0"/>
              <a:t>Supports calling C# from JavaScript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JavaScript Interop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297315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sz="2000" dirty="0"/>
              <a:t>JavaScript Interop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Code Example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Code Example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JavaScript Interop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365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4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Server Side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Server Side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E1FC775-D083-4363-81C6-B5EEA6BF5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971550" lvl="1" indent="-514350"/>
            <a:r>
              <a:rPr lang="en-US" dirty="0" err="1"/>
              <a:t>Blazor</a:t>
            </a:r>
            <a:r>
              <a:rPr lang="en-US" dirty="0"/>
              <a:t> takes the out-of-process model for </a:t>
            </a:r>
            <a:r>
              <a:rPr lang="en-US" dirty="0" err="1"/>
              <a:t>Blazor</a:t>
            </a:r>
            <a:r>
              <a:rPr lang="en-US" dirty="0"/>
              <a:t> and </a:t>
            </a:r>
            <a:r>
              <a:rPr lang="en-US" i="1" dirty="0" err="1"/>
              <a:t>streeeetches</a:t>
            </a:r>
            <a:r>
              <a:rPr lang="en-US" dirty="0"/>
              <a:t> it over a network connection so that you can run </a:t>
            </a:r>
            <a:r>
              <a:rPr lang="en-US" dirty="0" err="1"/>
              <a:t>Blazor</a:t>
            </a:r>
            <a:r>
              <a:rPr lang="en-US" dirty="0"/>
              <a:t> on the server. With </a:t>
            </a:r>
            <a:r>
              <a:rPr lang="en-US" dirty="0" err="1"/>
              <a:t>Blazor</a:t>
            </a:r>
            <a:r>
              <a:rPr lang="en-US" dirty="0"/>
              <a:t> you can run your </a:t>
            </a:r>
            <a:r>
              <a:rPr lang="en-US" dirty="0" err="1"/>
              <a:t>Blazor</a:t>
            </a:r>
            <a:r>
              <a:rPr lang="en-US" dirty="0"/>
              <a:t> components server-side on .NET Core while UI updates, event handling, and JavaScript interop calls are handled over a </a:t>
            </a:r>
            <a:r>
              <a:rPr lang="en-US" dirty="0" err="1"/>
              <a:t>SignalR</a:t>
            </a:r>
            <a:r>
              <a:rPr lang="en-US" dirty="0"/>
              <a:t> connection.</a:t>
            </a:r>
            <a:endParaRPr lang="en-US" sz="2000" dirty="0"/>
          </a:p>
        </p:txBody>
      </p:sp>
      <p:pic>
        <p:nvPicPr>
          <p:cNvPr id="13" name="Picture 2" descr="Blazor server-side">
            <a:extLst>
              <a:ext uri="{FF2B5EF4-FFF2-40B4-BE49-F238E27FC236}">
                <a16:creationId xmlns:a16="http://schemas.microsoft.com/office/drawing/2014/main" id="{38372519-3AEB-488F-B956-2C62A88D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388" y="3629375"/>
            <a:ext cx="6016869" cy="25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84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4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Server Side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Server Side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Benefits</a:t>
            </a:r>
            <a:endParaRPr lang="en-US" b="1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E1FC775-D083-4363-81C6-B5EEA6BF5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Entire app with .NET and C# using the </a:t>
            </a:r>
            <a:r>
              <a:rPr lang="en-US" sz="1800" dirty="0" err="1"/>
              <a:t>Blazor</a:t>
            </a:r>
            <a:r>
              <a:rPr lang="en-US" sz="1800" dirty="0"/>
              <a:t> component model.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Rich interactive feel and avoid unnecessary page refreshes.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Download size is significantly smaller and the initial app load time is much faster.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Blazor</a:t>
            </a:r>
            <a:r>
              <a:rPr lang="en-US" sz="1800" dirty="0"/>
              <a:t> component logic can take full advantage of server capabilities including using any .NET Core compatible APIs.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Because you're running on .NET Core on the server existing .NET tooling, like debugging, just works.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Works with thin clients (ex browsers that don't support </a:t>
            </a:r>
            <a:r>
              <a:rPr lang="en-US" sz="1800" dirty="0" err="1"/>
              <a:t>WebAssembly</a:t>
            </a:r>
            <a:r>
              <a:rPr lang="en-US" sz="1800" dirty="0"/>
              <a:t>, resource constrained devices, etc.).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195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27501" y="-79864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6357343" cy="4415361"/>
          </a:xfrm>
        </p:spPr>
        <p:txBody>
          <a:bodyPr/>
          <a:lstStyle/>
          <a:p>
            <a:pPr marL="742950" lvl="1" indent="-285750">
              <a:spcAft>
                <a:spcPts val="600"/>
              </a:spcAft>
            </a:pPr>
            <a:r>
              <a:rPr lang="en-US" sz="2400" dirty="0" err="1"/>
              <a:t>Blazor</a:t>
            </a:r>
            <a:r>
              <a:rPr lang="en-US" sz="2400" dirty="0"/>
              <a:t> is experimental!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2400" dirty="0"/>
              <a:t>0.5.0 was released on July 25, 2018!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Experimental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1516072" cy="323968"/>
          </a:xfrm>
        </p:spPr>
        <p:txBody>
          <a:bodyPr/>
          <a:lstStyle/>
          <a:p>
            <a:r>
              <a:rPr lang="en-US" b="1" dirty="0" err="1"/>
              <a:t>Exerimental</a:t>
            </a:r>
            <a:endParaRPr lang="en-US" b="1" dirty="0"/>
          </a:p>
        </p:txBody>
      </p:sp>
      <p:pic>
        <p:nvPicPr>
          <p:cNvPr id="1026" name="Picture 2" descr="Afbeeldingsresultaat voor Experimental dangerous">
            <a:extLst>
              <a:ext uri="{FF2B5EF4-FFF2-40B4-BE49-F238E27FC236}">
                <a16:creationId xmlns:a16="http://schemas.microsoft.com/office/drawing/2014/main" id="{4B9C376B-1A65-406B-85E3-BFB30A3D7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22" y="2424032"/>
            <a:ext cx="2460379" cy="184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82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4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Server Side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Server Side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Downside</a:t>
            </a:r>
            <a:endParaRPr lang="en-US" b="1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E1FC775-D083-4363-81C6-B5EEA6BF5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2137" y="1133844"/>
            <a:ext cx="8678798" cy="4415361"/>
          </a:xfrm>
        </p:spPr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Latency: every user interaction now involves a network hop.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No offline support: if the client connection goes down the app stops working.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Scalability: the server must manage multiple client connections and handle client state.</a:t>
            </a:r>
          </a:p>
        </p:txBody>
      </p:sp>
    </p:spTree>
    <p:extLst>
      <p:ext uri="{BB962C8B-B14F-4D97-AF65-F5344CB8AC3E}">
        <p14:creationId xmlns:p14="http://schemas.microsoft.com/office/powerpoint/2010/main" val="1922834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88183" y="2320763"/>
            <a:ext cx="2731817" cy="153315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9600" dirty="0"/>
              <a:t>???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Questions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90183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4923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10525" y="959013"/>
            <a:ext cx="8487848" cy="4738387"/>
          </a:xfrm>
        </p:spPr>
        <p:txBody>
          <a:bodyPr/>
          <a:lstStyle/>
          <a:p>
            <a:pPr marL="971550" lvl="1" indent="-514350"/>
            <a:r>
              <a:rPr lang="en-US" sz="2400" dirty="0" err="1"/>
              <a:t>Blazor</a:t>
            </a:r>
            <a:r>
              <a:rPr lang="en-US" sz="2400" dirty="0"/>
              <a:t> GitHub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https://github.com/aspnet/Blazor/</a:t>
            </a:r>
            <a:endParaRPr lang="en-US" sz="2400" dirty="0"/>
          </a:p>
          <a:p>
            <a:pPr marL="971550" lvl="1" indent="-514350"/>
            <a:r>
              <a:rPr lang="en-US" sz="2400" dirty="0"/>
              <a:t>Blazor.net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http://blazor.net/docs/</a:t>
            </a:r>
            <a:endParaRPr lang="en-US" sz="2400" dirty="0"/>
          </a:p>
          <a:p>
            <a:pPr marL="971550" lvl="1" indent="-514350"/>
            <a:r>
              <a:rPr lang="en-US" sz="2400" dirty="0"/>
              <a:t>Steve Sanderson’s Intro to </a:t>
            </a:r>
            <a:r>
              <a:rPr lang="en-US" sz="2400" dirty="0" err="1"/>
              <a:t>Blazor</a:t>
            </a:r>
            <a:endParaRPr lang="en-US" sz="24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http://blog.stevensanderson.com/2018/02/06/blazor-intro/</a:t>
            </a:r>
            <a:endParaRPr lang="en-US" sz="2400" dirty="0"/>
          </a:p>
          <a:p>
            <a:pPr marL="971550" lvl="1" indent="-514350"/>
            <a:r>
              <a:rPr lang="en-US" sz="2400" dirty="0"/>
              <a:t>Steve Sanderson’s Demo Video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https://www.youtube.com/watch?v=MiLAE6HMr10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Additional Info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Additional Info</a:t>
            </a:r>
          </a:p>
        </p:txBody>
      </p:sp>
    </p:spTree>
    <p:extLst>
      <p:ext uri="{BB962C8B-B14F-4D97-AF65-F5344CB8AC3E}">
        <p14:creationId xmlns:p14="http://schemas.microsoft.com/office/powerpoint/2010/main" val="29691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8438026" cy="4415361"/>
          </a:xfrm>
        </p:spPr>
        <p:txBody>
          <a:bodyPr/>
          <a:lstStyle/>
          <a:p>
            <a:pPr marL="742950" lvl="1" indent="-285750">
              <a:spcAft>
                <a:spcPts val="600"/>
              </a:spcAft>
            </a:pPr>
            <a:r>
              <a:rPr lang="en-US" sz="3200" dirty="0" err="1"/>
              <a:t>Blazor</a:t>
            </a:r>
            <a:r>
              <a:rPr lang="en-US" sz="3200" dirty="0"/>
              <a:t> is a single-page web app framework built on .NET that runs in the browser with </a:t>
            </a:r>
            <a:r>
              <a:rPr lang="en-US" sz="3200" dirty="0" err="1"/>
              <a:t>WebAssembly</a:t>
            </a:r>
            <a:r>
              <a:rPr lang="en-US" sz="3200" dirty="0"/>
              <a:t>.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Use C#/Razor to author</a:t>
            </a:r>
          </a:p>
          <a:p>
            <a:pPr marL="742950" lvl="1" indent="-285750">
              <a:spcAft>
                <a:spcPts val="600"/>
              </a:spcAft>
            </a:pPr>
            <a:r>
              <a:rPr lang="en-US" sz="3200" dirty="0"/>
              <a:t>Browser + Razor = </a:t>
            </a:r>
            <a:r>
              <a:rPr lang="en-US" sz="3200" dirty="0" err="1"/>
              <a:t>Blazor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What is </a:t>
            </a:r>
            <a:r>
              <a:rPr lang="en-US" dirty="0" err="1">
                <a:solidFill>
                  <a:srgbClr val="455565"/>
                </a:solidFill>
              </a:rPr>
              <a:t>Blazor</a:t>
            </a:r>
            <a:r>
              <a:rPr lang="en-US" dirty="0">
                <a:solidFill>
                  <a:srgbClr val="455565"/>
                </a:solidFill>
              </a:rPr>
              <a:t>?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Blazor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281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548" y="1047756"/>
            <a:ext cx="2021429" cy="486833"/>
          </a:xfrm>
        </p:spPr>
        <p:txBody>
          <a:bodyPr/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1109" y="849839"/>
            <a:ext cx="8438026" cy="4415361"/>
          </a:xfrm>
        </p:spPr>
        <p:txBody>
          <a:bodyPr/>
          <a:lstStyle/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C# and Razor code files are compiled into .NET assemblies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Assemblies and .NET runtime are downloaded on the browser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It uses JavaScript to bootstrap the .NET runtime (Mono) loading the required assembly references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It allows DOM manipulation/browser API calls from the .NET runtime via JavaScript interoperability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endParaRPr lang="en-US" dirty="0">
              <a:solidFill>
                <a:srgbClr val="455565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63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82121" y="895186"/>
            <a:ext cx="8438026" cy="4415361"/>
          </a:xfrm>
        </p:spPr>
        <p:txBody>
          <a:bodyPr/>
          <a:lstStyle/>
          <a:p>
            <a:pPr marL="742950" lvl="1" indent="-285750">
              <a:spcAft>
                <a:spcPts val="600"/>
              </a:spcAft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…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179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548" y="1047756"/>
            <a:ext cx="2021429" cy="486833"/>
          </a:xfrm>
        </p:spPr>
        <p:txBody>
          <a:bodyPr/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1109" y="849840"/>
            <a:ext cx="8438026" cy="920346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C# and Razor code files are compiled into .NET assemblies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endParaRPr lang="en-US" dirty="0">
              <a:solidFill>
                <a:srgbClr val="455565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Assemblies</a:t>
            </a:r>
          </a:p>
          <a:p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7A295F-3C1D-484A-ABA3-79033816A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" r="67824"/>
          <a:stretch/>
        </p:blipFill>
        <p:spPr>
          <a:xfrm>
            <a:off x="9706676" y="2673961"/>
            <a:ext cx="2286000" cy="2905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B09DA-4B22-4100-ACAB-6CE445716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977" y="2673961"/>
            <a:ext cx="7191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7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-88862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548" y="1047756"/>
            <a:ext cx="2021429" cy="486833"/>
          </a:xfrm>
        </p:spPr>
        <p:txBody>
          <a:bodyPr/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1109" y="849840"/>
            <a:ext cx="8438026" cy="920346"/>
          </a:xfrm>
        </p:spPr>
        <p:txBody>
          <a:bodyPr/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2400" dirty="0"/>
              <a:t>Assemblies and .NET runtime are downloaded on the browser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endParaRPr lang="en-US" dirty="0">
              <a:solidFill>
                <a:srgbClr val="455565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Download</a:t>
            </a:r>
          </a:p>
          <a:p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529362-6754-4600-8D77-2BFCC1FB3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305" y="1918693"/>
            <a:ext cx="5657850" cy="1133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4F13A-57EB-42FE-BE50-920413B8F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517" y="3052168"/>
            <a:ext cx="6067425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1A6A4-EBCD-4928-BEBF-64CFF2AA6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517" y="4617570"/>
            <a:ext cx="6048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-88862"/>
            <a:ext cx="12192000" cy="685307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4548" y="1047756"/>
            <a:ext cx="2021429" cy="486833"/>
          </a:xfrm>
        </p:spPr>
        <p:txBody>
          <a:bodyPr/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21109" y="849840"/>
            <a:ext cx="8438026" cy="920346"/>
          </a:xfrm>
        </p:spPr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2400" dirty="0" err="1"/>
              <a:t>Blazor</a:t>
            </a:r>
            <a:r>
              <a:rPr lang="en-US" sz="2400" dirty="0"/>
              <a:t> uses JavaScript to bootstrap the .NET runtime loading the required assembly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3122" y="288928"/>
            <a:ext cx="8057025" cy="56091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endParaRPr lang="en-US" dirty="0">
              <a:solidFill>
                <a:srgbClr val="455565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94548" y="1619249"/>
            <a:ext cx="2032013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4E0C6-3D52-411B-ABC1-6F48A8620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218" y="1821356"/>
            <a:ext cx="2150044" cy="323968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  <a:p>
            <a:r>
              <a:rPr lang="en-US" i="1" dirty="0">
                <a:solidFill>
                  <a:schemeClr val="accent1"/>
                </a:solidFill>
                <a:latin typeface="Georgia"/>
                <a:cs typeface="Georgia"/>
              </a:rPr>
              <a:t>Bootstrap</a:t>
            </a:r>
          </a:p>
          <a:p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1CE34B-2803-40EB-88DE-1196B69A2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919" y="1922765"/>
            <a:ext cx="7194778" cy="35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86243"/>
      </p:ext>
    </p:extLst>
  </p:cSld>
  <p:clrMapOvr>
    <a:masterClrMapping/>
  </p:clrMapOvr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633</TotalTime>
  <Words>966</Words>
  <Application>Microsoft Office PowerPoint</Application>
  <PresentationFormat>Widescreen</PresentationFormat>
  <Paragraphs>257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ＭＳ Ｐゴシック</vt:lpstr>
      <vt:lpstr>Arial</vt:lpstr>
      <vt:lpstr>Calibri</vt:lpstr>
      <vt:lpstr>Georgia</vt:lpstr>
      <vt:lpstr>Segoe UI</vt:lpstr>
      <vt:lpstr>Source Sans Pro</vt:lpstr>
      <vt:lpstr>DD_master_page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Sujith Quintelier</cp:lastModifiedBy>
  <cp:revision>58</cp:revision>
  <dcterms:created xsi:type="dcterms:W3CDTF">2018-04-19T08:38:52Z</dcterms:created>
  <dcterms:modified xsi:type="dcterms:W3CDTF">2018-08-09T09:13:09Z</dcterms:modified>
  <cp:category/>
</cp:coreProperties>
</file>