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34B7-2C6C-4B42-B6C0-FBB04413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03AD43-8923-4E0D-BAE8-8E12BDA7A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FFDFA8-EBB7-4F26-BC12-924645AEB871}"/>
              </a:ext>
            </a:extLst>
          </p:cNvPr>
          <p:cNvSpPr>
            <a:spLocks noGrp="1"/>
          </p:cNvSpPr>
          <p:nvPr>
            <p:ph type="dt" sz="half" idx="10"/>
          </p:nvPr>
        </p:nvSpPr>
        <p:spPr/>
        <p:txBody>
          <a:bodyPr/>
          <a:lstStyle/>
          <a:p>
            <a:fld id="{1C5A93D0-2A0C-440C-99A8-4451284861EF}" type="datetimeFigureOut">
              <a:rPr lang="en-IN" smtClean="0"/>
              <a:t>27-10-2021</a:t>
            </a:fld>
            <a:endParaRPr lang="en-IN"/>
          </a:p>
        </p:txBody>
      </p:sp>
      <p:sp>
        <p:nvSpPr>
          <p:cNvPr id="5" name="Footer Placeholder 4">
            <a:extLst>
              <a:ext uri="{FF2B5EF4-FFF2-40B4-BE49-F238E27FC236}">
                <a16:creationId xmlns:a16="http://schemas.microsoft.com/office/drawing/2014/main" id="{973933D5-2E96-4EC7-A67B-6E2A4E695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5DD61-9C5B-4831-A2B0-245D1F291859}"/>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76359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0FE0-46ED-496D-BE2C-FAE7D1BA28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719DB2-93EA-44A4-BE05-B6D74CB42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5B00D9-5AFF-43E4-BE57-062E7DB8B5BB}"/>
              </a:ext>
            </a:extLst>
          </p:cNvPr>
          <p:cNvSpPr>
            <a:spLocks noGrp="1"/>
          </p:cNvSpPr>
          <p:nvPr>
            <p:ph type="dt" sz="half" idx="10"/>
          </p:nvPr>
        </p:nvSpPr>
        <p:spPr/>
        <p:txBody>
          <a:bodyPr/>
          <a:lstStyle/>
          <a:p>
            <a:fld id="{1C5A93D0-2A0C-440C-99A8-4451284861EF}" type="datetimeFigureOut">
              <a:rPr lang="en-IN" smtClean="0"/>
              <a:t>27-10-2021</a:t>
            </a:fld>
            <a:endParaRPr lang="en-IN"/>
          </a:p>
        </p:txBody>
      </p:sp>
      <p:sp>
        <p:nvSpPr>
          <p:cNvPr id="5" name="Footer Placeholder 4">
            <a:extLst>
              <a:ext uri="{FF2B5EF4-FFF2-40B4-BE49-F238E27FC236}">
                <a16:creationId xmlns:a16="http://schemas.microsoft.com/office/drawing/2014/main" id="{4A16EBFE-6330-4CC2-98B3-F01EF2E654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E993A-BC50-4344-BF8B-2606E5B12485}"/>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80950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127FD-77AF-4410-A372-56011F503C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0EE833-CD85-4A28-87DB-CFF09F58D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227C0-AF76-4A9E-9723-FB2FA1C7D7D6}"/>
              </a:ext>
            </a:extLst>
          </p:cNvPr>
          <p:cNvSpPr>
            <a:spLocks noGrp="1"/>
          </p:cNvSpPr>
          <p:nvPr>
            <p:ph type="dt" sz="half" idx="10"/>
          </p:nvPr>
        </p:nvSpPr>
        <p:spPr/>
        <p:txBody>
          <a:bodyPr/>
          <a:lstStyle/>
          <a:p>
            <a:fld id="{1C5A93D0-2A0C-440C-99A8-4451284861EF}" type="datetimeFigureOut">
              <a:rPr lang="en-IN" smtClean="0"/>
              <a:t>27-10-2021</a:t>
            </a:fld>
            <a:endParaRPr lang="en-IN"/>
          </a:p>
        </p:txBody>
      </p:sp>
      <p:sp>
        <p:nvSpPr>
          <p:cNvPr id="5" name="Footer Placeholder 4">
            <a:extLst>
              <a:ext uri="{FF2B5EF4-FFF2-40B4-BE49-F238E27FC236}">
                <a16:creationId xmlns:a16="http://schemas.microsoft.com/office/drawing/2014/main" id="{98EA1B56-3853-4AB8-9E03-4CC6A321F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82834-BD2D-4A36-B24F-0C68843E6A8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84731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9486-F176-4399-B949-27764FE717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82D272-B603-4D7D-A56C-14B2D9B745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A0CA06-2920-4273-81BC-5CF58DBF8DD8}"/>
              </a:ext>
            </a:extLst>
          </p:cNvPr>
          <p:cNvSpPr>
            <a:spLocks noGrp="1"/>
          </p:cNvSpPr>
          <p:nvPr>
            <p:ph type="dt" sz="half" idx="10"/>
          </p:nvPr>
        </p:nvSpPr>
        <p:spPr/>
        <p:txBody>
          <a:bodyPr/>
          <a:lstStyle/>
          <a:p>
            <a:fld id="{1C5A93D0-2A0C-440C-99A8-4451284861EF}" type="datetimeFigureOut">
              <a:rPr lang="en-IN" smtClean="0"/>
              <a:t>27-10-2021</a:t>
            </a:fld>
            <a:endParaRPr lang="en-IN"/>
          </a:p>
        </p:txBody>
      </p:sp>
      <p:sp>
        <p:nvSpPr>
          <p:cNvPr id="5" name="Footer Placeholder 4">
            <a:extLst>
              <a:ext uri="{FF2B5EF4-FFF2-40B4-BE49-F238E27FC236}">
                <a16:creationId xmlns:a16="http://schemas.microsoft.com/office/drawing/2014/main" id="{E676F5C9-7B47-4FA4-B733-12CD90497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48A95-C3F1-4D64-8F93-19B593C24DA7}"/>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50308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1A7A-E9B5-4027-A47A-3122DA824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EDC6A3-0BFB-4534-B9DB-DE6B7B56BF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E094A1-A83D-43CA-882F-6D4D10EA4527}"/>
              </a:ext>
            </a:extLst>
          </p:cNvPr>
          <p:cNvSpPr>
            <a:spLocks noGrp="1"/>
          </p:cNvSpPr>
          <p:nvPr>
            <p:ph type="dt" sz="half" idx="10"/>
          </p:nvPr>
        </p:nvSpPr>
        <p:spPr/>
        <p:txBody>
          <a:bodyPr/>
          <a:lstStyle/>
          <a:p>
            <a:fld id="{1C5A93D0-2A0C-440C-99A8-4451284861EF}" type="datetimeFigureOut">
              <a:rPr lang="en-IN" smtClean="0"/>
              <a:t>27-10-2021</a:t>
            </a:fld>
            <a:endParaRPr lang="en-IN"/>
          </a:p>
        </p:txBody>
      </p:sp>
      <p:sp>
        <p:nvSpPr>
          <p:cNvPr id="5" name="Footer Placeholder 4">
            <a:extLst>
              <a:ext uri="{FF2B5EF4-FFF2-40B4-BE49-F238E27FC236}">
                <a16:creationId xmlns:a16="http://schemas.microsoft.com/office/drawing/2014/main" id="{84ACA564-1429-4A16-950C-D3AB66587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3B7433-47FC-406E-AA55-33077BCED2E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94264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E19-39D0-4B81-AC18-891D3505A8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3B62AE-036A-4AC8-B94F-74787512D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359F1C-71A5-474A-9930-042AFD7358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26B4A7-F19C-4A9E-8E94-B563FC23B8F0}"/>
              </a:ext>
            </a:extLst>
          </p:cNvPr>
          <p:cNvSpPr>
            <a:spLocks noGrp="1"/>
          </p:cNvSpPr>
          <p:nvPr>
            <p:ph type="dt" sz="half" idx="10"/>
          </p:nvPr>
        </p:nvSpPr>
        <p:spPr/>
        <p:txBody>
          <a:bodyPr/>
          <a:lstStyle/>
          <a:p>
            <a:fld id="{1C5A93D0-2A0C-440C-99A8-4451284861EF}" type="datetimeFigureOut">
              <a:rPr lang="en-IN" smtClean="0"/>
              <a:t>27-10-2021</a:t>
            </a:fld>
            <a:endParaRPr lang="en-IN"/>
          </a:p>
        </p:txBody>
      </p:sp>
      <p:sp>
        <p:nvSpPr>
          <p:cNvPr id="6" name="Footer Placeholder 5">
            <a:extLst>
              <a:ext uri="{FF2B5EF4-FFF2-40B4-BE49-F238E27FC236}">
                <a16:creationId xmlns:a16="http://schemas.microsoft.com/office/drawing/2014/main" id="{EC3029D0-2D81-4089-9A86-285828A318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97A859-9707-4E6C-89C0-B3056F035F32}"/>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34931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ABB1-79F9-40A7-9F90-5FE8B76BDB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333AD4-A4E9-48C8-8FEA-AD110977D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754B02-E037-4D58-BEE8-58C17B349A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E4752D-1EB0-4E79-95A7-50AFD2B1D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FDEB49-9652-468A-A001-2C602EB36C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578C9B-4C41-4E04-89E6-76C42D54F6CE}"/>
              </a:ext>
            </a:extLst>
          </p:cNvPr>
          <p:cNvSpPr>
            <a:spLocks noGrp="1"/>
          </p:cNvSpPr>
          <p:nvPr>
            <p:ph type="dt" sz="half" idx="10"/>
          </p:nvPr>
        </p:nvSpPr>
        <p:spPr/>
        <p:txBody>
          <a:bodyPr/>
          <a:lstStyle/>
          <a:p>
            <a:fld id="{1C5A93D0-2A0C-440C-99A8-4451284861EF}" type="datetimeFigureOut">
              <a:rPr lang="en-IN" smtClean="0"/>
              <a:t>27-10-2021</a:t>
            </a:fld>
            <a:endParaRPr lang="en-IN"/>
          </a:p>
        </p:txBody>
      </p:sp>
      <p:sp>
        <p:nvSpPr>
          <p:cNvPr id="8" name="Footer Placeholder 7">
            <a:extLst>
              <a:ext uri="{FF2B5EF4-FFF2-40B4-BE49-F238E27FC236}">
                <a16:creationId xmlns:a16="http://schemas.microsoft.com/office/drawing/2014/main" id="{4E9BDC25-C096-4967-93DA-FA83CA452E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0E947C-0DA1-45EC-8034-25A017393562}"/>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5928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B0E0-2BB0-46D2-91F0-238D842368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F9EB27-C860-4FBA-98FE-657BB29D30E9}"/>
              </a:ext>
            </a:extLst>
          </p:cNvPr>
          <p:cNvSpPr>
            <a:spLocks noGrp="1"/>
          </p:cNvSpPr>
          <p:nvPr>
            <p:ph type="dt" sz="half" idx="10"/>
          </p:nvPr>
        </p:nvSpPr>
        <p:spPr/>
        <p:txBody>
          <a:bodyPr/>
          <a:lstStyle/>
          <a:p>
            <a:fld id="{1C5A93D0-2A0C-440C-99A8-4451284861EF}" type="datetimeFigureOut">
              <a:rPr lang="en-IN" smtClean="0"/>
              <a:t>27-10-2021</a:t>
            </a:fld>
            <a:endParaRPr lang="en-IN"/>
          </a:p>
        </p:txBody>
      </p:sp>
      <p:sp>
        <p:nvSpPr>
          <p:cNvPr id="4" name="Footer Placeholder 3">
            <a:extLst>
              <a:ext uri="{FF2B5EF4-FFF2-40B4-BE49-F238E27FC236}">
                <a16:creationId xmlns:a16="http://schemas.microsoft.com/office/drawing/2014/main" id="{B5634758-CC2A-456B-B637-6197582DF4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4F5706-E904-4ED8-93D1-4A6DF2975D0E}"/>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75196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D6DD2-C4FF-4C7B-83FB-064067AAAE91}"/>
              </a:ext>
            </a:extLst>
          </p:cNvPr>
          <p:cNvSpPr>
            <a:spLocks noGrp="1"/>
          </p:cNvSpPr>
          <p:nvPr>
            <p:ph type="dt" sz="half" idx="10"/>
          </p:nvPr>
        </p:nvSpPr>
        <p:spPr/>
        <p:txBody>
          <a:bodyPr/>
          <a:lstStyle/>
          <a:p>
            <a:fld id="{1C5A93D0-2A0C-440C-99A8-4451284861EF}" type="datetimeFigureOut">
              <a:rPr lang="en-IN" smtClean="0"/>
              <a:t>27-10-2021</a:t>
            </a:fld>
            <a:endParaRPr lang="en-IN"/>
          </a:p>
        </p:txBody>
      </p:sp>
      <p:sp>
        <p:nvSpPr>
          <p:cNvPr id="3" name="Footer Placeholder 2">
            <a:extLst>
              <a:ext uri="{FF2B5EF4-FFF2-40B4-BE49-F238E27FC236}">
                <a16:creationId xmlns:a16="http://schemas.microsoft.com/office/drawing/2014/main" id="{7A3CE253-D54A-4B10-BCC4-F13492222C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A68307-7841-4E15-B206-B8CEEA8A961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11263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8D88-DA48-4950-BB5E-1507171EB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15225B-334B-49F4-9E8A-FBF46CFCD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AA4BBF-17B3-4652-B48C-B57D2F5A5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DA3C70-9CEF-4CF2-B9CC-0274FF9DDB6E}"/>
              </a:ext>
            </a:extLst>
          </p:cNvPr>
          <p:cNvSpPr>
            <a:spLocks noGrp="1"/>
          </p:cNvSpPr>
          <p:nvPr>
            <p:ph type="dt" sz="half" idx="10"/>
          </p:nvPr>
        </p:nvSpPr>
        <p:spPr/>
        <p:txBody>
          <a:bodyPr/>
          <a:lstStyle/>
          <a:p>
            <a:fld id="{1C5A93D0-2A0C-440C-99A8-4451284861EF}" type="datetimeFigureOut">
              <a:rPr lang="en-IN" smtClean="0"/>
              <a:t>27-10-2021</a:t>
            </a:fld>
            <a:endParaRPr lang="en-IN"/>
          </a:p>
        </p:txBody>
      </p:sp>
      <p:sp>
        <p:nvSpPr>
          <p:cNvPr id="6" name="Footer Placeholder 5">
            <a:extLst>
              <a:ext uri="{FF2B5EF4-FFF2-40B4-BE49-F238E27FC236}">
                <a16:creationId xmlns:a16="http://schemas.microsoft.com/office/drawing/2014/main" id="{02141F50-4B9A-48E6-8939-ACDC476C2F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77B3F2-F2D8-470F-9AEF-1DB768A9227E}"/>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990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E75-2109-48EE-8DF2-20CC288FF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30BDDD-DCCF-4F3D-8372-8D7E6C30C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308D3C-A90F-4654-8607-681D9165D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D2E2D-B6BA-4A67-A7F7-151AC73F63F3}"/>
              </a:ext>
            </a:extLst>
          </p:cNvPr>
          <p:cNvSpPr>
            <a:spLocks noGrp="1"/>
          </p:cNvSpPr>
          <p:nvPr>
            <p:ph type="dt" sz="half" idx="10"/>
          </p:nvPr>
        </p:nvSpPr>
        <p:spPr/>
        <p:txBody>
          <a:bodyPr/>
          <a:lstStyle/>
          <a:p>
            <a:fld id="{1C5A93D0-2A0C-440C-99A8-4451284861EF}" type="datetimeFigureOut">
              <a:rPr lang="en-IN" smtClean="0"/>
              <a:t>27-10-2021</a:t>
            </a:fld>
            <a:endParaRPr lang="en-IN"/>
          </a:p>
        </p:txBody>
      </p:sp>
      <p:sp>
        <p:nvSpPr>
          <p:cNvPr id="6" name="Footer Placeholder 5">
            <a:extLst>
              <a:ext uri="{FF2B5EF4-FFF2-40B4-BE49-F238E27FC236}">
                <a16:creationId xmlns:a16="http://schemas.microsoft.com/office/drawing/2014/main" id="{6DF9893C-FDCD-4953-8EB1-5EEB230378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F0FDB1-5C03-4412-9DB2-C0E3F6E2EEAC}"/>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78015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9CDEAC-4ABB-4BE5-81B0-F5FC9A5DC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30F7F1-17FD-458A-BABF-8B8EF0F56F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2383C2-B0CA-488F-B799-605D1D655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A93D0-2A0C-440C-99A8-4451284861EF}" type="datetimeFigureOut">
              <a:rPr lang="en-IN" smtClean="0"/>
              <a:t>27-10-2021</a:t>
            </a:fld>
            <a:endParaRPr lang="en-IN"/>
          </a:p>
        </p:txBody>
      </p:sp>
      <p:sp>
        <p:nvSpPr>
          <p:cNvPr id="5" name="Footer Placeholder 4">
            <a:extLst>
              <a:ext uri="{FF2B5EF4-FFF2-40B4-BE49-F238E27FC236}">
                <a16:creationId xmlns:a16="http://schemas.microsoft.com/office/drawing/2014/main" id="{871B1165-CA95-4F25-963F-C1A1BF66B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89DF9F-65C8-4E8C-82BD-A3A1D7D49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30150-2BC1-4729-8556-5F042F44F661}" type="slidenum">
              <a:rPr lang="en-IN" smtClean="0"/>
              <a:t>‹#›</a:t>
            </a:fld>
            <a:endParaRPr lang="en-IN"/>
          </a:p>
        </p:txBody>
      </p:sp>
    </p:spTree>
    <p:extLst>
      <p:ext uri="{BB962C8B-B14F-4D97-AF65-F5344CB8AC3E}">
        <p14:creationId xmlns:p14="http://schemas.microsoft.com/office/powerpoint/2010/main" val="998860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sujith-salesprediction.herokuapp.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DB90-8F10-49F2-A959-D190AF60FC93}"/>
              </a:ext>
            </a:extLst>
          </p:cNvPr>
          <p:cNvSpPr>
            <a:spLocks noGrp="1"/>
          </p:cNvSpPr>
          <p:nvPr>
            <p:ph type="ctrTitle"/>
          </p:nvPr>
        </p:nvSpPr>
        <p:spPr>
          <a:xfrm>
            <a:off x="1209963" y="794327"/>
            <a:ext cx="9144000" cy="886836"/>
          </a:xfrm>
        </p:spPr>
        <p:txBody>
          <a:bodyPr>
            <a:normAutofit fontScale="90000"/>
          </a:bodyPr>
          <a:lstStyle/>
          <a:p>
            <a:r>
              <a:rPr lang="en-IN" b="1" dirty="0">
                <a:solidFill>
                  <a:schemeClr val="accent2"/>
                </a:solidFill>
                <a:latin typeface="Arial Narrow" panose="020B0606020202030204" pitchFamily="34" charset="0"/>
              </a:rPr>
              <a:t>Store Sales Prediction</a:t>
            </a:r>
          </a:p>
        </p:txBody>
      </p:sp>
      <p:graphicFrame>
        <p:nvGraphicFramePr>
          <p:cNvPr id="5" name="Table 4">
            <a:extLst>
              <a:ext uri="{FF2B5EF4-FFF2-40B4-BE49-F238E27FC236}">
                <a16:creationId xmlns:a16="http://schemas.microsoft.com/office/drawing/2014/main" id="{51CDB5EF-42A1-41DB-84B7-C6F16BA94144}"/>
              </a:ext>
            </a:extLst>
          </p:cNvPr>
          <p:cNvGraphicFramePr>
            <a:graphicFrameLocks noGrp="1"/>
          </p:cNvGraphicFramePr>
          <p:nvPr>
            <p:extLst>
              <p:ext uri="{D42A27DB-BD31-4B8C-83A1-F6EECF244321}">
                <p14:modId xmlns:p14="http://schemas.microsoft.com/office/powerpoint/2010/main" val="3873917913"/>
              </p:ext>
            </p:extLst>
          </p:nvPr>
        </p:nvGraphicFramePr>
        <p:xfrm>
          <a:off x="2456872" y="2588149"/>
          <a:ext cx="6326909" cy="1651342"/>
        </p:xfrm>
        <a:graphic>
          <a:graphicData uri="http://schemas.openxmlformats.org/drawingml/2006/table">
            <a:tbl>
              <a:tblPr firstRow="1" firstCol="1" lastRow="1" lastCol="1" bandRow="1" bandCol="1">
                <a:tableStyleId>{5C22544A-7EE6-4342-B048-85BDC9FD1C3A}</a:tableStyleId>
              </a:tblPr>
              <a:tblGrid>
                <a:gridCol w="2311240">
                  <a:extLst>
                    <a:ext uri="{9D8B030D-6E8A-4147-A177-3AD203B41FA5}">
                      <a16:colId xmlns:a16="http://schemas.microsoft.com/office/drawing/2014/main" val="2925718460"/>
                    </a:ext>
                  </a:extLst>
                </a:gridCol>
                <a:gridCol w="4015669">
                  <a:extLst>
                    <a:ext uri="{9D8B030D-6E8A-4147-A177-3AD203B41FA5}">
                      <a16:colId xmlns:a16="http://schemas.microsoft.com/office/drawing/2014/main" val="528402813"/>
                    </a:ext>
                  </a:extLst>
                </a:gridCol>
              </a:tblGrid>
              <a:tr h="848770">
                <a:tc>
                  <a:txBody>
                    <a:bodyPr/>
                    <a:lstStyle/>
                    <a:p>
                      <a:pPr marR="61595" lvl="1" algn="just">
                        <a:lnSpc>
                          <a:spcPct val="150000"/>
                        </a:lnSpc>
                        <a:spcBef>
                          <a:spcPts val="5"/>
                        </a:spcBef>
                        <a:spcAft>
                          <a:spcPts val="0"/>
                        </a:spcAft>
                      </a:pPr>
                      <a:r>
                        <a:rPr lang="en-US" sz="1800" dirty="0">
                          <a:solidFill>
                            <a:srgbClr val="C00000"/>
                          </a:solidFill>
                          <a:effectLst/>
                        </a:rPr>
                        <a:t>Written</a:t>
                      </a:r>
                      <a:r>
                        <a:rPr lang="en-US" sz="1800" spc="-10" dirty="0">
                          <a:solidFill>
                            <a:srgbClr val="C00000"/>
                          </a:solidFill>
                          <a:effectLst/>
                        </a:rPr>
                        <a:t> </a:t>
                      </a:r>
                      <a:r>
                        <a:rPr lang="en-US" sz="1800" dirty="0">
                          <a:solidFill>
                            <a:srgbClr val="C00000"/>
                          </a:solidFill>
                          <a:effectLst/>
                        </a:rPr>
                        <a:t>By</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0" algn="ctr">
                        <a:lnSpc>
                          <a:spcPct val="150000"/>
                        </a:lnSpc>
                        <a:spcBef>
                          <a:spcPts val="5"/>
                        </a:spcBef>
                        <a:spcAft>
                          <a:spcPts val="0"/>
                        </a:spcAft>
                      </a:pPr>
                      <a:r>
                        <a:rPr lang="en-US"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rPr>
                        <a:t>Sujith Reddy Muthyala</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3132774"/>
                  </a:ext>
                </a:extLst>
              </a:tr>
              <a:tr h="401286">
                <a:tc>
                  <a:txBody>
                    <a:bodyPr/>
                    <a:lstStyle/>
                    <a:p>
                      <a:pPr marR="62230" lvl="1" algn="just">
                        <a:lnSpc>
                          <a:spcPct val="150000"/>
                        </a:lnSpc>
                        <a:spcBef>
                          <a:spcPts val="5"/>
                        </a:spcBef>
                        <a:spcAft>
                          <a:spcPts val="0"/>
                        </a:spcAft>
                      </a:pPr>
                      <a:r>
                        <a:rPr lang="en-US" sz="1800" dirty="0">
                          <a:solidFill>
                            <a:srgbClr val="C00000"/>
                          </a:solidFill>
                          <a:effectLst/>
                        </a:rPr>
                        <a:t>Document</a:t>
                      </a:r>
                      <a:r>
                        <a:rPr lang="en-US" sz="1800" spc="-20" dirty="0">
                          <a:solidFill>
                            <a:srgbClr val="C00000"/>
                          </a:solidFill>
                          <a:effectLst/>
                        </a:rPr>
                        <a:t> </a:t>
                      </a:r>
                      <a:r>
                        <a:rPr lang="en-US" sz="1800" dirty="0">
                          <a:solidFill>
                            <a:srgbClr val="C00000"/>
                          </a:solidFill>
                          <a:effectLst/>
                        </a:rPr>
                        <a:t>Version</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1.0</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5827938"/>
                  </a:ext>
                </a:extLst>
              </a:tr>
              <a:tr h="401286">
                <a:tc>
                  <a:txBody>
                    <a:bodyPr/>
                    <a:lstStyle/>
                    <a:p>
                      <a:pPr marR="60960" lvl="1" algn="just">
                        <a:lnSpc>
                          <a:spcPct val="150000"/>
                        </a:lnSpc>
                        <a:spcBef>
                          <a:spcPts val="5"/>
                        </a:spcBef>
                        <a:spcAft>
                          <a:spcPts val="0"/>
                        </a:spcAft>
                      </a:pPr>
                      <a:r>
                        <a:rPr lang="en-US" sz="1800" dirty="0">
                          <a:solidFill>
                            <a:srgbClr val="C00000"/>
                          </a:solidFill>
                          <a:effectLst/>
                        </a:rPr>
                        <a:t>Last</a:t>
                      </a:r>
                      <a:r>
                        <a:rPr lang="en-US" sz="1800" spc="-10" dirty="0">
                          <a:solidFill>
                            <a:srgbClr val="C00000"/>
                          </a:solidFill>
                          <a:effectLst/>
                        </a:rPr>
                        <a:t> </a:t>
                      </a:r>
                      <a:r>
                        <a:rPr lang="en-US" sz="1800" dirty="0">
                          <a:solidFill>
                            <a:srgbClr val="C00000"/>
                          </a:solidFill>
                          <a:effectLst/>
                        </a:rPr>
                        <a:t>Revised</a:t>
                      </a:r>
                      <a:r>
                        <a:rPr lang="en-US" sz="1800" spc="-10" dirty="0">
                          <a:solidFill>
                            <a:srgbClr val="C00000"/>
                          </a:solidFill>
                          <a:effectLst/>
                        </a:rPr>
                        <a:t> </a:t>
                      </a:r>
                      <a:r>
                        <a:rPr lang="en-US" sz="1800" dirty="0">
                          <a:solidFill>
                            <a:srgbClr val="C00000"/>
                          </a:solidFill>
                          <a:effectLst/>
                        </a:rPr>
                        <a:t>Date</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27-oct-2021</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119184"/>
                  </a:ext>
                </a:extLst>
              </a:tr>
            </a:tbl>
          </a:graphicData>
        </a:graphic>
      </p:graphicFrame>
    </p:spTree>
    <p:extLst>
      <p:ext uri="{BB962C8B-B14F-4D97-AF65-F5344CB8AC3E}">
        <p14:creationId xmlns:p14="http://schemas.microsoft.com/office/powerpoint/2010/main" val="218694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BF7B02A-6C88-461F-A56D-8F48112A1B4B}"/>
              </a:ext>
            </a:extLst>
          </p:cNvPr>
          <p:cNvSpPr>
            <a:spLocks noChangeArrowheads="1"/>
          </p:cNvSpPr>
          <p:nvPr/>
        </p:nvSpPr>
        <p:spPr bwMode="auto">
          <a:xfrm>
            <a:off x="317068" y="419892"/>
            <a:ext cx="85091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data set consists of various data types from integer to float to object as shown in Fig.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3" name="Picture 14">
            <a:extLst>
              <a:ext uri="{FF2B5EF4-FFF2-40B4-BE49-F238E27FC236}">
                <a16:creationId xmlns:a16="http://schemas.microsoft.com/office/drawing/2014/main" id="{AA1DDDAC-C683-4FC1-B851-042B7D0B7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67" y="1103531"/>
            <a:ext cx="10651312" cy="4707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7133810-BFE0-4E73-9749-4E6A07A3421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759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C9B3F-5550-4E32-81CE-1891CF2B8379}"/>
              </a:ext>
            </a:extLst>
          </p:cNvPr>
          <p:cNvSpPr txBox="1"/>
          <p:nvPr/>
        </p:nvSpPr>
        <p:spPr>
          <a:xfrm>
            <a:off x="258619" y="19864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59AAA4-6CBF-4CE0-9D8F-4C5376BC0D2B}"/>
              </a:ext>
            </a:extLst>
          </p:cNvPr>
          <p:cNvSpPr txBox="1"/>
          <p:nvPr/>
        </p:nvSpPr>
        <p:spPr>
          <a:xfrm>
            <a:off x="258618" y="796057"/>
            <a:ext cx="11628581" cy="1027782"/>
          </a:xfrm>
          <a:prstGeom prst="rect">
            <a:avLst/>
          </a:prstGeom>
          <a:noFill/>
        </p:spPr>
        <p:txBody>
          <a:bodyPr wrap="square">
            <a:spAutoFit/>
          </a:bodyPr>
          <a:lstStyle/>
          <a:p>
            <a:pPr algn="just">
              <a:lnSpc>
                <a:spcPct val="115000"/>
              </a:lnSpc>
              <a:spcBef>
                <a:spcPts val="5"/>
              </a:spcBef>
            </a:pPr>
            <a:r>
              <a:rPr lang="en-US" sz="1800" dirty="0">
                <a:effectLst/>
                <a:latin typeface="Calibri" panose="020F0502020204030204" pitchFamily="34" charset="0"/>
                <a:ea typeface="Times New Roman" panose="02020603050405020304" pitchFamily="18" charset="0"/>
              </a:rPr>
              <a:t>Correlation is used to understand the relation between a target variable and predictors. In this work, Item-Sales is the target variable and its correlation with other variables is observed.</a:t>
            </a:r>
            <a:r>
              <a:rPr lang="en-IN"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Considering the case of Item-Weight, the feature item weight is shown to have a low correlation with the target variable Item-Outlet-Sales in below Fig.</a:t>
            </a:r>
            <a:endParaRPr lang="en-IN" sz="1800" dirty="0">
              <a:effectLst/>
              <a:latin typeface="Times New Roman" panose="02020603050405020304" pitchFamily="18" charset="0"/>
              <a:ea typeface="Times New Roman" panose="02020603050405020304" pitchFamily="18" charset="0"/>
            </a:endParaRPr>
          </a:p>
        </p:txBody>
      </p:sp>
      <p:pic>
        <p:nvPicPr>
          <p:cNvPr id="6" name="image9.jpeg">
            <a:extLst>
              <a:ext uri="{FF2B5EF4-FFF2-40B4-BE49-F238E27FC236}">
                <a16:creationId xmlns:a16="http://schemas.microsoft.com/office/drawing/2014/main" id="{935E77D5-1463-42BE-91B7-EEBD9C3CDE4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55781" y="2249054"/>
            <a:ext cx="9735127" cy="3920837"/>
          </a:xfrm>
          <a:prstGeom prst="rect">
            <a:avLst/>
          </a:prstGeom>
        </p:spPr>
      </p:pic>
    </p:spTree>
    <p:extLst>
      <p:ext uri="{BB962C8B-B14F-4D97-AF65-F5344CB8AC3E}">
        <p14:creationId xmlns:p14="http://schemas.microsoft.com/office/powerpoint/2010/main" val="142387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jpeg">
            <a:extLst>
              <a:ext uri="{FF2B5EF4-FFF2-40B4-BE49-F238E27FC236}">
                <a16:creationId xmlns:a16="http://schemas.microsoft.com/office/drawing/2014/main" id="{C4029BDF-0F17-4D9A-8616-288714E33F32}"/>
              </a:ext>
            </a:extLst>
          </p:cNvPr>
          <p:cNvPicPr/>
          <p:nvPr/>
        </p:nvPicPr>
        <p:blipFill>
          <a:blip r:embed="rId2" cstate="print"/>
          <a:stretch>
            <a:fillRect/>
          </a:stretch>
        </p:blipFill>
        <p:spPr>
          <a:xfrm>
            <a:off x="493682" y="1864764"/>
            <a:ext cx="11338099" cy="4222000"/>
          </a:xfrm>
          <a:prstGeom prst="rect">
            <a:avLst/>
          </a:prstGeom>
        </p:spPr>
      </p:pic>
      <p:sp>
        <p:nvSpPr>
          <p:cNvPr id="4" name="TextBox 3">
            <a:extLst>
              <a:ext uri="{FF2B5EF4-FFF2-40B4-BE49-F238E27FC236}">
                <a16:creationId xmlns:a16="http://schemas.microsoft.com/office/drawing/2014/main" id="{74134B87-7F1A-46D7-9BFA-9E3C3C136CB1}"/>
              </a:ext>
            </a:extLst>
          </p:cNvPr>
          <p:cNvSpPr txBox="1"/>
          <p:nvPr/>
        </p:nvSpPr>
        <p:spPr>
          <a:xfrm>
            <a:off x="493682" y="495235"/>
            <a:ext cx="11338099"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As can be seen from below Fig. there is no significant relation found between the year of store establishment and the sales for the items. Values can also be combined into variables that</a:t>
            </a:r>
            <a:r>
              <a:rPr lang="en-US" sz="1800" spc="-1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classify them into periods and give meaningful</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results.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838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8F1801-9060-41DB-AAD9-0C37C89DE96A}"/>
              </a:ext>
            </a:extLst>
          </p:cNvPr>
          <p:cNvSpPr txBox="1"/>
          <p:nvPr/>
        </p:nvSpPr>
        <p:spPr>
          <a:xfrm>
            <a:off x="498762" y="315231"/>
            <a:ext cx="11185237"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The place where an item is placed in a store, referred to as Item visibility, definitely affects the sales. However, the plot chart show that the flow is in opposite side. One of the reasons might be that daily used products don’t need high visibility. However, there is an issue that some products have zero visibility, which is quite impossible. </a:t>
            </a:r>
            <a:endParaRPr lang="en-IN" sz="1800" dirty="0">
              <a:effectLst/>
              <a:latin typeface="Times New Roman" panose="02020603050405020304" pitchFamily="18" charset="0"/>
              <a:ea typeface="Times New Roman" panose="02020603050405020304" pitchFamily="18" charset="0"/>
            </a:endParaRPr>
          </a:p>
        </p:txBody>
      </p:sp>
      <p:pic>
        <p:nvPicPr>
          <p:cNvPr id="4" name="image11.jpeg">
            <a:extLst>
              <a:ext uri="{FF2B5EF4-FFF2-40B4-BE49-F238E27FC236}">
                <a16:creationId xmlns:a16="http://schemas.microsoft.com/office/drawing/2014/main" id="{1596DBFB-2515-4DE5-A63E-48A45349A0F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4537" y="1761346"/>
            <a:ext cx="10716953" cy="4251527"/>
          </a:xfrm>
          <a:prstGeom prst="rect">
            <a:avLst/>
          </a:prstGeom>
        </p:spPr>
      </p:pic>
    </p:spTree>
    <p:extLst>
      <p:ext uri="{BB962C8B-B14F-4D97-AF65-F5344CB8AC3E}">
        <p14:creationId xmlns:p14="http://schemas.microsoft.com/office/powerpoint/2010/main" val="330105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D64DE-EA6D-449F-ACC4-C6A3F74554F0}"/>
              </a:ext>
            </a:extLst>
          </p:cNvPr>
          <p:cNvSpPr txBox="1"/>
          <p:nvPr/>
        </p:nvSpPr>
        <p:spPr>
          <a:xfrm>
            <a:off x="729672" y="475734"/>
            <a:ext cx="2246991"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Correlation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9511D1-C017-4AA8-9A1C-201A07B93D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63652" y="257175"/>
            <a:ext cx="7923183" cy="3295650"/>
          </a:xfrm>
          <a:prstGeom prst="rect">
            <a:avLst/>
          </a:prstGeom>
          <a:noFill/>
          <a:ln>
            <a:noFill/>
          </a:ln>
        </p:spPr>
      </p:pic>
      <p:sp>
        <p:nvSpPr>
          <p:cNvPr id="6" name="TextBox 5">
            <a:extLst>
              <a:ext uri="{FF2B5EF4-FFF2-40B4-BE49-F238E27FC236}">
                <a16:creationId xmlns:a16="http://schemas.microsoft.com/office/drawing/2014/main" id="{E7759978-1576-4734-8756-755E8C503CE2}"/>
              </a:ext>
            </a:extLst>
          </p:cNvPr>
          <p:cNvSpPr txBox="1"/>
          <p:nvPr/>
        </p:nvSpPr>
        <p:spPr>
          <a:xfrm>
            <a:off x="-64655" y="3921404"/>
            <a:ext cx="11286835" cy="1754326"/>
          </a:xfrm>
          <a:prstGeom prst="rect">
            <a:avLst/>
          </a:prstGeom>
          <a:noFill/>
        </p:spPr>
        <p:txBody>
          <a:bodyPr wrap="square">
            <a:spAutoFit/>
          </a:bodyPr>
          <a:lstStyle/>
          <a:p>
            <a:pPr marL="742950" lvl="1" indent="-285750" algn="just">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Item visibility is having nearly zero correlation with our dependent variable Item_Outlet_Sales and grocery store outlet type. This means that the sales are not affected by visibility of item which is a contradiction to the general assumption of “more visibility thus, more</a:t>
            </a:r>
            <a:r>
              <a:rPr lang="en-US" sz="1800" b="0" spc="-15" dirty="0">
                <a:effectLst/>
                <a:latin typeface="Calibri" panose="020F0502020204030204" pitchFamily="34" charset="0"/>
                <a:ea typeface="Times New Roman" panose="02020603050405020304" pitchFamily="18" charset="0"/>
              </a:rPr>
              <a:t> </a:t>
            </a:r>
            <a:r>
              <a:rPr lang="en-US" sz="1800" b="0" dirty="0">
                <a:effectLst/>
                <a:latin typeface="Calibri" panose="020F0502020204030204" pitchFamily="34" charset="0"/>
                <a:ea typeface="Times New Roman" panose="02020603050405020304" pitchFamily="18" charset="0"/>
              </a:rPr>
              <a:t>sales”.</a:t>
            </a:r>
            <a:endParaRPr lang="en-IN" sz="1800" b="1" dirty="0">
              <a:effectLst/>
              <a:latin typeface="Times New Roman" panose="02020603050405020304" pitchFamily="18" charset="0"/>
              <a:ea typeface="Times New Roman" panose="02020603050405020304" pitchFamily="18" charset="0"/>
            </a:endParaRPr>
          </a:p>
          <a:p>
            <a:pPr marL="742950" lvl="1" indent="-285750" algn="just">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Item_MRP (maximum retail price) is positively correlated with sales at an outlet, which indicates that the price quoted by an outlet plays an important factor in</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a:p>
            <a:pPr marL="742950" lvl="1" indent="-285750" algn="just">
              <a:spcBef>
                <a:spcPts val="5"/>
              </a:spcBef>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Variation in MRP quoted by various outlets depends on their individual</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990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1863B0-A11F-42B4-9BE0-3C44A753EAB3}"/>
              </a:ext>
            </a:extLst>
          </p:cNvPr>
          <p:cNvSpPr txBox="1"/>
          <p:nvPr/>
        </p:nvSpPr>
        <p:spPr>
          <a:xfrm>
            <a:off x="489037" y="21161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Metrics for Data</a:t>
            </a:r>
            <a:r>
              <a:rPr lang="en-US" sz="2400" b="1" u="sng" spc="-15"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Modelling</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F11F986-8FE2-4073-8337-79B84F3A30CA}"/>
              </a:ext>
            </a:extLst>
          </p:cNvPr>
          <p:cNvSpPr txBox="1"/>
          <p:nvPr/>
        </p:nvSpPr>
        <p:spPr>
          <a:xfrm>
            <a:off x="332509" y="838900"/>
            <a:ext cx="11379199" cy="5807487"/>
          </a:xfrm>
          <a:prstGeom prst="rect">
            <a:avLst/>
          </a:prstGeom>
          <a:noFill/>
        </p:spPr>
        <p:txBody>
          <a:bodyPr wrap="square">
            <a:spAutoFit/>
          </a:bodyPr>
          <a:lstStyle/>
          <a:p>
            <a:pPr marL="285750" lvl="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coefficient of determination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(R-squared) is a statistic that measures the goodness of a model’s fit i.e., how well the real data points are approximated by the predictions of regression. Higher values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suggest higher model accomplishments in terms of prediction along with accuracy, and the value 1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is indicative of regression predictions perfectly fitting the real data points. For further better results, the use of adjusted </a:t>
            </a:r>
            <a:r>
              <a:rPr lang="en-US" spc="10" dirty="0">
                <a:effectLst/>
                <a:latin typeface="Calibri" panose="020F0502020204030204" pitchFamily="34" charset="0"/>
                <a:ea typeface="Times New Roman" panose="02020603050405020304" pitchFamily="18" charset="0"/>
              </a:rPr>
              <a:t>R</a:t>
            </a:r>
            <a:r>
              <a:rPr lang="en-US" spc="10" baseline="30000" dirty="0">
                <a:effectLst/>
                <a:latin typeface="Calibri" panose="020F0502020204030204" pitchFamily="34" charset="0"/>
                <a:ea typeface="Times New Roman" panose="02020603050405020304" pitchFamily="18" charset="0"/>
              </a:rPr>
              <a:t>2</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a:t>
            </a:r>
            <a:r>
              <a:rPr lang="en-US" spc="-2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distribution.</a:t>
            </a:r>
          </a:p>
          <a:p>
            <a:pPr marL="28575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a:t>
            </a:r>
            <a:r>
              <a:rPr lang="en-US" sz="1800" dirty="0">
                <a:effectLst/>
                <a:latin typeface="Calibri" panose="020F0502020204030204" pitchFamily="34" charset="0"/>
                <a:ea typeface="Times New Roman" panose="02020603050405020304" pitchFamily="18" charset="0"/>
              </a:rPr>
              <a:t>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whereas</a:t>
            </a:r>
            <a:r>
              <a:rPr lang="en-US" sz="1800" spc="8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a:t>
            </a:r>
            <a:r>
              <a:rPr lang="en-US" sz="1800" baseline="30000" dirty="0">
                <a:effectLst/>
                <a:latin typeface="Calibri" panose="020F0502020204030204" pitchFamily="34" charset="0"/>
                <a:ea typeface="Times New Roman" panose="02020603050405020304" pitchFamily="18" charset="0"/>
              </a:rPr>
              <a:t>2</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is</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relative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measure</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RMSE</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helps</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in</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measuring</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variable’s average error and it is also a quadratic scoring rule. Low RMSE values obtained for linear or multiple regression corresponds to better model fitting.</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15000"/>
              </a:lnSpc>
              <a:buSzPts val="1200"/>
              <a:buFont typeface="Wingdings" panose="05000000000000000000" pitchFamily="2" charset="2"/>
              <a:buChar char="Ø"/>
              <a:tabLst>
                <a:tab pos="90170" algn="l"/>
              </a:tabLst>
            </a:pPr>
            <a:endParaRPr lang="en-IN" dirty="0"/>
          </a:p>
        </p:txBody>
      </p:sp>
    </p:spTree>
    <p:extLst>
      <p:ext uri="{BB962C8B-B14F-4D97-AF65-F5344CB8AC3E}">
        <p14:creationId xmlns:p14="http://schemas.microsoft.com/office/powerpoint/2010/main" val="137300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8E411-A067-4326-A0A2-B85D4E059C5B}"/>
              </a:ext>
            </a:extLst>
          </p:cNvPr>
          <p:cNvSpPr txBox="1"/>
          <p:nvPr/>
        </p:nvSpPr>
        <p:spPr>
          <a:xfrm>
            <a:off x="120073" y="705021"/>
            <a:ext cx="11591636" cy="2599173"/>
          </a:xfrm>
          <a:prstGeom prst="rect">
            <a:avLst/>
          </a:prstGeom>
          <a:noFill/>
        </p:spPr>
        <p:txBody>
          <a:bodyPr wrap="square">
            <a:spAutoFit/>
          </a:bodyPr>
          <a:lstStyle/>
          <a:p>
            <a:pPr marL="180340" algn="just">
              <a:lnSpc>
                <a:spcPct val="115000"/>
              </a:lnSpc>
              <a:spcBef>
                <a:spcPts val="1005"/>
              </a:spcBef>
              <a:spcAft>
                <a:spcPts val="0"/>
              </a:spcAft>
              <a:tabLst>
                <a:tab pos="180340" algn="l"/>
              </a:tabLst>
            </a:pPr>
            <a:r>
              <a:rPr lang="en-US" sz="1800" dirty="0">
                <a:effectLst/>
                <a:latin typeface="Calibri" panose="020F0502020204030204" pitchFamily="34" charset="0"/>
                <a:ea typeface="Times New Roman" panose="02020603050405020304" pitchFamily="18" charset="0"/>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lang="en-IN" sz="1800" dirty="0">
              <a:effectLst/>
              <a:latin typeface="Times New Roman" panose="02020603050405020304" pitchFamily="18" charset="0"/>
              <a:ea typeface="Times New Roman" panose="02020603050405020304" pitchFamily="18" charset="0"/>
            </a:endParaRPr>
          </a:p>
          <a:p>
            <a:pPr marL="365760" indent="-365760">
              <a:spcBef>
                <a:spcPts val="5"/>
              </a:spcBef>
              <a:spcAft>
                <a:spcPts val="0"/>
              </a:spcAft>
              <a:tabLst>
                <a:tab pos="978535" algn="l"/>
              </a:tabLst>
            </a:pPr>
            <a:r>
              <a:rPr lang="en-US" sz="1800" b="1" dirty="0">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875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2EDD5-07C5-49BF-8386-460DAD8B4F80}"/>
              </a:ext>
            </a:extLst>
          </p:cNvPr>
          <p:cNvSpPr txBox="1"/>
          <p:nvPr/>
        </p:nvSpPr>
        <p:spPr>
          <a:xfrm>
            <a:off x="406400" y="337188"/>
            <a:ext cx="6096000" cy="461665"/>
          </a:xfrm>
          <a:prstGeom prst="rect">
            <a:avLst/>
          </a:prstGeom>
          <a:noFill/>
        </p:spPr>
        <p:txBody>
          <a:bodyPr wrap="square">
            <a:spAutoFit/>
          </a:bodyPr>
          <a:lstStyle/>
          <a:p>
            <a:pPr marL="365760" indent="-365760">
              <a:spcBef>
                <a:spcPts val="5"/>
              </a:spcBef>
              <a:spcAft>
                <a:spcPts val="0"/>
              </a:spcAft>
              <a:tabLst>
                <a:tab pos="978535" algn="l"/>
              </a:tabLst>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Prediction results</a:t>
            </a:r>
            <a:endParaRPr lang="en-IN" sz="24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7AF224A-B484-40A2-8A77-0A3421CBB3D1}"/>
              </a:ext>
            </a:extLst>
          </p:cNvPr>
          <p:cNvSpPr txBox="1"/>
          <p:nvPr/>
        </p:nvSpPr>
        <p:spPr>
          <a:xfrm>
            <a:off x="406400" y="1130799"/>
            <a:ext cx="11360727" cy="2814360"/>
          </a:xfrm>
          <a:prstGeom prst="rect">
            <a:avLst/>
          </a:prstGeom>
          <a:noFill/>
        </p:spPr>
        <p:txBody>
          <a:bodyPr wrap="square">
            <a:spAutoFit/>
          </a:bodyPr>
          <a:lstStyle/>
          <a:p>
            <a:pPr marL="342900" lvl="0" indent="-342900" algn="just">
              <a:lnSpc>
                <a:spcPct val="113000"/>
              </a:lnSpc>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largest location did not produce the highest sales. The location that produced the highest sales was the OUT027 location, which was in turn a Supermarket Type3, having its size recorded as medium in our dataset. It can be said that this outlet’s performance was much better than any other outlet location with any size provided in the considered</a:t>
            </a:r>
            <a:r>
              <a:rPr lang="en-US" sz="1800" spc="-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dataset.</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3000"/>
              </a:lnSpc>
              <a:spcBef>
                <a:spcPts val="50"/>
              </a:spcBef>
              <a:spcAft>
                <a:spcPts val="0"/>
              </a:spcAft>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median of the target variable Item_Outlet_Sales was calculated to be 3364.95 for OUT027 location. The location with second highest median score (OUT035) had a median value of 2109.25.</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Adjusted R-squared and R-squared values are higher for Gradient boost model than average. Also its RMSE value is low as compared to other model with highest CV score. Therefore, the gradient boost model fits better and exhibits accuracy</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331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1A92A-A8DB-48E4-ABE8-A54E0D30593E}"/>
              </a:ext>
            </a:extLst>
          </p:cNvPr>
          <p:cNvSpPr txBox="1"/>
          <p:nvPr/>
        </p:nvSpPr>
        <p:spPr>
          <a:xfrm>
            <a:off x="295564" y="207880"/>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24A748-ED47-441A-9D64-D85EE86C2EF7}"/>
              </a:ext>
            </a:extLst>
          </p:cNvPr>
          <p:cNvSpPr txBox="1"/>
          <p:nvPr/>
        </p:nvSpPr>
        <p:spPr>
          <a:xfrm>
            <a:off x="295564" y="1080655"/>
            <a:ext cx="11480800" cy="3241528"/>
          </a:xfrm>
          <a:prstGeom prst="rect">
            <a:avLst/>
          </a:prstGeom>
          <a:noFill/>
        </p:spPr>
        <p:txBody>
          <a:bodyPr wrap="square">
            <a:spAutoFit/>
          </a:bodyPr>
          <a:lstStyle/>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In this project, basics of machine learning and the associated data processing and modeling algorithms have been described, followed by their application for the task of sales prediction in Big Mart shopping centers at different locations. On implementation, the prediction results show the correlation among different attributes considered and how a particular location of medium size recorded the highest sales, suggesting that other shopping locations should follow similar patterns for improved sales.</a:t>
            </a:r>
          </a:p>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Also it can be concluded that more locations should be switched or shifted to Tier-3 in outlet type “Supermarket Type3” to increase the sales of products at Big Mart. Any one-stop-shopping-center like Big Mart can benefit from this model by being able to predict its items’ future sales at different locations.</a:t>
            </a:r>
            <a:endParaRPr lang="en-IN" dirty="0"/>
          </a:p>
          <a:p>
            <a:pPr algn="just">
              <a:lnSpc>
                <a:spcPct val="115000"/>
              </a:lnSpc>
              <a:spcBef>
                <a:spcPts val="1230"/>
              </a:spcBef>
            </a:pP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04FAD0FC-0C47-4649-9488-CF2F3177D5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394" y="4065458"/>
            <a:ext cx="3842327" cy="2476498"/>
          </a:xfrm>
          <a:prstGeom prst="rect">
            <a:avLst/>
          </a:prstGeom>
          <a:noFill/>
          <a:ln>
            <a:noFill/>
          </a:ln>
        </p:spPr>
      </p:pic>
      <p:pic>
        <p:nvPicPr>
          <p:cNvPr id="12" name="Picture 11">
            <a:extLst>
              <a:ext uri="{FF2B5EF4-FFF2-40B4-BE49-F238E27FC236}">
                <a16:creationId xmlns:a16="http://schemas.microsoft.com/office/drawing/2014/main" id="{E688284F-8185-4B6B-A698-5C3F98219F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58693" y="4050457"/>
            <a:ext cx="3747452" cy="2476498"/>
          </a:xfrm>
          <a:prstGeom prst="rect">
            <a:avLst/>
          </a:prstGeom>
          <a:noFill/>
          <a:ln>
            <a:noFill/>
          </a:ln>
        </p:spPr>
      </p:pic>
      <p:pic>
        <p:nvPicPr>
          <p:cNvPr id="13" name="Picture 12">
            <a:extLst>
              <a:ext uri="{FF2B5EF4-FFF2-40B4-BE49-F238E27FC236}">
                <a16:creationId xmlns:a16="http://schemas.microsoft.com/office/drawing/2014/main" id="{87AF9BA8-E009-490B-B8E4-170284C8F4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22511" y="4080459"/>
            <a:ext cx="4343141" cy="2446496"/>
          </a:xfrm>
          <a:prstGeom prst="rect">
            <a:avLst/>
          </a:prstGeom>
          <a:noFill/>
          <a:ln>
            <a:noFill/>
          </a:ln>
        </p:spPr>
      </p:pic>
    </p:spTree>
    <p:extLst>
      <p:ext uri="{BB962C8B-B14F-4D97-AF65-F5344CB8AC3E}">
        <p14:creationId xmlns:p14="http://schemas.microsoft.com/office/powerpoint/2010/main" val="147313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8726C5C-5CC9-47BF-907C-A0C276F4A060}"/>
              </a:ext>
            </a:extLst>
          </p:cNvPr>
          <p:cNvSpPr txBox="1"/>
          <p:nvPr/>
        </p:nvSpPr>
        <p:spPr>
          <a:xfrm>
            <a:off x="277091" y="129308"/>
            <a:ext cx="11637818" cy="6767045"/>
          </a:xfrm>
          <a:prstGeom prst="rect">
            <a:avLst/>
          </a:prstGeom>
          <a:noFill/>
        </p:spPr>
        <p:txBody>
          <a:bodyPr wrap="square">
            <a:spAutoFit/>
          </a:bodyPr>
          <a:lstStyle/>
          <a:p>
            <a:pPr>
              <a:lnSpc>
                <a:spcPct val="115000"/>
              </a:lnSpc>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Q &amp; A:</a:t>
            </a:r>
          </a:p>
          <a:p>
            <a:pPr>
              <a:lnSpc>
                <a:spcPct val="115000"/>
              </a:lnSpc>
            </a:pP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IN" sz="1100" b="1" dirty="0">
                <a:effectLst/>
                <a:latin typeface="Calibri" panose="020F0502020204030204" pitchFamily="34"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Q1) What’s the source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for training is provided by the client from:</a:t>
            </a:r>
            <a:endParaRPr lang="en-IN" dirty="0">
              <a:effectLst/>
              <a:latin typeface="Times New Roman" panose="02020603050405020304" pitchFamily="18" charset="0"/>
              <a:ea typeface="Times New Roman" panose="02020603050405020304" pitchFamily="18" charset="0"/>
            </a:endParaRPr>
          </a:p>
          <a:p>
            <a:pPr algn="just"/>
            <a:r>
              <a:rPr lang="en-US" u="sng" dirty="0">
                <a:solidFill>
                  <a:srgbClr val="0563C1"/>
                </a:solidFill>
                <a:effectLst/>
                <a:latin typeface="Calibri" panose="020F0502020204030204" pitchFamily="34" charset="0"/>
                <a:ea typeface="Times New Roman" panose="02020603050405020304" pitchFamily="18" charset="0"/>
                <a:hlinkClick r:id="rId2"/>
              </a:rPr>
              <a:t>https://www.kaggle.com/brijbhushannanda1979/bigmart-sales-data</a:t>
            </a:r>
            <a:endParaRPr lang="en-US" u="sng" dirty="0">
              <a:solidFill>
                <a:srgbClr val="0563C1"/>
              </a:solidFill>
              <a:effectLst/>
              <a:latin typeface="Calibri" panose="020F0502020204030204" pitchFamily="34" charset="0"/>
              <a:ea typeface="Times New Roman" panose="02020603050405020304" pitchFamily="18" charset="0"/>
            </a:endParaRPr>
          </a:p>
          <a:p>
            <a:pPr algn="just"/>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2) What was the type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was the combination of numerical and Categorical values.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3) What’s the complete flow you followed in this Project?</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Refer the Architecture section for this.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4) After the File validation what you do with incompatible file or files which didn’t pass the validation?</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Files like these are moved to the Achieve Folder and a list of these files has been shared with the client and we removed the bad data folder.</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5) How logs are managed?</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We are using different logs as per the steps that we follow in validation and modeling like validation log, database operation log, preprocessing log, model training log, etc..</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43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3A590D-BB64-4EDF-B628-5B463F860A81}"/>
              </a:ext>
            </a:extLst>
          </p:cNvPr>
          <p:cNvSpPr txBox="1"/>
          <p:nvPr/>
        </p:nvSpPr>
        <p:spPr>
          <a:xfrm>
            <a:off x="300181" y="494933"/>
            <a:ext cx="11591637" cy="4111382"/>
          </a:xfrm>
          <a:prstGeom prst="rect">
            <a:avLst/>
          </a:prstGeom>
          <a:noFill/>
        </p:spPr>
        <p:txBody>
          <a:bodyPr wrap="square">
            <a:spAutoFit/>
          </a:bodyPr>
          <a:lstStyle/>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Objective:</a:t>
            </a:r>
            <a:r>
              <a:rPr lang="en-US" sz="2200" dirty="0">
                <a:latin typeface="Times New Roman"/>
                <a:ea typeface="Times New Roman"/>
                <a:cs typeface="Times New Roman"/>
                <a:sym typeface="Times New Roman"/>
              </a:rPr>
              <a:t> </a:t>
            </a:r>
            <a:endParaRPr lang="en-US" dirty="0"/>
          </a:p>
          <a:p>
            <a:pPr algn="just">
              <a:lnSpc>
                <a:spcPct val="115000"/>
              </a:lnSpc>
            </a:pPr>
            <a:r>
              <a:rPr lang="en-US" sz="1800" dirty="0">
                <a:effectLst/>
                <a:latin typeface="Calibri" panose="020F0502020204030204" pitchFamily="34" charset="0"/>
                <a:ea typeface="Times New Roman" panose="02020603050405020304" pitchFamily="18" charset="0"/>
              </a:rPr>
              <a:t>“</a:t>
            </a:r>
            <a:r>
              <a:rPr lang="en-US" sz="1800" dirty="0">
                <a:effectLst/>
                <a:ea typeface="Times New Roman" panose="02020603050405020304" pitchFamily="18" charset="0"/>
              </a:rPr>
              <a:t>To find out what role certain properties of an item play and how they affect their sales by understanding Big Mart sales.”</a:t>
            </a:r>
            <a:endParaRPr lang="en-IN" sz="1800" dirty="0">
              <a:effectLst/>
              <a:ea typeface="Times New Roman" panose="02020603050405020304" pitchFamily="18" charset="0"/>
            </a:endParaRPr>
          </a:p>
          <a:p>
            <a:pPr algn="just">
              <a:lnSpc>
                <a:spcPct val="115000"/>
              </a:lnSpc>
            </a:pPr>
            <a:r>
              <a:rPr lang="en-US" sz="1800" dirty="0">
                <a:effectLst/>
                <a:ea typeface="Times New Roman" panose="02020603050405020304" pitchFamily="18" charset="0"/>
              </a:rPr>
              <a:t>In order to help Big Mart, achieve this goal, a predictive model can be built to find out the sale of every item for every store. Also, the key factors that can increase their sales and what changes could be made to the product or store’s characteristics.</a:t>
            </a:r>
          </a:p>
          <a:p>
            <a:pPr algn="just">
              <a:lnSpc>
                <a:spcPct val="115000"/>
              </a:lnSpc>
            </a:pPr>
            <a:endParaRPr lang="en-US" dirty="0">
              <a:latin typeface="Calibri" panose="020F0502020204030204" pitchFamily="34" charset="0"/>
              <a:ea typeface="Times New Roman" panose="02020603050405020304" pitchFamily="18" charset="0"/>
            </a:endParaRPr>
          </a:p>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Benefits</a:t>
            </a:r>
            <a:r>
              <a:rPr lang="en-US" sz="2200" dirty="0">
                <a:latin typeface="Times New Roman"/>
                <a:ea typeface="Times New Roman"/>
                <a:cs typeface="Times New Roman"/>
                <a:sym typeface="Times New Roman"/>
              </a:rPr>
              <a:t>: </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Detection the features heavily responsible for item sales from particular outlet.</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Gives better insight of customers interest for the item.</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Helps in easy flow for  managing resources.</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Manual inspection of what action needed to hike the sale.</a:t>
            </a:r>
            <a:endParaRPr lang="en-US" dirty="0"/>
          </a:p>
        </p:txBody>
      </p:sp>
    </p:spTree>
    <p:extLst>
      <p:ext uri="{BB962C8B-B14F-4D97-AF65-F5344CB8AC3E}">
        <p14:creationId xmlns:p14="http://schemas.microsoft.com/office/powerpoint/2010/main" val="272292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9A8CD1-E6F9-4400-8C66-68C4C0B4C6BE}"/>
              </a:ext>
            </a:extLst>
          </p:cNvPr>
          <p:cNvSpPr txBox="1"/>
          <p:nvPr/>
        </p:nvSpPr>
        <p:spPr>
          <a:xfrm>
            <a:off x="184727" y="126838"/>
            <a:ext cx="11822545" cy="6407716"/>
          </a:xfrm>
          <a:prstGeom prst="rect">
            <a:avLst/>
          </a:prstGeom>
          <a:noFill/>
        </p:spPr>
        <p:txBody>
          <a:bodyPr wrap="square">
            <a:spAutoFit/>
          </a:bodyPr>
          <a:lstStyle/>
          <a:p>
            <a:pPr algn="just">
              <a:lnSpc>
                <a:spcPct val="115000"/>
              </a:lnSpc>
            </a:pPr>
            <a:r>
              <a:rPr lang="en-US" b="1" dirty="0">
                <a:effectLst/>
                <a:latin typeface="Calibri" panose="020F0502020204030204" pitchFamily="34" charset="0"/>
                <a:ea typeface="Times New Roman" panose="02020603050405020304" pitchFamily="18" charset="0"/>
              </a:rPr>
              <a:t>Q 6) What techniques were you using for data pre-processing?</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unwanted attributes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Visualizing relation of independent variables with each other and output variables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outliers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Cleaning data and imputing if null values are present. </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Converting categorical data into numeric values.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Scaling the data</a:t>
            </a:r>
          </a:p>
          <a:p>
            <a:pPr marL="742950" lvl="1" indent="-285750" algn="just">
              <a:lnSpc>
                <a:spcPct val="115000"/>
              </a:lnSpc>
              <a:buFont typeface="Arial" panose="020B0604020202020204" pitchFamily="34" charset="0"/>
              <a:buChar char="•"/>
            </a:pPr>
            <a:endParaRPr lang="en-US" sz="1800" b="1" dirty="0">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7) How training was done or what models were used?</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450215" algn="l"/>
              </a:tabLst>
            </a:pPr>
            <a:r>
              <a:rPr lang="en-US" sz="1800" dirty="0">
                <a:effectLst/>
                <a:latin typeface="Calibri" panose="020F0502020204030204" pitchFamily="34" charset="0"/>
                <a:ea typeface="Times New Roman" panose="02020603050405020304" pitchFamily="18" charset="0"/>
              </a:rPr>
              <a:t>Before diving the data in training and validation set we performed clustering over fit to divide the data into clusters.</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As per cluster the training and validation data were divided.</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 scaling was performed over training and validation data</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318770" algn="l"/>
                <a:tab pos="457200" algn="l"/>
              </a:tabLst>
            </a:pPr>
            <a:r>
              <a:rPr lang="en-US" sz="1800" dirty="0">
                <a:effectLst/>
                <a:latin typeface="Calibri" panose="020F0502020204030204" pitchFamily="34" charset="0"/>
                <a:ea typeface="Times New Roman" panose="02020603050405020304" pitchFamily="18" charset="0"/>
              </a:rPr>
              <a:t>Algorithms like Linear regression, Gradient boost, Random forest and XGBoost were used .</a:t>
            </a:r>
          </a:p>
          <a:p>
            <a:pPr marL="342900" lvl="0" indent="-342900" algn="just">
              <a:lnSpc>
                <a:spcPct val="115000"/>
              </a:lnSpc>
              <a:buFont typeface="Arial" panose="020B0604020202020204" pitchFamily="34" charset="0"/>
              <a:buChar char="•"/>
              <a:tabLst>
                <a:tab pos="318770" algn="l"/>
                <a:tab pos="457200" algn="l"/>
              </a:tabLst>
            </a:pPr>
            <a:endParaRPr lang="en-US" sz="1800" b="1" dirty="0">
              <a:effectLst/>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8) How Prediction was done?</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The testing files are shared by the client. We pass its data to the best model which we have saved in pickle format and get the prediction.</a:t>
            </a:r>
          </a:p>
          <a:p>
            <a:pPr algn="just">
              <a:lnSpc>
                <a:spcPct val="115000"/>
              </a:lnSpc>
            </a:pP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9) Where the model was deployed?</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When the model is ready, we deploy it in Heroku platform.  This model is an web application where user can enter the data and these data gets extracted in the backend and user gets the prediction result</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05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6B8A0E-355F-480C-88A8-C52968FC1ED7}"/>
              </a:ext>
            </a:extLst>
          </p:cNvPr>
          <p:cNvGraphicFramePr>
            <a:graphicFrameLocks noGrp="1"/>
          </p:cNvGraphicFramePr>
          <p:nvPr>
            <p:extLst>
              <p:ext uri="{D42A27DB-BD31-4B8C-83A1-F6EECF244321}">
                <p14:modId xmlns:p14="http://schemas.microsoft.com/office/powerpoint/2010/main" val="3686131423"/>
              </p:ext>
            </p:extLst>
          </p:nvPr>
        </p:nvGraphicFramePr>
        <p:xfrm>
          <a:off x="2560880" y="1339273"/>
          <a:ext cx="8384212" cy="5310907"/>
        </p:xfrm>
        <a:graphic>
          <a:graphicData uri="http://schemas.openxmlformats.org/drawingml/2006/table">
            <a:tbl>
              <a:tblPr firstRow="1" firstCol="1" bandRow="1">
                <a:tableStyleId>{5C22544A-7EE6-4342-B048-85BDC9FD1C3A}</a:tableStyleId>
              </a:tblPr>
              <a:tblGrid>
                <a:gridCol w="1794393">
                  <a:extLst>
                    <a:ext uri="{9D8B030D-6E8A-4147-A177-3AD203B41FA5}">
                      <a16:colId xmlns:a16="http://schemas.microsoft.com/office/drawing/2014/main" val="3167378334"/>
                    </a:ext>
                  </a:extLst>
                </a:gridCol>
                <a:gridCol w="837826">
                  <a:extLst>
                    <a:ext uri="{9D8B030D-6E8A-4147-A177-3AD203B41FA5}">
                      <a16:colId xmlns:a16="http://schemas.microsoft.com/office/drawing/2014/main" val="2340660715"/>
                    </a:ext>
                  </a:extLst>
                </a:gridCol>
                <a:gridCol w="5751993">
                  <a:extLst>
                    <a:ext uri="{9D8B030D-6E8A-4147-A177-3AD203B41FA5}">
                      <a16:colId xmlns:a16="http://schemas.microsoft.com/office/drawing/2014/main" val="430759994"/>
                    </a:ext>
                  </a:extLst>
                </a:gridCol>
              </a:tblGrid>
              <a:tr h="386355">
                <a:tc>
                  <a:txBody>
                    <a:bodyPr/>
                    <a:lstStyle/>
                    <a:p>
                      <a:pPr marL="6350" indent="-6350" algn="just">
                        <a:lnSpc>
                          <a:spcPct val="103000"/>
                        </a:lnSpc>
                        <a:spcAft>
                          <a:spcPts val="630"/>
                        </a:spcAft>
                      </a:pPr>
                      <a:r>
                        <a:rPr lang="en-US" sz="1200">
                          <a:effectLst/>
                        </a:rPr>
                        <a:t>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754674762"/>
                  </a:ext>
                </a:extLst>
              </a:tr>
              <a:tr h="389344">
                <a:tc>
                  <a:txBody>
                    <a:bodyPr/>
                    <a:lstStyle/>
                    <a:p>
                      <a:pPr marL="6350" indent="-6350" algn="just">
                        <a:lnSpc>
                          <a:spcPct val="103000"/>
                        </a:lnSpc>
                        <a:spcAft>
                          <a:spcPts val="630"/>
                        </a:spcAft>
                      </a:pPr>
                      <a:r>
                        <a:rPr lang="en-US" sz="1100">
                          <a:effectLst/>
                        </a:rPr>
                        <a:t>Item_Identifier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Unique product ID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271296721"/>
                  </a:ext>
                </a:extLst>
              </a:tr>
              <a:tr h="310129">
                <a:tc>
                  <a:txBody>
                    <a:bodyPr/>
                    <a:lstStyle/>
                    <a:p>
                      <a:pPr marL="6350" indent="-6350" algn="just">
                        <a:lnSpc>
                          <a:spcPct val="103000"/>
                        </a:lnSpc>
                        <a:spcAft>
                          <a:spcPts val="630"/>
                        </a:spcAft>
                      </a:pPr>
                      <a:r>
                        <a:rPr lang="en-US" sz="1100">
                          <a:effectLst/>
                        </a:rPr>
                        <a:t>Item_Weight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Weight of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162752040"/>
                  </a:ext>
                </a:extLst>
              </a:tr>
              <a:tr h="314613">
                <a:tc>
                  <a:txBody>
                    <a:bodyPr/>
                    <a:lstStyle/>
                    <a:p>
                      <a:pPr marL="6350" indent="-6350" algn="just">
                        <a:lnSpc>
                          <a:spcPct val="103000"/>
                        </a:lnSpc>
                        <a:spcAft>
                          <a:spcPts val="630"/>
                        </a:spcAft>
                      </a:pPr>
                      <a:r>
                        <a:rPr lang="en-US" sz="1100">
                          <a:effectLst/>
                        </a:rPr>
                        <a:t>Item_Fat_Content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Whether the product is low fat or not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140669131"/>
                  </a:ext>
                </a:extLst>
              </a:tr>
              <a:tr h="602250">
                <a:tc>
                  <a:txBody>
                    <a:bodyPr/>
                    <a:lstStyle/>
                    <a:p>
                      <a:pPr marL="6350" indent="-6350" algn="just">
                        <a:lnSpc>
                          <a:spcPct val="103000"/>
                        </a:lnSpc>
                        <a:spcAft>
                          <a:spcPts val="630"/>
                        </a:spcAft>
                      </a:pPr>
                      <a:r>
                        <a:rPr lang="en-US" sz="1100">
                          <a:effectLst/>
                        </a:rPr>
                        <a:t>Item_Visibility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The % of a total display area of all products in a store allocated to the particular product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554225578"/>
                  </a:ext>
                </a:extLst>
              </a:tr>
              <a:tr h="399057">
                <a:tc>
                  <a:txBody>
                    <a:bodyPr/>
                    <a:lstStyle/>
                    <a:p>
                      <a:pPr marL="6350" indent="-6350" algn="just">
                        <a:lnSpc>
                          <a:spcPct val="103000"/>
                        </a:lnSpc>
                        <a:spcAft>
                          <a:spcPts val="630"/>
                        </a:spcAft>
                      </a:pPr>
                      <a:r>
                        <a:rPr lang="en-US" sz="1100">
                          <a:effectLst/>
                        </a:rPr>
                        <a:t>Item_Type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category to which the product belongs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364501259"/>
                  </a:ext>
                </a:extLst>
              </a:tr>
              <a:tr h="399057">
                <a:tc>
                  <a:txBody>
                    <a:bodyPr/>
                    <a:lstStyle/>
                    <a:p>
                      <a:pPr marL="6350" indent="-6350" algn="just">
                        <a:lnSpc>
                          <a:spcPct val="103000"/>
                        </a:lnSpc>
                        <a:spcAft>
                          <a:spcPts val="630"/>
                        </a:spcAft>
                      </a:pPr>
                      <a:r>
                        <a:rPr lang="en-US" sz="1100">
                          <a:effectLst/>
                        </a:rPr>
                        <a:t>Item_MRP</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Maximum Retail Price (list price) of the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346691917"/>
                  </a:ext>
                </a:extLst>
              </a:tr>
              <a:tr h="311624">
                <a:tc>
                  <a:txBody>
                    <a:bodyPr/>
                    <a:lstStyle/>
                    <a:p>
                      <a:pPr marL="6350" indent="-6350" algn="just">
                        <a:lnSpc>
                          <a:spcPct val="103000"/>
                        </a:lnSpc>
                        <a:spcAft>
                          <a:spcPts val="630"/>
                        </a:spcAft>
                      </a:pPr>
                      <a:r>
                        <a:rPr lang="en-US" sz="1100">
                          <a:effectLst/>
                        </a:rPr>
                        <a:t>Outlet_Identifier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Unique store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167674101"/>
                  </a:ext>
                </a:extLst>
              </a:tr>
              <a:tr h="399057">
                <a:tc>
                  <a:txBody>
                    <a:bodyPr/>
                    <a:lstStyle/>
                    <a:p>
                      <a:pPr marL="6350" indent="-6350" algn="just">
                        <a:lnSpc>
                          <a:spcPct val="103000"/>
                        </a:lnSpc>
                        <a:spcAft>
                          <a:spcPts val="630"/>
                        </a:spcAft>
                      </a:pPr>
                      <a:r>
                        <a:rPr lang="en-US" sz="1100">
                          <a:effectLst/>
                        </a:rPr>
                        <a:t>Outlet_Establishment_Year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Integer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year in which the store was established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203390321"/>
                  </a:ext>
                </a:extLst>
              </a:tr>
              <a:tr h="399057">
                <a:tc>
                  <a:txBody>
                    <a:bodyPr/>
                    <a:lstStyle/>
                    <a:p>
                      <a:pPr marL="6350" indent="-6350" algn="just">
                        <a:lnSpc>
                          <a:spcPct val="103000"/>
                        </a:lnSpc>
                        <a:spcAft>
                          <a:spcPts val="630"/>
                        </a:spcAft>
                      </a:pPr>
                      <a:r>
                        <a:rPr lang="en-US" sz="1100">
                          <a:effectLst/>
                        </a:rPr>
                        <a:t>Outlet_Size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size of the store in terms of ground area covered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978776102"/>
                  </a:ext>
                </a:extLst>
              </a:tr>
              <a:tr h="399057">
                <a:tc>
                  <a:txBody>
                    <a:bodyPr/>
                    <a:lstStyle/>
                    <a:p>
                      <a:pPr marL="6350" indent="-6350" algn="just">
                        <a:lnSpc>
                          <a:spcPct val="103000"/>
                        </a:lnSpc>
                        <a:spcAft>
                          <a:spcPts val="630"/>
                        </a:spcAft>
                      </a:pPr>
                      <a:r>
                        <a:rPr lang="en-US" sz="1100">
                          <a:effectLst/>
                        </a:rPr>
                        <a:t>Outlet_Location_Type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type of city in which the store is located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001772709"/>
                  </a:ext>
                </a:extLst>
              </a:tr>
              <a:tr h="399057">
                <a:tc>
                  <a:txBody>
                    <a:bodyPr/>
                    <a:lstStyle/>
                    <a:p>
                      <a:pPr marL="6350" indent="-6350" algn="just">
                        <a:lnSpc>
                          <a:spcPct val="103000"/>
                        </a:lnSpc>
                        <a:spcAft>
                          <a:spcPts val="630"/>
                        </a:spcAft>
                      </a:pPr>
                      <a:r>
                        <a:rPr lang="en-US" sz="1100">
                          <a:effectLst/>
                        </a:rPr>
                        <a:t>Outlet_Type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Whether the outlet is just a grocery store or some sort of supermarket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1167500091"/>
                  </a:ext>
                </a:extLst>
              </a:tr>
              <a:tr h="602250">
                <a:tc>
                  <a:txBody>
                    <a:bodyPr/>
                    <a:lstStyle/>
                    <a:p>
                      <a:pPr marL="6350" indent="-6350" algn="just">
                        <a:lnSpc>
                          <a:spcPct val="103000"/>
                        </a:lnSpc>
                        <a:spcAft>
                          <a:spcPts val="630"/>
                        </a:spcAft>
                      </a:pPr>
                      <a:r>
                        <a:rPr lang="en-US" sz="1100">
                          <a:effectLst/>
                        </a:rPr>
                        <a:t>Item_Outlet_Sales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Sales of the product in the particular store. This is the outcome variable to be predicted.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69720518"/>
                  </a:ext>
                </a:extLst>
              </a:tr>
            </a:tbl>
          </a:graphicData>
        </a:graphic>
      </p:graphicFrame>
      <p:sp>
        <p:nvSpPr>
          <p:cNvPr id="6" name="TextBox 5">
            <a:extLst>
              <a:ext uri="{FF2B5EF4-FFF2-40B4-BE49-F238E27FC236}">
                <a16:creationId xmlns:a16="http://schemas.microsoft.com/office/drawing/2014/main" id="{205C5165-89E3-489F-ACA9-DB97F1767469}"/>
              </a:ext>
            </a:extLst>
          </p:cNvPr>
          <p:cNvSpPr txBox="1"/>
          <p:nvPr/>
        </p:nvSpPr>
        <p:spPr>
          <a:xfrm>
            <a:off x="369455" y="112880"/>
            <a:ext cx="11176000" cy="1363578"/>
          </a:xfrm>
          <a:prstGeom prst="rect">
            <a:avLst/>
          </a:prstGeom>
          <a:noFill/>
        </p:spPr>
        <p:txBody>
          <a:bodyPr wrap="square">
            <a:spAutoFit/>
          </a:bodyPr>
          <a:lstStyle/>
          <a:p>
            <a:pPr marL="6350" indent="-6350">
              <a:lnSpc>
                <a:spcPct val="103000"/>
              </a:lnSpc>
              <a:spcAft>
                <a:spcPts val="630"/>
              </a:spcAft>
            </a:pPr>
            <a:r>
              <a:rPr lang="en-US" sz="2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Data Description</a:t>
            </a:r>
            <a:endParaRPr lang="en-IN" sz="22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03000"/>
              </a:lnSpc>
              <a:spcAft>
                <a:spcPts val="630"/>
              </a:spcAft>
            </a:pPr>
            <a:r>
              <a:rPr lang="en-US" sz="1800" dirty="0">
                <a:solidFill>
                  <a:srgbClr val="000000"/>
                </a:solidFill>
                <a:effectLst/>
                <a:latin typeface="Calibri" panose="020F0502020204030204" pitchFamily="34" charset="0"/>
                <a:ea typeface="Calibri" panose="020F0502020204030204" pitchFamily="34" charset="0"/>
              </a:rPr>
              <a:t>Given is the variable name, variable type, the measurement unit, and a brief description. The concrete compressive strength is the regression problem. The order of this listing corresponds to the order of numerals along the rows of the database.</a:t>
            </a:r>
            <a:endParaRPr lang="en-IN"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4080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5BDD5-01E8-459C-AF79-A12BBC318969}"/>
              </a:ext>
            </a:extLst>
          </p:cNvPr>
          <p:cNvSpPr txBox="1"/>
          <p:nvPr/>
        </p:nvSpPr>
        <p:spPr>
          <a:xfrm>
            <a:off x="480291" y="361787"/>
            <a:ext cx="6096000" cy="470000"/>
          </a:xfrm>
          <a:prstGeom prst="rect">
            <a:avLst/>
          </a:prstGeom>
          <a:noFill/>
        </p:spPr>
        <p:txBody>
          <a:bodyPr wrap="square">
            <a:spAutoFit/>
          </a:bodyPr>
          <a:lstStyle/>
          <a:p>
            <a:pPr marL="6350" indent="-6350">
              <a:lnSpc>
                <a:spcPct val="107000"/>
              </a:lnSpc>
            </a:pPr>
            <a:r>
              <a:rPr lang="en-US" sz="2400" b="1" kern="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Architecture</a:t>
            </a:r>
            <a:r>
              <a:rPr lang="en-US" sz="1800" b="1" kern="0" dirty="0">
                <a:solidFill>
                  <a:srgbClr val="2F5496"/>
                </a:solidFill>
                <a:effectLst/>
                <a:latin typeface="Calibri" panose="020F0502020204030204" pitchFamily="34" charset="0"/>
                <a:ea typeface="Calibri" panose="020F0502020204030204" pitchFamily="34" charset="0"/>
              </a:rPr>
              <a:t> </a:t>
            </a:r>
            <a:endParaRPr lang="en-IN" sz="1800" b="1" kern="0" dirty="0">
              <a:solidFill>
                <a:srgbClr val="2F5496"/>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2BB41C59-B468-42C3-ADB2-29DF07CBB6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464" y="1209040"/>
            <a:ext cx="10106863" cy="5136342"/>
          </a:xfrm>
          <a:prstGeom prst="rect">
            <a:avLst/>
          </a:prstGeom>
          <a:blipFill>
            <a:blip r:embed="rId3"/>
            <a:tile tx="0" ty="0" sx="100000" sy="100000" flip="none" algn="tl"/>
          </a:blipFill>
          <a:ln>
            <a:solidFill>
              <a:schemeClr val="accent1"/>
            </a:solidFill>
          </a:ln>
        </p:spPr>
      </p:pic>
      <p:pic>
        <p:nvPicPr>
          <p:cNvPr id="7" name="Picture 6">
            <a:extLst>
              <a:ext uri="{FF2B5EF4-FFF2-40B4-BE49-F238E27FC236}">
                <a16:creationId xmlns:a16="http://schemas.microsoft.com/office/drawing/2014/main" id="{9C437E6F-4593-464E-A968-97EC0428861B}"/>
              </a:ext>
            </a:extLst>
          </p:cNvPr>
          <p:cNvPicPr>
            <a:picLocks noChangeAspect="1"/>
          </p:cNvPicPr>
          <p:nvPr/>
        </p:nvPicPr>
        <p:blipFill>
          <a:blip r:embed="rId4"/>
          <a:stretch>
            <a:fillRect/>
          </a:stretch>
        </p:blipFill>
        <p:spPr>
          <a:xfrm>
            <a:off x="862170" y="1230457"/>
            <a:ext cx="10077450" cy="5114925"/>
          </a:xfrm>
          <a:prstGeom prst="rect">
            <a:avLst/>
          </a:prstGeom>
        </p:spPr>
      </p:pic>
    </p:spTree>
    <p:extLst>
      <p:ext uri="{BB962C8B-B14F-4D97-AF65-F5344CB8AC3E}">
        <p14:creationId xmlns:p14="http://schemas.microsoft.com/office/powerpoint/2010/main" val="20877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39BB72-29B3-49A3-87FA-F8C5E7162A1D}"/>
              </a:ext>
            </a:extLst>
          </p:cNvPr>
          <p:cNvSpPr txBox="1"/>
          <p:nvPr/>
        </p:nvSpPr>
        <p:spPr>
          <a:xfrm>
            <a:off x="120074" y="828226"/>
            <a:ext cx="11268364" cy="5355312"/>
          </a:xfrm>
          <a:prstGeom prst="rect">
            <a:avLst/>
          </a:prstGeom>
          <a:noFill/>
        </p:spPr>
        <p:txBody>
          <a:bodyPr wrap="square">
            <a:spAutoFit/>
          </a:bodyPr>
          <a:lstStyle/>
          <a:p>
            <a:pPr algn="just"/>
            <a:r>
              <a:rPr lang="en-US" b="1" dirty="0">
                <a:effectLst/>
                <a:latin typeface="Calibri" panose="020F0502020204030204" pitchFamily="34" charset="0"/>
                <a:ea typeface="Times New Roman" panose="02020603050405020304" pitchFamily="18" charset="0"/>
              </a:rPr>
              <a:t>1.</a:t>
            </a:r>
            <a:r>
              <a:rPr lang="en-US" b="1" u="sng" dirty="0">
                <a:effectLst/>
                <a:latin typeface="Calibri" panose="020F0502020204030204" pitchFamily="34" charset="0"/>
                <a:ea typeface="Times New Roman" panose="02020603050405020304" pitchFamily="18" charset="0"/>
              </a:rPr>
              <a:t> Data gathering:</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Data source: </a:t>
            </a:r>
            <a:r>
              <a:rPr lang="en-US" u="sng" dirty="0">
                <a:solidFill>
                  <a:srgbClr val="0563C1"/>
                </a:solidFill>
                <a:effectLst/>
                <a:latin typeface="Calibri" panose="020F0502020204030204" pitchFamily="34" charset="0"/>
                <a:ea typeface="Times New Roman" panose="02020603050405020304" pitchFamily="18" charset="0"/>
                <a:hlinkClick r:id="rId2"/>
              </a:rPr>
              <a:t>https://www.kaggle.com/brijbhushannanda1979/bigmart-sales-data</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Train and Test data are stored in .csv format.</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2.</a:t>
            </a:r>
            <a:r>
              <a:rPr lang="en-US" b="1" u="sng" dirty="0">
                <a:effectLst/>
                <a:latin typeface="Calibri" panose="020F0502020204030204" pitchFamily="34" charset="0"/>
                <a:ea typeface="Times New Roman" panose="02020603050405020304" pitchFamily="18" charset="0"/>
              </a:rPr>
              <a:t>Raw Data Validation: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After data is loaded, various types of validation is required before we proceed further for any operation. Validations like checking for zero standard deviation for all the columns, checking for complete missing values in any columns, etc. These are required because The attributes which contains these are of no use. It will not play role in contributing the sales of an item from respective outlets.</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Like if any attribute is having zero standard deviation, it means that’s all the values are same, its mean is zero. Which indicate that either the sale is increase or decrease that attribute will remain the same. Similarly, if any attribute is having full missing values, then there is no use of taking that attribute into an account for operation. It’s unnecessary increasing the chances of dimensionality curse.</a:t>
            </a:r>
          </a:p>
          <a:p>
            <a:pPr algn="just"/>
            <a:endParaRPr lang="en-US" dirty="0">
              <a:effectLst/>
              <a:latin typeface="Calibri" panose="020F0502020204030204" pitchFamily="34"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3. </a:t>
            </a:r>
            <a:r>
              <a:rPr lang="en-US" b="1" u="sng" dirty="0">
                <a:effectLst/>
                <a:latin typeface="Calibri" panose="020F0502020204030204" pitchFamily="34" charset="0"/>
                <a:ea typeface="Times New Roman" panose="02020603050405020304" pitchFamily="18" charset="0"/>
              </a:rPr>
              <a:t>Data Transformation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Here, ‘Item Weight’ and “Outlet Type’ attributes contain the missing values. So they are filled in both train set as well as test set with supported appropriate data types</a:t>
            </a:r>
            <a:endParaRPr lang="en-IN"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E8EB874C-A6E8-439A-B15D-1E038296A7A7}"/>
              </a:ext>
            </a:extLst>
          </p:cNvPr>
          <p:cNvSpPr txBox="1"/>
          <p:nvPr/>
        </p:nvSpPr>
        <p:spPr>
          <a:xfrm>
            <a:off x="120074" y="277153"/>
            <a:ext cx="5634181" cy="461665"/>
          </a:xfrm>
          <a:prstGeom prst="rect">
            <a:avLst/>
          </a:prstGeom>
          <a:noFill/>
        </p:spPr>
        <p:txBody>
          <a:bodyPr wrap="square" rtlCol="0">
            <a:spAutoFit/>
          </a:bodyPr>
          <a:lstStyle/>
          <a:p>
            <a:r>
              <a:rPr lang="en-IN" sz="2400" b="1" dirty="0">
                <a:solidFill>
                  <a:schemeClr val="accent1">
                    <a:lumMod val="50000"/>
                  </a:schemeClr>
                </a:solidFill>
                <a:latin typeface="Times New Roman" panose="02020603050405020304" pitchFamily="18" charset="0"/>
                <a:cs typeface="Times New Roman" panose="02020603050405020304" pitchFamily="18" charset="0"/>
              </a:rPr>
              <a:t>Architecture</a:t>
            </a:r>
            <a:r>
              <a:rPr lang="en-IN" sz="2400" b="1" dirty="0">
                <a:latin typeface="Times New Roman" panose="02020603050405020304" pitchFamily="18" charset="0"/>
                <a:cs typeface="Times New Roman" panose="02020603050405020304" pitchFamily="18" charset="0"/>
              </a:rPr>
              <a:t> </a:t>
            </a:r>
            <a:r>
              <a:rPr lang="en-IN" sz="2400" b="1" dirty="0">
                <a:solidFill>
                  <a:schemeClr val="accent1">
                    <a:lumMod val="50000"/>
                  </a:schemeClr>
                </a:solidFill>
                <a:latin typeface="Times New Roman" panose="02020603050405020304" pitchFamily="18" charset="0"/>
                <a:cs typeface="Times New Roman" panose="02020603050405020304" pitchFamily="18" charset="0"/>
              </a:rPr>
              <a:t>Description</a:t>
            </a:r>
          </a:p>
        </p:txBody>
      </p:sp>
    </p:spTree>
    <p:extLst>
      <p:ext uri="{BB962C8B-B14F-4D97-AF65-F5344CB8AC3E}">
        <p14:creationId xmlns:p14="http://schemas.microsoft.com/office/powerpoint/2010/main" val="428132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8AC5C-ABCC-44E5-8BA4-0F23D9276709}"/>
              </a:ext>
            </a:extLst>
          </p:cNvPr>
          <p:cNvSpPr txBox="1"/>
          <p:nvPr/>
        </p:nvSpPr>
        <p:spPr>
          <a:xfrm>
            <a:off x="267855" y="286327"/>
            <a:ext cx="11425381" cy="4985980"/>
          </a:xfrm>
          <a:prstGeom prst="rect">
            <a:avLst/>
          </a:prstGeom>
          <a:noFill/>
        </p:spPr>
        <p:txBody>
          <a:bodyPr wrap="square">
            <a:spAutoFit/>
          </a:bodyPr>
          <a:lstStyle/>
          <a:p>
            <a:pPr algn="just"/>
            <a:r>
              <a:rPr lang="en-US" sz="2000" b="1" dirty="0">
                <a:latin typeface="Calibri" panose="020F0502020204030204" pitchFamily="34" charset="0"/>
                <a:ea typeface="Times New Roman" panose="02020603050405020304" pitchFamily="18" charset="0"/>
              </a:rPr>
              <a:t>4. </a:t>
            </a:r>
            <a:r>
              <a:rPr lang="en-US" sz="2000" b="1" u="sng" dirty="0">
                <a:effectLst/>
                <a:latin typeface="Calibri" panose="020F0502020204030204" pitchFamily="34" charset="0"/>
                <a:ea typeface="Times New Roman" panose="02020603050405020304" pitchFamily="18" charset="0"/>
              </a:rPr>
              <a:t>Database Insertion</a:t>
            </a:r>
            <a:endParaRPr lang="en-IN" sz="2000"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Both train and test data set are inserted into database. Here mongoDB database is used to stored the data set. Separate collections were created for both train and test set.</a:t>
            </a:r>
          </a:p>
          <a:p>
            <a:pPr algn="just"/>
            <a:endParaRPr lang="en-US" sz="2000" dirty="0">
              <a:latin typeface="Calibri" panose="020F0502020204030204" pitchFamily="34"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5. </a:t>
            </a:r>
            <a:r>
              <a:rPr lang="en-US" sz="2000" b="1" u="sng" dirty="0">
                <a:effectLst/>
                <a:latin typeface="Calibri" panose="020F0502020204030204" pitchFamily="34" charset="0"/>
                <a:ea typeface="Times New Roman" panose="02020603050405020304" pitchFamily="18" charset="0"/>
              </a:rPr>
              <a:t>Export into csv from database</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From database both the train and test data set are exported into local system and stored into csv files. Now this csv file will be proceeded for further processing.</a:t>
            </a:r>
          </a:p>
          <a:p>
            <a:pPr algn="just"/>
            <a:endParaRPr lang="en-IN" sz="1800"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6. </a:t>
            </a:r>
            <a:r>
              <a:rPr lang="en-US" sz="2000" b="1" u="sng" dirty="0">
                <a:effectLst/>
                <a:latin typeface="Calibri" panose="020F0502020204030204" pitchFamily="34" charset="0"/>
                <a:ea typeface="Times New Roman" panose="02020603050405020304" pitchFamily="18" charset="0"/>
              </a:rPr>
              <a:t>Data preprocessing</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In data preprocessing all the process required before sending the data for model building are performed. Like, here the ‘Item Visibility’ attributes is having some values equal to 0, which is not appropriate because if item is present in the market, then how its visibility can be 0. So, it has been replaced with the average value of the item visibility of respective ‘Item Identifier’ category. New attributes was added named ‘’Outlet years”, where given establishment year is subtracted from the current year. New “Item Type” attribute was added which just take first two character of the Item Identifier which indicates the types of the items. Then mapping of “Fat content” is done based on ‘Low’, ‘Reg’ and ‘Non-edible’.</a:t>
            </a:r>
            <a:endParaRPr lang="en-IN" sz="1800" dirty="0">
              <a:effectLst/>
              <a:latin typeface="Times New Roman" panose="02020603050405020304" pitchFamily="18" charset="0"/>
              <a:ea typeface="Times New Roman" panose="02020603050405020304" pitchFamily="18" charset="0"/>
            </a:endParaRPr>
          </a:p>
          <a:p>
            <a:pPr algn="just"/>
            <a:endParaRPr lang="en-US" sz="2000" dirty="0">
              <a:effectLst/>
              <a:latin typeface="Calibri" panose="020F0502020204030204" pitchFamily="34"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909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D4B56-356F-4462-B0D8-0CDB2FE08B9D}"/>
              </a:ext>
            </a:extLst>
          </p:cNvPr>
          <p:cNvSpPr txBox="1"/>
          <p:nvPr/>
        </p:nvSpPr>
        <p:spPr>
          <a:xfrm>
            <a:off x="272472" y="705177"/>
            <a:ext cx="11647055" cy="5447645"/>
          </a:xfrm>
          <a:prstGeom prst="rect">
            <a:avLst/>
          </a:prstGeom>
          <a:noFill/>
        </p:spPr>
        <p:txBody>
          <a:bodyPr wrap="square">
            <a:spAutoFit/>
          </a:bodyPr>
          <a:lstStyle/>
          <a:p>
            <a:pPr algn="just"/>
            <a:r>
              <a:rPr lang="en-US" sz="2000" b="1" dirty="0">
                <a:latin typeface="Calibri" panose="020F0502020204030204" pitchFamily="34" charset="0"/>
                <a:ea typeface="Times New Roman" panose="02020603050405020304" pitchFamily="18" charset="0"/>
              </a:rPr>
              <a:t>7. </a:t>
            </a:r>
            <a:r>
              <a:rPr lang="en-US" sz="2000" b="1" u="sng" dirty="0">
                <a:effectLst/>
                <a:latin typeface="Calibri" panose="020F0502020204030204" pitchFamily="34" charset="0"/>
                <a:ea typeface="Times New Roman" panose="02020603050405020304" pitchFamily="18" charset="0"/>
              </a:rPr>
              <a:t>Feature Engineering: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preprocessing it was found that some of the attributes are not important to the item sales for the particular outlet. So those attributes are removed. Even one hot encoding is also performed to convert the categorical features into numerical features.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8. </a:t>
            </a:r>
            <a:r>
              <a:rPr lang="en-US" sz="2000" b="1" u="sng" dirty="0">
                <a:effectLst/>
                <a:latin typeface="Calibri" panose="020F0502020204030204" pitchFamily="34" charset="0"/>
                <a:ea typeface="Times New Roman" panose="02020603050405020304" pitchFamily="18" charset="0"/>
              </a:rPr>
              <a:t>Parameter tunning: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Parameters are tunned using Randomized searchCV. Four algorithms are used in this problem, Linear Regression, Gradient boost, Random Forest and XGBoost regressor. The parameters of all these 4 algorithms are tunned and passed into the model.</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9. </a:t>
            </a:r>
            <a:r>
              <a:rPr lang="en-US" sz="2000" b="1" u="sng" dirty="0">
                <a:effectLst/>
                <a:latin typeface="Calibri" panose="020F0502020204030204" pitchFamily="34" charset="0"/>
                <a:ea typeface="Times New Roman" panose="02020603050405020304" pitchFamily="18" charset="0"/>
              </a:rPr>
              <a:t>Model building: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doing all kinds of preprocessing operations mention above and performing scaling and hyper parameter tunning, data set is passed into all four models, Linear Regression, Gradient boost, Random Forest and XGBoost regressor. It was found that Gradient boost performs best with smallest RMSE value i.e.  587.0 and highest R2 score equals to 0.55. So ‘Gradient boost’ performed well in this problem.</a:t>
            </a:r>
          </a:p>
          <a:p>
            <a:pPr algn="just"/>
            <a:endParaRPr lang="en-US" sz="1800" dirty="0">
              <a:effectLst/>
              <a:latin typeface="Calibri" panose="020F0502020204030204" pitchFamily="34"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10.</a:t>
            </a:r>
            <a:r>
              <a:rPr lang="en-US" sz="1800" b="1" u="sng" dirty="0">
                <a:effectLst/>
                <a:latin typeface="Calibri" panose="020F0502020204030204" pitchFamily="34" charset="0"/>
                <a:ea typeface="Times New Roman" panose="02020603050405020304" pitchFamily="18" charset="0"/>
              </a:rPr>
              <a:t> Model saving: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Model is then saved using pickle library in. pkl format.</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513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8ED5F-B8A9-4DC0-9A09-DF6747DF00B0}"/>
              </a:ext>
            </a:extLst>
          </p:cNvPr>
          <p:cNvSpPr txBox="1"/>
          <p:nvPr/>
        </p:nvSpPr>
        <p:spPr>
          <a:xfrm>
            <a:off x="184727" y="790690"/>
            <a:ext cx="11822546" cy="3416320"/>
          </a:xfrm>
          <a:prstGeom prst="rect">
            <a:avLst/>
          </a:prstGeom>
          <a:noFill/>
        </p:spPr>
        <p:txBody>
          <a:bodyPr wrap="square">
            <a:spAutoFit/>
          </a:bodyPr>
          <a:lstStyle/>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11 Flask setup for data extraction:</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saving the model, API building process started using Flask. Web application creation was created here. Whatever the data user will enter and then that data will be extraction by the model to predict the prediction of sales, this is performed in this stage.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12 Git Hub</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Whole project directory will be pushed into GitHub repository.</a:t>
            </a:r>
            <a:endParaRPr lang="en-IN" sz="18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13 Deployment: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Cloud environment was set up and project was deployed form GitHub into Heroku cloud platform.</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App link- </a:t>
            </a:r>
            <a:r>
              <a:rPr lang="en-IN" b="0" i="0" u="sng" dirty="0">
                <a:effectLst/>
                <a:latin typeface="-apple-system"/>
                <a:hlinkClick r:id="rId2"/>
              </a:rPr>
              <a:t>https://sujith-salesprediction.herokuapp.com/</a:t>
            </a:r>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301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7">
            <a:extLst>
              <a:ext uri="{FF2B5EF4-FFF2-40B4-BE49-F238E27FC236}">
                <a16:creationId xmlns:a16="http://schemas.microsoft.com/office/drawing/2014/main" id="{C49920CF-41B1-4E37-9FFD-CA85C3E3B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45" y="2123201"/>
            <a:ext cx="11360727" cy="2287884"/>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6">
            <a:extLst>
              <a:ext uri="{FF2B5EF4-FFF2-40B4-BE49-F238E27FC236}">
                <a16:creationId xmlns:a16="http://schemas.microsoft.com/office/drawing/2014/main" id="{70E02B15-F26A-4260-AD98-160708A88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90" y="4592499"/>
            <a:ext cx="11360727" cy="20272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8B6F77DB-DC1A-4BF1-BA5E-056C9F80C3C1}"/>
              </a:ext>
            </a:extLst>
          </p:cNvPr>
          <p:cNvSpPr>
            <a:spLocks noChangeArrowheads="1"/>
          </p:cNvSpPr>
          <p:nvPr/>
        </p:nvSpPr>
        <p:spPr bwMode="auto">
          <a:xfrm>
            <a:off x="107932" y="141843"/>
            <a:ext cx="11742323"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set description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Big Mart’s data scientists collected sales data of their 10 stores situated at different locations with each store having 1559 different products as per data collection.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Using all the observations it is inferred what role certain properties of an item play and how they affect their sales. The dataset looks like as follow: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C99D478F-F9E3-4D22-8369-877C29B5F58F}"/>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4E7092A9-BF4B-4596-8362-4A807512B045}"/>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9833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2603</Words>
  <Application>Microsoft Office PowerPoint</Application>
  <PresentationFormat>Widescreen</PresentationFormat>
  <Paragraphs>160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Arial Narrow</vt:lpstr>
      <vt:lpstr>Calibri</vt:lpstr>
      <vt:lpstr>Calibri Light</vt:lpstr>
      <vt:lpstr>Noto Sans Symbols</vt:lpstr>
      <vt:lpstr>Times New Roman</vt:lpstr>
      <vt:lpstr>Wingdings</vt:lpstr>
      <vt:lpstr>Office Theme</vt:lpstr>
      <vt:lpstr>Store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Shivansh Jayara</dc:creator>
  <cp:lastModifiedBy>sujith reddy muthyla</cp:lastModifiedBy>
  <cp:revision>4</cp:revision>
  <dcterms:created xsi:type="dcterms:W3CDTF">2021-09-11T17:23:38Z</dcterms:created>
  <dcterms:modified xsi:type="dcterms:W3CDTF">2021-10-27T09:38:31Z</dcterms:modified>
</cp:coreProperties>
</file>