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69" r:id="rId5"/>
    <p:sldId id="260" r:id="rId6"/>
    <p:sldId id="262" r:id="rId7"/>
    <p:sldId id="263" r:id="rId8"/>
    <p:sldId id="264" r:id="rId9"/>
    <p:sldId id="265" r:id="rId10"/>
    <p:sldId id="266" r:id="rId11"/>
    <p:sldId id="267" r:id="rId12"/>
    <p:sldId id="268"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p:scale>
          <a:sx n="60" d="100"/>
          <a:sy n="60" d="100"/>
        </p:scale>
        <p:origin x="2021"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Thyroid Disease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As per cluster the training and validation data were divided.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The scaling was performed over training and validation data</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SVM , </a:t>
            </a:r>
            <a:r>
              <a:rPr lang="en-US" sz="1800" dirty="0" err="1">
                <a:solidFill>
                  <a:schemeClr val="lt1"/>
                </a:solidFill>
                <a:latin typeface="Times New Roman"/>
                <a:ea typeface="Times New Roman"/>
                <a:cs typeface="Times New Roman"/>
                <a:sym typeface="Times New Roman"/>
              </a:rPr>
              <a:t>LogisticRegression</a:t>
            </a:r>
            <a:r>
              <a:rPr lang="en-US" sz="1800" dirty="0">
                <a:solidFill>
                  <a:schemeClr val="lt1"/>
                </a:solidFill>
                <a:latin typeface="Times New Roman"/>
                <a:ea typeface="Times New Roman"/>
                <a:cs typeface="Times New Roman"/>
                <a:sym typeface="Times New Roman"/>
              </a:rPr>
              <a:t>,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were used based on the recall final model was used for each cluster and we saved that model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742950" lvl="1"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We deployed in AWS EC2</a:t>
            </a:r>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Can deploy in Azure cloud</a:t>
            </a:r>
          </a:p>
          <a:p>
            <a:pPr marL="742950" lvl="1"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Can deploy Google cloud</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predictive model for identifying a person will have Thyroid  based on personal and medical details of that person.</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Detection of Thyroid in advance</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We  can take precautions, medication, food habits</a:t>
            </a:r>
          </a:p>
          <a:p>
            <a:pPr marL="742950" lvl="1" indent="-285750" algn="l" rtl="0">
              <a:spcBef>
                <a:spcPts val="960"/>
              </a:spcBef>
              <a:spcAft>
                <a:spcPts val="0"/>
              </a:spcAft>
              <a:buSzPts val="1440"/>
              <a:buFont typeface="Noto Sans Symbols"/>
              <a:buChar char="⮚"/>
            </a:pPr>
            <a:endParaRPr lang="en-US"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a:extLst>
              <a:ext uri="{FF2B5EF4-FFF2-40B4-BE49-F238E27FC236}">
                <a16:creationId xmlns:a16="http://schemas.microsoft.com/office/drawing/2014/main" id="{63CB8525-FAE1-18EE-E5CA-746333FD7E6C}"/>
              </a:ext>
            </a:extLst>
          </p:cNvPr>
          <p:cNvPicPr>
            <a:picLocks noChangeAspect="1"/>
          </p:cNvPicPr>
          <p:nvPr/>
        </p:nvPicPr>
        <p:blipFill>
          <a:blip r:embed="rId3"/>
          <a:stretch>
            <a:fillRect/>
          </a:stretch>
        </p:blipFill>
        <p:spPr>
          <a:xfrm>
            <a:off x="692953" y="1611473"/>
            <a:ext cx="9744742" cy="32780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A38C7F-52E6-D608-BAE2-A3FB87506985}"/>
              </a:ext>
            </a:extLst>
          </p:cNvPr>
          <p:cNvPicPr>
            <a:picLocks noChangeAspect="1"/>
          </p:cNvPicPr>
          <p:nvPr/>
        </p:nvPicPr>
        <p:blipFill>
          <a:blip r:embed="rId2"/>
          <a:stretch>
            <a:fillRect/>
          </a:stretch>
        </p:blipFill>
        <p:spPr>
          <a:xfrm>
            <a:off x="1090373" y="1625601"/>
            <a:ext cx="8739427" cy="3737785"/>
          </a:xfrm>
          <a:prstGeom prst="rect">
            <a:avLst/>
          </a:prstGeom>
        </p:spPr>
      </p:pic>
      <p:sp>
        <p:nvSpPr>
          <p:cNvPr id="8" name="Google Shape;154;p4">
            <a:extLst>
              <a:ext uri="{FF2B5EF4-FFF2-40B4-BE49-F238E27FC236}">
                <a16:creationId xmlns:a16="http://schemas.microsoft.com/office/drawing/2014/main" id="{5489D673-5270-3536-ACB5-54E5289D9760}"/>
              </a:ext>
            </a:extLst>
          </p:cNvPr>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Tree>
    <p:extLst>
      <p:ext uri="{BB962C8B-B14F-4D97-AF65-F5344CB8AC3E}">
        <p14:creationId xmlns:p14="http://schemas.microsoft.com/office/powerpoint/2010/main" val="405580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else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a:t>
            </a:r>
            <a:r>
              <a:rPr lang="en-US" dirty="0" err="1">
                <a:solidFill>
                  <a:schemeClr val="lt1"/>
                </a:solidFill>
                <a:latin typeface="Times New Roman"/>
                <a:ea typeface="Times New Roman"/>
                <a:cs typeface="Times New Roman"/>
                <a:sym typeface="Times New Roman"/>
              </a:rPr>
              <a:t>Bad_Data_Folder</a:t>
            </a:r>
            <a:r>
              <a:rPr lang="en-US" dirty="0">
                <a:solidFill>
                  <a:schemeClr val="lt1"/>
                </a:solidFill>
                <a:latin typeface="Times New Roman"/>
                <a:ea typeface="Times New Roman"/>
                <a:cs typeface="Times New Roman"/>
                <a:sym typeface="Times New Roman"/>
              </a:rPr>
              <a:t>".</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Export from CSV :</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a:t>
            </a: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By using 2  algorithms “SVM” ,” </a:t>
            </a:r>
            <a:r>
              <a:rPr lang="en-US" sz="1800" dirty="0" err="1">
                <a:solidFill>
                  <a:schemeClr val="lt1"/>
                </a:solidFill>
                <a:latin typeface="Times New Roman"/>
                <a:ea typeface="Times New Roman"/>
                <a:cs typeface="Times New Roman"/>
                <a:sym typeface="Times New Roman"/>
              </a:rPr>
              <a:t>LogisticRegression</a:t>
            </a:r>
            <a:r>
              <a:rPr lang="en-US" sz="1800" dirty="0">
                <a:solidFill>
                  <a:schemeClr val="lt1"/>
                </a:solidFill>
                <a:latin typeface="Times New Roman"/>
                <a:ea typeface="Times New Roman"/>
                <a:cs typeface="Times New Roman"/>
                <a:sym typeface="Times New Roman"/>
              </a:rPr>
              <a:t>” and  "</a:t>
            </a:r>
            <a:r>
              <a:rPr lang="en-US" sz="1800" dirty="0" err="1">
                <a:solidFill>
                  <a:schemeClr val="lt1"/>
                </a:solidFill>
                <a:latin typeface="Times New Roman"/>
                <a:ea typeface="Times New Roman"/>
                <a:cs typeface="Times New Roman"/>
                <a:sym typeface="Times New Roman"/>
              </a:rPr>
              <a:t>XGBoost</a:t>
            </a:r>
            <a:r>
              <a:rPr lang="en-US" sz="1800" dirty="0">
                <a:solidFill>
                  <a:schemeClr val="lt1"/>
                </a:solidFill>
                <a:latin typeface="Times New Roman"/>
                <a:ea typeface="Times New Roman"/>
                <a:cs typeface="Times New Roman"/>
                <a:sym typeface="Times New Roman"/>
              </a:rPr>
              <a:t>". For each cluster both the hyper tunned algorithms are used. We calculate the Accuracy metric  scores for both models and select the model with the best score. Similarly, the model is selected for each cluster. All the models for every cluster are saved for use in prediction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err="1">
                <a:solidFill>
                  <a:schemeClr val="lt1"/>
                </a:solidFill>
                <a:latin typeface="Times New Roman"/>
                <a:ea typeface="Times New Roman"/>
                <a:cs typeface="Times New Roman"/>
                <a:sym typeface="Times New Roman"/>
              </a:rPr>
              <a:t>db</a:t>
            </a:r>
            <a:r>
              <a:rPr lang="en-US" sz="1800" dirty="0">
                <a:solidFill>
                  <a:schemeClr val="lt1"/>
                </a:solidFill>
                <a:latin typeface="Times New Roman"/>
                <a:ea typeface="Times New Roman"/>
                <a:cs typeface="Times New Roman"/>
                <a:sym typeface="Times New Roman"/>
              </a:rPr>
              <a:t> 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r>
              <a:rPr sz="1800" dirty="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4</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886</Words>
  <Application>Microsoft Office PowerPoint</Application>
  <PresentationFormat>Widescreen</PresentationFormat>
  <Paragraphs>68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Times New Roman</vt:lpstr>
      <vt:lpstr>Arial</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Sujith KS</cp:lastModifiedBy>
  <cp:revision>1</cp:revision>
  <dcterms:created xsi:type="dcterms:W3CDTF">2021-06-19T13:01:53Z</dcterms:created>
  <dcterms:modified xsi:type="dcterms:W3CDTF">2024-01-20T16:14:52Z</dcterms:modified>
</cp:coreProperties>
</file>