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5" r:id="rId6"/>
    <p:sldId id="264" r:id="rId7"/>
    <p:sldId id="266" r:id="rId8"/>
    <p:sldId id="268" r:id="rId9"/>
    <p:sldId id="261" r:id="rId10"/>
    <p:sldId id="269"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BAB6CF6-45A2-4329-8183-750342E21595}" type="datetimeFigureOut">
              <a:rPr lang="en-IN" smtClean="0"/>
              <a:t>17-05-2020</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7C8F71F-1D11-493A-A67E-99CBA7F39A2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39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66947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159428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948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63245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AB6CF6-45A2-4329-8183-750342E21595}"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41411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AB6CF6-45A2-4329-8183-750342E21595}"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54679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6CF6-45A2-4329-8183-750342E21595}"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905131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6CF6-45A2-4329-8183-750342E21595}"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81422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6CF6-45A2-4329-8183-750342E21595}"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164251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6CF6-45A2-4329-8183-750342E21595}"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224487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148990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B6CF6-45A2-4329-8183-750342E21595}" type="datetimeFigureOut">
              <a:rPr lang="en-IN" smtClean="0"/>
              <a:t>17-05-2020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38677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AB6CF6-45A2-4329-8183-750342E21595}"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4442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B6CF6-45A2-4329-8183-750342E21595}" type="datetimeFigureOut">
              <a:rPr lang="en-IN" smtClean="0"/>
              <a:t>17-05-2020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319521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226069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6CF6-45A2-4329-8183-750342E21595}"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8F71F-1D11-493A-A67E-99CBA7F39A2F}" type="slidenum">
              <a:rPr lang="en-IN" smtClean="0"/>
              <a:t>‹#›</a:t>
            </a:fld>
            <a:endParaRPr lang="en-IN"/>
          </a:p>
        </p:txBody>
      </p:sp>
    </p:spTree>
    <p:extLst>
      <p:ext uri="{BB962C8B-B14F-4D97-AF65-F5344CB8AC3E}">
        <p14:creationId xmlns:p14="http://schemas.microsoft.com/office/powerpoint/2010/main" val="409126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BAB6CF6-45A2-4329-8183-750342E21595}" type="datetimeFigureOut">
              <a:rPr lang="en-IN" smtClean="0"/>
              <a:t>17-05-2020</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7C8F71F-1D11-493A-A67E-99CBA7F39A2F}" type="slidenum">
              <a:rPr lang="en-IN" smtClean="0"/>
              <a:t>‹#›</a:t>
            </a:fld>
            <a:endParaRPr lang="en-IN"/>
          </a:p>
        </p:txBody>
      </p:sp>
    </p:spTree>
    <p:extLst>
      <p:ext uri="{BB962C8B-B14F-4D97-AF65-F5344CB8AC3E}">
        <p14:creationId xmlns:p14="http://schemas.microsoft.com/office/powerpoint/2010/main" val="76936330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st.github.com/BINSHUMESH/01a506fa9c7722026bd06f7b2a4a3cf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A60-E33A-4672-B9EE-BDF9C53BA698}"/>
              </a:ext>
            </a:extLst>
          </p:cNvPr>
          <p:cNvSpPr>
            <a:spLocks noGrp="1"/>
          </p:cNvSpPr>
          <p:nvPr>
            <p:ph type="ctrTitle"/>
          </p:nvPr>
        </p:nvSpPr>
        <p:spPr>
          <a:xfrm rot="21420000">
            <a:off x="1623102" y="1129570"/>
            <a:ext cx="9068888" cy="2195505"/>
          </a:xfrm>
        </p:spPr>
        <p:txBody>
          <a:bodyPr>
            <a:noAutofit/>
          </a:bodyPr>
          <a:lstStyle/>
          <a:p>
            <a:r>
              <a:rPr lang="en-IN" sz="7200" dirty="0"/>
              <a:t>Crime DATA analysis and  Prediction</a:t>
            </a:r>
          </a:p>
        </p:txBody>
      </p:sp>
    </p:spTree>
    <p:extLst>
      <p:ext uri="{BB962C8B-B14F-4D97-AF65-F5344CB8AC3E}">
        <p14:creationId xmlns:p14="http://schemas.microsoft.com/office/powerpoint/2010/main" val="7890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2B60-9E91-4AA7-A954-AE88604C514E}"/>
              </a:ext>
            </a:extLst>
          </p:cNvPr>
          <p:cNvSpPr>
            <a:spLocks noGrp="1"/>
          </p:cNvSpPr>
          <p:nvPr>
            <p:ph type="title"/>
          </p:nvPr>
        </p:nvSpPr>
        <p:spPr/>
        <p:txBody>
          <a:bodyPr/>
          <a:lstStyle/>
          <a:p>
            <a:r>
              <a:rPr lang="en-IN" dirty="0"/>
              <a:t>Results</a:t>
            </a:r>
          </a:p>
        </p:txBody>
      </p:sp>
      <p:graphicFrame>
        <p:nvGraphicFramePr>
          <p:cNvPr id="7" name="Table 6">
            <a:extLst>
              <a:ext uri="{FF2B5EF4-FFF2-40B4-BE49-F238E27FC236}">
                <a16:creationId xmlns:a16="http://schemas.microsoft.com/office/drawing/2014/main" id="{67CF7678-62E7-4447-9502-9038069264E6}"/>
              </a:ext>
            </a:extLst>
          </p:cNvPr>
          <p:cNvGraphicFramePr>
            <a:graphicFrameLocks noGrp="1"/>
          </p:cNvGraphicFramePr>
          <p:nvPr>
            <p:extLst>
              <p:ext uri="{D42A27DB-BD31-4B8C-83A1-F6EECF244321}">
                <p14:modId xmlns:p14="http://schemas.microsoft.com/office/powerpoint/2010/main" val="3132272906"/>
              </p:ext>
            </p:extLst>
          </p:nvPr>
        </p:nvGraphicFramePr>
        <p:xfrm>
          <a:off x="1846223" y="2046264"/>
          <a:ext cx="8076038" cy="2973972"/>
        </p:xfrm>
        <a:graphic>
          <a:graphicData uri="http://schemas.openxmlformats.org/drawingml/2006/table">
            <a:tbl>
              <a:tblPr firstRow="1" firstCol="1" bandRow="1">
                <a:tableStyleId>{69012ECD-51FC-41F1-AA8D-1B2483CD663E}</a:tableStyleId>
              </a:tblPr>
              <a:tblGrid>
                <a:gridCol w="4038019">
                  <a:extLst>
                    <a:ext uri="{9D8B030D-6E8A-4147-A177-3AD203B41FA5}">
                      <a16:colId xmlns:a16="http://schemas.microsoft.com/office/drawing/2014/main" val="865203402"/>
                    </a:ext>
                  </a:extLst>
                </a:gridCol>
                <a:gridCol w="4038019">
                  <a:extLst>
                    <a:ext uri="{9D8B030D-6E8A-4147-A177-3AD203B41FA5}">
                      <a16:colId xmlns:a16="http://schemas.microsoft.com/office/drawing/2014/main" val="831291438"/>
                    </a:ext>
                  </a:extLst>
                </a:gridCol>
              </a:tblGrid>
              <a:tr h="495662">
                <a:tc>
                  <a:txBody>
                    <a:bodyPr/>
                    <a:lstStyle/>
                    <a:p>
                      <a:pPr algn="ctr">
                        <a:lnSpc>
                          <a:spcPct val="115000"/>
                        </a:lnSpc>
                        <a:spcAft>
                          <a:spcPts val="0"/>
                        </a:spcAft>
                      </a:pPr>
                      <a:r>
                        <a:rPr lang="en-US" sz="1200" dirty="0">
                          <a:effectLst/>
                          <a:latin typeface="Times New Roman" panose="02020603050405020304" pitchFamily="18" charset="0"/>
                          <a:cs typeface="Times New Roman" panose="02020603050405020304" pitchFamily="18" charset="0"/>
                        </a:rPr>
                        <a:t>Algorithm Used</a:t>
                      </a:r>
                      <a:endParaRPr lang="en-IN" sz="1100" b="0"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dirty="0">
                          <a:effectLst/>
                          <a:latin typeface="Times New Roman" panose="02020603050405020304" pitchFamily="18" charset="0"/>
                          <a:cs typeface="Times New Roman" panose="02020603050405020304" pitchFamily="18" charset="0"/>
                        </a:rPr>
                        <a:t>Accuracy</a:t>
                      </a:r>
                      <a:endParaRPr lang="en-IN" sz="1100" b="1"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898122"/>
                  </a:ext>
                </a:extLst>
              </a:tr>
              <a:tr h="495662">
                <a:tc>
                  <a:txBody>
                    <a:bodyPr/>
                    <a:lstStyle/>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KNN</a:t>
                      </a:r>
                      <a:endParaRPr lang="en-IN" sz="1100" b="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dirty="0">
                          <a:effectLst/>
                          <a:latin typeface="Times New Roman" panose="02020603050405020304" pitchFamily="18" charset="0"/>
                          <a:cs typeface="Times New Roman" panose="02020603050405020304" pitchFamily="18" charset="0"/>
                        </a:rPr>
                        <a:t>85.47%</a:t>
                      </a:r>
                      <a:endParaRPr lang="en-IN" sz="1100" b="1"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177853"/>
                  </a:ext>
                </a:extLst>
              </a:tr>
              <a:tr h="495662">
                <a:tc>
                  <a:txBody>
                    <a:bodyPr/>
                    <a:lstStyle/>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Random Forest</a:t>
                      </a:r>
                      <a:endParaRPr lang="en-IN" sz="1100" b="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a:effectLst/>
                          <a:latin typeface="Times New Roman" panose="02020603050405020304" pitchFamily="18" charset="0"/>
                          <a:cs typeface="Times New Roman" panose="02020603050405020304" pitchFamily="18" charset="0"/>
                        </a:rPr>
                        <a:t>99.99%</a:t>
                      </a:r>
                      <a:endParaRPr lang="en-IN" sz="1100" b="1">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1949366"/>
                  </a:ext>
                </a:extLst>
              </a:tr>
              <a:tr h="495662">
                <a:tc>
                  <a:txBody>
                    <a:bodyPr/>
                    <a:lstStyle/>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XG Boost</a:t>
                      </a:r>
                      <a:endParaRPr lang="en-IN" sz="1100" b="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a:effectLst/>
                          <a:latin typeface="Times New Roman" panose="02020603050405020304" pitchFamily="18" charset="0"/>
                          <a:cs typeface="Times New Roman" panose="02020603050405020304" pitchFamily="18" charset="0"/>
                        </a:rPr>
                        <a:t>91.18%</a:t>
                      </a:r>
                      <a:endParaRPr lang="en-IN" sz="1100" b="1">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025738"/>
                  </a:ext>
                </a:extLst>
              </a:tr>
              <a:tr h="495662">
                <a:tc>
                  <a:txBody>
                    <a:bodyPr/>
                    <a:lstStyle/>
                    <a:p>
                      <a:pPr algn="ctr">
                        <a:lnSpc>
                          <a:spcPct val="115000"/>
                        </a:lnSpc>
                        <a:spcAft>
                          <a:spcPts val="0"/>
                        </a:spcAft>
                      </a:pPr>
                      <a:r>
                        <a:rPr lang="en-US" sz="1200" dirty="0">
                          <a:effectLst/>
                          <a:latin typeface="Times New Roman" panose="02020603050405020304" pitchFamily="18" charset="0"/>
                          <a:cs typeface="Times New Roman" panose="02020603050405020304" pitchFamily="18" charset="0"/>
                        </a:rPr>
                        <a:t>Bagging</a:t>
                      </a:r>
                      <a:endParaRPr lang="en-IN" sz="1100" b="0"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1200" b="1" dirty="0">
                          <a:effectLst/>
                          <a:latin typeface="Times New Roman" panose="02020603050405020304" pitchFamily="18" charset="0"/>
                          <a:cs typeface="Times New Roman" panose="02020603050405020304" pitchFamily="18" charset="0"/>
                        </a:rPr>
                        <a:t>92.51%</a:t>
                      </a:r>
                      <a:endParaRPr lang="en-IN" sz="1100" b="1"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5038973"/>
                  </a:ext>
                </a:extLst>
              </a:tr>
              <a:tr h="495662">
                <a:tc>
                  <a:txBody>
                    <a:bodyPr/>
                    <a:lstStyle/>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Logistic Regression</a:t>
                      </a:r>
                      <a:endParaRPr lang="en-IN" sz="1100" b="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dirty="0">
                          <a:effectLst/>
                          <a:latin typeface="Times New Roman" panose="02020603050405020304" pitchFamily="18" charset="0"/>
                          <a:cs typeface="Times New Roman" panose="02020603050405020304" pitchFamily="18" charset="0"/>
                        </a:rPr>
                        <a:t>32.09%(until reaching limit)</a:t>
                      </a:r>
                      <a:endParaRPr lang="en-IN" sz="1100" b="1" dirty="0">
                        <a:solidFill>
                          <a:srgbClr val="31849B"/>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797676"/>
                  </a:ext>
                </a:extLst>
              </a:tr>
            </a:tbl>
          </a:graphicData>
        </a:graphic>
      </p:graphicFrame>
    </p:spTree>
    <p:extLst>
      <p:ext uri="{BB962C8B-B14F-4D97-AF65-F5344CB8AC3E}">
        <p14:creationId xmlns:p14="http://schemas.microsoft.com/office/powerpoint/2010/main" val="8766915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0EE-1C6D-4FC4-A66E-B6675FA372C5}"/>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274E5DB9-77D7-4D36-BAA2-55D404F453B4}"/>
              </a:ext>
            </a:extLst>
          </p:cNvPr>
          <p:cNvSpPr>
            <a:spLocks noGrp="1"/>
          </p:cNvSpPr>
          <p:nvPr>
            <p:ph sz="quarter" idx="13"/>
          </p:nvPr>
        </p:nvSpPr>
        <p:spPr>
          <a:xfrm>
            <a:off x="580293" y="2133735"/>
            <a:ext cx="10394707" cy="3311189"/>
          </a:xfrm>
        </p:spPr>
        <p:txBody>
          <a:bodyPr>
            <a:normAutofit/>
          </a:bodyPr>
          <a:lstStyle/>
          <a:p>
            <a:pPr lvl="0"/>
            <a:r>
              <a:rPr lang="en-US" sz="2400" dirty="0"/>
              <a:t>Time-series modeling of the data to understand temporal correlations in it, which can then be used to predict surges in different categories of crime</a:t>
            </a:r>
            <a:endParaRPr lang="en-IN" sz="2400" dirty="0"/>
          </a:p>
          <a:p>
            <a:pPr lvl="0"/>
            <a:r>
              <a:rPr lang="en-US" sz="2400" dirty="0"/>
              <a:t>Additional parameters can be used for more accurate prediction</a:t>
            </a:r>
            <a:endParaRPr lang="en-IN" sz="2400" dirty="0"/>
          </a:p>
          <a:p>
            <a:pPr lvl="0"/>
            <a:r>
              <a:rPr lang="en-US" sz="2400" dirty="0"/>
              <a:t>Generating parameters from existing data by performing various algebraic operations.</a:t>
            </a:r>
            <a:endParaRPr lang="en-IN" sz="2400" dirty="0"/>
          </a:p>
          <a:p>
            <a:pPr lvl="0"/>
            <a:r>
              <a:rPr lang="en-US" sz="2400" dirty="0"/>
              <a:t>Adding non-linearity to data.</a:t>
            </a:r>
            <a:endParaRPr lang="en-IN" sz="2400" dirty="0"/>
          </a:p>
          <a:p>
            <a:endParaRPr lang="en-IN" sz="2400" dirty="0"/>
          </a:p>
        </p:txBody>
      </p:sp>
    </p:spTree>
    <p:extLst>
      <p:ext uri="{BB962C8B-B14F-4D97-AF65-F5344CB8AC3E}">
        <p14:creationId xmlns:p14="http://schemas.microsoft.com/office/powerpoint/2010/main" val="40687945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CC30B3-797C-4F8D-B65D-F182F46A5AB6}"/>
              </a:ext>
            </a:extLst>
          </p:cNvPr>
          <p:cNvSpPr txBox="1"/>
          <p:nvPr/>
        </p:nvSpPr>
        <p:spPr>
          <a:xfrm>
            <a:off x="6304720" y="2243580"/>
            <a:ext cx="6561055" cy="1107996"/>
          </a:xfrm>
          <a:prstGeom prst="rect">
            <a:avLst/>
          </a:prstGeom>
          <a:noFill/>
        </p:spPr>
        <p:txBody>
          <a:bodyPr wrap="square" rtlCol="0">
            <a:spAutoFit/>
          </a:bodyPr>
          <a:lstStyle/>
          <a:p>
            <a:r>
              <a:rPr lang="en-IN" sz="6600" dirty="0"/>
              <a:t>Thankyou</a:t>
            </a:r>
          </a:p>
        </p:txBody>
      </p:sp>
      <p:sp>
        <p:nvSpPr>
          <p:cNvPr id="2" name="Title 1">
            <a:extLst>
              <a:ext uri="{FF2B5EF4-FFF2-40B4-BE49-F238E27FC236}">
                <a16:creationId xmlns:a16="http://schemas.microsoft.com/office/drawing/2014/main" id="{1791B266-5675-409E-B5FF-181C10F46153}"/>
              </a:ext>
            </a:extLst>
          </p:cNvPr>
          <p:cNvSpPr>
            <a:spLocks noGrp="1"/>
          </p:cNvSpPr>
          <p:nvPr>
            <p:ph type="title"/>
          </p:nvPr>
        </p:nvSpPr>
        <p:spPr>
          <a:xfrm>
            <a:off x="1052967" y="70338"/>
            <a:ext cx="4126860" cy="2023252"/>
          </a:xfrm>
        </p:spPr>
        <p:txBody>
          <a:bodyPr/>
          <a:lstStyle/>
          <a:p>
            <a:pPr algn="l"/>
            <a:r>
              <a:rPr lang="en-IN" dirty="0"/>
              <a:t>Team details</a:t>
            </a:r>
          </a:p>
        </p:txBody>
      </p:sp>
      <p:sp>
        <p:nvSpPr>
          <p:cNvPr id="3" name="Text Placeholder 2">
            <a:extLst>
              <a:ext uri="{FF2B5EF4-FFF2-40B4-BE49-F238E27FC236}">
                <a16:creationId xmlns:a16="http://schemas.microsoft.com/office/drawing/2014/main" id="{3E289994-E927-4F26-9F25-CCD1DFA7D07E}"/>
              </a:ext>
            </a:extLst>
          </p:cNvPr>
          <p:cNvSpPr>
            <a:spLocks noGrp="1"/>
          </p:cNvSpPr>
          <p:nvPr>
            <p:ph type="body" sz="half" idx="2"/>
          </p:nvPr>
        </p:nvSpPr>
        <p:spPr>
          <a:xfrm>
            <a:off x="728810" y="2473283"/>
            <a:ext cx="4775173" cy="2665533"/>
          </a:xfrm>
        </p:spPr>
        <p:txBody>
          <a:bodyPr>
            <a:noAutofit/>
          </a:bodyPr>
          <a:lstStyle/>
          <a:p>
            <a:pPr marL="342900" indent="-342900" algn="l">
              <a:buFont typeface="Arial" panose="020B0604020202020204" pitchFamily="34" charset="0"/>
              <a:buChar char="•"/>
            </a:pPr>
            <a:r>
              <a:rPr lang="en-IN" sz="2400" dirty="0"/>
              <a:t>Binshumesh Sachan (171210021)</a:t>
            </a:r>
          </a:p>
          <a:p>
            <a:pPr marL="342900" indent="-342900" algn="l">
              <a:buFont typeface="Arial" panose="020B0604020202020204" pitchFamily="34" charset="0"/>
              <a:buChar char="•"/>
            </a:pPr>
            <a:r>
              <a:rPr lang="en-IN" sz="2400" dirty="0"/>
              <a:t>Divyanshi Singh (171210022)</a:t>
            </a:r>
          </a:p>
          <a:p>
            <a:pPr marL="342900" indent="-342900" algn="l">
              <a:buFont typeface="Arial" panose="020B0604020202020204" pitchFamily="34" charset="0"/>
              <a:buChar char="•"/>
            </a:pPr>
            <a:r>
              <a:rPr lang="en-IN" sz="2400" dirty="0"/>
              <a:t>GDV Sujith Sagar (171210023)</a:t>
            </a:r>
          </a:p>
          <a:p>
            <a:pPr marL="342900" indent="-342900" algn="l">
              <a:buFont typeface="Arial" panose="020B0604020202020204" pitchFamily="34" charset="0"/>
              <a:buChar char="•"/>
            </a:pPr>
            <a:r>
              <a:rPr lang="en-IN" sz="2400" dirty="0"/>
              <a:t>T J VAMSI KESAV (171210055)</a:t>
            </a:r>
          </a:p>
        </p:txBody>
      </p:sp>
    </p:spTree>
    <p:extLst>
      <p:ext uri="{BB962C8B-B14F-4D97-AF65-F5344CB8AC3E}">
        <p14:creationId xmlns:p14="http://schemas.microsoft.com/office/powerpoint/2010/main" val="1483998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B127-F437-4B30-9E30-7934BC52212E}"/>
              </a:ext>
            </a:extLst>
          </p:cNvPr>
          <p:cNvSpPr>
            <a:spLocks noGrp="1"/>
          </p:cNvSpPr>
          <p:nvPr>
            <p:ph type="title"/>
          </p:nvPr>
        </p:nvSpPr>
        <p:spPr>
          <a:xfrm>
            <a:off x="685801" y="685800"/>
            <a:ext cx="10192731" cy="943963"/>
          </a:xfrm>
        </p:spPr>
        <p:txBody>
          <a:bodyPr/>
          <a:lstStyle/>
          <a:p>
            <a:r>
              <a:rPr lang="en-IN" dirty="0"/>
              <a:t>objectives</a:t>
            </a:r>
          </a:p>
        </p:txBody>
      </p:sp>
      <p:sp>
        <p:nvSpPr>
          <p:cNvPr id="3" name="Content Placeholder 2">
            <a:extLst>
              <a:ext uri="{FF2B5EF4-FFF2-40B4-BE49-F238E27FC236}">
                <a16:creationId xmlns:a16="http://schemas.microsoft.com/office/drawing/2014/main" id="{224893F5-73C1-42F8-93C8-CC952B571E6A}"/>
              </a:ext>
            </a:extLst>
          </p:cNvPr>
          <p:cNvSpPr>
            <a:spLocks noGrp="1"/>
          </p:cNvSpPr>
          <p:nvPr>
            <p:ph sz="quarter" idx="13"/>
          </p:nvPr>
        </p:nvSpPr>
        <p:spPr>
          <a:xfrm>
            <a:off x="483825" y="2371935"/>
            <a:ext cx="10394707" cy="2395482"/>
          </a:xfrm>
        </p:spPr>
        <p:txBody>
          <a:bodyPr>
            <a:noAutofit/>
          </a:bodyPr>
          <a:lstStyle/>
          <a:p>
            <a:r>
              <a:rPr lang="en-US" sz="2400" dirty="0"/>
              <a:t>Our Aim is to explore the geographic , historic information observed over a long time period in order to predict the probability of certain type of crime at a given location and time.</a:t>
            </a:r>
          </a:p>
          <a:p>
            <a:r>
              <a:rPr lang="en-US" sz="2400" dirty="0"/>
              <a:t>To create hotspots</a:t>
            </a:r>
          </a:p>
          <a:p>
            <a:r>
              <a:rPr lang="en-US" sz="2400" dirty="0"/>
              <a:t>Classify crime based on the location</a:t>
            </a:r>
          </a:p>
          <a:p>
            <a:r>
              <a:rPr lang="en-US" sz="2400" dirty="0"/>
              <a:t>Understand crime pattern</a:t>
            </a:r>
          </a:p>
        </p:txBody>
      </p:sp>
    </p:spTree>
    <p:extLst>
      <p:ext uri="{BB962C8B-B14F-4D97-AF65-F5344CB8AC3E}">
        <p14:creationId xmlns:p14="http://schemas.microsoft.com/office/powerpoint/2010/main" val="40416318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B34F-489A-4238-AC19-EA48CE245D51}"/>
              </a:ext>
            </a:extLst>
          </p:cNvPr>
          <p:cNvSpPr>
            <a:spLocks noGrp="1"/>
          </p:cNvSpPr>
          <p:nvPr>
            <p:ph type="title"/>
          </p:nvPr>
        </p:nvSpPr>
        <p:spPr/>
        <p:txBody>
          <a:bodyPr>
            <a:normAutofit fontScale="90000"/>
          </a:bodyPr>
          <a:lstStyle/>
          <a:p>
            <a:r>
              <a:rPr lang="en-IN" dirty="0"/>
              <a:t>What is crime prediction and analysis</a:t>
            </a:r>
          </a:p>
        </p:txBody>
      </p:sp>
      <p:sp>
        <p:nvSpPr>
          <p:cNvPr id="3" name="Content Placeholder 2">
            <a:extLst>
              <a:ext uri="{FF2B5EF4-FFF2-40B4-BE49-F238E27FC236}">
                <a16:creationId xmlns:a16="http://schemas.microsoft.com/office/drawing/2014/main" id="{9E1A073F-F7A4-426C-B03E-8A583A094F53}"/>
              </a:ext>
            </a:extLst>
          </p:cNvPr>
          <p:cNvSpPr>
            <a:spLocks noGrp="1"/>
          </p:cNvSpPr>
          <p:nvPr>
            <p:ph sz="quarter" idx="13"/>
          </p:nvPr>
        </p:nvSpPr>
        <p:spPr>
          <a:xfrm>
            <a:off x="543129" y="2069531"/>
            <a:ext cx="10394707" cy="3673658"/>
          </a:xfrm>
        </p:spPr>
        <p:txBody>
          <a:bodyPr/>
          <a:lstStyle/>
          <a:p>
            <a:r>
              <a:rPr lang="en-IN" sz="2400" dirty="0"/>
              <a:t>it involves systematic analysis for identifying and analysing patterns and trends in order to predict the chances of crime type at a particular region and time.</a:t>
            </a:r>
          </a:p>
          <a:p>
            <a:r>
              <a:rPr lang="en-IN" sz="2400" dirty="0"/>
              <a:t>IT analyses crime reports, arrest reports etc., to identify emerging patterns of crime in a certain location.</a:t>
            </a:r>
          </a:p>
          <a:p>
            <a:pPr marL="0" indent="0">
              <a:buNone/>
            </a:pPr>
            <a:endParaRPr lang="en-IN" dirty="0"/>
          </a:p>
        </p:txBody>
      </p:sp>
    </p:spTree>
    <p:extLst>
      <p:ext uri="{BB962C8B-B14F-4D97-AF65-F5344CB8AC3E}">
        <p14:creationId xmlns:p14="http://schemas.microsoft.com/office/powerpoint/2010/main" val="268244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11CA-243F-4C08-9B0C-005FFA2E4032}"/>
              </a:ext>
            </a:extLst>
          </p:cNvPr>
          <p:cNvSpPr>
            <a:spLocks noGrp="1"/>
          </p:cNvSpPr>
          <p:nvPr>
            <p:ph type="title"/>
          </p:nvPr>
        </p:nvSpPr>
        <p:spPr/>
        <p:txBody>
          <a:bodyPr>
            <a:normAutofit/>
          </a:bodyPr>
          <a:lstStyle/>
          <a:p>
            <a:r>
              <a:rPr lang="en-IN" sz="4400" dirty="0"/>
              <a:t>Environment and software</a:t>
            </a:r>
          </a:p>
        </p:txBody>
      </p:sp>
      <p:sp>
        <p:nvSpPr>
          <p:cNvPr id="3" name="Content Placeholder 2">
            <a:extLst>
              <a:ext uri="{FF2B5EF4-FFF2-40B4-BE49-F238E27FC236}">
                <a16:creationId xmlns:a16="http://schemas.microsoft.com/office/drawing/2014/main" id="{4EB4E70A-8AC2-4200-ABC4-48B8008AAA42}"/>
              </a:ext>
            </a:extLst>
          </p:cNvPr>
          <p:cNvSpPr>
            <a:spLocks noGrp="1"/>
          </p:cNvSpPr>
          <p:nvPr>
            <p:ph sz="quarter" idx="13"/>
          </p:nvPr>
        </p:nvSpPr>
        <p:spPr/>
        <p:txBody>
          <a:bodyPr>
            <a:normAutofit/>
          </a:bodyPr>
          <a:lstStyle/>
          <a:p>
            <a:r>
              <a:rPr lang="en-IN" sz="2400" dirty="0"/>
              <a:t>Google colab</a:t>
            </a:r>
          </a:p>
          <a:p>
            <a:r>
              <a:rPr lang="en-IN" sz="2400" dirty="0"/>
              <a:t>Python (3.7)</a:t>
            </a:r>
          </a:p>
          <a:p>
            <a:r>
              <a:rPr lang="en-IN" sz="2400" dirty="0" err="1"/>
              <a:t>Jupyter</a:t>
            </a:r>
            <a:r>
              <a:rPr lang="en-IN" sz="2400" dirty="0"/>
              <a:t> Notebook</a:t>
            </a:r>
          </a:p>
          <a:p>
            <a:endParaRPr lang="en-IN" sz="1800" dirty="0"/>
          </a:p>
        </p:txBody>
      </p:sp>
      <p:sp>
        <p:nvSpPr>
          <p:cNvPr id="4" name="Content Placeholder 3">
            <a:extLst>
              <a:ext uri="{FF2B5EF4-FFF2-40B4-BE49-F238E27FC236}">
                <a16:creationId xmlns:a16="http://schemas.microsoft.com/office/drawing/2014/main" id="{2BEC8BA9-31FD-4C1D-A68B-1D2CDC746418}"/>
              </a:ext>
            </a:extLst>
          </p:cNvPr>
          <p:cNvSpPr>
            <a:spLocks noGrp="1"/>
          </p:cNvSpPr>
          <p:nvPr>
            <p:ph sz="quarter" idx="14"/>
          </p:nvPr>
        </p:nvSpPr>
        <p:spPr/>
        <p:txBody>
          <a:bodyPr>
            <a:normAutofit/>
          </a:bodyPr>
          <a:lstStyle/>
          <a:p>
            <a:r>
              <a:rPr lang="en-IN" sz="2400" dirty="0"/>
              <a:t>Pandas (0.22.1) </a:t>
            </a:r>
          </a:p>
          <a:p>
            <a:r>
              <a:rPr lang="en-IN" sz="2400" dirty="0"/>
              <a:t>NumPy (1.14.2) </a:t>
            </a:r>
          </a:p>
          <a:p>
            <a:r>
              <a:rPr lang="en-IN" sz="2400" dirty="0"/>
              <a:t>Sklearn (0.19.1) </a:t>
            </a:r>
          </a:p>
          <a:p>
            <a:r>
              <a:rPr lang="en-IN" sz="2400" dirty="0"/>
              <a:t>MATPLOTLIB (3.1.3)</a:t>
            </a:r>
          </a:p>
          <a:p>
            <a:endParaRPr lang="en-IN" sz="2400" dirty="0"/>
          </a:p>
        </p:txBody>
      </p:sp>
    </p:spTree>
    <p:extLst>
      <p:ext uri="{BB962C8B-B14F-4D97-AF65-F5344CB8AC3E}">
        <p14:creationId xmlns:p14="http://schemas.microsoft.com/office/powerpoint/2010/main" val="3987095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AD52-39B9-4C8F-B8A0-E7ACCE520E08}"/>
              </a:ext>
            </a:extLst>
          </p:cNvPr>
          <p:cNvSpPr>
            <a:spLocks noGrp="1"/>
          </p:cNvSpPr>
          <p:nvPr>
            <p:ph type="title"/>
          </p:nvPr>
        </p:nvSpPr>
        <p:spPr/>
        <p:txBody>
          <a:bodyPr/>
          <a:lstStyle/>
          <a:p>
            <a:r>
              <a:rPr lang="en-IN" dirty="0"/>
              <a:t>DATASET WALKTHROUGH</a:t>
            </a:r>
          </a:p>
        </p:txBody>
      </p:sp>
      <p:sp>
        <p:nvSpPr>
          <p:cNvPr id="3" name="Content Placeholder 2">
            <a:extLst>
              <a:ext uri="{FF2B5EF4-FFF2-40B4-BE49-F238E27FC236}">
                <a16:creationId xmlns:a16="http://schemas.microsoft.com/office/drawing/2014/main" id="{F49F724D-9685-4795-88CB-B2AA6876B38A}"/>
              </a:ext>
            </a:extLst>
          </p:cNvPr>
          <p:cNvSpPr>
            <a:spLocks noGrp="1"/>
          </p:cNvSpPr>
          <p:nvPr>
            <p:ph sz="quarter" idx="13"/>
          </p:nvPr>
        </p:nvSpPr>
        <p:spPr>
          <a:xfrm>
            <a:off x="464269" y="1644366"/>
            <a:ext cx="10682926" cy="3375870"/>
          </a:xfrm>
        </p:spPr>
        <p:txBody>
          <a:bodyPr>
            <a:noAutofit/>
          </a:bodyPr>
          <a:lstStyle/>
          <a:p>
            <a:r>
              <a:rPr lang="en-US" dirty="0"/>
              <a:t>The data is taken from Kaggle (a data science platform). Originally, data is extracted from the Chicago Police Department's CLEAR (Citizen Law Enforcement Analysis and Reporting) system.</a:t>
            </a:r>
            <a:endParaRPr lang="en-IN" dirty="0"/>
          </a:p>
          <a:p>
            <a:r>
              <a:rPr lang="en-IN" dirty="0"/>
              <a:t>THE DATASET reflects reported incidents of crime that occurred in the city of CHICAGO FROM 2012 TO 2017.</a:t>
            </a:r>
          </a:p>
          <a:p>
            <a:r>
              <a:rPr lang="en-IN" dirty="0"/>
              <a:t> INCLUDES INFORMATION REGARDING CRIME OCCURRENCE DATE,LOCATION,TYPE. </a:t>
            </a:r>
          </a:p>
          <a:p>
            <a:r>
              <a:rPr lang="en-US" dirty="0"/>
              <a:t>The dataset contains 1418365 observations and 23 columns (16 `columns after pre-processing)</a:t>
            </a:r>
            <a:endParaRPr lang="en-IN" dirty="0"/>
          </a:p>
        </p:txBody>
      </p:sp>
      <p:sp>
        <p:nvSpPr>
          <p:cNvPr id="4" name="TextBox 3">
            <a:extLst>
              <a:ext uri="{FF2B5EF4-FFF2-40B4-BE49-F238E27FC236}">
                <a16:creationId xmlns:a16="http://schemas.microsoft.com/office/drawing/2014/main" id="{47CC024E-43AC-4EBF-B732-4B4BE7778A16}"/>
              </a:ext>
            </a:extLst>
          </p:cNvPr>
          <p:cNvSpPr txBox="1"/>
          <p:nvPr/>
        </p:nvSpPr>
        <p:spPr>
          <a:xfrm>
            <a:off x="685799" y="5098774"/>
            <a:ext cx="10239865" cy="369332"/>
          </a:xfrm>
          <a:prstGeom prst="rect">
            <a:avLst/>
          </a:prstGeom>
          <a:noFill/>
        </p:spPr>
        <p:txBody>
          <a:bodyPr wrap="square" rtlCol="0">
            <a:spAutoFit/>
          </a:bodyPr>
          <a:lstStyle/>
          <a:p>
            <a:r>
              <a:rPr lang="en-IN" dirty="0">
                <a:hlinkClick r:id="rId2"/>
              </a:rPr>
              <a:t>Dataset Link</a:t>
            </a:r>
            <a:endParaRPr lang="en-IN" dirty="0"/>
          </a:p>
        </p:txBody>
      </p:sp>
    </p:spTree>
    <p:extLst>
      <p:ext uri="{BB962C8B-B14F-4D97-AF65-F5344CB8AC3E}">
        <p14:creationId xmlns:p14="http://schemas.microsoft.com/office/powerpoint/2010/main" val="5276746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9BC9-00E9-4CF3-92A0-759D18234651}"/>
              </a:ext>
            </a:extLst>
          </p:cNvPr>
          <p:cNvSpPr>
            <a:spLocks noGrp="1"/>
          </p:cNvSpPr>
          <p:nvPr>
            <p:ph type="title"/>
          </p:nvPr>
        </p:nvSpPr>
        <p:spPr/>
        <p:txBody>
          <a:bodyPr/>
          <a:lstStyle/>
          <a:p>
            <a:r>
              <a:rPr lang="en-IN" dirty="0"/>
              <a:t>What our model does?</a:t>
            </a:r>
          </a:p>
        </p:txBody>
      </p:sp>
      <p:sp>
        <p:nvSpPr>
          <p:cNvPr id="3" name="Content Placeholder 2">
            <a:extLst>
              <a:ext uri="{FF2B5EF4-FFF2-40B4-BE49-F238E27FC236}">
                <a16:creationId xmlns:a16="http://schemas.microsoft.com/office/drawing/2014/main" id="{351C93F7-A8B8-4A7F-8A56-774B3CC4FCC8}"/>
              </a:ext>
            </a:extLst>
          </p:cNvPr>
          <p:cNvSpPr>
            <a:spLocks noGrp="1"/>
          </p:cNvSpPr>
          <p:nvPr>
            <p:ph sz="quarter" idx="13"/>
          </p:nvPr>
        </p:nvSpPr>
        <p:spPr>
          <a:xfrm>
            <a:off x="685801" y="2189932"/>
            <a:ext cx="10394707" cy="3311189"/>
          </a:xfrm>
        </p:spPr>
        <p:txBody>
          <a:bodyPr>
            <a:normAutofit/>
          </a:bodyPr>
          <a:lstStyle/>
          <a:p>
            <a:r>
              <a:rPr lang="en-IN" sz="2400" dirty="0"/>
              <a:t>Given the Location and time  our model predicts the possibility of a certain crime type.</a:t>
            </a:r>
          </a:p>
          <a:p>
            <a:r>
              <a:rPr lang="en-IN" sz="2400" dirty="0"/>
              <a:t>Create hotspots in a city or a region for efficient patrolling.</a:t>
            </a:r>
          </a:p>
          <a:p>
            <a:r>
              <a:rPr lang="en-US" sz="2400" dirty="0"/>
              <a:t>have  used  different  classifiers  to  locate  hotspots  of  crook activities  primarily based  on the  time of  day</a:t>
            </a:r>
            <a:endParaRPr lang="en-IN" sz="3600" dirty="0"/>
          </a:p>
          <a:p>
            <a:endParaRPr lang="en-IN" sz="3200" dirty="0"/>
          </a:p>
        </p:txBody>
      </p:sp>
    </p:spTree>
    <p:extLst>
      <p:ext uri="{BB962C8B-B14F-4D97-AF65-F5344CB8AC3E}">
        <p14:creationId xmlns:p14="http://schemas.microsoft.com/office/powerpoint/2010/main" val="41035090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3629-48E0-4BB0-BB43-CF8616D03C82}"/>
              </a:ext>
            </a:extLst>
          </p:cNvPr>
          <p:cNvSpPr>
            <a:spLocks noGrp="1"/>
          </p:cNvSpPr>
          <p:nvPr>
            <p:ph type="title"/>
          </p:nvPr>
        </p:nvSpPr>
        <p:spPr/>
        <p:txBody>
          <a:bodyPr/>
          <a:lstStyle/>
          <a:p>
            <a:r>
              <a:rPr lang="en-IN"/>
              <a:t>GRAPHS generated</a:t>
            </a:r>
            <a:endParaRPr lang="en-IN" dirty="0"/>
          </a:p>
        </p:txBody>
      </p:sp>
      <p:pic>
        <p:nvPicPr>
          <p:cNvPr id="10" name="Content Placeholder 9">
            <a:extLst>
              <a:ext uri="{FF2B5EF4-FFF2-40B4-BE49-F238E27FC236}">
                <a16:creationId xmlns:a16="http://schemas.microsoft.com/office/drawing/2014/main" id="{89472FA1-BA7A-4837-9E36-28FAF6EF489B}"/>
              </a:ext>
            </a:extLst>
          </p:cNvPr>
          <p:cNvPicPr>
            <a:picLocks noGrp="1" noChangeAspect="1"/>
          </p:cNvPicPr>
          <p:nvPr>
            <p:ph sz="quarter" idx="13"/>
          </p:nvPr>
        </p:nvPicPr>
        <p:blipFill>
          <a:blip r:embed="rId2"/>
          <a:stretch>
            <a:fillRect/>
          </a:stretch>
        </p:blipFill>
        <p:spPr>
          <a:xfrm>
            <a:off x="1762551" y="2063750"/>
            <a:ext cx="2934436" cy="3311525"/>
          </a:xfrm>
          <a:prstGeom prst="rect">
            <a:avLst/>
          </a:prstGeom>
        </p:spPr>
      </p:pic>
      <p:pic>
        <p:nvPicPr>
          <p:cNvPr id="11" name="Content Placeholder 10">
            <a:extLst>
              <a:ext uri="{FF2B5EF4-FFF2-40B4-BE49-F238E27FC236}">
                <a16:creationId xmlns:a16="http://schemas.microsoft.com/office/drawing/2014/main" id="{75A5E5A1-67F9-4DD5-A9BF-5A923D26034D}"/>
              </a:ext>
            </a:extLst>
          </p:cNvPr>
          <p:cNvPicPr>
            <a:picLocks noGrp="1" noChangeAspect="1"/>
          </p:cNvPicPr>
          <p:nvPr>
            <p:ph sz="quarter" idx="14"/>
          </p:nvPr>
        </p:nvPicPr>
        <p:blipFill>
          <a:blip r:embed="rId3"/>
          <a:stretch>
            <a:fillRect/>
          </a:stretch>
        </p:blipFill>
        <p:spPr>
          <a:xfrm>
            <a:off x="6384624" y="2366773"/>
            <a:ext cx="4305901" cy="2705478"/>
          </a:xfrm>
          <a:prstGeom prst="rect">
            <a:avLst/>
          </a:prstGeom>
        </p:spPr>
      </p:pic>
    </p:spTree>
    <p:extLst>
      <p:ext uri="{BB962C8B-B14F-4D97-AF65-F5344CB8AC3E}">
        <p14:creationId xmlns:p14="http://schemas.microsoft.com/office/powerpoint/2010/main" val="21832573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4C53-6D24-4F42-84CB-B03248544FCB}"/>
              </a:ext>
            </a:extLst>
          </p:cNvPr>
          <p:cNvSpPr>
            <a:spLocks noGrp="1"/>
          </p:cNvSpPr>
          <p:nvPr>
            <p:ph type="title"/>
          </p:nvPr>
        </p:nvSpPr>
        <p:spPr/>
        <p:txBody>
          <a:bodyPr/>
          <a:lstStyle/>
          <a:p>
            <a:r>
              <a:rPr lang="en-IN" dirty="0"/>
              <a:t>OUR APPROACH</a:t>
            </a:r>
          </a:p>
        </p:txBody>
      </p:sp>
      <p:pic>
        <p:nvPicPr>
          <p:cNvPr id="9" name="Content Placeholder 8">
            <a:extLst>
              <a:ext uri="{FF2B5EF4-FFF2-40B4-BE49-F238E27FC236}">
                <a16:creationId xmlns:a16="http://schemas.microsoft.com/office/drawing/2014/main" id="{A9D5AB42-4803-4BCB-AD6C-555509A91EAA}"/>
              </a:ext>
            </a:extLst>
          </p:cNvPr>
          <p:cNvPicPr>
            <a:picLocks noGrp="1"/>
          </p:cNvPicPr>
          <p:nvPr>
            <p:ph sz="quarter" idx="13"/>
          </p:nvPr>
        </p:nvPicPr>
        <p:blipFill>
          <a:blip r:embed="rId2" cstate="print"/>
          <a:stretch>
            <a:fillRect/>
          </a:stretch>
        </p:blipFill>
        <p:spPr>
          <a:xfrm>
            <a:off x="3261946" y="1573824"/>
            <a:ext cx="4474206" cy="3801452"/>
          </a:xfrm>
          <a:prstGeom prst="rect">
            <a:avLst/>
          </a:prstGeom>
        </p:spPr>
      </p:pic>
    </p:spTree>
    <p:extLst>
      <p:ext uri="{BB962C8B-B14F-4D97-AF65-F5344CB8AC3E}">
        <p14:creationId xmlns:p14="http://schemas.microsoft.com/office/powerpoint/2010/main" val="22128692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A93F-4C34-4022-85A2-3BED7304A057}"/>
              </a:ext>
            </a:extLst>
          </p:cNvPr>
          <p:cNvSpPr>
            <a:spLocks noGrp="1"/>
          </p:cNvSpPr>
          <p:nvPr>
            <p:ph type="title"/>
          </p:nvPr>
        </p:nvSpPr>
        <p:spPr/>
        <p:txBody>
          <a:bodyPr/>
          <a:lstStyle/>
          <a:p>
            <a:r>
              <a:rPr lang="en-IN" dirty="0"/>
              <a:t>WHY THIS APPROACH? </a:t>
            </a:r>
          </a:p>
        </p:txBody>
      </p:sp>
      <p:sp>
        <p:nvSpPr>
          <p:cNvPr id="3" name="Content Placeholder 2">
            <a:extLst>
              <a:ext uri="{FF2B5EF4-FFF2-40B4-BE49-F238E27FC236}">
                <a16:creationId xmlns:a16="http://schemas.microsoft.com/office/drawing/2014/main" id="{4C52A234-8EC0-41C0-92B5-C27858F50918}"/>
              </a:ext>
            </a:extLst>
          </p:cNvPr>
          <p:cNvSpPr>
            <a:spLocks noGrp="1"/>
          </p:cNvSpPr>
          <p:nvPr>
            <p:ph sz="quarter" idx="13"/>
          </p:nvPr>
        </p:nvSpPr>
        <p:spPr>
          <a:xfrm>
            <a:off x="591532" y="1940512"/>
            <a:ext cx="10394707" cy="3311189"/>
          </a:xfrm>
        </p:spPr>
        <p:txBody>
          <a:bodyPr/>
          <a:lstStyle/>
          <a:p>
            <a:r>
              <a:rPr lang="en-IN" dirty="0"/>
              <a:t>Near-repeat theory in criminology research states that the crime events are more likely to happen in the vicinity of past crime events.</a:t>
            </a:r>
          </a:p>
          <a:p>
            <a:r>
              <a:rPr lang="en-IN" dirty="0"/>
              <a:t>IN THE LIGHT OF THIS,THE MODEL ASSIGNS THE PROBABILITY OF OCCURRENCE OF CRIME IN A PARTICULAR REGION BASED ON HISTORICAL AND GEOGRAPHICAL DATA.</a:t>
            </a:r>
          </a:p>
          <a:p>
            <a:r>
              <a:rPr lang="en-US" dirty="0"/>
              <a:t>With the advent of the Big Data era and the availability of fast, efficient algorithms for data analysis, understanding patterns in crime from data is an active and growing field of research. </a:t>
            </a:r>
            <a:endParaRPr lang="en-IN" dirty="0"/>
          </a:p>
        </p:txBody>
      </p:sp>
    </p:spTree>
    <p:extLst>
      <p:ext uri="{BB962C8B-B14F-4D97-AF65-F5344CB8AC3E}">
        <p14:creationId xmlns:p14="http://schemas.microsoft.com/office/powerpoint/2010/main" val="36291616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365</TotalTime>
  <Words>461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Impact</vt:lpstr>
      <vt:lpstr>Times New Roman</vt:lpstr>
      <vt:lpstr>Main Event</vt:lpstr>
      <vt:lpstr>Crime DATA analysis and  Prediction</vt:lpstr>
      <vt:lpstr>objectives</vt:lpstr>
      <vt:lpstr>What is crime prediction and analysis</vt:lpstr>
      <vt:lpstr>Environment and software</vt:lpstr>
      <vt:lpstr>DATASET WALKTHROUGH</vt:lpstr>
      <vt:lpstr>What our model does?</vt:lpstr>
      <vt:lpstr>GRAPHS generated</vt:lpstr>
      <vt:lpstr>OUR APPROACH</vt:lpstr>
      <vt:lpstr>WHY THIS APPROACH? </vt:lpstr>
      <vt:lpstr>Results</vt:lpstr>
      <vt:lpstr>Future work</vt:lpstr>
      <vt:lpstr>Team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 and  Prediction</dc:title>
  <dc:creator>Jaswanth Vamsi Kesav</dc:creator>
  <cp:lastModifiedBy>Jaswanth Vamsi</cp:lastModifiedBy>
  <cp:revision>58</cp:revision>
  <dcterms:created xsi:type="dcterms:W3CDTF">2020-02-02T08:36:42Z</dcterms:created>
  <dcterms:modified xsi:type="dcterms:W3CDTF">2020-05-17T12:09:32Z</dcterms:modified>
</cp:coreProperties>
</file>