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87" d="100"/>
          <a:sy n="87" d="100"/>
        </p:scale>
        <p:origin x="2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9B8F6-92BB-4582-B5E6-15617DBD166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311051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D9B8F6-92BB-4582-B5E6-15617DBD166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180198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D9B8F6-92BB-4582-B5E6-15617DBD166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CE3973-E30C-4972-B1EF-073AC2BC2FA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83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5D9B8F6-92BB-4582-B5E6-15617DBD166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3633334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5D9B8F6-92BB-4582-B5E6-15617DBD166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CE3973-E30C-4972-B1EF-073AC2BC2FA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3766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5D9B8F6-92BB-4582-B5E6-15617DBD166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2365650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9B8F6-92BB-4582-B5E6-15617DBD166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205799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9B8F6-92BB-4582-B5E6-15617DBD166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247740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9B8F6-92BB-4582-B5E6-15617DBD166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126763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D9B8F6-92BB-4582-B5E6-15617DBD166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276976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D9B8F6-92BB-4582-B5E6-15617DBD166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19808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D9B8F6-92BB-4582-B5E6-15617DBD1663}" type="datetimeFigureOut">
              <a:rPr lang="en-IN" smtClean="0"/>
              <a:t>11-09-2021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378405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9B8F6-92BB-4582-B5E6-15617DBD1663}"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180210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9B8F6-92BB-4582-B5E6-15617DBD1663}" type="datetimeFigureOut">
              <a:rPr lang="en-IN" smtClean="0"/>
              <a:t>11-09-2021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175563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D9B8F6-92BB-4582-B5E6-15617DBD166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369528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D9B8F6-92BB-4582-B5E6-15617DBD166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CE3973-E30C-4972-B1EF-073AC2BC2FA2}" type="slidenum">
              <a:rPr lang="en-IN" smtClean="0"/>
              <a:t>‹#›</a:t>
            </a:fld>
            <a:endParaRPr lang="en-IN"/>
          </a:p>
        </p:txBody>
      </p:sp>
    </p:spTree>
    <p:extLst>
      <p:ext uri="{BB962C8B-B14F-4D97-AF65-F5344CB8AC3E}">
        <p14:creationId xmlns:p14="http://schemas.microsoft.com/office/powerpoint/2010/main" val="61712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D9B8F6-92BB-4582-B5E6-15617DBD1663}" type="datetimeFigureOut">
              <a:rPr lang="en-IN" smtClean="0"/>
              <a:t>11-09-2021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CE3973-E30C-4972-B1EF-073AC2BC2FA2}" type="slidenum">
              <a:rPr lang="en-IN" smtClean="0"/>
              <a:t>‹#›</a:t>
            </a:fld>
            <a:endParaRPr lang="en-IN"/>
          </a:p>
        </p:txBody>
      </p:sp>
    </p:spTree>
    <p:extLst>
      <p:ext uri="{BB962C8B-B14F-4D97-AF65-F5344CB8AC3E}">
        <p14:creationId xmlns:p14="http://schemas.microsoft.com/office/powerpoint/2010/main" val="30419102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64221"/>
            <a:ext cx="9144000" cy="1692164"/>
          </a:xfrm>
        </p:spPr>
        <p:txBody>
          <a:bodyPr/>
          <a:lstStyle/>
          <a:p>
            <a:r>
              <a:rPr lang="en-US" dirty="0"/>
              <a:t>Mobile Application Testing</a:t>
            </a:r>
            <a:endParaRPr lang="en-IN" dirty="0"/>
          </a:p>
        </p:txBody>
      </p:sp>
    </p:spTree>
    <p:extLst>
      <p:ext uri="{BB962C8B-B14F-4D97-AF65-F5344CB8AC3E}">
        <p14:creationId xmlns:p14="http://schemas.microsoft.com/office/powerpoint/2010/main" val="16673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2469" y="399393"/>
            <a:ext cx="10541876" cy="6458607"/>
          </a:xfrm>
        </p:spPr>
        <p:txBody>
          <a:bodyPr/>
          <a:lstStyle/>
          <a:p>
            <a:pPr marL="0" indent="0">
              <a:buNone/>
            </a:pPr>
            <a:r>
              <a:rPr lang="en-US" b="1" u="sng" dirty="0"/>
              <a:t>3. Static:</a:t>
            </a:r>
            <a:endParaRPr lang="en-IN" u="sng" dirty="0"/>
          </a:p>
          <a:p>
            <a:pPr>
              <a:buFont typeface="Wingdings" panose="05000000000000000000" pitchFamily="2" charset="2"/>
              <a:buChar char="v"/>
            </a:pPr>
            <a:r>
              <a:rPr lang="en-US" dirty="0"/>
              <a:t>Static layouts are the traditional web: one design that sits in the center of the page and requires horizontal scrolling if the window is too small for it. </a:t>
            </a:r>
            <a:endParaRPr lang="en-IN" dirty="0"/>
          </a:p>
          <a:p>
            <a:pPr marL="0" indent="0">
              <a:buNone/>
            </a:pPr>
            <a:r>
              <a:rPr lang="en-US" b="1" u="sng" dirty="0"/>
              <a:t>4. Responsive:</a:t>
            </a:r>
            <a:endParaRPr lang="en-IN" u="sng" dirty="0"/>
          </a:p>
          <a:p>
            <a:pPr>
              <a:buFont typeface="Wingdings" panose="05000000000000000000" pitchFamily="2" charset="2"/>
              <a:buChar char="v"/>
            </a:pPr>
            <a:r>
              <a:rPr lang="en-US" dirty="0"/>
              <a:t>Responsive is characterized by having defined layouts for different resolutions. Within each layout, the design is liquid and resizes the width of elements relative to the changing window size.</a:t>
            </a:r>
            <a:endParaRPr lang="en-IN" dirty="0"/>
          </a:p>
          <a:p>
            <a:pPr marL="0" indent="0">
              <a:buNone/>
            </a:pPr>
            <a:r>
              <a:rPr lang="en-US" sz="2800" b="1" u="sng" dirty="0"/>
              <a:t>MSDLC – MOBILE SOFTWARE DEVELOPMENT CYCLE</a:t>
            </a:r>
            <a:endParaRPr lang="en-IN" sz="2800" u="sng" dirty="0"/>
          </a:p>
          <a:p>
            <a:r>
              <a:rPr lang="en-US" dirty="0"/>
              <a:t>The lifecycle of mobile development is largely no different than the SDLC for web desktop applications. It has five major portions of the process namely:</a:t>
            </a:r>
            <a:endParaRPr lang="en-IN" dirty="0"/>
          </a:p>
          <a:p>
            <a:pPr>
              <a:buFont typeface="+mj-lt"/>
              <a:buAutoNum type="arabicPeriod"/>
            </a:pPr>
            <a:r>
              <a:rPr lang="en-US" b="1" dirty="0"/>
              <a:t> Inception – Requirement / System Analysis</a:t>
            </a:r>
            <a:endParaRPr lang="en-IN" dirty="0"/>
          </a:p>
          <a:p>
            <a:pPr>
              <a:buFont typeface="+mj-lt"/>
              <a:buAutoNum type="arabicPeriod"/>
            </a:pPr>
            <a:r>
              <a:rPr lang="en-US" b="1" dirty="0"/>
              <a:t> Design – UX and UI</a:t>
            </a:r>
            <a:endParaRPr lang="en-IN" dirty="0"/>
          </a:p>
          <a:p>
            <a:pPr>
              <a:buFont typeface="+mj-lt"/>
              <a:buAutoNum type="arabicPeriod"/>
            </a:pPr>
            <a:r>
              <a:rPr lang="en-US" b="1" dirty="0"/>
              <a:t> Development – Coding / UI Coding</a:t>
            </a:r>
            <a:endParaRPr lang="en-IN" dirty="0"/>
          </a:p>
          <a:p>
            <a:pPr>
              <a:buFont typeface="+mj-lt"/>
              <a:buAutoNum type="arabicPeriod"/>
            </a:pPr>
            <a:r>
              <a:rPr lang="en-US" b="1" dirty="0"/>
              <a:t> Stabilization – Testing</a:t>
            </a:r>
            <a:endParaRPr lang="en-IN" dirty="0"/>
          </a:p>
          <a:p>
            <a:pPr>
              <a:buFont typeface="+mj-lt"/>
              <a:buAutoNum type="arabicPeriod"/>
            </a:pPr>
            <a:r>
              <a:rPr lang="en-US" b="1" dirty="0"/>
              <a:t> Deployment/ Distribution/ Maintenance </a:t>
            </a:r>
            <a:endParaRPr lang="en-IN" dirty="0"/>
          </a:p>
          <a:p>
            <a:endParaRPr lang="en-IN" dirty="0"/>
          </a:p>
        </p:txBody>
      </p:sp>
    </p:spTree>
    <p:extLst>
      <p:ext uri="{BB962C8B-B14F-4D97-AF65-F5344CB8AC3E}">
        <p14:creationId xmlns:p14="http://schemas.microsoft.com/office/powerpoint/2010/main" val="21828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861848" y="409903"/>
            <a:ext cx="10642764" cy="5501947"/>
          </a:xfrm>
          <a:prstGeom prst="rect">
            <a:avLst/>
          </a:prstGeom>
          <a:noFill/>
          <a:ln w="9525">
            <a:noFill/>
            <a:miter lim="800000"/>
            <a:headEnd/>
            <a:tailEnd/>
          </a:ln>
        </p:spPr>
      </p:pic>
    </p:spTree>
    <p:extLst>
      <p:ext uri="{BB962C8B-B14F-4D97-AF65-F5344CB8AC3E}">
        <p14:creationId xmlns:p14="http://schemas.microsoft.com/office/powerpoint/2010/main" val="64931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063" y="94594"/>
            <a:ext cx="9917550" cy="840828"/>
          </a:xfrm>
        </p:spPr>
        <p:txBody>
          <a:bodyPr>
            <a:normAutofit fontScale="90000"/>
          </a:bodyPr>
          <a:lstStyle/>
          <a:p>
            <a:r>
              <a:rPr lang="en-US" b="1" u="sng" dirty="0"/>
              <a:t>Requirement Analysis / Inception Phase</a:t>
            </a:r>
            <a:br>
              <a:rPr lang="en-IN" u="sng" dirty="0"/>
            </a:br>
            <a:endParaRPr lang="en-IN" u="sng" dirty="0"/>
          </a:p>
        </p:txBody>
      </p:sp>
      <p:sp>
        <p:nvSpPr>
          <p:cNvPr id="3" name="Content Placeholder 2"/>
          <p:cNvSpPr>
            <a:spLocks noGrp="1"/>
          </p:cNvSpPr>
          <p:nvPr>
            <p:ph idx="1"/>
          </p:nvPr>
        </p:nvSpPr>
        <p:spPr>
          <a:xfrm>
            <a:off x="1587064" y="935422"/>
            <a:ext cx="9917549" cy="5843750"/>
          </a:xfrm>
        </p:spPr>
        <p:txBody>
          <a:bodyPr>
            <a:normAutofit fontScale="92500" lnSpcReduction="10000"/>
          </a:bodyPr>
          <a:lstStyle/>
          <a:p>
            <a:pPr>
              <a:lnSpc>
                <a:spcPct val="150000"/>
              </a:lnSpc>
            </a:pPr>
            <a:r>
              <a:rPr lang="en-US" dirty="0"/>
              <a:t>All the applications start with an idea. This idea is usually refined into a solid requirement for an application. </a:t>
            </a:r>
          </a:p>
          <a:p>
            <a:pPr>
              <a:lnSpc>
                <a:spcPct val="150000"/>
              </a:lnSpc>
            </a:pPr>
            <a:r>
              <a:rPr lang="en-US" dirty="0"/>
              <a:t>A team is involved with </a:t>
            </a:r>
            <a:r>
              <a:rPr lang="en-US" b="1" dirty="0"/>
              <a:t>BA + IT </a:t>
            </a:r>
            <a:r>
              <a:rPr lang="en-US" dirty="0"/>
              <a:t>and some considerations are made We analyze the following:</a:t>
            </a:r>
            <a:endParaRPr lang="en-IN" dirty="0"/>
          </a:p>
          <a:p>
            <a:pPr marL="0" lvl="0" indent="0">
              <a:lnSpc>
                <a:spcPct val="150000"/>
              </a:lnSpc>
              <a:buNone/>
            </a:pPr>
            <a:r>
              <a:rPr lang="en-US" b="1" dirty="0"/>
              <a:t> 1.Competitive advantage: </a:t>
            </a:r>
            <a:r>
              <a:rPr lang="en-US" dirty="0"/>
              <a:t> </a:t>
            </a:r>
            <a:endParaRPr lang="en-IN" dirty="0"/>
          </a:p>
          <a:p>
            <a:pPr>
              <a:lnSpc>
                <a:spcPct val="150000"/>
              </a:lnSpc>
              <a:buFont typeface="Wingdings" panose="05000000000000000000" pitchFamily="2" charset="2"/>
              <a:buChar char="v"/>
            </a:pPr>
            <a:r>
              <a:rPr lang="en-US" dirty="0"/>
              <a:t> Are there similar apps out there? If so, how does this application differentiate from others?</a:t>
            </a:r>
            <a:endParaRPr lang="en-IN" dirty="0"/>
          </a:p>
          <a:p>
            <a:pPr>
              <a:lnSpc>
                <a:spcPct val="150000"/>
              </a:lnSpc>
              <a:buFont typeface="Wingdings" panose="05000000000000000000" pitchFamily="2" charset="2"/>
              <a:buChar char="v"/>
            </a:pPr>
            <a:r>
              <a:rPr lang="en-US" dirty="0"/>
              <a:t>What Users wants in the market? </a:t>
            </a:r>
            <a:endParaRPr lang="en-IN" dirty="0"/>
          </a:p>
          <a:p>
            <a:pPr>
              <a:lnSpc>
                <a:spcPct val="150000"/>
              </a:lnSpc>
              <a:buFont typeface="Wingdings" panose="05000000000000000000" pitchFamily="2" charset="2"/>
              <a:buChar char="v"/>
            </a:pPr>
            <a:r>
              <a:rPr lang="en-US" dirty="0"/>
              <a:t>What extra feature we can develop? </a:t>
            </a:r>
            <a:endParaRPr lang="en-IN" dirty="0"/>
          </a:p>
          <a:p>
            <a:pPr marL="0" indent="0">
              <a:lnSpc>
                <a:spcPct val="150000"/>
              </a:lnSpc>
              <a:buNone/>
            </a:pPr>
            <a:r>
              <a:rPr lang="en-US" b="1" dirty="0"/>
              <a:t>2. Infrastructure Integration: </a:t>
            </a:r>
            <a:r>
              <a:rPr lang="en-US" dirty="0"/>
              <a:t>What existing infrastructures will it integrate with or extend?</a:t>
            </a:r>
          </a:p>
          <a:p>
            <a:pPr marL="0" indent="0">
              <a:lnSpc>
                <a:spcPct val="150000"/>
              </a:lnSpc>
              <a:buNone/>
            </a:pPr>
            <a:r>
              <a:rPr lang="en-US" dirty="0"/>
              <a:t> </a:t>
            </a:r>
            <a:r>
              <a:rPr lang="en-US" b="1" dirty="0"/>
              <a:t>3. Value: </a:t>
            </a:r>
            <a:r>
              <a:rPr lang="en-US" dirty="0"/>
              <a:t>What value does this app bring users? How will they use it?</a:t>
            </a:r>
            <a:endParaRPr lang="en-IN" dirty="0"/>
          </a:p>
          <a:p>
            <a:pPr marL="0" indent="0">
              <a:lnSpc>
                <a:spcPct val="150000"/>
              </a:lnSpc>
              <a:buNone/>
            </a:pPr>
            <a:r>
              <a:rPr lang="en-US" b="1" dirty="0"/>
              <a:t>4. Form / Mobility: </a:t>
            </a:r>
            <a:r>
              <a:rPr lang="en-US" dirty="0"/>
              <a:t>How will this app work in a mobile form factor? How can I add value using mobile technologies such as location awareness, the camera, etc.</a:t>
            </a:r>
            <a:endParaRPr lang="en-IN" dirty="0"/>
          </a:p>
        </p:txBody>
      </p:sp>
    </p:spTree>
    <p:extLst>
      <p:ext uri="{BB962C8B-B14F-4D97-AF65-F5344CB8AC3E}">
        <p14:creationId xmlns:p14="http://schemas.microsoft.com/office/powerpoint/2010/main" val="26696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2676" y="578069"/>
            <a:ext cx="10058400" cy="6064469"/>
          </a:xfrm>
        </p:spPr>
        <p:txBody>
          <a:bodyPr>
            <a:normAutofit/>
          </a:bodyPr>
          <a:lstStyle/>
          <a:p>
            <a:pPr marL="0" indent="0">
              <a:buNone/>
            </a:pPr>
            <a:r>
              <a:rPr lang="en-US" sz="2800" b="1" u="sng" dirty="0"/>
              <a:t>Design Phase</a:t>
            </a:r>
            <a:endParaRPr lang="en-IN" sz="2800" u="sng" dirty="0"/>
          </a:p>
          <a:p>
            <a:r>
              <a:rPr lang="en-US" dirty="0"/>
              <a:t>Once we have a good idea of what it is we want to design, the next step is to start trying to solve the User Experience or UX.</a:t>
            </a:r>
            <a:endParaRPr lang="en-IN" dirty="0"/>
          </a:p>
          <a:p>
            <a:r>
              <a:rPr lang="en-US" dirty="0"/>
              <a:t>The design phase concentrates on the software architecture of the application.</a:t>
            </a:r>
          </a:p>
          <a:p>
            <a:r>
              <a:rPr lang="en-US" dirty="0"/>
              <a:t> The core functionalities are identified and are broke down in to different modules. Later integration of these modules is also defined. </a:t>
            </a:r>
            <a:endParaRPr lang="en-IN" dirty="0"/>
          </a:p>
          <a:p>
            <a:r>
              <a:rPr lang="en-US" dirty="0"/>
              <a:t>The UX and UI designs are created. </a:t>
            </a:r>
          </a:p>
          <a:p>
            <a:pPr>
              <a:buFont typeface="Wingdings" panose="05000000000000000000" pitchFamily="2" charset="2"/>
              <a:buChar char="q"/>
            </a:pPr>
            <a:r>
              <a:rPr lang="en-US" b="1" u="sng" dirty="0"/>
              <a:t>User Experience [UX] Design</a:t>
            </a:r>
            <a:endParaRPr lang="en-IN" u="sng" dirty="0"/>
          </a:p>
          <a:p>
            <a:pPr>
              <a:buFont typeface="Wingdings" panose="05000000000000000000" pitchFamily="2" charset="2"/>
              <a:buChar char="q"/>
            </a:pPr>
            <a:r>
              <a:rPr lang="en-US" b="1" u="sng" dirty="0"/>
              <a:t>User Interface [UI] Design </a:t>
            </a:r>
          </a:p>
          <a:p>
            <a:pPr marL="0" indent="0">
              <a:buNone/>
            </a:pPr>
            <a:r>
              <a:rPr lang="en-US" sz="2400" b="1" u="sng" dirty="0"/>
              <a:t>Development Phase</a:t>
            </a:r>
            <a:endParaRPr lang="en-IN" sz="2400" dirty="0"/>
          </a:p>
          <a:p>
            <a:r>
              <a:rPr lang="en-US" dirty="0"/>
              <a:t>In this phase application is coded. Development process can be in stages.</a:t>
            </a:r>
            <a:endParaRPr lang="en-IN" dirty="0"/>
          </a:p>
          <a:p>
            <a:pPr marL="0" lvl="0" indent="0">
              <a:buNone/>
            </a:pPr>
            <a:r>
              <a:rPr lang="en-US" dirty="0"/>
              <a:t>1.Coding for functionality requirement </a:t>
            </a:r>
            <a:endParaRPr lang="en-IN" dirty="0"/>
          </a:p>
          <a:p>
            <a:pPr marL="0" lvl="0" indent="0">
              <a:lnSpc>
                <a:spcPct val="150000"/>
              </a:lnSpc>
              <a:buNone/>
            </a:pPr>
            <a:r>
              <a:rPr lang="en-US" dirty="0"/>
              <a:t>2.Coding for UI requirements</a:t>
            </a:r>
            <a:endParaRPr lang="en-IN" dirty="0"/>
          </a:p>
          <a:p>
            <a:r>
              <a:rPr lang="en-US" dirty="0"/>
              <a:t>Firstly the core functions are coded and parallel development can be done for multiple modules and then modules are integrated. </a:t>
            </a:r>
            <a:endParaRPr lang="en-IN" dirty="0"/>
          </a:p>
          <a:p>
            <a:pPr marL="0" indent="0">
              <a:buNone/>
            </a:pPr>
            <a:endParaRPr lang="en-IN" u="sng" dirty="0"/>
          </a:p>
          <a:p>
            <a:pPr marL="0" indent="0">
              <a:buNone/>
            </a:pPr>
            <a:endParaRPr lang="en-IN" dirty="0"/>
          </a:p>
        </p:txBody>
      </p:sp>
    </p:spTree>
    <p:extLst>
      <p:ext uri="{BB962C8B-B14F-4D97-AF65-F5344CB8AC3E}">
        <p14:creationId xmlns:p14="http://schemas.microsoft.com/office/powerpoint/2010/main" val="209717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5228" y="126124"/>
            <a:ext cx="9749384" cy="6390290"/>
          </a:xfrm>
        </p:spPr>
        <p:txBody>
          <a:bodyPr>
            <a:normAutofit/>
          </a:bodyPr>
          <a:lstStyle/>
          <a:p>
            <a:pPr marL="0" indent="0">
              <a:buNone/>
            </a:pPr>
            <a:r>
              <a:rPr lang="en-US" sz="2800" b="1" u="sng" dirty="0"/>
              <a:t>Development Phase</a:t>
            </a:r>
            <a:endParaRPr lang="en-IN" dirty="0"/>
          </a:p>
          <a:p>
            <a:r>
              <a:rPr lang="en-US" dirty="0"/>
              <a:t>In this phase application is coded. Development process can be in stages.</a:t>
            </a:r>
            <a:endParaRPr lang="en-IN" dirty="0"/>
          </a:p>
          <a:p>
            <a:pPr marL="0" lvl="0" indent="0">
              <a:buNone/>
            </a:pPr>
            <a:r>
              <a:rPr lang="en-US" dirty="0"/>
              <a:t>1.Coding for functionality requirement </a:t>
            </a:r>
            <a:endParaRPr lang="en-IN" dirty="0"/>
          </a:p>
          <a:p>
            <a:pPr marL="0" lvl="0" indent="0">
              <a:lnSpc>
                <a:spcPct val="150000"/>
              </a:lnSpc>
              <a:buNone/>
            </a:pPr>
            <a:r>
              <a:rPr lang="en-US" dirty="0"/>
              <a:t>2.Coding for UI requirements</a:t>
            </a:r>
            <a:endParaRPr lang="en-IN" dirty="0"/>
          </a:p>
          <a:p>
            <a:r>
              <a:rPr lang="en-US" dirty="0"/>
              <a:t>Firstly the core functions are coded and parallel development can be done for multiple modules and then modules are integrated. </a:t>
            </a:r>
            <a:endParaRPr lang="en-IN" dirty="0"/>
          </a:p>
          <a:p>
            <a:pPr marL="0" indent="0">
              <a:buNone/>
            </a:pPr>
            <a:r>
              <a:rPr lang="en-US" sz="2800" b="1" u="sng" dirty="0"/>
              <a:t>Prototyping:</a:t>
            </a:r>
            <a:endParaRPr lang="en-IN" sz="2800" u="sng" dirty="0"/>
          </a:p>
          <a:p>
            <a:pPr lvl="0"/>
            <a:r>
              <a:rPr lang="en-US" dirty="0"/>
              <a:t>The application is in proof of concept and only core functionality or specific parts are working</a:t>
            </a:r>
            <a:endParaRPr lang="en-IN" dirty="0"/>
          </a:p>
          <a:p>
            <a:pPr lvl="0"/>
            <a:r>
              <a:rPr lang="en-US" dirty="0"/>
              <a:t>The prototypes are tested and sent to the client for feedback and the feedback changes are implemented </a:t>
            </a:r>
            <a:endParaRPr lang="en-IN" dirty="0"/>
          </a:p>
          <a:p>
            <a:pPr lvl="0"/>
            <a:r>
              <a:rPr lang="en-US" dirty="0"/>
              <a:t>The development, prototyping and testing the prototypes are repeated until final protocol is ready.</a:t>
            </a:r>
            <a:endParaRPr lang="en-IN" dirty="0"/>
          </a:p>
          <a:p>
            <a:endParaRPr lang="en-IN" dirty="0"/>
          </a:p>
        </p:txBody>
      </p:sp>
    </p:spTree>
    <p:extLst>
      <p:ext uri="{BB962C8B-B14F-4D97-AF65-F5344CB8AC3E}">
        <p14:creationId xmlns:p14="http://schemas.microsoft.com/office/powerpoint/2010/main" val="421261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8386" y="105103"/>
            <a:ext cx="10783614" cy="6752897"/>
          </a:xfrm>
        </p:spPr>
        <p:txBody>
          <a:bodyPr>
            <a:normAutofit fontScale="92500" lnSpcReduction="20000"/>
          </a:bodyPr>
          <a:lstStyle/>
          <a:p>
            <a:pPr marL="0" indent="0">
              <a:buNone/>
            </a:pPr>
            <a:r>
              <a:rPr lang="en-US" sz="2800" b="1" u="sng" dirty="0"/>
              <a:t>Stabilization Phase [Testing]</a:t>
            </a:r>
            <a:endParaRPr lang="en-IN" sz="2800" u="sng" dirty="0"/>
          </a:p>
          <a:p>
            <a:pPr>
              <a:lnSpc>
                <a:spcPct val="150000"/>
              </a:lnSpc>
              <a:buFont typeface="Wingdings" panose="05000000000000000000" pitchFamily="2" charset="2"/>
              <a:buChar char="v"/>
            </a:pPr>
            <a:r>
              <a:rPr lang="en-US" dirty="0"/>
              <a:t>Stabilization is the process of working out the bugs in the application. </a:t>
            </a:r>
          </a:p>
          <a:p>
            <a:pPr>
              <a:lnSpc>
                <a:spcPct val="150000"/>
              </a:lnSpc>
              <a:buFont typeface="Wingdings" panose="05000000000000000000" pitchFamily="2" charset="2"/>
              <a:buChar char="v"/>
            </a:pPr>
            <a:r>
              <a:rPr lang="en-US" dirty="0"/>
              <a:t>Typically, applications go into Prototype, Alpha, Beta, and Release Candidate / Production stages.</a:t>
            </a:r>
            <a:endParaRPr lang="en-IN" dirty="0"/>
          </a:p>
          <a:p>
            <a:pPr lvl="0">
              <a:lnSpc>
                <a:spcPct val="150000"/>
              </a:lnSpc>
              <a:buFont typeface="Wingdings" panose="05000000000000000000" pitchFamily="2" charset="2"/>
              <a:buChar char="v"/>
            </a:pPr>
            <a:r>
              <a:rPr lang="en-US" b="1" dirty="0"/>
              <a:t>Prototype </a:t>
            </a:r>
            <a:endParaRPr lang="en-IN" dirty="0"/>
          </a:p>
          <a:p>
            <a:pPr lvl="0">
              <a:lnSpc>
                <a:spcPct val="150000"/>
              </a:lnSpc>
              <a:buFont typeface="Wingdings" panose="05000000000000000000" pitchFamily="2" charset="2"/>
              <a:buChar char="v"/>
            </a:pPr>
            <a:r>
              <a:rPr lang="en-US" b="1" dirty="0"/>
              <a:t>Alpha </a:t>
            </a:r>
          </a:p>
          <a:p>
            <a:pPr lvl="0">
              <a:lnSpc>
                <a:spcPct val="150000"/>
              </a:lnSpc>
              <a:buFont typeface="Wingdings" panose="05000000000000000000" pitchFamily="2" charset="2"/>
              <a:buChar char="v"/>
            </a:pPr>
            <a:r>
              <a:rPr lang="en-US" b="1" dirty="0"/>
              <a:t>Beta </a:t>
            </a:r>
          </a:p>
          <a:p>
            <a:pPr lvl="0">
              <a:lnSpc>
                <a:spcPct val="150000"/>
              </a:lnSpc>
              <a:buFont typeface="Wingdings" panose="05000000000000000000" pitchFamily="2" charset="2"/>
              <a:buChar char="v"/>
            </a:pPr>
            <a:r>
              <a:rPr lang="en-US" b="1" dirty="0"/>
              <a:t>Release Candidate / Production </a:t>
            </a:r>
          </a:p>
          <a:p>
            <a:pPr marL="0" indent="0">
              <a:lnSpc>
                <a:spcPct val="160000"/>
              </a:lnSpc>
              <a:buNone/>
            </a:pPr>
            <a:r>
              <a:rPr lang="en-US" sz="2800" b="1" u="sng" dirty="0"/>
              <a:t>Distribution / Deployment Phase</a:t>
            </a:r>
            <a:endParaRPr lang="en-IN" sz="2800" u="sng" dirty="0"/>
          </a:p>
          <a:p>
            <a:pPr>
              <a:lnSpc>
                <a:spcPct val="160000"/>
              </a:lnSpc>
            </a:pPr>
            <a:r>
              <a:rPr lang="en-US" dirty="0"/>
              <a:t>The final stage of development process after final feedback is obtained from feedback is obtained from client, the application is ready for deployment.</a:t>
            </a:r>
            <a:endParaRPr lang="en-IN" dirty="0"/>
          </a:p>
          <a:p>
            <a:pPr marL="0" indent="0">
              <a:lnSpc>
                <a:spcPct val="160000"/>
              </a:lnSpc>
              <a:buNone/>
            </a:pPr>
            <a:r>
              <a:rPr lang="en-US" sz="2800" b="1" u="sng" dirty="0"/>
              <a:t>Maintenance:</a:t>
            </a:r>
            <a:endParaRPr lang="en-IN" sz="2800" u="sng" dirty="0"/>
          </a:p>
          <a:p>
            <a:pPr lvl="0">
              <a:lnSpc>
                <a:spcPct val="160000"/>
              </a:lnSpc>
            </a:pPr>
            <a:r>
              <a:rPr lang="en-US" dirty="0"/>
              <a:t>Maintenance is continuous process</a:t>
            </a:r>
            <a:endParaRPr lang="en-IN" dirty="0"/>
          </a:p>
          <a:p>
            <a:pPr lvl="0">
              <a:lnSpc>
                <a:spcPct val="160000"/>
              </a:lnSpc>
            </a:pPr>
            <a:r>
              <a:rPr lang="en-US" dirty="0"/>
              <a:t>Feedback is collected from users and made in form of bug fixes or improvement.</a:t>
            </a:r>
            <a:endParaRPr lang="en-IN" dirty="0"/>
          </a:p>
          <a:p>
            <a:pPr lvl="0">
              <a:lnSpc>
                <a:spcPct val="150000"/>
              </a:lnSpc>
              <a:buFont typeface="Wingdings" panose="05000000000000000000" pitchFamily="2" charset="2"/>
              <a:buChar char="v"/>
            </a:pPr>
            <a:endParaRPr lang="en-IN" dirty="0"/>
          </a:p>
        </p:txBody>
      </p:sp>
    </p:spTree>
    <p:extLst>
      <p:ext uri="{BB962C8B-B14F-4D97-AF65-F5344CB8AC3E}">
        <p14:creationId xmlns:p14="http://schemas.microsoft.com/office/powerpoint/2010/main" val="888335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125" y="262760"/>
            <a:ext cx="9854488" cy="935420"/>
          </a:xfrm>
        </p:spPr>
        <p:txBody>
          <a:bodyPr>
            <a:normAutofit fontScale="90000"/>
          </a:bodyPr>
          <a:lstStyle/>
          <a:p>
            <a:r>
              <a:rPr lang="en-US" b="1" u="sng" dirty="0">
                <a:effectLst>
                  <a:outerShdw blurRad="38100" dist="38100" dir="2700000" algn="tl">
                    <a:srgbClr val="000000">
                      <a:alpha val="43137"/>
                    </a:srgbClr>
                  </a:outerShdw>
                </a:effectLst>
              </a:rPr>
              <a:t>Mobile Specific Testing</a:t>
            </a:r>
            <a:br>
              <a:rPr lang="en-IN" dirty="0"/>
            </a:br>
            <a:endParaRPr lang="en-IN" dirty="0"/>
          </a:p>
        </p:txBody>
      </p:sp>
      <p:sp>
        <p:nvSpPr>
          <p:cNvPr id="3" name="Content Placeholder 2"/>
          <p:cNvSpPr>
            <a:spLocks noGrp="1"/>
          </p:cNvSpPr>
          <p:nvPr>
            <p:ph idx="1"/>
          </p:nvPr>
        </p:nvSpPr>
        <p:spPr>
          <a:xfrm>
            <a:off x="1282263" y="1324302"/>
            <a:ext cx="10222350" cy="5181601"/>
          </a:xfrm>
        </p:spPr>
        <p:txBody>
          <a:bodyPr/>
          <a:lstStyle/>
          <a:p>
            <a:r>
              <a:rPr lang="en-US" b="1" u="sng" dirty="0"/>
              <a:t>The types of mobile specific testing are:</a:t>
            </a:r>
            <a:endParaRPr lang="en-IN" b="1" u="sng" dirty="0"/>
          </a:p>
          <a:p>
            <a:pPr lvl="0">
              <a:buFont typeface="+mj-lt"/>
              <a:buAutoNum type="arabicPeriod"/>
            </a:pPr>
            <a:r>
              <a:rPr lang="en-US" dirty="0"/>
              <a:t>Installation Testing</a:t>
            </a:r>
            <a:endParaRPr lang="en-IN" dirty="0"/>
          </a:p>
          <a:p>
            <a:pPr lvl="0">
              <a:buFont typeface="+mj-lt"/>
              <a:buAutoNum type="arabicPeriod"/>
            </a:pPr>
            <a:r>
              <a:rPr lang="en-US" dirty="0"/>
              <a:t>Stand By Testing</a:t>
            </a:r>
            <a:endParaRPr lang="en-IN" dirty="0"/>
          </a:p>
          <a:p>
            <a:pPr lvl="0">
              <a:buFont typeface="+mj-lt"/>
              <a:buAutoNum type="arabicPeriod"/>
            </a:pPr>
            <a:r>
              <a:rPr lang="en-US" dirty="0"/>
              <a:t>Interruption Testing</a:t>
            </a:r>
            <a:endParaRPr lang="en-IN" dirty="0"/>
          </a:p>
          <a:p>
            <a:pPr lvl="0">
              <a:buFont typeface="+mj-lt"/>
              <a:buAutoNum type="arabicPeriod"/>
            </a:pPr>
            <a:r>
              <a:rPr lang="en-US" dirty="0"/>
              <a:t>Orientation Testing</a:t>
            </a:r>
            <a:endParaRPr lang="en-IN" dirty="0"/>
          </a:p>
          <a:p>
            <a:pPr lvl="0">
              <a:buFont typeface="+mj-lt"/>
              <a:buAutoNum type="arabicPeriod"/>
            </a:pPr>
            <a:r>
              <a:rPr lang="en-US" dirty="0"/>
              <a:t>UI Testing</a:t>
            </a:r>
            <a:endParaRPr lang="en-IN" dirty="0"/>
          </a:p>
          <a:p>
            <a:pPr lvl="0">
              <a:buFont typeface="+mj-lt"/>
              <a:buAutoNum type="arabicPeriod"/>
            </a:pPr>
            <a:r>
              <a:rPr lang="en-US" dirty="0"/>
              <a:t>Gesture Testing</a:t>
            </a:r>
            <a:endParaRPr lang="en-IN" dirty="0"/>
          </a:p>
          <a:p>
            <a:pPr lvl="0">
              <a:buFont typeface="+mj-lt"/>
              <a:buAutoNum type="arabicPeriod"/>
            </a:pPr>
            <a:r>
              <a:rPr lang="en-US" dirty="0"/>
              <a:t>Compatibility Testing</a:t>
            </a:r>
            <a:endParaRPr lang="en-IN" dirty="0"/>
          </a:p>
          <a:p>
            <a:pPr lvl="0">
              <a:buFont typeface="+mj-lt"/>
              <a:buAutoNum type="arabicPeriod"/>
            </a:pPr>
            <a:r>
              <a:rPr lang="en-US" dirty="0"/>
              <a:t>Cross Platform Testing</a:t>
            </a:r>
            <a:endParaRPr lang="en-IN" dirty="0"/>
          </a:p>
          <a:p>
            <a:pPr lvl="0">
              <a:buFont typeface="+mj-lt"/>
              <a:buAutoNum type="arabicPeriod"/>
            </a:pPr>
            <a:r>
              <a:rPr lang="en-US" dirty="0"/>
              <a:t>Geo Location Testing</a:t>
            </a:r>
            <a:endParaRPr lang="en-IN" dirty="0"/>
          </a:p>
          <a:p>
            <a:pPr lvl="0">
              <a:buFont typeface="+mj-lt"/>
              <a:buAutoNum type="arabicPeriod"/>
            </a:pPr>
            <a:r>
              <a:rPr lang="en-US" dirty="0"/>
              <a:t>Network Testing</a:t>
            </a:r>
            <a:endParaRPr lang="en-IN" dirty="0"/>
          </a:p>
          <a:p>
            <a:endParaRPr lang="en-IN" dirty="0"/>
          </a:p>
        </p:txBody>
      </p:sp>
    </p:spTree>
    <p:extLst>
      <p:ext uri="{BB962C8B-B14F-4D97-AF65-F5344CB8AC3E}">
        <p14:creationId xmlns:p14="http://schemas.microsoft.com/office/powerpoint/2010/main" val="407319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3490" y="388883"/>
            <a:ext cx="9991122" cy="6096000"/>
          </a:xfrm>
        </p:spPr>
        <p:txBody>
          <a:bodyPr>
            <a:normAutofit/>
          </a:bodyPr>
          <a:lstStyle/>
          <a:p>
            <a:r>
              <a:rPr lang="en-US" b="1" dirty="0"/>
              <a:t>Installation Testing:</a:t>
            </a:r>
            <a:endParaRPr lang="en-IN" dirty="0"/>
          </a:p>
          <a:p>
            <a:pPr>
              <a:buFont typeface="Wingdings" panose="05000000000000000000" pitchFamily="2" charset="2"/>
              <a:buChar char="v"/>
            </a:pPr>
            <a:r>
              <a:rPr lang="en-US" dirty="0"/>
              <a:t>Installation Testing is the process to verify whether the application installation goes smoothly without any errors.</a:t>
            </a:r>
            <a:endParaRPr lang="en-IN" dirty="0"/>
          </a:p>
          <a:p>
            <a:pPr>
              <a:buFont typeface="Wingdings" panose="05000000000000000000" pitchFamily="2" charset="2"/>
              <a:buChar char="v"/>
            </a:pPr>
            <a:r>
              <a:rPr lang="en-US" dirty="0"/>
              <a:t>Installation Testing is further classified into three phases namely </a:t>
            </a:r>
            <a:endParaRPr lang="en-IN" dirty="0"/>
          </a:p>
          <a:p>
            <a:pPr lvl="0">
              <a:buFont typeface="+mj-lt"/>
              <a:buAutoNum type="arabicPeriod"/>
            </a:pPr>
            <a:r>
              <a:rPr lang="en-US" dirty="0"/>
              <a:t>Installation</a:t>
            </a:r>
            <a:endParaRPr lang="en-IN" dirty="0"/>
          </a:p>
          <a:p>
            <a:pPr lvl="0">
              <a:buFont typeface="+mj-lt"/>
              <a:buAutoNum type="arabicPeriod"/>
            </a:pPr>
            <a:r>
              <a:rPr lang="en-US" dirty="0"/>
              <a:t>Update</a:t>
            </a:r>
            <a:endParaRPr lang="en-IN" dirty="0"/>
          </a:p>
          <a:p>
            <a:pPr lvl="0">
              <a:buFont typeface="+mj-lt"/>
              <a:buAutoNum type="arabicPeriod"/>
            </a:pPr>
            <a:r>
              <a:rPr lang="en-US" dirty="0"/>
              <a:t>Uninstall.</a:t>
            </a:r>
            <a:endParaRPr lang="en-IN" dirty="0"/>
          </a:p>
          <a:p>
            <a:r>
              <a:rPr lang="en-US" b="1" dirty="0"/>
              <a:t>Stand By Testing:</a:t>
            </a:r>
            <a:endParaRPr lang="en-IN" dirty="0"/>
          </a:p>
          <a:p>
            <a:pPr>
              <a:buFont typeface="Wingdings" panose="05000000000000000000" pitchFamily="2" charset="2"/>
              <a:buChar char="v"/>
            </a:pPr>
            <a:r>
              <a:rPr lang="en-US" dirty="0"/>
              <a:t>In this phase we verify the application UI by putting the device in a standby mode (Which means) minimizing the application or locking the screen etc.. for different durations. </a:t>
            </a:r>
          </a:p>
          <a:p>
            <a:pPr>
              <a:buFont typeface="Wingdings" panose="05000000000000000000" pitchFamily="2" charset="2"/>
              <a:buChar char="v"/>
            </a:pPr>
            <a:r>
              <a:rPr lang="en-US" dirty="0"/>
              <a:t>Once we wake up the device the application should continue from the same point where it was put on standby mode. </a:t>
            </a:r>
            <a:endParaRPr lang="en-IN" dirty="0"/>
          </a:p>
          <a:p>
            <a:r>
              <a:rPr lang="en-US" b="1" dirty="0"/>
              <a:t>Interruption Testing:</a:t>
            </a:r>
            <a:endParaRPr lang="en-IN" dirty="0"/>
          </a:p>
          <a:p>
            <a:pPr marL="0" indent="0">
              <a:buNone/>
            </a:pPr>
            <a:r>
              <a:rPr lang="en-US" dirty="0"/>
              <a:t>Process where user purposefully disturbs the application and checks the application stability by interrupting with other applications and hardware devices.</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2918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9980612" cy="5911222"/>
          </a:xfrm>
        </p:spPr>
        <p:txBody>
          <a:bodyPr>
            <a:normAutofit/>
          </a:bodyPr>
          <a:lstStyle/>
          <a:p>
            <a:r>
              <a:rPr lang="en-US" b="1" dirty="0"/>
              <a:t>Orientation Testing:</a:t>
            </a:r>
            <a:endParaRPr lang="en-IN" dirty="0"/>
          </a:p>
          <a:p>
            <a:pPr marL="0" indent="0">
              <a:buNone/>
            </a:pPr>
            <a:r>
              <a:rPr lang="en-US" dirty="0"/>
              <a:t>Testing the different orientations like Portrait and landscape. Verify the UI of the application by changing the screen from Portrait to landscape and vice versa.</a:t>
            </a:r>
            <a:endParaRPr lang="en-IN" dirty="0"/>
          </a:p>
          <a:p>
            <a:r>
              <a:rPr lang="en-US" b="1" dirty="0"/>
              <a:t>Gesture Testing:</a:t>
            </a:r>
            <a:endParaRPr lang="en-IN" dirty="0"/>
          </a:p>
          <a:p>
            <a:pPr>
              <a:buFont typeface="Wingdings" panose="05000000000000000000" pitchFamily="2" charset="2"/>
              <a:buChar char="v"/>
            </a:pPr>
            <a:r>
              <a:rPr lang="en-US" dirty="0"/>
              <a:t>Verifying the application UI by performing the following actions</a:t>
            </a:r>
            <a:endParaRPr lang="en-IN" dirty="0"/>
          </a:p>
          <a:p>
            <a:pPr lvl="0">
              <a:buFont typeface="Wingdings" panose="05000000000000000000" pitchFamily="2" charset="2"/>
              <a:buChar char="v"/>
            </a:pPr>
            <a:r>
              <a:rPr lang="en-US" dirty="0"/>
              <a:t>Swipe Horizontal</a:t>
            </a:r>
            <a:endParaRPr lang="en-IN" dirty="0"/>
          </a:p>
          <a:p>
            <a:pPr lvl="0">
              <a:buFont typeface="Wingdings" panose="05000000000000000000" pitchFamily="2" charset="2"/>
              <a:buChar char="v"/>
            </a:pPr>
            <a:r>
              <a:rPr lang="en-US" dirty="0"/>
              <a:t>Swipe Vertical</a:t>
            </a:r>
            <a:endParaRPr lang="en-IN" dirty="0"/>
          </a:p>
          <a:p>
            <a:pPr lvl="0">
              <a:buFont typeface="Wingdings" panose="05000000000000000000" pitchFamily="2" charset="2"/>
              <a:buChar char="v"/>
            </a:pPr>
            <a:r>
              <a:rPr lang="en-US" dirty="0"/>
              <a:t>Tap</a:t>
            </a:r>
            <a:endParaRPr lang="en-IN" dirty="0"/>
          </a:p>
          <a:p>
            <a:pPr lvl="0">
              <a:buFont typeface="Wingdings" panose="05000000000000000000" pitchFamily="2" charset="2"/>
              <a:buChar char="v"/>
            </a:pPr>
            <a:r>
              <a:rPr lang="en-US" dirty="0"/>
              <a:t>Pinch out [zoom in]</a:t>
            </a:r>
            <a:endParaRPr lang="en-IN" dirty="0"/>
          </a:p>
          <a:p>
            <a:pPr lvl="0">
              <a:buFont typeface="Wingdings" panose="05000000000000000000" pitchFamily="2" charset="2"/>
              <a:buChar char="v"/>
            </a:pPr>
            <a:r>
              <a:rPr lang="en-US" dirty="0"/>
              <a:t>Pinch in [zoom out]</a:t>
            </a:r>
            <a:endParaRPr lang="en-IN" dirty="0"/>
          </a:p>
          <a:p>
            <a:pPr lvl="0">
              <a:buFont typeface="Wingdings" panose="05000000000000000000" pitchFamily="2" charset="2"/>
              <a:buChar char="v"/>
            </a:pPr>
            <a:r>
              <a:rPr lang="en-US" dirty="0"/>
              <a:t>Double tap etc.</a:t>
            </a:r>
            <a:endParaRPr lang="en-IN" dirty="0"/>
          </a:p>
          <a:p>
            <a:r>
              <a:rPr lang="en-US" b="1" dirty="0"/>
              <a:t>Compatibility Testing:</a:t>
            </a:r>
            <a:endParaRPr lang="en-IN" dirty="0"/>
          </a:p>
          <a:p>
            <a:pPr marL="0" indent="0">
              <a:buNone/>
            </a:pPr>
            <a:r>
              <a:rPr lang="en-US" dirty="0"/>
              <a:t>Verify the application indifferent devices, OS, versions, RAM size, </a:t>
            </a:r>
            <a:r>
              <a:rPr lang="en-US" dirty="0" err="1"/>
              <a:t>SoC</a:t>
            </a:r>
            <a:r>
              <a:rPr lang="en-US" dirty="0"/>
              <a:t>, battery capacity, screen density, screen size and check whether the application is compactable or not.</a:t>
            </a:r>
            <a:endParaRPr lang="en-IN" dirty="0"/>
          </a:p>
          <a:p>
            <a:pPr marL="0" indent="0">
              <a:buNone/>
            </a:pPr>
            <a:r>
              <a:rPr lang="en-US" dirty="0"/>
              <a:t> </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839831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4303" y="241738"/>
            <a:ext cx="10180309" cy="6442841"/>
          </a:xfrm>
        </p:spPr>
        <p:txBody>
          <a:bodyPr>
            <a:normAutofit fontScale="92500" lnSpcReduction="10000"/>
          </a:bodyPr>
          <a:lstStyle/>
          <a:p>
            <a:r>
              <a:rPr lang="en-US" b="1" dirty="0"/>
              <a:t>Cross platform Testing:</a:t>
            </a:r>
            <a:endParaRPr lang="en-IN" dirty="0"/>
          </a:p>
          <a:p>
            <a:pPr marL="0" indent="0">
              <a:buNone/>
            </a:pPr>
            <a:r>
              <a:rPr lang="en-US" dirty="0"/>
              <a:t>Cross checking the application on different platforms [ </a:t>
            </a:r>
            <a:r>
              <a:rPr lang="en-US" dirty="0" err="1"/>
              <a:t>ie</a:t>
            </a:r>
            <a:r>
              <a:rPr lang="en-US" dirty="0"/>
              <a:t>.,  iOS and Android ] </a:t>
            </a:r>
            <a:endParaRPr lang="en-IN" dirty="0"/>
          </a:p>
          <a:p>
            <a:r>
              <a:rPr lang="en-US" b="1" dirty="0"/>
              <a:t>Network Testing:</a:t>
            </a:r>
            <a:endParaRPr lang="en-IN" dirty="0"/>
          </a:p>
          <a:p>
            <a:pPr marL="0" indent="0">
              <a:buNone/>
            </a:pPr>
            <a:r>
              <a:rPr lang="en-US" dirty="0"/>
              <a:t>Test the application on different network speed like 4G, 2G, 3G, </a:t>
            </a:r>
            <a:r>
              <a:rPr lang="en-US" dirty="0" err="1"/>
              <a:t>Wifi</a:t>
            </a:r>
            <a:r>
              <a:rPr lang="en-US" dirty="0"/>
              <a:t> etc.</a:t>
            </a:r>
            <a:endParaRPr lang="en-IN" dirty="0"/>
          </a:p>
          <a:p>
            <a:r>
              <a:rPr lang="en-US" b="1" dirty="0"/>
              <a:t>UI Testing:</a:t>
            </a:r>
            <a:endParaRPr lang="en-IN" dirty="0"/>
          </a:p>
          <a:p>
            <a:pPr marL="0" indent="0">
              <a:buNone/>
            </a:pPr>
            <a:r>
              <a:rPr lang="en-US" dirty="0"/>
              <a:t>Verify whether all UI elements like radio buttons, checkbox, drop down menu etc. are working properly and also the graphical elements of the application is checked.</a:t>
            </a:r>
          </a:p>
          <a:p>
            <a:pPr marL="0" indent="0">
              <a:buNone/>
            </a:pPr>
            <a:r>
              <a:rPr lang="en-US" sz="2400" b="1" u="sng" dirty="0"/>
              <a:t>Emulator and Simulator</a:t>
            </a:r>
            <a:endParaRPr lang="en-IN" sz="2400" u="sng" dirty="0"/>
          </a:p>
          <a:p>
            <a:r>
              <a:rPr lang="en-US" dirty="0"/>
              <a:t>Emulator and Simulator help us to run the mobile OS on our desktop. </a:t>
            </a:r>
          </a:p>
          <a:p>
            <a:r>
              <a:rPr lang="en-US" dirty="0"/>
              <a:t>Before installing the application the developer use Emulator and Simulator to check whether the application is working properly or not.</a:t>
            </a:r>
            <a:endParaRPr lang="en-IN" dirty="0"/>
          </a:p>
          <a:p>
            <a:r>
              <a:rPr lang="en-US" dirty="0"/>
              <a:t>Emulator and Simulator provides us the same  usage experience like mobile phones.</a:t>
            </a:r>
            <a:endParaRPr lang="en-IN" dirty="0"/>
          </a:p>
          <a:p>
            <a:r>
              <a:rPr lang="en-US" u="sng" dirty="0"/>
              <a:t>We can do the following actions:</a:t>
            </a:r>
            <a:endParaRPr lang="en-IN" u="sng" dirty="0"/>
          </a:p>
          <a:p>
            <a:pPr>
              <a:buFont typeface="Wingdings" panose="05000000000000000000" pitchFamily="2" charset="2"/>
              <a:buChar char="v"/>
            </a:pPr>
            <a:r>
              <a:rPr lang="en-US" dirty="0"/>
              <a:t>Install</a:t>
            </a:r>
            <a:endParaRPr lang="en-IN" dirty="0"/>
          </a:p>
          <a:p>
            <a:pPr>
              <a:buFont typeface="Wingdings" panose="05000000000000000000" pitchFamily="2" charset="2"/>
              <a:buChar char="v"/>
            </a:pPr>
            <a:r>
              <a:rPr lang="en-US" dirty="0"/>
              <a:t>Change network</a:t>
            </a:r>
            <a:endParaRPr lang="en-IN" dirty="0"/>
          </a:p>
          <a:p>
            <a:pPr>
              <a:buFont typeface="Wingdings" panose="05000000000000000000" pitchFamily="2" charset="2"/>
              <a:buChar char="v"/>
            </a:pPr>
            <a:r>
              <a:rPr lang="en-US" dirty="0"/>
              <a:t>Change battery levels</a:t>
            </a:r>
            <a:endParaRPr lang="en-IN" dirty="0"/>
          </a:p>
          <a:p>
            <a:pPr>
              <a:buFont typeface="Wingdings" panose="05000000000000000000" pitchFamily="2" charset="2"/>
              <a:buChar char="v"/>
            </a:pPr>
            <a:r>
              <a:rPr lang="en-US" dirty="0"/>
              <a:t>Roaming network</a:t>
            </a:r>
            <a:endParaRPr lang="en-IN" dirty="0"/>
          </a:p>
          <a:p>
            <a:pPr>
              <a:buFont typeface="Wingdings" panose="05000000000000000000" pitchFamily="2" charset="2"/>
              <a:buChar char="v"/>
            </a:pPr>
            <a:r>
              <a:rPr lang="en-US" dirty="0"/>
              <a:t>SIM card simulation</a:t>
            </a:r>
            <a:endParaRPr lang="en-IN" dirty="0"/>
          </a:p>
          <a:p>
            <a:pPr marL="0" indent="0">
              <a:buNone/>
            </a:pPr>
            <a:endParaRPr lang="en-IN" dirty="0"/>
          </a:p>
        </p:txBody>
      </p:sp>
    </p:spTree>
    <p:extLst>
      <p:ext uri="{BB962C8B-B14F-4D97-AF65-F5344CB8AC3E}">
        <p14:creationId xmlns:p14="http://schemas.microsoft.com/office/powerpoint/2010/main" val="262878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4276"/>
          </a:xfrm>
        </p:spPr>
        <p:txBody>
          <a:bodyPr>
            <a:normAutofit/>
          </a:bodyPr>
          <a:lstStyle/>
          <a:p>
            <a:r>
              <a:rPr lang="en-US" sz="4400" b="1" u="sng" dirty="0"/>
              <a:t>TOPICS</a:t>
            </a:r>
            <a:endParaRPr lang="en-IN" sz="4400" b="1" u="sng" dirty="0"/>
          </a:p>
        </p:txBody>
      </p:sp>
      <p:sp>
        <p:nvSpPr>
          <p:cNvPr id="3" name="Content Placeholder 2"/>
          <p:cNvSpPr>
            <a:spLocks noGrp="1"/>
          </p:cNvSpPr>
          <p:nvPr>
            <p:ph idx="1"/>
          </p:nvPr>
        </p:nvSpPr>
        <p:spPr>
          <a:xfrm>
            <a:off x="2592924" y="1576552"/>
            <a:ext cx="8911687" cy="4334670"/>
          </a:xfrm>
        </p:spPr>
        <p:txBody>
          <a:bodyPr>
            <a:normAutofit fontScale="92500" lnSpcReduction="10000"/>
          </a:bodyPr>
          <a:lstStyle/>
          <a:p>
            <a:r>
              <a:rPr lang="en-US" sz="3600" dirty="0"/>
              <a:t>Mobile Application</a:t>
            </a:r>
          </a:p>
          <a:p>
            <a:r>
              <a:rPr lang="en-US" sz="3600" dirty="0"/>
              <a:t>Types of mobile application</a:t>
            </a:r>
          </a:p>
          <a:p>
            <a:r>
              <a:rPr lang="en-US" sz="3600" dirty="0"/>
              <a:t>Web designs</a:t>
            </a:r>
          </a:p>
          <a:p>
            <a:r>
              <a:rPr lang="en-US" sz="3600" dirty="0"/>
              <a:t>Mobile Software Development cycle</a:t>
            </a:r>
          </a:p>
          <a:p>
            <a:r>
              <a:rPr lang="en-US" sz="3600" dirty="0"/>
              <a:t>Mobile specific testing</a:t>
            </a:r>
          </a:p>
          <a:p>
            <a:r>
              <a:rPr lang="en-US" sz="3600" dirty="0"/>
              <a:t>Emulator and Simulator</a:t>
            </a:r>
          </a:p>
          <a:p>
            <a:r>
              <a:rPr lang="en-US" sz="3600" dirty="0" err="1"/>
              <a:t>Adb</a:t>
            </a:r>
            <a:r>
              <a:rPr lang="en-US" sz="3600" dirty="0"/>
              <a:t> commands</a:t>
            </a:r>
            <a:endParaRPr lang="en-IN" sz="3600" dirty="0"/>
          </a:p>
          <a:p>
            <a:endParaRPr lang="en-IN" dirty="0"/>
          </a:p>
        </p:txBody>
      </p:sp>
    </p:spTree>
    <p:extLst>
      <p:ext uri="{BB962C8B-B14F-4D97-AF65-F5344CB8AC3E}">
        <p14:creationId xmlns:p14="http://schemas.microsoft.com/office/powerpoint/2010/main" val="1636393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917" y="336331"/>
            <a:ext cx="10064695" cy="6032938"/>
          </a:xfrm>
        </p:spPr>
        <p:txBody>
          <a:bodyPr/>
          <a:lstStyle/>
          <a:p>
            <a:pPr>
              <a:lnSpc>
                <a:spcPct val="150000"/>
              </a:lnSpc>
            </a:pPr>
            <a:r>
              <a:rPr lang="en-US" sz="2800" b="1" u="sng" dirty="0"/>
              <a:t>Emulator:</a:t>
            </a:r>
            <a:endParaRPr lang="en-IN" sz="2800" b="1" u="sng" dirty="0"/>
          </a:p>
          <a:p>
            <a:pPr>
              <a:lnSpc>
                <a:spcPct val="150000"/>
              </a:lnSpc>
            </a:pPr>
            <a:r>
              <a:rPr lang="en-US" dirty="0"/>
              <a:t>Is an application that emulates real mobile device software, hardware and OS which allows the testers and developers to debug and test.</a:t>
            </a:r>
            <a:endParaRPr lang="en-IN" dirty="0"/>
          </a:p>
          <a:p>
            <a:pPr>
              <a:lnSpc>
                <a:spcPct val="150000"/>
              </a:lnSpc>
            </a:pPr>
            <a:r>
              <a:rPr lang="en-US" dirty="0"/>
              <a:t>As the emulator includes RAM, Processor, Battery performance it affects the performance of the software.</a:t>
            </a:r>
            <a:endParaRPr lang="en-IN" dirty="0"/>
          </a:p>
          <a:p>
            <a:pPr marL="0" indent="0">
              <a:lnSpc>
                <a:spcPct val="150000"/>
              </a:lnSpc>
              <a:buNone/>
            </a:pPr>
            <a:r>
              <a:rPr lang="en-US" sz="2800" b="1" dirty="0"/>
              <a:t>   </a:t>
            </a:r>
            <a:r>
              <a:rPr lang="en-US" sz="2800" b="1" u="sng" dirty="0"/>
              <a:t>Simulator:</a:t>
            </a:r>
            <a:endParaRPr lang="en-IN" sz="2800" b="1" u="sng" dirty="0"/>
          </a:p>
          <a:p>
            <a:pPr>
              <a:lnSpc>
                <a:spcPct val="150000"/>
              </a:lnSpc>
            </a:pPr>
            <a:r>
              <a:rPr lang="en-US" dirty="0"/>
              <a:t>Simulator is the software that imitates the working of the software on your system that was made for the particular mobile device. </a:t>
            </a:r>
          </a:p>
          <a:p>
            <a:pPr>
              <a:lnSpc>
                <a:spcPct val="150000"/>
              </a:lnSpc>
            </a:pPr>
            <a:r>
              <a:rPr lang="en-US" dirty="0"/>
              <a:t>Simulators does not include hardware like RAM or Battery</a:t>
            </a:r>
            <a:endParaRPr lang="en-IN" dirty="0"/>
          </a:p>
          <a:p>
            <a:endParaRPr lang="en-IN" dirty="0"/>
          </a:p>
        </p:txBody>
      </p:sp>
    </p:spTree>
    <p:extLst>
      <p:ext uri="{BB962C8B-B14F-4D97-AF65-F5344CB8AC3E}">
        <p14:creationId xmlns:p14="http://schemas.microsoft.com/office/powerpoint/2010/main" val="3783836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1916" y="95003"/>
            <a:ext cx="10390909" cy="6388923"/>
          </a:xfrm>
        </p:spPr>
      </p:pic>
    </p:spTree>
    <p:extLst>
      <p:ext uri="{BB962C8B-B14F-4D97-AF65-F5344CB8AC3E}">
        <p14:creationId xmlns:p14="http://schemas.microsoft.com/office/powerpoint/2010/main" val="49250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959" y="624110"/>
            <a:ext cx="10022653" cy="752745"/>
          </a:xfrm>
        </p:spPr>
        <p:txBody>
          <a:bodyPr/>
          <a:lstStyle/>
          <a:p>
            <a:r>
              <a:rPr lang="en-US" b="1" u="sng" dirty="0"/>
              <a:t>ADB COMMANDS</a:t>
            </a:r>
            <a:endParaRPr lang="en-IN" b="1" u="sng" dirty="0"/>
          </a:p>
        </p:txBody>
      </p:sp>
      <p:sp>
        <p:nvSpPr>
          <p:cNvPr id="3" name="Content Placeholder 2"/>
          <p:cNvSpPr>
            <a:spLocks noGrp="1"/>
          </p:cNvSpPr>
          <p:nvPr>
            <p:ph idx="1"/>
          </p:nvPr>
        </p:nvSpPr>
        <p:spPr>
          <a:xfrm>
            <a:off x="1116281" y="1555668"/>
            <a:ext cx="10388331" cy="5302332"/>
          </a:xfrm>
        </p:spPr>
        <p:txBody>
          <a:bodyPr/>
          <a:lstStyle/>
          <a:p>
            <a:r>
              <a:rPr lang="en-US" dirty="0"/>
              <a:t>Android Debug Bridge- works only for Android not for iOS.</a:t>
            </a:r>
          </a:p>
          <a:p>
            <a:r>
              <a:rPr lang="en-US" dirty="0"/>
              <a:t>ADB commands use to Install  app, Push /pull files, Screen capture, screen Record and to take logs</a:t>
            </a:r>
          </a:p>
          <a:p>
            <a:r>
              <a:rPr lang="en-US" dirty="0"/>
              <a:t>Works on the TCP port Number 5034</a:t>
            </a:r>
          </a:p>
          <a:p>
            <a:r>
              <a:rPr lang="en-US" dirty="0"/>
              <a:t>It has 3 Components</a:t>
            </a:r>
          </a:p>
          <a:p>
            <a:pPr marL="0" indent="0">
              <a:buNone/>
            </a:pPr>
            <a:r>
              <a:rPr lang="en-US" dirty="0"/>
              <a:t>   1.Client</a:t>
            </a:r>
          </a:p>
          <a:p>
            <a:pPr marL="0" indent="0">
              <a:buNone/>
            </a:pPr>
            <a:r>
              <a:rPr lang="en-US" dirty="0"/>
              <a:t>    2.ADB server</a:t>
            </a:r>
          </a:p>
          <a:p>
            <a:pPr marL="0" indent="0">
              <a:buNone/>
            </a:pPr>
            <a:r>
              <a:rPr lang="en-US" dirty="0"/>
              <a:t>    3.Demon</a:t>
            </a:r>
          </a:p>
          <a:p>
            <a:r>
              <a:rPr lang="en-US" dirty="0"/>
              <a:t>It is Command User Interface where we work based on the commands.</a:t>
            </a:r>
          </a:p>
          <a:p>
            <a:r>
              <a:rPr lang="en-US" dirty="0"/>
              <a:t>ADB manages the communication between client and device.</a:t>
            </a:r>
          </a:p>
          <a:p>
            <a:pPr>
              <a:buFont typeface="Wingdings" panose="05000000000000000000" pitchFamily="2" charset="2"/>
              <a:buChar char="v"/>
            </a:pPr>
            <a:r>
              <a:rPr lang="en-US" dirty="0"/>
              <a:t>Client-runs the command</a:t>
            </a:r>
          </a:p>
          <a:p>
            <a:pPr>
              <a:buFont typeface="Wingdings" panose="05000000000000000000" pitchFamily="2" charset="2"/>
              <a:buChar char="v"/>
            </a:pPr>
            <a:r>
              <a:rPr lang="en-US" dirty="0"/>
              <a:t>Server-Manages the command between client and demon</a:t>
            </a:r>
          </a:p>
          <a:p>
            <a:pPr>
              <a:buFont typeface="Wingdings" panose="05000000000000000000" pitchFamily="2" charset="2"/>
              <a:buChar char="v"/>
            </a:pPr>
            <a:r>
              <a:rPr lang="en-US" dirty="0"/>
              <a:t>Demon-Executes the command in the Devices.</a:t>
            </a:r>
            <a:endParaRPr lang="en-IN" dirty="0"/>
          </a:p>
        </p:txBody>
      </p:sp>
    </p:spTree>
    <p:extLst>
      <p:ext uri="{BB962C8B-B14F-4D97-AF65-F5344CB8AC3E}">
        <p14:creationId xmlns:p14="http://schemas.microsoft.com/office/powerpoint/2010/main" val="335511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1" y="118753"/>
            <a:ext cx="9806442" cy="6739247"/>
          </a:xfrm>
        </p:spPr>
        <p:txBody>
          <a:bodyPr>
            <a:normAutofit/>
          </a:bodyPr>
          <a:lstStyle/>
          <a:p>
            <a:r>
              <a:rPr lang="en-US" dirty="0"/>
              <a:t>Client and Server need to configure in system</a:t>
            </a:r>
          </a:p>
          <a:p>
            <a:r>
              <a:rPr lang="en-US" dirty="0"/>
              <a:t>Daemon Configuration  needs to be done in Device</a:t>
            </a:r>
          </a:p>
          <a:p>
            <a:r>
              <a:rPr lang="en-IN" b="1" dirty="0"/>
              <a:t>1.adb start-server</a:t>
            </a:r>
          </a:p>
          <a:p>
            <a:r>
              <a:rPr lang="en-IN" b="1" dirty="0"/>
              <a:t>2.adb kill-server</a:t>
            </a:r>
          </a:p>
          <a:p>
            <a:r>
              <a:rPr lang="en-IN" b="1" dirty="0"/>
              <a:t>3.adb devices</a:t>
            </a:r>
          </a:p>
          <a:p>
            <a:r>
              <a:rPr lang="en-US" b="1" dirty="0"/>
              <a:t>4.adb install &lt;path of the </a:t>
            </a:r>
            <a:r>
              <a:rPr lang="en-US" b="1" dirty="0" err="1"/>
              <a:t>apk</a:t>
            </a:r>
            <a:r>
              <a:rPr lang="en-US" b="1" dirty="0"/>
              <a:t>&gt;</a:t>
            </a:r>
          </a:p>
          <a:p>
            <a:r>
              <a:rPr lang="nn-NO" dirty="0"/>
              <a:t>eg: adb install D:\abc.apk</a:t>
            </a:r>
          </a:p>
          <a:p>
            <a:r>
              <a:rPr lang="en-IN" b="1" dirty="0"/>
              <a:t>5.adb uninstall &lt;package name&gt;</a:t>
            </a:r>
          </a:p>
          <a:p>
            <a:r>
              <a:rPr lang="en-IN" dirty="0" err="1"/>
              <a:t>eg</a:t>
            </a:r>
            <a:r>
              <a:rPr lang="en-IN" dirty="0"/>
              <a:t>: </a:t>
            </a:r>
            <a:r>
              <a:rPr lang="en-IN" dirty="0" err="1"/>
              <a:t>adb</a:t>
            </a:r>
            <a:r>
              <a:rPr lang="en-IN" dirty="0"/>
              <a:t> uninstall </a:t>
            </a:r>
            <a:r>
              <a:rPr lang="en-IN" dirty="0" err="1"/>
              <a:t>com.abc.android</a:t>
            </a:r>
            <a:endParaRPr lang="en-IN" dirty="0"/>
          </a:p>
          <a:p>
            <a:r>
              <a:rPr lang="en-IN" dirty="0"/>
              <a:t>to see packages list</a:t>
            </a:r>
          </a:p>
          <a:p>
            <a:r>
              <a:rPr lang="en-IN" b="1" dirty="0"/>
              <a:t>6.adb shell pm list packages</a:t>
            </a:r>
          </a:p>
          <a:p>
            <a:r>
              <a:rPr lang="en-IN" dirty="0"/>
              <a:t>multiple devices command</a:t>
            </a:r>
          </a:p>
          <a:p>
            <a:r>
              <a:rPr lang="en-US" b="1" dirty="0"/>
              <a:t>7.adb -s &lt;device name/serial no&gt; uninstall &lt;package name&gt;</a:t>
            </a:r>
          </a:p>
          <a:p>
            <a:r>
              <a:rPr lang="en-IN" dirty="0" err="1"/>
              <a:t>eg</a:t>
            </a:r>
            <a:r>
              <a:rPr lang="en-IN" dirty="0"/>
              <a:t>: </a:t>
            </a:r>
            <a:r>
              <a:rPr lang="en-IN" dirty="0" err="1"/>
              <a:t>adb</a:t>
            </a:r>
            <a:r>
              <a:rPr lang="en-IN" dirty="0"/>
              <a:t> -s 27d0e054 uninstall </a:t>
            </a:r>
            <a:r>
              <a:rPr lang="en-IN" dirty="0" err="1"/>
              <a:t>com.abc.andriod</a:t>
            </a:r>
            <a:endParaRPr lang="en-IN" dirty="0"/>
          </a:p>
        </p:txBody>
      </p:sp>
    </p:spTree>
    <p:extLst>
      <p:ext uri="{BB962C8B-B14F-4D97-AF65-F5344CB8AC3E}">
        <p14:creationId xmlns:p14="http://schemas.microsoft.com/office/powerpoint/2010/main" val="146372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0052" y="261257"/>
            <a:ext cx="9604560" cy="5649965"/>
          </a:xfrm>
        </p:spPr>
        <p:txBody>
          <a:bodyPr>
            <a:normAutofit/>
          </a:bodyPr>
          <a:lstStyle/>
          <a:p>
            <a:r>
              <a:rPr lang="en-US" b="1" dirty="0"/>
              <a:t>8.adb -s &lt;device name/serial no&gt; install &lt;path of the </a:t>
            </a:r>
            <a:r>
              <a:rPr lang="en-US" b="1" dirty="0" err="1"/>
              <a:t>apk</a:t>
            </a:r>
            <a:r>
              <a:rPr lang="en-US" b="1" dirty="0"/>
              <a:t>&gt;</a:t>
            </a:r>
          </a:p>
          <a:p>
            <a:r>
              <a:rPr lang="nn-NO" dirty="0"/>
              <a:t>eg: adb -s 27d0e054 install D:\abc.apk</a:t>
            </a:r>
          </a:p>
          <a:p>
            <a:r>
              <a:rPr lang="en-IN" b="1" dirty="0"/>
              <a:t>9.adb connect &lt;</a:t>
            </a:r>
            <a:r>
              <a:rPr lang="en-IN" b="1" dirty="0" err="1"/>
              <a:t>ip</a:t>
            </a:r>
            <a:r>
              <a:rPr lang="en-IN" b="1" dirty="0"/>
              <a:t> address&gt;</a:t>
            </a:r>
          </a:p>
          <a:p>
            <a:r>
              <a:rPr lang="en-IN" dirty="0" err="1"/>
              <a:t>eg</a:t>
            </a:r>
            <a:r>
              <a:rPr lang="en-IN" dirty="0"/>
              <a:t>: </a:t>
            </a:r>
            <a:r>
              <a:rPr lang="en-IN" dirty="0" err="1"/>
              <a:t>adb</a:t>
            </a:r>
            <a:r>
              <a:rPr lang="en-IN" dirty="0"/>
              <a:t> connect 192.168.0.129:5555</a:t>
            </a:r>
          </a:p>
          <a:p>
            <a:r>
              <a:rPr lang="en-IN" b="1" dirty="0"/>
              <a:t>10.adb disconnect</a:t>
            </a:r>
          </a:p>
          <a:p>
            <a:r>
              <a:rPr lang="en-IN" dirty="0"/>
              <a:t>push-&gt;pc to mobile</a:t>
            </a:r>
          </a:p>
          <a:p>
            <a:r>
              <a:rPr lang="en-IN" dirty="0"/>
              <a:t>pull -&gt;mobile to pc</a:t>
            </a:r>
          </a:p>
          <a:p>
            <a:r>
              <a:rPr lang="en-US" b="1" dirty="0"/>
              <a:t>11. </a:t>
            </a:r>
            <a:r>
              <a:rPr lang="en-US" b="1" dirty="0" err="1"/>
              <a:t>adb</a:t>
            </a:r>
            <a:r>
              <a:rPr lang="en-US" b="1" dirty="0"/>
              <a:t> push &lt;pc path/from path&gt; /</a:t>
            </a:r>
            <a:r>
              <a:rPr lang="en-US" b="1" dirty="0" err="1"/>
              <a:t>sdcard</a:t>
            </a:r>
            <a:r>
              <a:rPr lang="en-US" b="1" dirty="0"/>
              <a:t>(mobile path)</a:t>
            </a:r>
          </a:p>
          <a:p>
            <a:r>
              <a:rPr lang="en-IN" dirty="0" err="1"/>
              <a:t>eg</a:t>
            </a:r>
            <a:r>
              <a:rPr lang="en-IN" dirty="0"/>
              <a:t>: </a:t>
            </a:r>
            <a:r>
              <a:rPr lang="en-IN" dirty="0" err="1"/>
              <a:t>adb</a:t>
            </a:r>
            <a:r>
              <a:rPr lang="en-IN" dirty="0"/>
              <a:t> push C:\abc.apk /</a:t>
            </a:r>
            <a:r>
              <a:rPr lang="en-IN" dirty="0" err="1"/>
              <a:t>sdcard</a:t>
            </a:r>
            <a:endParaRPr lang="en-IN" dirty="0"/>
          </a:p>
          <a:p>
            <a:r>
              <a:rPr lang="en-US" b="1" dirty="0"/>
              <a:t>12. </a:t>
            </a:r>
            <a:r>
              <a:rPr lang="en-US" b="1" dirty="0" err="1"/>
              <a:t>adb</a:t>
            </a:r>
            <a:r>
              <a:rPr lang="en-US" b="1" dirty="0"/>
              <a:t> pull /</a:t>
            </a:r>
            <a:r>
              <a:rPr lang="en-US" b="1" dirty="0" err="1"/>
              <a:t>sdcard</a:t>
            </a:r>
            <a:r>
              <a:rPr lang="en-US" b="1" dirty="0"/>
              <a:t>(mobile path) &lt;pc path/to path&gt;</a:t>
            </a:r>
            <a:endParaRPr lang="en-IN" dirty="0"/>
          </a:p>
          <a:p>
            <a:endParaRPr lang="en-IN" dirty="0"/>
          </a:p>
        </p:txBody>
      </p:sp>
    </p:spTree>
    <p:extLst>
      <p:ext uri="{BB962C8B-B14F-4D97-AF65-F5344CB8AC3E}">
        <p14:creationId xmlns:p14="http://schemas.microsoft.com/office/powerpoint/2010/main" val="327111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276" y="2493818"/>
            <a:ext cx="10459583" cy="1140032"/>
          </a:xfrm>
        </p:spPr>
        <p:txBody>
          <a:bodyPr>
            <a:normAutofit/>
          </a:bodyPr>
          <a:lstStyle/>
          <a:p>
            <a:pPr algn="ctr"/>
            <a:r>
              <a:rPr lang="en-US" sz="5400" b="1" dirty="0"/>
              <a:t>THANK YOU</a:t>
            </a:r>
            <a:endParaRPr lang="en-IN" sz="5400" b="1" dirty="0"/>
          </a:p>
        </p:txBody>
      </p:sp>
    </p:spTree>
    <p:extLst>
      <p:ext uri="{BB962C8B-B14F-4D97-AF65-F5344CB8AC3E}">
        <p14:creationId xmlns:p14="http://schemas.microsoft.com/office/powerpoint/2010/main" val="373230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903" y="624110"/>
            <a:ext cx="9570709" cy="731724"/>
          </a:xfrm>
        </p:spPr>
        <p:txBody>
          <a:bodyPr>
            <a:normAutofit fontScale="90000"/>
          </a:bodyPr>
          <a:lstStyle/>
          <a:p>
            <a:r>
              <a:rPr lang="en-US" b="1" u="sng" dirty="0">
                <a:effectLst>
                  <a:outerShdw blurRad="38100" dist="38100" dir="2700000" algn="tl">
                    <a:srgbClr val="000000">
                      <a:alpha val="43137"/>
                    </a:srgbClr>
                  </a:outerShdw>
                </a:effectLst>
              </a:rPr>
              <a:t>Mobile Application</a:t>
            </a:r>
            <a:br>
              <a:rPr lang="en-IN" dirty="0"/>
            </a:br>
            <a:endParaRPr lang="en-IN" dirty="0"/>
          </a:p>
        </p:txBody>
      </p:sp>
      <p:sp>
        <p:nvSpPr>
          <p:cNvPr id="3" name="Content Placeholder 2"/>
          <p:cNvSpPr>
            <a:spLocks noGrp="1"/>
          </p:cNvSpPr>
          <p:nvPr>
            <p:ph idx="1"/>
          </p:nvPr>
        </p:nvSpPr>
        <p:spPr>
          <a:xfrm>
            <a:off x="1933903" y="1355834"/>
            <a:ext cx="9570709" cy="4555388"/>
          </a:xfrm>
        </p:spPr>
        <p:txBody>
          <a:bodyPr/>
          <a:lstStyle/>
          <a:p>
            <a:pPr>
              <a:lnSpc>
                <a:spcPct val="150000"/>
              </a:lnSpc>
            </a:pPr>
            <a:r>
              <a:rPr lang="en-US" sz="2000" dirty="0"/>
              <a:t>The term mobile application refers to self contained program that are designed to execute on Mobile Devices.</a:t>
            </a:r>
          </a:p>
          <a:p>
            <a:pPr>
              <a:lnSpc>
                <a:spcPct val="200000"/>
              </a:lnSpc>
            </a:pPr>
            <a:r>
              <a:rPr lang="en-US" sz="2000" dirty="0"/>
              <a:t>It refers to Application that can be installed in Mobile and run the app.</a:t>
            </a:r>
            <a:endParaRPr lang="en-IN" sz="2000" dirty="0"/>
          </a:p>
          <a:p>
            <a:r>
              <a:rPr lang="en-US" sz="2000" b="1" u="sng" dirty="0"/>
              <a:t>Types of Mobile Applications</a:t>
            </a:r>
            <a:endParaRPr lang="en-IN" sz="2000" u="sng" dirty="0"/>
          </a:p>
          <a:p>
            <a:pPr lvl="0">
              <a:buFont typeface="Wingdings" panose="05000000000000000000" pitchFamily="2" charset="2"/>
              <a:buChar char="v"/>
            </a:pPr>
            <a:r>
              <a:rPr lang="en-US" b="1" dirty="0"/>
              <a:t>Native Apps</a:t>
            </a:r>
            <a:endParaRPr lang="en-IN" dirty="0"/>
          </a:p>
          <a:p>
            <a:pPr lvl="0">
              <a:buFont typeface="Wingdings" panose="05000000000000000000" pitchFamily="2" charset="2"/>
              <a:buChar char="v"/>
            </a:pPr>
            <a:r>
              <a:rPr lang="en-US" b="1" dirty="0"/>
              <a:t>Web Apps</a:t>
            </a:r>
            <a:endParaRPr lang="en-IN" dirty="0"/>
          </a:p>
          <a:p>
            <a:pPr lvl="0">
              <a:buFont typeface="Wingdings" panose="05000000000000000000" pitchFamily="2" charset="2"/>
              <a:buChar char="v"/>
            </a:pPr>
            <a:r>
              <a:rPr lang="en-US" b="1" dirty="0"/>
              <a:t>Hybrid Apps</a:t>
            </a:r>
            <a:endParaRPr lang="en-IN" dirty="0"/>
          </a:p>
          <a:p>
            <a:pPr lvl="0">
              <a:buFont typeface="Wingdings" panose="05000000000000000000" pitchFamily="2" charset="2"/>
              <a:buChar char="v"/>
            </a:pPr>
            <a:r>
              <a:rPr lang="en-US" b="1" dirty="0"/>
              <a:t>Cross Platform Apps</a:t>
            </a:r>
            <a:endParaRPr lang="en-IN" dirty="0"/>
          </a:p>
          <a:p>
            <a:pPr lvl="0">
              <a:buFont typeface="Wingdings" panose="05000000000000000000" pitchFamily="2" charset="2"/>
              <a:buChar char="v"/>
            </a:pPr>
            <a:r>
              <a:rPr lang="en-US" b="1" dirty="0"/>
              <a:t>PWA – Progressive Web Application</a:t>
            </a:r>
            <a:endParaRPr lang="en-IN" dirty="0"/>
          </a:p>
          <a:p>
            <a:endParaRPr lang="en-IN" dirty="0"/>
          </a:p>
        </p:txBody>
      </p:sp>
    </p:spTree>
    <p:extLst>
      <p:ext uri="{BB962C8B-B14F-4D97-AF65-F5344CB8AC3E}">
        <p14:creationId xmlns:p14="http://schemas.microsoft.com/office/powerpoint/2010/main" val="197104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697" y="252248"/>
            <a:ext cx="9780915" cy="630621"/>
          </a:xfrm>
        </p:spPr>
        <p:txBody>
          <a:bodyPr>
            <a:normAutofit fontScale="90000"/>
          </a:bodyPr>
          <a:lstStyle/>
          <a:p>
            <a:r>
              <a:rPr lang="en-US" b="1" u="sng" dirty="0"/>
              <a:t>Native</a:t>
            </a:r>
            <a:r>
              <a:rPr lang="en-US" b="1" dirty="0"/>
              <a:t> </a:t>
            </a:r>
            <a:r>
              <a:rPr lang="en-US" b="1" u="sng" dirty="0"/>
              <a:t>Application</a:t>
            </a:r>
            <a:br>
              <a:rPr lang="en-IN" dirty="0"/>
            </a:br>
            <a:endParaRPr lang="en-IN" dirty="0"/>
          </a:p>
        </p:txBody>
      </p:sp>
      <p:sp>
        <p:nvSpPr>
          <p:cNvPr id="3" name="Content Placeholder 2"/>
          <p:cNvSpPr>
            <a:spLocks noGrp="1"/>
          </p:cNvSpPr>
          <p:nvPr>
            <p:ph idx="1"/>
          </p:nvPr>
        </p:nvSpPr>
        <p:spPr>
          <a:xfrm>
            <a:off x="1576553" y="882869"/>
            <a:ext cx="9928060" cy="5975131"/>
          </a:xfrm>
        </p:spPr>
        <p:txBody>
          <a:bodyPr/>
          <a:lstStyle/>
          <a:p>
            <a:pPr>
              <a:lnSpc>
                <a:spcPct val="150000"/>
              </a:lnSpc>
            </a:pPr>
            <a:r>
              <a:rPr lang="en-US" dirty="0"/>
              <a:t>Native Apps are the applications which is developed using single programming language for specific platform using their own IDE</a:t>
            </a:r>
            <a:endParaRPr lang="en-IN" dirty="0"/>
          </a:p>
          <a:p>
            <a:pPr>
              <a:lnSpc>
                <a:spcPct val="150000"/>
              </a:lnSpc>
            </a:pPr>
            <a:r>
              <a:rPr lang="en-US" dirty="0"/>
              <a:t>Specifically Developed for one platform.</a:t>
            </a:r>
          </a:p>
          <a:p>
            <a:pPr>
              <a:lnSpc>
                <a:spcPct val="150000"/>
              </a:lnSpc>
            </a:pPr>
            <a:r>
              <a:rPr lang="en-US" b="1" u="sng" dirty="0"/>
              <a:t>Examples-  </a:t>
            </a:r>
            <a:r>
              <a:rPr lang="en-US" dirty="0"/>
              <a:t>Calendar, Message, Phone, Contacts, Calculator etc. </a:t>
            </a:r>
          </a:p>
          <a:p>
            <a:pPr marL="0" indent="0">
              <a:lnSpc>
                <a:spcPct val="150000"/>
              </a:lnSpc>
              <a:buNone/>
            </a:pPr>
            <a:r>
              <a:rPr lang="en-US" b="1" u="sng" dirty="0"/>
              <a:t>Disadvantages:</a:t>
            </a:r>
            <a:endParaRPr lang="en-IN" u="sng" dirty="0"/>
          </a:p>
          <a:p>
            <a:pPr lvl="0">
              <a:buFont typeface="Wingdings" panose="05000000000000000000" pitchFamily="2" charset="2"/>
              <a:buChar char="v"/>
            </a:pPr>
            <a:r>
              <a:rPr lang="en-US" dirty="0"/>
              <a:t>Development cost is high .</a:t>
            </a:r>
          </a:p>
          <a:p>
            <a:pPr lvl="0">
              <a:buFont typeface="Wingdings" panose="05000000000000000000" pitchFamily="2" charset="2"/>
              <a:buChar char="v"/>
            </a:pPr>
            <a:r>
              <a:rPr lang="en-US" dirty="0"/>
              <a:t>Code is not reusable</a:t>
            </a:r>
          </a:p>
          <a:p>
            <a:pPr lvl="0">
              <a:buFont typeface="Wingdings" panose="05000000000000000000" pitchFamily="2" charset="2"/>
              <a:buChar char="v"/>
            </a:pPr>
            <a:r>
              <a:rPr lang="en-US" dirty="0"/>
              <a:t>More time is required for developing specific version and release also.</a:t>
            </a:r>
            <a:endParaRPr lang="en-IN" b="1" u="sng" dirty="0"/>
          </a:p>
          <a:p>
            <a:pPr marL="0" lvl="0" indent="0">
              <a:buNone/>
            </a:pPr>
            <a:r>
              <a:rPr lang="en-US" b="1" u="sng" dirty="0"/>
              <a:t>Advantages:</a:t>
            </a:r>
          </a:p>
          <a:p>
            <a:pPr lvl="0">
              <a:buFont typeface="Wingdings" panose="05000000000000000000" pitchFamily="2" charset="2"/>
              <a:buChar char="v"/>
            </a:pPr>
            <a:r>
              <a:rPr lang="en-US" dirty="0"/>
              <a:t>Fast and Responsive</a:t>
            </a:r>
          </a:p>
          <a:p>
            <a:pPr lvl="0">
              <a:buFont typeface="Wingdings" panose="05000000000000000000" pitchFamily="2" charset="2"/>
              <a:buChar char="v"/>
            </a:pPr>
            <a:r>
              <a:rPr lang="en-US" dirty="0"/>
              <a:t>Rich user experience</a:t>
            </a:r>
          </a:p>
          <a:p>
            <a:pPr lvl="0">
              <a:buFont typeface="Wingdings" panose="05000000000000000000" pitchFamily="2" charset="2"/>
              <a:buChar char="v"/>
            </a:pPr>
            <a:r>
              <a:rPr lang="en-US" dirty="0"/>
              <a:t>Works offline</a:t>
            </a:r>
          </a:p>
          <a:p>
            <a:pPr lvl="0">
              <a:buFont typeface="Wingdings" panose="05000000000000000000" pitchFamily="2" charset="2"/>
              <a:buChar char="v"/>
            </a:pPr>
            <a:r>
              <a:rPr lang="en-US" dirty="0"/>
              <a:t>Access to full features set of devices.</a:t>
            </a:r>
          </a:p>
        </p:txBody>
      </p:sp>
    </p:spTree>
    <p:extLst>
      <p:ext uri="{BB962C8B-B14F-4D97-AF65-F5344CB8AC3E}">
        <p14:creationId xmlns:p14="http://schemas.microsoft.com/office/powerpoint/2010/main" val="290689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125" y="147146"/>
            <a:ext cx="9854488" cy="872358"/>
          </a:xfrm>
        </p:spPr>
        <p:txBody>
          <a:bodyPr>
            <a:normAutofit fontScale="90000"/>
          </a:bodyPr>
          <a:lstStyle/>
          <a:p>
            <a:r>
              <a:rPr lang="en-US" b="1" u="sng" dirty="0"/>
              <a:t>Web Application</a:t>
            </a:r>
            <a:br>
              <a:rPr lang="en-IN" dirty="0"/>
            </a:br>
            <a:endParaRPr lang="en-IN" dirty="0"/>
          </a:p>
        </p:txBody>
      </p:sp>
      <p:sp>
        <p:nvSpPr>
          <p:cNvPr id="3" name="Content Placeholder 2"/>
          <p:cNvSpPr>
            <a:spLocks noGrp="1"/>
          </p:cNvSpPr>
          <p:nvPr>
            <p:ph idx="1"/>
          </p:nvPr>
        </p:nvSpPr>
        <p:spPr>
          <a:xfrm>
            <a:off x="1723697" y="830317"/>
            <a:ext cx="9780915" cy="5896304"/>
          </a:xfrm>
        </p:spPr>
        <p:txBody>
          <a:bodyPr>
            <a:normAutofit/>
          </a:bodyPr>
          <a:lstStyle/>
          <a:p>
            <a:r>
              <a:rPr lang="en-US" dirty="0"/>
              <a:t>These are the applications which we can access by entering URL in your Mobile Browsers.</a:t>
            </a:r>
          </a:p>
          <a:p>
            <a:r>
              <a:rPr lang="en-US" dirty="0"/>
              <a:t> Web apps are the application which is developed using technologies like HTML5, CSS3 and JavaScript. </a:t>
            </a:r>
          </a:p>
          <a:p>
            <a:r>
              <a:rPr lang="en-US" b="1" u="sng" dirty="0"/>
              <a:t>Examples</a:t>
            </a:r>
          </a:p>
          <a:p>
            <a:pPr marL="0" lvl="0" indent="0">
              <a:buNone/>
            </a:pPr>
            <a:r>
              <a:rPr lang="en-US" dirty="0"/>
              <a:t> YouTube.com- m.youtube.com</a:t>
            </a:r>
          </a:p>
          <a:p>
            <a:pPr marL="0" lvl="0" indent="0">
              <a:buNone/>
            </a:pPr>
            <a:r>
              <a:rPr lang="en-US" dirty="0"/>
              <a:t>facebook.com – m.facebook.com</a:t>
            </a:r>
            <a:endParaRPr lang="en-IN" dirty="0"/>
          </a:p>
          <a:p>
            <a:pPr marL="0" indent="0">
              <a:buNone/>
            </a:pPr>
            <a:r>
              <a:rPr lang="en-US" b="1" u="sng" dirty="0"/>
              <a:t>Advantages</a:t>
            </a:r>
            <a:endParaRPr lang="en-IN" u="sng" dirty="0"/>
          </a:p>
          <a:p>
            <a:pPr>
              <a:buFont typeface="Wingdings" panose="05000000000000000000" pitchFamily="2" charset="2"/>
              <a:buChar char="v"/>
            </a:pPr>
            <a:r>
              <a:rPr lang="en-US" dirty="0"/>
              <a:t>Development cost is less .</a:t>
            </a:r>
          </a:p>
          <a:p>
            <a:pPr lvl="0">
              <a:buFont typeface="Wingdings" panose="05000000000000000000" pitchFamily="2" charset="2"/>
              <a:buChar char="v"/>
            </a:pPr>
            <a:r>
              <a:rPr lang="en-US" dirty="0"/>
              <a:t>It is easy and faster to develop</a:t>
            </a:r>
            <a:endParaRPr lang="en-IN" dirty="0"/>
          </a:p>
          <a:p>
            <a:pPr lvl="0">
              <a:buFont typeface="Wingdings" panose="05000000000000000000" pitchFamily="2" charset="2"/>
              <a:buChar char="v"/>
            </a:pPr>
            <a:r>
              <a:rPr lang="en-US" dirty="0"/>
              <a:t>No need of installing the application</a:t>
            </a:r>
            <a:endParaRPr lang="en-IN" dirty="0"/>
          </a:p>
          <a:p>
            <a:pPr lvl="0">
              <a:buFont typeface="Wingdings" panose="05000000000000000000" pitchFamily="2" charset="2"/>
              <a:buChar char="v"/>
            </a:pPr>
            <a:r>
              <a:rPr lang="en-US" dirty="0"/>
              <a:t>It can be accessed just by entering the URL in your Mobile Browser</a:t>
            </a:r>
          </a:p>
          <a:p>
            <a:pPr marL="0" indent="0">
              <a:buNone/>
            </a:pPr>
            <a:r>
              <a:rPr lang="en-US" b="1" u="sng" dirty="0"/>
              <a:t>Disadvantages</a:t>
            </a:r>
            <a:endParaRPr lang="en-IN" u="sng" dirty="0"/>
          </a:p>
          <a:p>
            <a:pPr lvl="0">
              <a:buFont typeface="Wingdings" panose="05000000000000000000" pitchFamily="2" charset="2"/>
              <a:buChar char="v"/>
            </a:pPr>
            <a:r>
              <a:rPr lang="en-US" dirty="0"/>
              <a:t>Cannot use offline.</a:t>
            </a:r>
            <a:endParaRPr lang="en-IN" dirty="0"/>
          </a:p>
          <a:p>
            <a:pPr lvl="0">
              <a:buFont typeface="Wingdings" panose="05000000000000000000" pitchFamily="2" charset="2"/>
              <a:buChar char="v"/>
            </a:pPr>
            <a:r>
              <a:rPr lang="en-US" dirty="0"/>
              <a:t>Very less access to device hardware features like Camera, GPS and sensors</a:t>
            </a:r>
            <a:endParaRPr lang="en-IN" dirty="0"/>
          </a:p>
          <a:p>
            <a:pPr lvl="0"/>
            <a:endParaRPr lang="en-IN" dirty="0"/>
          </a:p>
          <a:p>
            <a:endParaRPr lang="en-IN" b="1" u="sng" dirty="0"/>
          </a:p>
        </p:txBody>
      </p:sp>
    </p:spTree>
    <p:extLst>
      <p:ext uri="{BB962C8B-B14F-4D97-AF65-F5344CB8AC3E}">
        <p14:creationId xmlns:p14="http://schemas.microsoft.com/office/powerpoint/2010/main" val="280144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145" y="346841"/>
            <a:ext cx="9833467" cy="1558159"/>
          </a:xfrm>
        </p:spPr>
        <p:txBody>
          <a:bodyPr/>
          <a:lstStyle/>
          <a:p>
            <a:r>
              <a:rPr lang="en-US" b="1" u="sng" dirty="0"/>
              <a:t>Hybrid Application</a:t>
            </a:r>
            <a:br>
              <a:rPr lang="en-IN" dirty="0"/>
            </a:br>
            <a:endParaRPr lang="en-IN" dirty="0"/>
          </a:p>
        </p:txBody>
      </p:sp>
      <p:sp>
        <p:nvSpPr>
          <p:cNvPr id="3" name="Content Placeholder 2"/>
          <p:cNvSpPr>
            <a:spLocks noGrp="1"/>
          </p:cNvSpPr>
          <p:nvPr>
            <p:ph idx="1"/>
          </p:nvPr>
        </p:nvSpPr>
        <p:spPr>
          <a:xfrm>
            <a:off x="1671145" y="1135117"/>
            <a:ext cx="9833467" cy="4776105"/>
          </a:xfrm>
        </p:spPr>
        <p:txBody>
          <a:bodyPr/>
          <a:lstStyle/>
          <a:p>
            <a:r>
              <a:rPr lang="en-US" dirty="0"/>
              <a:t>combination of native App and web App.</a:t>
            </a:r>
          </a:p>
          <a:p>
            <a:r>
              <a:rPr lang="en-US" dirty="0"/>
              <a:t>90% is developed by web and 10% by native</a:t>
            </a:r>
          </a:p>
          <a:p>
            <a:r>
              <a:rPr lang="en-US" dirty="0"/>
              <a:t>Web technology – HTML, CSS3, JavaScript where these contents can be reused but they need to develop only on native contents.</a:t>
            </a:r>
          </a:p>
          <a:p>
            <a:r>
              <a:rPr lang="en-US" b="1" u="sng" dirty="0"/>
              <a:t>Example</a:t>
            </a:r>
            <a:r>
              <a:rPr lang="en-US" dirty="0"/>
              <a:t>- Instagram, Facebook etc.</a:t>
            </a:r>
          </a:p>
          <a:p>
            <a:pPr marL="0" indent="0">
              <a:buNone/>
            </a:pPr>
            <a:r>
              <a:rPr lang="en-US" b="1" u="sng" dirty="0"/>
              <a:t>Advantages: </a:t>
            </a:r>
            <a:endParaRPr lang="en-IN" b="1" u="sng" dirty="0"/>
          </a:p>
          <a:p>
            <a:pPr>
              <a:buFont typeface="Wingdings" panose="05000000000000000000" pitchFamily="2" charset="2"/>
              <a:buChar char="v"/>
            </a:pPr>
            <a:r>
              <a:rPr lang="en-US" dirty="0"/>
              <a:t>Development cost is less</a:t>
            </a:r>
          </a:p>
          <a:p>
            <a:pPr>
              <a:buFont typeface="Wingdings" panose="05000000000000000000" pitchFamily="2" charset="2"/>
              <a:buChar char="v"/>
            </a:pPr>
            <a:r>
              <a:rPr lang="en-US" dirty="0"/>
              <a:t>Code Reusage.</a:t>
            </a:r>
          </a:p>
          <a:p>
            <a:pPr>
              <a:buFont typeface="Wingdings" panose="05000000000000000000" pitchFamily="2" charset="2"/>
              <a:buChar char="v"/>
            </a:pPr>
            <a:r>
              <a:rPr lang="en-US" dirty="0"/>
              <a:t>Access is easy.</a:t>
            </a:r>
            <a:endParaRPr lang="en-IN" dirty="0"/>
          </a:p>
          <a:p>
            <a:pPr marL="0" indent="0">
              <a:buNone/>
            </a:pPr>
            <a:r>
              <a:rPr lang="en-US" b="1" u="sng" dirty="0"/>
              <a:t>Disadvantages:</a:t>
            </a:r>
            <a:endParaRPr lang="en-IN" u="sng" dirty="0"/>
          </a:p>
          <a:p>
            <a:pPr lvl="0">
              <a:buFont typeface="Wingdings" panose="05000000000000000000" pitchFamily="2" charset="2"/>
              <a:buChar char="v"/>
            </a:pPr>
            <a:r>
              <a:rPr lang="en-US" dirty="0"/>
              <a:t>Performance is slow</a:t>
            </a:r>
            <a:endParaRPr lang="en-IN" dirty="0"/>
          </a:p>
          <a:p>
            <a:pPr lvl="0">
              <a:buFont typeface="Wingdings" panose="05000000000000000000" pitchFamily="2" charset="2"/>
              <a:buChar char="v"/>
            </a:pPr>
            <a:r>
              <a:rPr lang="en-US" dirty="0"/>
              <a:t>Requires internet connection</a:t>
            </a:r>
            <a:endParaRPr lang="en-IN" dirty="0"/>
          </a:p>
        </p:txBody>
      </p:sp>
    </p:spTree>
    <p:extLst>
      <p:ext uri="{BB962C8B-B14F-4D97-AF65-F5344CB8AC3E}">
        <p14:creationId xmlns:p14="http://schemas.microsoft.com/office/powerpoint/2010/main" val="189646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083" y="115614"/>
            <a:ext cx="9896529" cy="893379"/>
          </a:xfrm>
        </p:spPr>
        <p:txBody>
          <a:bodyPr>
            <a:normAutofit fontScale="90000"/>
          </a:bodyPr>
          <a:lstStyle/>
          <a:p>
            <a:r>
              <a:rPr lang="en-US" b="1" u="sng" dirty="0"/>
              <a:t>Cross Platform Application</a:t>
            </a:r>
            <a:br>
              <a:rPr lang="en-IN" dirty="0"/>
            </a:br>
            <a:endParaRPr lang="en-IN" dirty="0"/>
          </a:p>
        </p:txBody>
      </p:sp>
      <p:sp>
        <p:nvSpPr>
          <p:cNvPr id="3" name="Content Placeholder 2"/>
          <p:cNvSpPr>
            <a:spLocks noGrp="1"/>
          </p:cNvSpPr>
          <p:nvPr>
            <p:ph idx="1"/>
          </p:nvPr>
        </p:nvSpPr>
        <p:spPr>
          <a:xfrm>
            <a:off x="1608083" y="788276"/>
            <a:ext cx="9896529" cy="5122946"/>
          </a:xfrm>
        </p:spPr>
        <p:txBody>
          <a:bodyPr/>
          <a:lstStyle/>
          <a:p>
            <a:r>
              <a:rPr lang="en-US" dirty="0"/>
              <a:t>These applications are developed using single programming language for different platforms</a:t>
            </a:r>
          </a:p>
          <a:p>
            <a:r>
              <a:rPr lang="en-US" dirty="0"/>
              <a:t>Developed using Java Script, C#, Dart etc.</a:t>
            </a:r>
          </a:p>
          <a:p>
            <a:r>
              <a:rPr lang="en-US" dirty="0"/>
              <a:t>developing one application which can run over different platforms like iOS , Android, Windows</a:t>
            </a:r>
            <a:endParaRPr lang="en-IN" dirty="0"/>
          </a:p>
          <a:p>
            <a:pPr marL="0" indent="0">
              <a:buNone/>
            </a:pPr>
            <a:r>
              <a:rPr lang="en-US" b="1" u="sng" dirty="0"/>
              <a:t>Advantages:</a:t>
            </a:r>
            <a:endParaRPr lang="en-IN" u="sng" dirty="0"/>
          </a:p>
          <a:p>
            <a:pPr lvl="0">
              <a:buFont typeface="Wingdings" panose="05000000000000000000" pitchFamily="2" charset="2"/>
              <a:buChar char="v"/>
            </a:pPr>
            <a:r>
              <a:rPr lang="en-US" dirty="0"/>
              <a:t>Cost Reducibility</a:t>
            </a:r>
            <a:endParaRPr lang="en-IN" dirty="0"/>
          </a:p>
          <a:p>
            <a:pPr lvl="0">
              <a:buFont typeface="Wingdings" panose="05000000000000000000" pitchFamily="2" charset="2"/>
              <a:buChar char="v"/>
            </a:pPr>
            <a:r>
              <a:rPr lang="en-US" dirty="0"/>
              <a:t>Cost – Effectiveness</a:t>
            </a:r>
            <a:endParaRPr lang="en-IN" dirty="0"/>
          </a:p>
          <a:p>
            <a:pPr lvl="0">
              <a:buFont typeface="Wingdings" panose="05000000000000000000" pitchFamily="2" charset="2"/>
              <a:buChar char="v"/>
            </a:pPr>
            <a:r>
              <a:rPr lang="en-US" dirty="0"/>
              <a:t>Shorter Time to Market</a:t>
            </a:r>
            <a:endParaRPr lang="en-IN" dirty="0"/>
          </a:p>
          <a:p>
            <a:pPr marL="0" indent="0">
              <a:buNone/>
            </a:pPr>
            <a:r>
              <a:rPr lang="en-US" b="1" u="sng" dirty="0"/>
              <a:t>Disadvantages:</a:t>
            </a:r>
            <a:endParaRPr lang="en-IN" u="sng" dirty="0"/>
          </a:p>
          <a:p>
            <a:pPr lvl="0">
              <a:buFont typeface="Wingdings" panose="05000000000000000000" pitchFamily="2" charset="2"/>
              <a:buChar char="v"/>
            </a:pPr>
            <a:r>
              <a:rPr lang="en-US" dirty="0"/>
              <a:t>Security</a:t>
            </a:r>
            <a:endParaRPr lang="en-IN" dirty="0"/>
          </a:p>
          <a:p>
            <a:pPr lvl="0">
              <a:buFont typeface="Wingdings" panose="05000000000000000000" pitchFamily="2" charset="2"/>
              <a:buChar char="v"/>
            </a:pPr>
            <a:r>
              <a:rPr lang="en-US" dirty="0"/>
              <a:t>User Experience</a:t>
            </a:r>
            <a:endParaRPr lang="en-IN" dirty="0"/>
          </a:p>
          <a:p>
            <a:pPr marL="0" indent="0">
              <a:buNone/>
            </a:pPr>
            <a:endParaRPr lang="en-IN" dirty="0"/>
          </a:p>
        </p:txBody>
      </p:sp>
    </p:spTree>
    <p:extLst>
      <p:ext uri="{BB962C8B-B14F-4D97-AF65-F5344CB8AC3E}">
        <p14:creationId xmlns:p14="http://schemas.microsoft.com/office/powerpoint/2010/main" val="392952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5" y="624110"/>
            <a:ext cx="9822957" cy="826318"/>
          </a:xfrm>
        </p:spPr>
        <p:txBody>
          <a:bodyPr>
            <a:normAutofit fontScale="90000"/>
          </a:bodyPr>
          <a:lstStyle/>
          <a:p>
            <a:r>
              <a:rPr lang="en-US" b="1" u="sng" dirty="0"/>
              <a:t>PWA – Progressive Web Application</a:t>
            </a:r>
            <a:br>
              <a:rPr lang="en-IN" dirty="0"/>
            </a:br>
            <a:endParaRPr lang="en-IN" dirty="0"/>
          </a:p>
        </p:txBody>
      </p:sp>
      <p:sp>
        <p:nvSpPr>
          <p:cNvPr id="3" name="Content Placeholder 2"/>
          <p:cNvSpPr>
            <a:spLocks noGrp="1"/>
          </p:cNvSpPr>
          <p:nvPr>
            <p:ph idx="1"/>
          </p:nvPr>
        </p:nvSpPr>
        <p:spPr>
          <a:xfrm>
            <a:off x="1513490" y="1545021"/>
            <a:ext cx="9991122" cy="4366201"/>
          </a:xfrm>
        </p:spPr>
        <p:txBody>
          <a:bodyPr/>
          <a:lstStyle/>
          <a:p>
            <a:pPr>
              <a:lnSpc>
                <a:spcPct val="200000"/>
              </a:lnSpc>
            </a:pPr>
            <a:r>
              <a:rPr lang="en-US" dirty="0"/>
              <a:t>Developed by Google.  </a:t>
            </a:r>
          </a:p>
          <a:p>
            <a:pPr>
              <a:lnSpc>
                <a:spcPct val="200000"/>
              </a:lnSpc>
            </a:pPr>
            <a:r>
              <a:rPr lang="en-US" dirty="0"/>
              <a:t>Only for Android and Windows devices. </a:t>
            </a:r>
          </a:p>
          <a:p>
            <a:pPr>
              <a:lnSpc>
                <a:spcPct val="200000"/>
              </a:lnSpc>
            </a:pPr>
            <a:r>
              <a:rPr lang="en-US" dirty="0"/>
              <a:t>Can be used only in Google Chrome.</a:t>
            </a:r>
          </a:p>
          <a:p>
            <a:pPr>
              <a:lnSpc>
                <a:spcPct val="200000"/>
              </a:lnSpc>
            </a:pPr>
            <a:r>
              <a:rPr lang="en-US" dirty="0"/>
              <a:t>takes very less storage.</a:t>
            </a:r>
            <a:endParaRPr lang="en-IN" dirty="0"/>
          </a:p>
          <a:p>
            <a:pPr marL="0" indent="0">
              <a:buNone/>
            </a:pPr>
            <a:endParaRPr lang="en-IN" dirty="0"/>
          </a:p>
        </p:txBody>
      </p:sp>
    </p:spTree>
    <p:extLst>
      <p:ext uri="{BB962C8B-B14F-4D97-AF65-F5344CB8AC3E}">
        <p14:creationId xmlns:p14="http://schemas.microsoft.com/office/powerpoint/2010/main" val="312070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573" y="199698"/>
            <a:ext cx="9907040" cy="872358"/>
          </a:xfrm>
        </p:spPr>
        <p:txBody>
          <a:bodyPr>
            <a:normAutofit fontScale="90000"/>
          </a:bodyPr>
          <a:lstStyle/>
          <a:p>
            <a:r>
              <a:rPr lang="en-US" b="1" u="sng" dirty="0"/>
              <a:t>WEB DESIGNS</a:t>
            </a:r>
            <a:br>
              <a:rPr lang="en-IN" dirty="0"/>
            </a:br>
            <a:endParaRPr lang="en-IN" dirty="0"/>
          </a:p>
        </p:txBody>
      </p:sp>
      <p:sp>
        <p:nvSpPr>
          <p:cNvPr id="3" name="Content Placeholder 2"/>
          <p:cNvSpPr>
            <a:spLocks noGrp="1"/>
          </p:cNvSpPr>
          <p:nvPr>
            <p:ph idx="1"/>
          </p:nvPr>
        </p:nvSpPr>
        <p:spPr>
          <a:xfrm>
            <a:off x="1397877" y="1072055"/>
            <a:ext cx="10106736" cy="5602013"/>
          </a:xfrm>
        </p:spPr>
        <p:txBody>
          <a:bodyPr>
            <a:normAutofit/>
          </a:bodyPr>
          <a:lstStyle/>
          <a:p>
            <a:r>
              <a:rPr lang="en-US" dirty="0"/>
              <a:t>It is the process of Optimizing the Web experience for mobile users.</a:t>
            </a:r>
          </a:p>
          <a:p>
            <a:r>
              <a:rPr lang="en-US" b="1" u="sng" dirty="0"/>
              <a:t>There are four types of web designs</a:t>
            </a:r>
            <a:endParaRPr lang="en-IN" b="1" u="sng" dirty="0"/>
          </a:p>
          <a:p>
            <a:pPr lvl="0">
              <a:buFont typeface="+mj-lt"/>
              <a:buAutoNum type="arabicPeriod"/>
            </a:pPr>
            <a:r>
              <a:rPr lang="en-US" dirty="0"/>
              <a:t>Adaptive</a:t>
            </a:r>
            <a:endParaRPr lang="en-IN" dirty="0"/>
          </a:p>
          <a:p>
            <a:pPr lvl="0">
              <a:buFont typeface="+mj-lt"/>
              <a:buAutoNum type="arabicPeriod"/>
            </a:pPr>
            <a:r>
              <a:rPr lang="en-US" dirty="0"/>
              <a:t>Liquid</a:t>
            </a:r>
            <a:endParaRPr lang="en-IN" dirty="0"/>
          </a:p>
          <a:p>
            <a:pPr lvl="0">
              <a:buFont typeface="+mj-lt"/>
              <a:buAutoNum type="arabicPeriod"/>
            </a:pPr>
            <a:r>
              <a:rPr lang="en-US" dirty="0"/>
              <a:t>Static</a:t>
            </a:r>
            <a:endParaRPr lang="en-IN" dirty="0"/>
          </a:p>
          <a:p>
            <a:pPr lvl="0">
              <a:buFont typeface="+mj-lt"/>
              <a:buAutoNum type="arabicPeriod"/>
            </a:pPr>
            <a:r>
              <a:rPr lang="en-US" dirty="0"/>
              <a:t>Responsive</a:t>
            </a:r>
            <a:endParaRPr lang="en-IN" dirty="0"/>
          </a:p>
          <a:p>
            <a:pPr marL="0" indent="0">
              <a:buNone/>
            </a:pPr>
            <a:r>
              <a:rPr lang="en-US" b="1" u="sng" dirty="0"/>
              <a:t>1. Adaptive:</a:t>
            </a:r>
            <a:endParaRPr lang="en-IN" u="sng" dirty="0"/>
          </a:p>
          <a:p>
            <a:pPr>
              <a:buFont typeface="Wingdings" panose="05000000000000000000" pitchFamily="2" charset="2"/>
              <a:buChar char="v"/>
            </a:pPr>
            <a:r>
              <a:rPr lang="en-US" dirty="0"/>
              <a:t>Adaptive is characterized by having defined layouts for different resolutions. Within each layout, resizing the window does not change the layout </a:t>
            </a:r>
            <a:endParaRPr lang="en-IN" dirty="0"/>
          </a:p>
          <a:p>
            <a:pPr marL="0" indent="0">
              <a:buNone/>
            </a:pPr>
            <a:r>
              <a:rPr lang="en-US" b="1" u="sng" dirty="0"/>
              <a:t>2. Liquid:</a:t>
            </a:r>
            <a:endParaRPr lang="en-IN" u="sng" dirty="0"/>
          </a:p>
          <a:p>
            <a:pPr>
              <a:buFont typeface="Wingdings" panose="05000000000000000000" pitchFamily="2" charset="2"/>
              <a:buChar char="v"/>
            </a:pPr>
            <a:r>
              <a:rPr lang="en-US" dirty="0"/>
              <a:t>Liquid (also called "Fluid") is characterized by scaling the width of parts of the design relative to the window. It tends to fail when the window is much smaller or much larger than it was originally designed for.</a:t>
            </a:r>
            <a:endParaRPr lang="en-IN" dirty="0"/>
          </a:p>
          <a:p>
            <a:endParaRPr lang="en-IN" dirty="0"/>
          </a:p>
        </p:txBody>
      </p:sp>
    </p:spTree>
    <p:extLst>
      <p:ext uri="{BB962C8B-B14F-4D97-AF65-F5344CB8AC3E}">
        <p14:creationId xmlns:p14="http://schemas.microsoft.com/office/powerpoint/2010/main" val="14443148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488</TotalTime>
  <Words>1920</Words>
  <Application>Microsoft Office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Wingdings</vt:lpstr>
      <vt:lpstr>Wingdings 3</vt:lpstr>
      <vt:lpstr>Wisp</vt:lpstr>
      <vt:lpstr>Mobile Application Testing</vt:lpstr>
      <vt:lpstr>TOPICS</vt:lpstr>
      <vt:lpstr>Mobile Application </vt:lpstr>
      <vt:lpstr>Native Application </vt:lpstr>
      <vt:lpstr>Web Application </vt:lpstr>
      <vt:lpstr>Hybrid Application </vt:lpstr>
      <vt:lpstr>Cross Platform Application </vt:lpstr>
      <vt:lpstr>PWA – Progressive Web Application </vt:lpstr>
      <vt:lpstr>WEB DESIGNS </vt:lpstr>
      <vt:lpstr>PowerPoint Presentation</vt:lpstr>
      <vt:lpstr>PowerPoint Presentation</vt:lpstr>
      <vt:lpstr>Requirement Analysis / Inception Phase </vt:lpstr>
      <vt:lpstr>PowerPoint Presentation</vt:lpstr>
      <vt:lpstr>PowerPoint Presentation</vt:lpstr>
      <vt:lpstr>PowerPoint Presentation</vt:lpstr>
      <vt:lpstr>Mobile Specific Testing </vt:lpstr>
      <vt:lpstr>PowerPoint Presentation</vt:lpstr>
      <vt:lpstr>PowerPoint Presentation</vt:lpstr>
      <vt:lpstr>PowerPoint Presentation</vt:lpstr>
      <vt:lpstr>PowerPoint Presentation</vt:lpstr>
      <vt:lpstr>PowerPoint Presentation</vt:lpstr>
      <vt:lpstr>ADB COMMANDS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Testing</dc:title>
  <dc:creator>TYSS</dc:creator>
  <cp:lastModifiedBy>Anshu Raj Gupta</cp:lastModifiedBy>
  <cp:revision>22</cp:revision>
  <dcterms:created xsi:type="dcterms:W3CDTF">2021-08-10T08:20:50Z</dcterms:created>
  <dcterms:modified xsi:type="dcterms:W3CDTF">2021-09-11T06:11:57Z</dcterms:modified>
</cp:coreProperties>
</file>