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3" autoAdjust="0"/>
    <p:restoredTop sz="80431" autoAdjust="0"/>
  </p:normalViewPr>
  <p:slideViewPr>
    <p:cSldViewPr snapToGrid="0">
      <p:cViewPr>
        <p:scale>
          <a:sx n="100" d="100"/>
          <a:sy n="100" d="100"/>
        </p:scale>
        <p:origin x="-71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AC426-A20E-4214-A66E-C719C7A297E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CE2D-EF85-4DF4-8C74-69DCBCB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6477000" y="6553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 panose="020B0502040204020203" pitchFamily="34" charset="0"/>
                <a:cs typeface="Arial" pitchFamily="34" charset="0"/>
              </a:rPr>
              <a:t>TCS - </a:t>
            </a:r>
            <a:r>
              <a:rPr lang="en-US"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 Light" panose="020B0502040204020203" pitchFamily="34" charset="0"/>
                <a:cs typeface="Arial" pitchFamily="34" charset="0"/>
              </a:rPr>
              <a:t>WestlandUtrecht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 panose="020B0502040204020203" pitchFamily="34" charset="0"/>
                <a:cs typeface="Arial" pitchFamily="34" charset="0"/>
              </a:rPr>
              <a:t> Bank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4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16801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25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5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702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787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Segoe UI Light" panose="020B0502040204020203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3084" y="6592888"/>
            <a:ext cx="869949" cy="112712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Arial" pitchFamily="34" charset="0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3751" y="6592888"/>
            <a:ext cx="1386416" cy="112712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3351" y="6594475"/>
            <a:ext cx="586316" cy="109538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Arial" pitchFamily="34" charset="0"/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4"/>
            <a:ext cx="2929467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Arial" pitchFamily="34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537634" y="60325"/>
            <a:ext cx="1134956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7634" y="925513"/>
            <a:ext cx="1134956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3"/>
            <a:endParaRPr lang="en-US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Segoe UI Light" panose="020B0502040204020203" pitchFamily="34" charset="0"/>
              <a:cs typeface="Arial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826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5926CB97-1EB5-48BC-80C4-43623F4945CC}" type="slidenum">
              <a:rPr lang="en-US" b="1" smtClean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4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Segoe UI Light" panose="020B0502040204020203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Segoe UI Light" panose="020B0502040204020203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1600" kern="1200">
          <a:solidFill>
            <a:schemeClr val="tx1"/>
          </a:solidFill>
          <a:latin typeface="Segoe UI Light" panose="020B0502040204020203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SCF </a:t>
            </a:r>
            <a:r>
              <a:rPr lang="en-US" dirty="0"/>
              <a:t>Portal – Logical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1" y="744112"/>
            <a:ext cx="915352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31" y="2200258"/>
            <a:ext cx="1238250" cy="3952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4711" y="1589810"/>
            <a:ext cx="4904509" cy="38446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API Gate</a:t>
            </a:r>
            <a:endParaRPr lang="nl-NL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647945"/>
              </p:ext>
            </p:extLst>
          </p:nvPr>
        </p:nvGraphicFramePr>
        <p:xfrm>
          <a:off x="9707778" y="1241894"/>
          <a:ext cx="2320965" cy="425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/>
                        <a:t>Designed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Framework Supports</a:t>
                      </a:r>
                      <a:endParaRPr lang="en-US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Integration using  REST API for SCF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Portal(Polymer)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Separation of UI logic and business / data logic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Event aggregation, custom events and delegation of DOM Events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Declarative UI binding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Data Validation &amp; Logging using SL4J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Caching &amp; Business</a:t>
                      </a:r>
                      <a:r>
                        <a:rPr lang="en-US" sz="1100" baseline="0" dirty="0" smtClean="0"/>
                        <a:t> Data Persistence using JPA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Authentication &amp; Authorization using TPA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URL mapping or rewriting or URL routing system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Integration with</a:t>
                      </a:r>
                      <a:r>
                        <a:rPr lang="en-US" sz="1100" baseline="0" dirty="0" smtClean="0"/>
                        <a:t> PEGA CRM  with (SOAP) / REST Services.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API Gateway and Management using Acess</a:t>
                      </a:r>
                      <a:r>
                        <a:rPr lang="en-US" sz="1100" baseline="0" dirty="0" smtClean="0"/>
                        <a:t> Token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267691" y="2088573"/>
            <a:ext cx="5679310" cy="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6121" y="2323773"/>
          <a:ext cx="1259908" cy="175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08"/>
              </a:tblGrid>
              <a:tr h="0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Shared Services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ING</a:t>
                      </a:r>
                      <a:r>
                        <a:rPr lang="nl-NL" sz="900" baseline="0" dirty="0" smtClean="0"/>
                        <a:t> Private Cloud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Infrastructure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Data Management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DevOps tooling/</a:t>
                      </a:r>
                      <a:r>
                        <a:rPr lang="nl-NL" sz="900" dirty="0" err="1" smtClean="0"/>
                        <a:t>CDaaS</a:t>
                      </a:r>
                      <a:endParaRPr lang="nl-NL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171700" y="3579863"/>
          <a:ext cx="2937565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65"/>
              </a:tblGrid>
              <a:tr h="0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                       Polymer</a:t>
                      </a:r>
                      <a:endParaRPr lang="nl-NL" sz="1100" dirty="0"/>
                    </a:p>
                  </a:txBody>
                  <a:tcPr>
                    <a:solidFill>
                      <a:srgbClr val="E4E6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                    Polymer SDK</a:t>
                      </a:r>
                      <a:endParaRPr lang="nl-NL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16725" y="2297517"/>
            <a:ext cx="404857" cy="2679894"/>
          </a:xfrm>
          <a:prstGeom prst="rect">
            <a:avLst/>
          </a:prstGeom>
          <a:solidFill>
            <a:srgbClr val="EDE6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dirty="0" smtClean="0"/>
              <a:t>Service Discovery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6743943" y="5012706"/>
            <a:ext cx="1516152" cy="84776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Pega CRM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6642814" y="2755575"/>
            <a:ext cx="1563802" cy="745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TPA</a:t>
            </a:r>
            <a:endParaRPr lang="nl-NL" dirty="0"/>
          </a:p>
        </p:txBody>
      </p:sp>
      <p:cxnSp>
        <p:nvCxnSpPr>
          <p:cNvPr id="31" name="Elbow Connector 30"/>
          <p:cNvCxnSpPr>
            <a:stCxn id="9" idx="3"/>
            <a:endCxn id="22" idx="0"/>
          </p:cNvCxnSpPr>
          <p:nvPr/>
        </p:nvCxnSpPr>
        <p:spPr>
          <a:xfrm>
            <a:off x="6459220" y="1782042"/>
            <a:ext cx="965495" cy="9735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4638" y="2286001"/>
            <a:ext cx="4313898" cy="4172104"/>
            <a:chOff x="1433945" y="2218305"/>
            <a:chExt cx="4237303" cy="4203278"/>
          </a:xfrm>
        </p:grpSpPr>
        <p:sp>
          <p:nvSpPr>
            <p:cNvPr id="16" name="Rectangle 15"/>
            <p:cNvSpPr/>
            <p:nvPr/>
          </p:nvSpPr>
          <p:spPr>
            <a:xfrm>
              <a:off x="1433945" y="2218305"/>
              <a:ext cx="4237303" cy="4203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nl-NL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Tomcat Server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5267" y="2297335"/>
              <a:ext cx="3523704" cy="18446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r>
                <a:rPr lang="nl-NL" b="1" baseline="1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Frontend</a:t>
              </a:r>
              <a:r>
                <a:rPr lang="nl-NL" baseline="12000" dirty="0" smtClean="0"/>
                <a:t> </a:t>
              </a:r>
              <a:r>
                <a:rPr lang="nl-NL" b="1" baseline="1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Web</a:t>
              </a:r>
              <a:r>
                <a:rPr lang="nl-NL" baseline="12000" dirty="0" smtClean="0"/>
                <a:t> </a:t>
              </a:r>
              <a:r>
                <a:rPr lang="nl-NL" b="1" baseline="1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</a:t>
              </a:r>
              <a:endParaRPr lang="nl-NL" b="1" baseline="1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44177" y="4684309"/>
              <a:ext cx="3534795" cy="1568864"/>
            </a:xfrm>
            <a:prstGeom prst="rect">
              <a:avLst/>
            </a:prstGeom>
            <a:solidFill>
              <a:srgbClr val="B0DFF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numCol="1" rtlCol="0" anchor="t"/>
            <a:lstStyle/>
            <a:p>
              <a:pPr algn="ctr"/>
              <a:r>
                <a:rPr lang="nl-NL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</a:t>
              </a:r>
              <a:r>
                <a:rPr lang="nl-NL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nl-NL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Boot</a:t>
              </a:r>
              <a:r>
                <a:rPr lang="nl-NL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nl-NL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Framework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4177" y="4156579"/>
              <a:ext cx="3534794" cy="48466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5267" y="5344450"/>
              <a:ext cx="3523703" cy="908724"/>
            </a:xfrm>
            <a:prstGeom prst="rect">
              <a:avLst/>
            </a:prstGeom>
          </p:spPr>
        </p:pic>
        <p:sp>
          <p:nvSpPr>
            <p:cNvPr id="33" name="Rounded Rectangle 32"/>
            <p:cNvSpPr/>
            <p:nvPr/>
          </p:nvSpPr>
          <p:spPr>
            <a:xfrm>
              <a:off x="1744177" y="4998027"/>
              <a:ext cx="3534793" cy="353618"/>
            </a:xfrm>
            <a:prstGeom prst="roundRect">
              <a:avLst/>
            </a:prstGeom>
            <a:solidFill>
              <a:srgbClr val="6DCFF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Rest Services</a:t>
              </a:r>
              <a:endParaRPr lang="nl-NL" sz="1100" dirty="0">
                <a:solidFill>
                  <a:schemeClr val="bg2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36" name="Elbow Connector 35"/>
          <p:cNvCxnSpPr/>
          <p:nvPr/>
        </p:nvCxnSpPr>
        <p:spPr>
          <a:xfrm>
            <a:off x="7128147" y="1782042"/>
            <a:ext cx="1910704" cy="436262"/>
          </a:xfrm>
          <a:prstGeom prst="bentConnector3">
            <a:avLst>
              <a:gd name="adj1" fmla="val 1000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" idx="0"/>
          </p:cNvCxnSpPr>
          <p:nvPr/>
        </p:nvCxnSpPr>
        <p:spPr>
          <a:xfrm>
            <a:off x="6391984" y="4106518"/>
            <a:ext cx="1110035" cy="9061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5286693" y="4304357"/>
            <a:ext cx="768285" cy="4456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>
            <a:off x="5348474" y="5110170"/>
            <a:ext cx="1411651" cy="3344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1665" y="1933304"/>
            <a:ext cx="73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Firewall</a:t>
            </a:r>
            <a:endParaRPr lang="nl-NL" sz="1100" dirty="0"/>
          </a:p>
        </p:txBody>
      </p:sp>
      <p:cxnSp>
        <p:nvCxnSpPr>
          <p:cNvPr id="97" name="Straight Connector 96"/>
          <p:cNvCxnSpPr>
            <a:stCxn id="93" idx="1"/>
          </p:cNvCxnSpPr>
          <p:nvPr/>
        </p:nvCxnSpPr>
        <p:spPr>
          <a:xfrm flipH="1">
            <a:off x="60152" y="2064109"/>
            <a:ext cx="451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520478" y="3531511"/>
            <a:ext cx="0" cy="2161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51201" y="5636166"/>
            <a:ext cx="338554" cy="5845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NL" sz="1000" dirty="0" smtClean="0"/>
              <a:t>Firewall</a:t>
            </a:r>
            <a:endParaRPr lang="nl-NL" sz="1000" dirty="0"/>
          </a:p>
        </p:txBody>
      </p:sp>
      <p:cxnSp>
        <p:nvCxnSpPr>
          <p:cNvPr id="105" name="Straight Connector 104"/>
          <p:cNvCxnSpPr>
            <a:stCxn id="103" idx="2"/>
          </p:cNvCxnSpPr>
          <p:nvPr/>
        </p:nvCxnSpPr>
        <p:spPr>
          <a:xfrm>
            <a:off x="6520478" y="6220686"/>
            <a:ext cx="0" cy="28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/>
          <p:cNvSpPr/>
          <p:nvPr/>
        </p:nvSpPr>
        <p:spPr>
          <a:xfrm>
            <a:off x="1905807" y="1874292"/>
            <a:ext cx="183511" cy="529341"/>
          </a:xfrm>
          <a:prstGeom prst="upDownArrow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52717" y="1489145"/>
            <a:ext cx="4515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68159" y="1387526"/>
            <a:ext cx="73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smtClean="0"/>
              <a:t>Firewall</a:t>
            </a:r>
            <a:endParaRPr lang="nl-NL" sz="11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243037" y="1492814"/>
            <a:ext cx="5679310" cy="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478" y="2387321"/>
            <a:ext cx="3182215" cy="1033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7971" y="3422639"/>
            <a:ext cx="3178722" cy="727626"/>
          </a:xfrm>
          <a:prstGeom prst="rect">
            <a:avLst/>
          </a:prstGeom>
        </p:spPr>
      </p:pic>
      <p:sp>
        <p:nvSpPr>
          <p:cNvPr id="44" name="Up-Down Arrow 43"/>
          <p:cNvSpPr/>
          <p:nvPr/>
        </p:nvSpPr>
        <p:spPr>
          <a:xfrm>
            <a:off x="2171700" y="1187506"/>
            <a:ext cx="175839" cy="337909"/>
          </a:xfrm>
          <a:prstGeom prst="upDownArrow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8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Portal – Logical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783540"/>
            <a:ext cx="9297657" cy="5350714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9706010" y="929420"/>
          <a:ext cx="2320965" cy="523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4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/>
                        <a:t>Designed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Framework Supports</a:t>
                      </a:r>
                      <a:endParaRPr lang="en-US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Integration using SOAP &amp;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REST API for Channels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Separation of UI logic and business / data logic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68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Event aggregation, custom events and delegation of DOM Events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Declarative UI binding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29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Data Validation &amp; Logging using SL4J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9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Caching &amp; Business</a:t>
                      </a:r>
                      <a:r>
                        <a:rPr lang="en-US" sz="1100" baseline="0" dirty="0" smtClean="0"/>
                        <a:t> Data Persistence using JPA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7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Authentication &amp; Authorization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7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URL mapping or rewriting or URL routing system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8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Abstraction for offline (local) storage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7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Integration with</a:t>
                      </a:r>
                      <a:r>
                        <a:rPr lang="en-US" sz="1100" baseline="0" dirty="0" smtClean="0"/>
                        <a:t> Stater Web Service (SOAP) / REST Services using WSO2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API Gateway and Management using WSO2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7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Insight using </a:t>
                      </a:r>
                      <a:r>
                        <a:rPr lang="en-US" sz="1100" dirty="0" err="1" smtClean="0"/>
                        <a:t>Cognos</a:t>
                      </a:r>
                      <a:endParaRPr lang="en-US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7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Easy</a:t>
                      </a:r>
                      <a:r>
                        <a:rPr lang="en-US" sz="1100" baseline="0" dirty="0" smtClean="0"/>
                        <a:t> Integration with CMS Product like </a:t>
                      </a:r>
                      <a:r>
                        <a:rPr lang="en-US" sz="1100" baseline="0" dirty="0" err="1" smtClean="0"/>
                        <a:t>Liferay</a:t>
                      </a:r>
                      <a:endParaRPr lang="en-US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SCF </a:t>
            </a:r>
            <a:r>
              <a:rPr lang="en-US" dirty="0"/>
              <a:t>Portal – Logical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51" y="816026"/>
            <a:ext cx="9153525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31" y="2200258"/>
            <a:ext cx="1238250" cy="3952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4711" y="1589810"/>
            <a:ext cx="4904509" cy="384464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API Gate</a:t>
            </a:r>
            <a:endParaRPr lang="nl-NL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615441"/>
              </p:ext>
            </p:extLst>
          </p:nvPr>
        </p:nvGraphicFramePr>
        <p:xfrm>
          <a:off x="9707778" y="1241894"/>
          <a:ext cx="2320965" cy="480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 dirty="0" smtClean="0"/>
                        <a:t>Designed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Framework Supports</a:t>
                      </a:r>
                      <a:endParaRPr lang="en-US" sz="110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Integration using  REST API for SCF</a:t>
                      </a:r>
                      <a:r>
                        <a:rPr lang="en-US" sz="1100" baseline="0" dirty="0" smtClean="0"/>
                        <a:t> Portal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6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Polymer UI components in build with Polymer SDK.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Separation of UI logic and business 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smtClean="0"/>
                        <a:t>data </a:t>
                      </a:r>
                      <a:r>
                        <a:rPr lang="en-US" sz="1100" dirty="0" smtClean="0"/>
                        <a:t>logic.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Event aggregation, custom events and delegation of DOM Events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Declarative UI binding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Data Validation &amp; Logging using </a:t>
                      </a:r>
                      <a:r>
                        <a:rPr lang="en-US" sz="1100" dirty="0" smtClean="0"/>
                        <a:t>Log back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Authentication &amp; Authorization using TPA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URL mapping </a:t>
                      </a:r>
                      <a:r>
                        <a:rPr lang="en-US" sz="1100" dirty="0" smtClean="0"/>
                        <a:t>with Service discovery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Integration with</a:t>
                      </a:r>
                      <a:r>
                        <a:rPr lang="en-US" sz="1100" baseline="0" dirty="0" smtClean="0"/>
                        <a:t> PEGA CRM  with (SOAP) / REST Services.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3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100" dirty="0" smtClean="0"/>
                        <a:t>API Gateway and Management using Acess</a:t>
                      </a:r>
                      <a:r>
                        <a:rPr lang="en-US" sz="1100" baseline="0" dirty="0" smtClean="0"/>
                        <a:t> Token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364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Segoe UI Light" panose="020B0502040204020203" pitchFamily="34" charset="0"/>
                        </a:rPr>
                        <a:t>Tracing and Monitoring supported by GMTT.</a:t>
                      </a:r>
                      <a:endParaRPr lang="en-US" sz="110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267691" y="2088573"/>
            <a:ext cx="5679310" cy="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62787"/>
              </p:ext>
            </p:extLst>
          </p:nvPr>
        </p:nvGraphicFramePr>
        <p:xfrm>
          <a:off x="86121" y="2323773"/>
          <a:ext cx="1259908" cy="175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08"/>
              </a:tblGrid>
              <a:tr h="0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Shared Services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ING</a:t>
                      </a:r>
                      <a:r>
                        <a:rPr lang="nl-NL" sz="900" baseline="0" dirty="0" smtClean="0"/>
                        <a:t> Private Cloud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Infrastructure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Data Management</a:t>
                      </a:r>
                      <a:endParaRPr lang="nl-NL" sz="900" dirty="0"/>
                    </a:p>
                  </a:txBody>
                  <a:tcPr/>
                </a:tc>
              </a:tr>
              <a:tr h="381829">
                <a:tc>
                  <a:txBody>
                    <a:bodyPr/>
                    <a:lstStyle/>
                    <a:p>
                      <a:r>
                        <a:rPr lang="nl-NL" sz="900" dirty="0" smtClean="0"/>
                        <a:t>DevOps tooling/</a:t>
                      </a:r>
                      <a:r>
                        <a:rPr lang="nl-NL" sz="900" dirty="0" err="1" smtClean="0"/>
                        <a:t>CDaaS</a:t>
                      </a:r>
                      <a:endParaRPr lang="nl-NL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50223"/>
              </p:ext>
            </p:extLst>
          </p:nvPr>
        </p:nvGraphicFramePr>
        <p:xfrm>
          <a:off x="2171700" y="3579863"/>
          <a:ext cx="2937565" cy="62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65"/>
              </a:tblGrid>
              <a:tr h="0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                       Polymer</a:t>
                      </a:r>
                      <a:endParaRPr lang="nl-NL" sz="1100" dirty="0"/>
                    </a:p>
                  </a:txBody>
                  <a:tcPr>
                    <a:solidFill>
                      <a:srgbClr val="E4E6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                    Polymer SDK</a:t>
                      </a:r>
                      <a:endParaRPr lang="nl-NL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16725" y="2297517"/>
            <a:ext cx="404857" cy="267989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dirty="0" smtClean="0"/>
              <a:t>Service Discovery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6743943" y="5012706"/>
            <a:ext cx="1516152" cy="847767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Pega CRM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6642814" y="2755575"/>
            <a:ext cx="1563802" cy="745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TPA</a:t>
            </a:r>
            <a:endParaRPr lang="nl-NL" dirty="0"/>
          </a:p>
        </p:txBody>
      </p:sp>
      <p:cxnSp>
        <p:nvCxnSpPr>
          <p:cNvPr id="31" name="Elbow Connector 30"/>
          <p:cNvCxnSpPr>
            <a:stCxn id="9" idx="3"/>
            <a:endCxn id="22" idx="0"/>
          </p:cNvCxnSpPr>
          <p:nvPr/>
        </p:nvCxnSpPr>
        <p:spPr>
          <a:xfrm>
            <a:off x="6459220" y="1782042"/>
            <a:ext cx="965495" cy="9735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4638" y="2286001"/>
            <a:ext cx="4313898" cy="4172104"/>
            <a:chOff x="1433945" y="2218305"/>
            <a:chExt cx="4237303" cy="4203278"/>
          </a:xfrm>
        </p:grpSpPr>
        <p:sp>
          <p:nvSpPr>
            <p:cNvPr id="16" name="Rectangle 15"/>
            <p:cNvSpPr/>
            <p:nvPr/>
          </p:nvSpPr>
          <p:spPr>
            <a:xfrm>
              <a:off x="1433945" y="2218305"/>
              <a:ext cx="4237303" cy="4203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nl-NL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Tomcat Server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5267" y="2297335"/>
              <a:ext cx="3523704" cy="18446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r>
                <a:rPr lang="nl-NL" b="1" baseline="1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Frontend</a:t>
              </a:r>
              <a:r>
                <a:rPr lang="nl-NL" baseline="12000" dirty="0" smtClean="0"/>
                <a:t> </a:t>
              </a:r>
              <a:r>
                <a:rPr lang="nl-NL" b="1" baseline="1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Web</a:t>
              </a:r>
              <a:r>
                <a:rPr lang="nl-NL" baseline="12000" dirty="0" smtClean="0"/>
                <a:t> </a:t>
              </a:r>
              <a:r>
                <a:rPr lang="nl-NL" b="1" baseline="1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</a:t>
              </a:r>
              <a:endParaRPr lang="nl-NL" b="1" baseline="1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5608" y="2341825"/>
              <a:ext cx="2993657" cy="106435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744177" y="4684309"/>
              <a:ext cx="3534795" cy="1253311"/>
            </a:xfrm>
            <a:prstGeom prst="rect">
              <a:avLst/>
            </a:prstGeom>
            <a:solidFill>
              <a:srgbClr val="B0DFF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numCol="1" rtlCol="0" anchor="t"/>
            <a:lstStyle/>
            <a:p>
              <a:pPr algn="ctr"/>
              <a:r>
                <a:rPr lang="nl-NL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</a:t>
              </a:r>
              <a:r>
                <a:rPr lang="nl-NL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nl-NL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Boot</a:t>
              </a:r>
              <a:r>
                <a:rPr lang="nl-NL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nl-NL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Framework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4177" y="4156579"/>
              <a:ext cx="3534794" cy="48466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2115608" y="3437301"/>
              <a:ext cx="2993657" cy="466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/>
                <a:t>Polymer &amp; Polymer SDK</a:t>
              </a:r>
              <a:endParaRPr lang="nl-NL" sz="11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744177" y="4998027"/>
              <a:ext cx="3534793" cy="353618"/>
            </a:xfrm>
            <a:prstGeom prst="roundRect">
              <a:avLst/>
            </a:prstGeom>
            <a:solidFill>
              <a:srgbClr val="89C35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 smtClean="0">
                  <a:solidFill>
                    <a:schemeClr val="bg2">
                      <a:lumMod val="95000"/>
                      <a:lumOff val="5000"/>
                    </a:schemeClr>
                  </a:solidFill>
                </a:rPr>
                <a:t>Rest Services</a:t>
              </a:r>
              <a:endParaRPr lang="nl-NL" sz="1100" dirty="0">
                <a:solidFill>
                  <a:schemeClr val="bg2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36" name="Elbow Connector 35"/>
          <p:cNvCxnSpPr/>
          <p:nvPr/>
        </p:nvCxnSpPr>
        <p:spPr>
          <a:xfrm>
            <a:off x="7128147" y="1782042"/>
            <a:ext cx="1910704" cy="436262"/>
          </a:xfrm>
          <a:prstGeom prst="bentConnector3">
            <a:avLst>
              <a:gd name="adj1" fmla="val 1000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" idx="0"/>
          </p:cNvCxnSpPr>
          <p:nvPr/>
        </p:nvCxnSpPr>
        <p:spPr>
          <a:xfrm>
            <a:off x="6391984" y="4106518"/>
            <a:ext cx="1110035" cy="9061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6121" y="1928185"/>
            <a:ext cx="1126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Corporate Firewall</a:t>
            </a:r>
            <a:endParaRPr lang="nl-NL" sz="9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6520478" y="3531511"/>
            <a:ext cx="0" cy="2161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51201" y="5636166"/>
            <a:ext cx="338554" cy="5845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NL" sz="1000" dirty="0" smtClean="0"/>
              <a:t>Firewall</a:t>
            </a:r>
            <a:endParaRPr lang="nl-NL" sz="1000" dirty="0"/>
          </a:p>
        </p:txBody>
      </p:sp>
      <p:cxnSp>
        <p:nvCxnSpPr>
          <p:cNvPr id="105" name="Straight Connector 104"/>
          <p:cNvCxnSpPr>
            <a:stCxn id="103" idx="2"/>
          </p:cNvCxnSpPr>
          <p:nvPr/>
        </p:nvCxnSpPr>
        <p:spPr>
          <a:xfrm>
            <a:off x="6520478" y="6220686"/>
            <a:ext cx="0" cy="28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/>
          <p:cNvSpPr/>
          <p:nvPr/>
        </p:nvSpPr>
        <p:spPr>
          <a:xfrm>
            <a:off x="1905807" y="1874292"/>
            <a:ext cx="183511" cy="529341"/>
          </a:xfrm>
          <a:prstGeom prst="upDownArrow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TextBox 113"/>
          <p:cNvSpPr txBox="1"/>
          <p:nvPr/>
        </p:nvSpPr>
        <p:spPr>
          <a:xfrm>
            <a:off x="324165" y="1385837"/>
            <a:ext cx="1021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Domain Firewall</a:t>
            </a:r>
            <a:endParaRPr lang="nl-NL" sz="900" dirty="0"/>
          </a:p>
        </p:txBody>
      </p:sp>
      <p:cxnSp>
        <p:nvCxnSpPr>
          <p:cNvPr id="115" name="Straight Connector 114"/>
          <p:cNvCxnSpPr>
            <a:stCxn id="114" idx="3"/>
          </p:cNvCxnSpPr>
          <p:nvPr/>
        </p:nvCxnSpPr>
        <p:spPr>
          <a:xfrm>
            <a:off x="1346029" y="1501253"/>
            <a:ext cx="5559769" cy="6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Up-Down Arrow 119"/>
          <p:cNvSpPr/>
          <p:nvPr/>
        </p:nvSpPr>
        <p:spPr>
          <a:xfrm>
            <a:off x="2471753" y="1298286"/>
            <a:ext cx="177930" cy="368031"/>
          </a:xfrm>
          <a:prstGeom prst="upDownArrow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768" y="5436589"/>
            <a:ext cx="3514925" cy="352425"/>
          </a:xfrm>
          <a:prstGeom prst="rect">
            <a:avLst/>
          </a:prstGeom>
        </p:spPr>
      </p:pic>
      <p:sp>
        <p:nvSpPr>
          <p:cNvPr id="130" name="Up-Down Arrow 129"/>
          <p:cNvSpPr/>
          <p:nvPr/>
        </p:nvSpPr>
        <p:spPr>
          <a:xfrm>
            <a:off x="6123452" y="1955742"/>
            <a:ext cx="177930" cy="368031"/>
          </a:xfrm>
          <a:prstGeom prst="upDownArrow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Left-Right Arrow 131"/>
          <p:cNvSpPr/>
          <p:nvPr/>
        </p:nvSpPr>
        <p:spPr>
          <a:xfrm>
            <a:off x="5742713" y="3982250"/>
            <a:ext cx="356266" cy="124268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Left-Right Arrow 133"/>
          <p:cNvSpPr/>
          <p:nvPr/>
        </p:nvSpPr>
        <p:spPr>
          <a:xfrm>
            <a:off x="5758536" y="5436589"/>
            <a:ext cx="985407" cy="199577"/>
          </a:xfrm>
          <a:prstGeom prst="leftRightArrow">
            <a:avLst/>
          </a:prstGeom>
          <a:solidFill>
            <a:schemeClr val="bg2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" id="{3C56ABA0-CDD6-4714-974F-9FD8DCDB5ECF}" vid="{375C4A85-3F95-4A6F-AB8F-CDA4614EA1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349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Myriad Pro</vt:lpstr>
      <vt:lpstr>Segoe UI Light</vt:lpstr>
      <vt:lpstr>Wingdings</vt:lpstr>
      <vt:lpstr>1_Corp Template 2014</vt:lpstr>
      <vt:lpstr>SCF Portal – Logical Architecture</vt:lpstr>
      <vt:lpstr>Mortgage Portal – Logical Architecture</vt:lpstr>
      <vt:lpstr>SCF Portal – Logical Architecture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Mortgage Portal Implementation</dc:title>
  <dc:creator>Ashu  Yadav</dc:creator>
  <cp:lastModifiedBy>Agarwal, S. (Sujit)</cp:lastModifiedBy>
  <cp:revision>55</cp:revision>
  <dcterms:created xsi:type="dcterms:W3CDTF">2016-08-06T13:14:50Z</dcterms:created>
  <dcterms:modified xsi:type="dcterms:W3CDTF">2018-06-02T22:47:14Z</dcterms:modified>
</cp:coreProperties>
</file>