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92" r:id="rId5"/>
    <p:sldId id="482" r:id="rId6"/>
    <p:sldId id="461" r:id="rId7"/>
    <p:sldId id="484" r:id="rId8"/>
    <p:sldId id="485" r:id="rId9"/>
    <p:sldId id="486" r:id="rId10"/>
    <p:sldId id="474" r:id="rId11"/>
    <p:sldId id="472" r:id="rId12"/>
    <p:sldId id="464" r:id="rId13"/>
    <p:sldId id="465" r:id="rId14"/>
    <p:sldId id="489" r:id="rId15"/>
    <p:sldId id="469" r:id="rId16"/>
    <p:sldId id="473" r:id="rId17"/>
    <p:sldId id="466" r:id="rId18"/>
    <p:sldId id="467" r:id="rId19"/>
    <p:sldId id="468" r:id="rId20"/>
    <p:sldId id="475" r:id="rId21"/>
    <p:sldId id="479" r:id="rId22"/>
    <p:sldId id="488" r:id="rId23"/>
    <p:sldId id="470" r:id="rId24"/>
    <p:sldId id="480" r:id="rId25"/>
    <p:sldId id="487" r:id="rId26"/>
    <p:sldId id="462" r:id="rId27"/>
    <p:sldId id="478" r:id="rId28"/>
    <p:sldId id="471" r:id="rId29"/>
    <p:sldId id="483" r:id="rId30"/>
  </p:sldIdLst>
  <p:sldSz cx="9144000" cy="5143500" type="screen16x9"/>
  <p:notesSz cx="6797675" cy="9926638"/>
  <p:embeddedFontLst>
    <p:embeddedFont>
      <p:font typeface="ING Me" panose="02000506040000020004" pitchFamily="2" charset="0"/>
      <p:regular r:id="rId33"/>
      <p:bold r:id="rId34"/>
      <p:italic r:id="rId35"/>
      <p:boldItalic r:id="rId36"/>
    </p:embeddedFont>
  </p:embeddedFontLst>
  <p:custDataLst>
    <p:tags r:id="rId37"/>
  </p:custData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Doc" id="{6EA26274-CF62-4584-AF88-DAB712589CB3}">
          <p14:sldIdLst>
            <p14:sldId id="292"/>
            <p14:sldId id="482"/>
            <p14:sldId id="461"/>
            <p14:sldId id="484"/>
            <p14:sldId id="485"/>
            <p14:sldId id="486"/>
            <p14:sldId id="474"/>
            <p14:sldId id="472"/>
            <p14:sldId id="464"/>
            <p14:sldId id="465"/>
            <p14:sldId id="489"/>
            <p14:sldId id="469"/>
            <p14:sldId id="473"/>
            <p14:sldId id="466"/>
            <p14:sldId id="467"/>
            <p14:sldId id="468"/>
            <p14:sldId id="475"/>
            <p14:sldId id="479"/>
            <p14:sldId id="488"/>
            <p14:sldId id="470"/>
            <p14:sldId id="480"/>
            <p14:sldId id="487"/>
            <p14:sldId id="462"/>
            <p14:sldId id="478"/>
            <p14:sldId id="471"/>
            <p14:sldId id="4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5500"/>
    <a:srgbClr val="FF6600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8824" autoAdjust="0"/>
  </p:normalViewPr>
  <p:slideViewPr>
    <p:cSldViewPr snapToGrid="0">
      <p:cViewPr varScale="1">
        <p:scale>
          <a:sx n="154" d="100"/>
          <a:sy n="154" d="100"/>
        </p:scale>
        <p:origin x="420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834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F41A9-196B-4CD2-8EAC-1B1AE88E688B}" type="datetimeFigureOut">
              <a:rPr lang="en-GB" smtClean="0"/>
              <a:t>03/06/2018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274F5-5671-4EC8-A70B-DCEC372827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412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32D18-22D7-4C43-A89C-E8212B688960}" type="datetimeFigureOut">
              <a:rPr lang="en-GB" smtClean="0"/>
              <a:t>03/06/2018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BAB96-EAB6-479F-86F7-2B1BA9370F5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67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BAB96-EAB6-479F-86F7-2B1BA9370F5B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7326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BAB96-EAB6-479F-86F7-2B1BA9370F5B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7000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BAB96-EAB6-479F-86F7-2B1BA9370F5B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2058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Zorgen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dat</a:t>
            </a:r>
            <a:r>
              <a:rPr lang="en-GB" baseline="0" dirty="0" smtClean="0"/>
              <a:t> de data die </a:t>
            </a:r>
            <a:r>
              <a:rPr lang="en-GB" baseline="0" dirty="0" err="1" smtClean="0"/>
              <a:t>beschikbaar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komt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ergens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opgeslagen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wordt</a:t>
            </a:r>
            <a:r>
              <a:rPr lang="en-GB" baseline="0" smtClean="0"/>
              <a:t>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BAB96-EAB6-479F-86F7-2B1BA9370F5B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641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itle Slide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3"/>
          <p:cNvSpPr>
            <a:spLocks/>
          </p:cNvSpPr>
          <p:nvPr userDrawn="1"/>
        </p:nvSpPr>
        <p:spPr bwMode="auto">
          <a:xfrm>
            <a:off x="0" y="1274763"/>
            <a:ext cx="4381500" cy="1868488"/>
          </a:xfrm>
          <a:custGeom>
            <a:avLst/>
            <a:gdLst>
              <a:gd name="T0" fmla="*/ 0 w 1380"/>
              <a:gd name="T1" fmla="*/ 0 h 588"/>
              <a:gd name="T2" fmla="*/ 0 w 1380"/>
              <a:gd name="T3" fmla="*/ 588 h 588"/>
              <a:gd name="T4" fmla="*/ 1356 w 1380"/>
              <a:gd name="T5" fmla="*/ 588 h 588"/>
              <a:gd name="T6" fmla="*/ 1380 w 1380"/>
              <a:gd name="T7" fmla="*/ 564 h 588"/>
              <a:gd name="T8" fmla="*/ 1380 w 1380"/>
              <a:gd name="T9" fmla="*/ 24 h 588"/>
              <a:gd name="T10" fmla="*/ 1356 w 1380"/>
              <a:gd name="T11" fmla="*/ 0 h 588"/>
              <a:gd name="T12" fmla="*/ 0 w 1380"/>
              <a:gd name="T13" fmla="*/ 0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0" h="588">
                <a:moveTo>
                  <a:pt x="0" y="0"/>
                </a:moveTo>
                <a:cubicBezTo>
                  <a:pt x="0" y="588"/>
                  <a:pt x="0" y="588"/>
                  <a:pt x="0" y="588"/>
                </a:cubicBezTo>
                <a:cubicBezTo>
                  <a:pt x="1356" y="588"/>
                  <a:pt x="1356" y="588"/>
                  <a:pt x="1356" y="588"/>
                </a:cubicBezTo>
                <a:cubicBezTo>
                  <a:pt x="1356" y="588"/>
                  <a:pt x="1380" y="588"/>
                  <a:pt x="1380" y="564"/>
                </a:cubicBezTo>
                <a:cubicBezTo>
                  <a:pt x="1380" y="24"/>
                  <a:pt x="1380" y="24"/>
                  <a:pt x="1380" y="24"/>
                </a:cubicBezTo>
                <a:cubicBezTo>
                  <a:pt x="1380" y="24"/>
                  <a:pt x="1380" y="0"/>
                  <a:pt x="135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GB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4452496"/>
            <a:ext cx="9144000" cy="691003"/>
            <a:chOff x="0" y="4452496"/>
            <a:chExt cx="9144000" cy="691003"/>
          </a:xfrm>
        </p:grpSpPr>
        <p:sp>
          <p:nvSpPr>
            <p:cNvPr id="20" name="Rectangle 8"/>
            <p:cNvSpPr>
              <a:spLocks noChangeArrowheads="1"/>
            </p:cNvSpPr>
            <p:nvPr userDrawn="1"/>
          </p:nvSpPr>
          <p:spPr bwMode="gray">
            <a:xfrm>
              <a:off x="0" y="4452496"/>
              <a:ext cx="9144000" cy="691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gray">
            <a:xfrm>
              <a:off x="635112" y="4694178"/>
              <a:ext cx="1651559" cy="212151"/>
            </a:xfrm>
            <a:custGeom>
              <a:avLst/>
              <a:gdLst>
                <a:gd name="T0" fmla="*/ 86 w 520"/>
                <a:gd name="T1" fmla="*/ 10 h 67"/>
                <a:gd name="T2" fmla="*/ 501 w 520"/>
                <a:gd name="T3" fmla="*/ 58 h 67"/>
                <a:gd name="T4" fmla="*/ 510 w 520"/>
                <a:gd name="T5" fmla="*/ 57 h 67"/>
                <a:gd name="T6" fmla="*/ 510 w 520"/>
                <a:gd name="T7" fmla="*/ 19 h 67"/>
                <a:gd name="T8" fmla="*/ 520 w 520"/>
                <a:gd name="T9" fmla="*/ 64 h 67"/>
                <a:gd name="T10" fmla="*/ 443 w 520"/>
                <a:gd name="T11" fmla="*/ 19 h 67"/>
                <a:gd name="T12" fmla="*/ 453 w 520"/>
                <a:gd name="T13" fmla="*/ 36 h 67"/>
                <a:gd name="T14" fmla="*/ 464 w 520"/>
                <a:gd name="T15" fmla="*/ 17 h 67"/>
                <a:gd name="T16" fmla="*/ 443 w 520"/>
                <a:gd name="T17" fmla="*/ 19 h 67"/>
                <a:gd name="T18" fmla="*/ 413 w 520"/>
                <a:gd name="T19" fmla="*/ 43 h 67"/>
                <a:gd name="T20" fmla="*/ 412 w 520"/>
                <a:gd name="T21" fmla="*/ 58 h 67"/>
                <a:gd name="T22" fmla="*/ 394 w 520"/>
                <a:gd name="T23" fmla="*/ 24 h 67"/>
                <a:gd name="T24" fmla="*/ 422 w 520"/>
                <a:gd name="T25" fmla="*/ 37 h 67"/>
                <a:gd name="T26" fmla="*/ 423 w 520"/>
                <a:gd name="T27" fmla="*/ 61 h 67"/>
                <a:gd name="T28" fmla="*/ 353 w 520"/>
                <a:gd name="T29" fmla="*/ 29 h 67"/>
                <a:gd name="T30" fmla="*/ 360 w 520"/>
                <a:gd name="T31" fmla="*/ 66 h 67"/>
                <a:gd name="T32" fmla="*/ 375 w 520"/>
                <a:gd name="T33" fmla="*/ 18 h 67"/>
                <a:gd name="T34" fmla="*/ 367 w 520"/>
                <a:gd name="T35" fmla="*/ 57 h 67"/>
                <a:gd name="T36" fmla="*/ 347 w 520"/>
                <a:gd name="T37" fmla="*/ 19 h 67"/>
                <a:gd name="T38" fmla="*/ 339 w 520"/>
                <a:gd name="T39" fmla="*/ 57 h 67"/>
                <a:gd name="T40" fmla="*/ 321 w 520"/>
                <a:gd name="T41" fmla="*/ 18 h 67"/>
                <a:gd name="T42" fmla="*/ 351 w 520"/>
                <a:gd name="T43" fmla="*/ 45 h 67"/>
                <a:gd name="T44" fmla="*/ 285 w 520"/>
                <a:gd name="T45" fmla="*/ 66 h 67"/>
                <a:gd name="T46" fmla="*/ 312 w 520"/>
                <a:gd name="T47" fmla="*/ 29 h 67"/>
                <a:gd name="T48" fmla="*/ 295 w 520"/>
                <a:gd name="T49" fmla="*/ 24 h 67"/>
                <a:gd name="T50" fmla="*/ 239 w 520"/>
                <a:gd name="T51" fmla="*/ 42 h 67"/>
                <a:gd name="T52" fmla="*/ 253 w 520"/>
                <a:gd name="T53" fmla="*/ 58 h 67"/>
                <a:gd name="T54" fmla="*/ 253 w 520"/>
                <a:gd name="T55" fmla="*/ 18 h 67"/>
                <a:gd name="T56" fmla="*/ 278 w 520"/>
                <a:gd name="T57" fmla="*/ 42 h 67"/>
                <a:gd name="T58" fmla="*/ 216 w 520"/>
                <a:gd name="T59" fmla="*/ 66 h 67"/>
                <a:gd name="T60" fmla="*/ 225 w 520"/>
                <a:gd name="T61" fmla="*/ 19 h 67"/>
                <a:gd name="T62" fmla="*/ 225 w 520"/>
                <a:gd name="T63" fmla="*/ 10 h 67"/>
                <a:gd name="T64" fmla="*/ 206 w 520"/>
                <a:gd name="T65" fmla="*/ 19 h 67"/>
                <a:gd name="T66" fmla="*/ 191 w 520"/>
                <a:gd name="T67" fmla="*/ 17 h 67"/>
                <a:gd name="T68" fmla="*/ 162 w 520"/>
                <a:gd name="T69" fmla="*/ 0 h 67"/>
                <a:gd name="T70" fmla="*/ 166 w 520"/>
                <a:gd name="T71" fmla="*/ 47 h 67"/>
                <a:gd name="T72" fmla="*/ 199 w 520"/>
                <a:gd name="T73" fmla="*/ 66 h 67"/>
                <a:gd name="T74" fmla="*/ 106 w 520"/>
                <a:gd name="T75" fmla="*/ 19 h 67"/>
                <a:gd name="T76" fmla="*/ 110 w 520"/>
                <a:gd name="T77" fmla="*/ 66 h 67"/>
                <a:gd name="T78" fmla="*/ 141 w 520"/>
                <a:gd name="T79" fmla="*/ 37 h 67"/>
                <a:gd name="T80" fmla="*/ 146 w 520"/>
                <a:gd name="T81" fmla="*/ 37 h 67"/>
                <a:gd name="T82" fmla="*/ 88 w 520"/>
                <a:gd name="T83" fmla="*/ 66 h 67"/>
                <a:gd name="T84" fmla="*/ 83 w 520"/>
                <a:gd name="T85" fmla="*/ 66 h 67"/>
                <a:gd name="T86" fmla="*/ 33 w 520"/>
                <a:gd name="T87" fmla="*/ 0 h 67"/>
                <a:gd name="T88" fmla="*/ 33 w 520"/>
                <a:gd name="T89" fmla="*/ 66 h 67"/>
                <a:gd name="T90" fmla="*/ 63 w 520"/>
                <a:gd name="T91" fmla="*/ 38 h 67"/>
                <a:gd name="T92" fmla="*/ 67 w 520"/>
                <a:gd name="T93" fmla="*/ 38 h 67"/>
                <a:gd name="T94" fmla="*/ 5 w 520"/>
                <a:gd name="T95" fmla="*/ 17 h 67"/>
                <a:gd name="T96" fmla="*/ 5 w 520"/>
                <a:gd name="T97" fmla="*/ 21 h 67"/>
                <a:gd name="T98" fmla="*/ 14 w 520"/>
                <a:gd name="T99" fmla="*/ 62 h 67"/>
                <a:gd name="T100" fmla="*/ 13 w 520"/>
                <a:gd name="T101" fmla="*/ 66 h 67"/>
                <a:gd name="T102" fmla="*/ 0 w 520"/>
                <a:gd name="T103" fmla="*/ 21 h 67"/>
                <a:gd name="T104" fmla="*/ 5 w 520"/>
                <a:gd name="T10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20" h="67">
                  <a:moveTo>
                    <a:pt x="86" y="1"/>
                  </a:moveTo>
                  <a:cubicBezTo>
                    <a:pt x="83" y="1"/>
                    <a:pt x="82" y="3"/>
                    <a:pt x="82" y="5"/>
                  </a:cubicBezTo>
                  <a:cubicBezTo>
                    <a:pt x="82" y="8"/>
                    <a:pt x="83" y="10"/>
                    <a:pt x="86" y="10"/>
                  </a:cubicBezTo>
                  <a:cubicBezTo>
                    <a:pt x="88" y="10"/>
                    <a:pt x="90" y="8"/>
                    <a:pt x="90" y="5"/>
                  </a:cubicBezTo>
                  <a:cubicBezTo>
                    <a:pt x="90" y="3"/>
                    <a:pt x="88" y="1"/>
                    <a:pt x="86" y="1"/>
                  </a:cubicBezTo>
                  <a:moveTo>
                    <a:pt x="501" y="58"/>
                  </a:moveTo>
                  <a:cubicBezTo>
                    <a:pt x="491" y="58"/>
                    <a:pt x="486" y="49"/>
                    <a:pt x="486" y="42"/>
                  </a:cubicBezTo>
                  <a:cubicBezTo>
                    <a:pt x="486" y="30"/>
                    <a:pt x="498" y="23"/>
                    <a:pt x="510" y="28"/>
                  </a:cubicBezTo>
                  <a:cubicBezTo>
                    <a:pt x="510" y="57"/>
                    <a:pt x="510" y="57"/>
                    <a:pt x="510" y="57"/>
                  </a:cubicBezTo>
                  <a:cubicBezTo>
                    <a:pt x="507" y="57"/>
                    <a:pt x="504" y="58"/>
                    <a:pt x="501" y="58"/>
                  </a:cubicBezTo>
                  <a:moveTo>
                    <a:pt x="510" y="0"/>
                  </a:moveTo>
                  <a:cubicBezTo>
                    <a:pt x="510" y="19"/>
                    <a:pt x="510" y="19"/>
                    <a:pt x="510" y="19"/>
                  </a:cubicBezTo>
                  <a:cubicBezTo>
                    <a:pt x="491" y="12"/>
                    <a:pt x="476" y="26"/>
                    <a:pt x="476" y="42"/>
                  </a:cubicBezTo>
                  <a:cubicBezTo>
                    <a:pt x="476" y="54"/>
                    <a:pt x="485" y="66"/>
                    <a:pt x="501" y="66"/>
                  </a:cubicBezTo>
                  <a:cubicBezTo>
                    <a:pt x="507" y="66"/>
                    <a:pt x="513" y="66"/>
                    <a:pt x="520" y="64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510" y="0"/>
                  </a:lnTo>
                  <a:close/>
                  <a:moveTo>
                    <a:pt x="443" y="19"/>
                  </a:moveTo>
                  <a:cubicBezTo>
                    <a:pt x="443" y="66"/>
                    <a:pt x="443" y="66"/>
                    <a:pt x="443" y="66"/>
                  </a:cubicBezTo>
                  <a:cubicBezTo>
                    <a:pt x="453" y="66"/>
                    <a:pt x="453" y="66"/>
                    <a:pt x="453" y="66"/>
                  </a:cubicBezTo>
                  <a:cubicBezTo>
                    <a:pt x="453" y="36"/>
                    <a:pt x="453" y="36"/>
                    <a:pt x="453" y="36"/>
                  </a:cubicBezTo>
                  <a:cubicBezTo>
                    <a:pt x="453" y="27"/>
                    <a:pt x="463" y="24"/>
                    <a:pt x="470" y="29"/>
                  </a:cubicBezTo>
                  <a:cubicBezTo>
                    <a:pt x="475" y="21"/>
                    <a:pt x="475" y="21"/>
                    <a:pt x="475" y="21"/>
                  </a:cubicBezTo>
                  <a:cubicBezTo>
                    <a:pt x="471" y="18"/>
                    <a:pt x="467" y="17"/>
                    <a:pt x="464" y="17"/>
                  </a:cubicBezTo>
                  <a:cubicBezTo>
                    <a:pt x="461" y="18"/>
                    <a:pt x="456" y="18"/>
                    <a:pt x="453" y="24"/>
                  </a:cubicBezTo>
                  <a:cubicBezTo>
                    <a:pt x="452" y="19"/>
                    <a:pt x="452" y="19"/>
                    <a:pt x="452" y="19"/>
                  </a:cubicBezTo>
                  <a:lnTo>
                    <a:pt x="443" y="19"/>
                  </a:lnTo>
                  <a:close/>
                  <a:moveTo>
                    <a:pt x="412" y="58"/>
                  </a:moveTo>
                  <a:cubicBezTo>
                    <a:pt x="404" y="58"/>
                    <a:pt x="400" y="55"/>
                    <a:pt x="400" y="50"/>
                  </a:cubicBezTo>
                  <a:cubicBezTo>
                    <a:pt x="400" y="46"/>
                    <a:pt x="405" y="43"/>
                    <a:pt x="413" y="43"/>
                  </a:cubicBezTo>
                  <a:cubicBezTo>
                    <a:pt x="416" y="43"/>
                    <a:pt x="419" y="43"/>
                    <a:pt x="422" y="45"/>
                  </a:cubicBezTo>
                  <a:cubicBezTo>
                    <a:pt x="422" y="54"/>
                    <a:pt x="422" y="54"/>
                    <a:pt x="422" y="54"/>
                  </a:cubicBezTo>
                  <a:cubicBezTo>
                    <a:pt x="420" y="56"/>
                    <a:pt x="415" y="58"/>
                    <a:pt x="412" y="58"/>
                  </a:cubicBezTo>
                  <a:moveTo>
                    <a:pt x="432" y="66"/>
                  </a:moveTo>
                  <a:cubicBezTo>
                    <a:pt x="432" y="37"/>
                    <a:pt x="432" y="37"/>
                    <a:pt x="432" y="37"/>
                  </a:cubicBezTo>
                  <a:cubicBezTo>
                    <a:pt x="432" y="16"/>
                    <a:pt x="407" y="13"/>
                    <a:pt x="394" y="24"/>
                  </a:cubicBezTo>
                  <a:cubicBezTo>
                    <a:pt x="398" y="30"/>
                    <a:pt x="398" y="30"/>
                    <a:pt x="398" y="30"/>
                  </a:cubicBezTo>
                  <a:cubicBezTo>
                    <a:pt x="402" y="27"/>
                    <a:pt x="406" y="26"/>
                    <a:pt x="411" y="26"/>
                  </a:cubicBezTo>
                  <a:cubicBezTo>
                    <a:pt x="417" y="26"/>
                    <a:pt x="422" y="29"/>
                    <a:pt x="422" y="37"/>
                  </a:cubicBezTo>
                  <a:cubicBezTo>
                    <a:pt x="420" y="35"/>
                    <a:pt x="416" y="34"/>
                    <a:pt x="413" y="34"/>
                  </a:cubicBezTo>
                  <a:cubicBezTo>
                    <a:pt x="384" y="34"/>
                    <a:pt x="384" y="67"/>
                    <a:pt x="409" y="67"/>
                  </a:cubicBezTo>
                  <a:cubicBezTo>
                    <a:pt x="415" y="67"/>
                    <a:pt x="419" y="66"/>
                    <a:pt x="423" y="61"/>
                  </a:cubicBezTo>
                  <a:cubicBezTo>
                    <a:pt x="424" y="66"/>
                    <a:pt x="424" y="66"/>
                    <a:pt x="424" y="66"/>
                  </a:cubicBezTo>
                  <a:lnTo>
                    <a:pt x="432" y="66"/>
                  </a:lnTo>
                  <a:close/>
                  <a:moveTo>
                    <a:pt x="353" y="29"/>
                  </a:moveTo>
                  <a:cubicBezTo>
                    <a:pt x="353" y="29"/>
                    <a:pt x="353" y="29"/>
                    <a:pt x="353" y="29"/>
                  </a:cubicBezTo>
                  <a:cubicBezTo>
                    <a:pt x="355" y="45"/>
                    <a:pt x="355" y="45"/>
                    <a:pt x="355" y="45"/>
                  </a:cubicBezTo>
                  <a:cubicBezTo>
                    <a:pt x="360" y="66"/>
                    <a:pt x="360" y="66"/>
                    <a:pt x="360" y="66"/>
                  </a:cubicBezTo>
                  <a:cubicBezTo>
                    <a:pt x="374" y="66"/>
                    <a:pt x="374" y="66"/>
                    <a:pt x="374" y="66"/>
                  </a:cubicBezTo>
                  <a:cubicBezTo>
                    <a:pt x="385" y="18"/>
                    <a:pt x="385" y="18"/>
                    <a:pt x="385" y="18"/>
                  </a:cubicBezTo>
                  <a:cubicBezTo>
                    <a:pt x="375" y="18"/>
                    <a:pt x="375" y="18"/>
                    <a:pt x="375" y="18"/>
                  </a:cubicBezTo>
                  <a:cubicBezTo>
                    <a:pt x="370" y="42"/>
                    <a:pt x="370" y="42"/>
                    <a:pt x="370" y="42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42"/>
                    <a:pt x="365" y="42"/>
                    <a:pt x="365" y="42"/>
                  </a:cubicBezTo>
                  <a:cubicBezTo>
                    <a:pt x="359" y="19"/>
                    <a:pt x="359" y="19"/>
                    <a:pt x="359" y="19"/>
                  </a:cubicBezTo>
                  <a:cubicBezTo>
                    <a:pt x="347" y="19"/>
                    <a:pt x="347" y="19"/>
                    <a:pt x="347" y="19"/>
                  </a:cubicBezTo>
                  <a:cubicBezTo>
                    <a:pt x="342" y="42"/>
                    <a:pt x="342" y="42"/>
                    <a:pt x="342" y="42"/>
                  </a:cubicBezTo>
                  <a:cubicBezTo>
                    <a:pt x="339" y="57"/>
                    <a:pt x="339" y="57"/>
                    <a:pt x="339" y="57"/>
                  </a:cubicBezTo>
                  <a:cubicBezTo>
                    <a:pt x="339" y="57"/>
                    <a:pt x="339" y="57"/>
                    <a:pt x="339" y="57"/>
                  </a:cubicBezTo>
                  <a:cubicBezTo>
                    <a:pt x="336" y="42"/>
                    <a:pt x="336" y="42"/>
                    <a:pt x="336" y="42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32" y="66"/>
                    <a:pt x="332" y="66"/>
                    <a:pt x="332" y="66"/>
                  </a:cubicBezTo>
                  <a:cubicBezTo>
                    <a:pt x="346" y="66"/>
                    <a:pt x="346" y="66"/>
                    <a:pt x="346" y="66"/>
                  </a:cubicBezTo>
                  <a:cubicBezTo>
                    <a:pt x="351" y="45"/>
                    <a:pt x="351" y="45"/>
                    <a:pt x="351" y="45"/>
                  </a:cubicBezTo>
                  <a:lnTo>
                    <a:pt x="353" y="29"/>
                  </a:lnTo>
                  <a:close/>
                  <a:moveTo>
                    <a:pt x="285" y="19"/>
                  </a:moveTo>
                  <a:cubicBezTo>
                    <a:pt x="285" y="66"/>
                    <a:pt x="285" y="66"/>
                    <a:pt x="285" y="66"/>
                  </a:cubicBezTo>
                  <a:cubicBezTo>
                    <a:pt x="295" y="66"/>
                    <a:pt x="295" y="66"/>
                    <a:pt x="295" y="66"/>
                  </a:cubicBezTo>
                  <a:cubicBezTo>
                    <a:pt x="295" y="36"/>
                    <a:pt x="295" y="36"/>
                    <a:pt x="295" y="36"/>
                  </a:cubicBezTo>
                  <a:cubicBezTo>
                    <a:pt x="295" y="27"/>
                    <a:pt x="305" y="24"/>
                    <a:pt x="312" y="29"/>
                  </a:cubicBezTo>
                  <a:cubicBezTo>
                    <a:pt x="317" y="21"/>
                    <a:pt x="317" y="21"/>
                    <a:pt x="317" y="21"/>
                  </a:cubicBezTo>
                  <a:cubicBezTo>
                    <a:pt x="313" y="18"/>
                    <a:pt x="309" y="17"/>
                    <a:pt x="306" y="17"/>
                  </a:cubicBezTo>
                  <a:cubicBezTo>
                    <a:pt x="303" y="18"/>
                    <a:pt x="297" y="18"/>
                    <a:pt x="295" y="24"/>
                  </a:cubicBezTo>
                  <a:cubicBezTo>
                    <a:pt x="294" y="19"/>
                    <a:pt x="294" y="19"/>
                    <a:pt x="294" y="19"/>
                  </a:cubicBezTo>
                  <a:lnTo>
                    <a:pt x="285" y="19"/>
                  </a:lnTo>
                  <a:close/>
                  <a:moveTo>
                    <a:pt x="239" y="42"/>
                  </a:moveTo>
                  <a:cubicBezTo>
                    <a:pt x="239" y="32"/>
                    <a:pt x="246" y="27"/>
                    <a:pt x="253" y="27"/>
                  </a:cubicBezTo>
                  <a:cubicBezTo>
                    <a:pt x="261" y="27"/>
                    <a:pt x="268" y="32"/>
                    <a:pt x="268" y="42"/>
                  </a:cubicBezTo>
                  <a:cubicBezTo>
                    <a:pt x="268" y="53"/>
                    <a:pt x="261" y="58"/>
                    <a:pt x="253" y="58"/>
                  </a:cubicBezTo>
                  <a:cubicBezTo>
                    <a:pt x="246" y="58"/>
                    <a:pt x="239" y="53"/>
                    <a:pt x="239" y="42"/>
                  </a:cubicBezTo>
                  <a:moveTo>
                    <a:pt x="278" y="42"/>
                  </a:moveTo>
                  <a:cubicBezTo>
                    <a:pt x="278" y="29"/>
                    <a:pt x="268" y="18"/>
                    <a:pt x="253" y="18"/>
                  </a:cubicBezTo>
                  <a:cubicBezTo>
                    <a:pt x="239" y="18"/>
                    <a:pt x="229" y="29"/>
                    <a:pt x="229" y="42"/>
                  </a:cubicBezTo>
                  <a:cubicBezTo>
                    <a:pt x="229" y="56"/>
                    <a:pt x="239" y="67"/>
                    <a:pt x="253" y="67"/>
                  </a:cubicBezTo>
                  <a:cubicBezTo>
                    <a:pt x="268" y="67"/>
                    <a:pt x="278" y="56"/>
                    <a:pt x="278" y="42"/>
                  </a:cubicBezTo>
                  <a:moveTo>
                    <a:pt x="206" y="27"/>
                  </a:moveTo>
                  <a:cubicBezTo>
                    <a:pt x="206" y="66"/>
                    <a:pt x="206" y="66"/>
                    <a:pt x="206" y="66"/>
                  </a:cubicBezTo>
                  <a:cubicBezTo>
                    <a:pt x="216" y="66"/>
                    <a:pt x="216" y="66"/>
                    <a:pt x="216" y="66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25" y="27"/>
                    <a:pt x="225" y="27"/>
                    <a:pt x="225" y="27"/>
                  </a:cubicBezTo>
                  <a:cubicBezTo>
                    <a:pt x="225" y="19"/>
                    <a:pt x="225" y="19"/>
                    <a:pt x="225" y="19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6" y="15"/>
                    <a:pt x="216" y="15"/>
                    <a:pt x="216" y="15"/>
                  </a:cubicBezTo>
                  <a:cubicBezTo>
                    <a:pt x="216" y="11"/>
                    <a:pt x="220" y="9"/>
                    <a:pt x="225" y="10"/>
                  </a:cubicBezTo>
                  <a:cubicBezTo>
                    <a:pt x="225" y="1"/>
                    <a:pt x="225" y="1"/>
                    <a:pt x="225" y="1"/>
                  </a:cubicBezTo>
                  <a:cubicBezTo>
                    <a:pt x="214" y="0"/>
                    <a:pt x="206" y="4"/>
                    <a:pt x="206" y="15"/>
                  </a:cubicBezTo>
                  <a:cubicBezTo>
                    <a:pt x="206" y="19"/>
                    <a:pt x="206" y="19"/>
                    <a:pt x="206" y="19"/>
                  </a:cubicBezTo>
                  <a:moveTo>
                    <a:pt x="176" y="38"/>
                  </a:moveTo>
                  <a:cubicBezTo>
                    <a:pt x="198" y="17"/>
                    <a:pt x="198" y="17"/>
                    <a:pt x="198" y="17"/>
                  </a:cubicBezTo>
                  <a:cubicBezTo>
                    <a:pt x="191" y="17"/>
                    <a:pt x="191" y="17"/>
                    <a:pt x="191" y="17"/>
                  </a:cubicBezTo>
                  <a:cubicBezTo>
                    <a:pt x="166" y="41"/>
                    <a:pt x="166" y="41"/>
                    <a:pt x="166" y="41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66"/>
                    <a:pt x="162" y="66"/>
                    <a:pt x="162" y="66"/>
                  </a:cubicBezTo>
                  <a:cubicBezTo>
                    <a:pt x="166" y="66"/>
                    <a:pt x="166" y="66"/>
                    <a:pt x="166" y="66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73" y="41"/>
                    <a:pt x="173" y="41"/>
                    <a:pt x="173" y="41"/>
                  </a:cubicBezTo>
                  <a:cubicBezTo>
                    <a:pt x="193" y="66"/>
                    <a:pt x="193" y="66"/>
                    <a:pt x="193" y="66"/>
                  </a:cubicBezTo>
                  <a:cubicBezTo>
                    <a:pt x="199" y="66"/>
                    <a:pt x="199" y="66"/>
                    <a:pt x="199" y="66"/>
                  </a:cubicBezTo>
                  <a:lnTo>
                    <a:pt x="176" y="38"/>
                  </a:lnTo>
                  <a:close/>
                  <a:moveTo>
                    <a:pt x="123" y="16"/>
                  </a:moveTo>
                  <a:cubicBezTo>
                    <a:pt x="117" y="16"/>
                    <a:pt x="112" y="17"/>
                    <a:pt x="106" y="19"/>
                  </a:cubicBezTo>
                  <a:cubicBezTo>
                    <a:pt x="105" y="19"/>
                    <a:pt x="105" y="19"/>
                    <a:pt x="105" y="19"/>
                  </a:cubicBezTo>
                  <a:cubicBezTo>
                    <a:pt x="105" y="66"/>
                    <a:pt x="105" y="66"/>
                    <a:pt x="105" y="66"/>
                  </a:cubicBezTo>
                  <a:cubicBezTo>
                    <a:pt x="110" y="66"/>
                    <a:pt x="110" y="66"/>
                    <a:pt x="110" y="66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4" y="21"/>
                    <a:pt x="118" y="21"/>
                    <a:pt x="122" y="21"/>
                  </a:cubicBezTo>
                  <a:cubicBezTo>
                    <a:pt x="140" y="21"/>
                    <a:pt x="141" y="33"/>
                    <a:pt x="141" y="37"/>
                  </a:cubicBezTo>
                  <a:cubicBezTo>
                    <a:pt x="141" y="66"/>
                    <a:pt x="141" y="66"/>
                    <a:pt x="141" y="66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146" y="37"/>
                    <a:pt x="146" y="37"/>
                    <a:pt x="146" y="37"/>
                  </a:cubicBezTo>
                  <a:cubicBezTo>
                    <a:pt x="146" y="24"/>
                    <a:pt x="136" y="16"/>
                    <a:pt x="123" y="16"/>
                  </a:cubicBezTo>
                  <a:moveTo>
                    <a:pt x="83" y="66"/>
                  </a:moveTo>
                  <a:cubicBezTo>
                    <a:pt x="88" y="66"/>
                    <a:pt x="88" y="66"/>
                    <a:pt x="88" y="66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83" y="17"/>
                    <a:pt x="83" y="17"/>
                    <a:pt x="83" y="17"/>
                  </a:cubicBezTo>
                  <a:lnTo>
                    <a:pt x="83" y="66"/>
                  </a:lnTo>
                  <a:close/>
                  <a:moveTo>
                    <a:pt x="45" y="16"/>
                  </a:moveTo>
                  <a:cubicBezTo>
                    <a:pt x="40" y="16"/>
                    <a:pt x="36" y="17"/>
                    <a:pt x="33" y="19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6" y="22"/>
                    <a:pt x="40" y="21"/>
                    <a:pt x="44" y="21"/>
                  </a:cubicBezTo>
                  <a:cubicBezTo>
                    <a:pt x="53" y="21"/>
                    <a:pt x="63" y="25"/>
                    <a:pt x="63" y="38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2"/>
                    <a:pt x="66" y="27"/>
                    <a:pt x="62" y="23"/>
                  </a:cubicBezTo>
                  <a:cubicBezTo>
                    <a:pt x="58" y="19"/>
                    <a:pt x="51" y="16"/>
                    <a:pt x="45" y="16"/>
                  </a:cubicBezTo>
                  <a:moveTo>
                    <a:pt x="5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9"/>
                    <a:pt x="8" y="62"/>
                    <a:pt x="14" y="62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9" y="66"/>
                    <a:pt x="6" y="65"/>
                    <a:pt x="4" y="63"/>
                  </a:cubicBezTo>
                  <a:cubicBezTo>
                    <a:pt x="1" y="61"/>
                    <a:pt x="0" y="58"/>
                    <a:pt x="0" y="5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5" y="17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grpSp>
          <p:nvGrpSpPr>
            <p:cNvPr id="23" name="Group 22"/>
            <p:cNvGrpSpPr/>
            <p:nvPr userDrawn="1"/>
          </p:nvGrpSpPr>
          <p:grpSpPr>
            <a:xfrm>
              <a:off x="7664311" y="4614961"/>
              <a:ext cx="1247397" cy="307485"/>
              <a:chOff x="7664311" y="4614961"/>
              <a:chExt cx="1247397" cy="307485"/>
            </a:xfrm>
          </p:grpSpPr>
          <p:sp>
            <p:nvSpPr>
              <p:cNvPr id="21" name="Freeform 5"/>
              <p:cNvSpPr>
                <a:spLocks noEditPoints="1"/>
              </p:cNvSpPr>
              <p:nvPr userDrawn="1"/>
            </p:nvSpPr>
            <p:spPr bwMode="gray">
              <a:xfrm>
                <a:off x="7664311" y="4680755"/>
                <a:ext cx="721047" cy="241691"/>
              </a:xfrm>
              <a:custGeom>
                <a:avLst/>
                <a:gdLst>
                  <a:gd name="T0" fmla="*/ 219 w 227"/>
                  <a:gd name="T1" fmla="*/ 50 h 76"/>
                  <a:gd name="T2" fmla="*/ 219 w 227"/>
                  <a:gd name="T3" fmla="*/ 69 h 76"/>
                  <a:gd name="T4" fmla="*/ 189 w 227"/>
                  <a:gd name="T5" fmla="*/ 76 h 76"/>
                  <a:gd name="T6" fmla="*/ 145 w 227"/>
                  <a:gd name="T7" fmla="*/ 40 h 76"/>
                  <a:gd name="T8" fmla="*/ 188 w 227"/>
                  <a:gd name="T9" fmla="*/ 0 h 76"/>
                  <a:gd name="T10" fmla="*/ 203 w 227"/>
                  <a:gd name="T11" fmla="*/ 2 h 76"/>
                  <a:gd name="T12" fmla="*/ 210 w 227"/>
                  <a:gd name="T13" fmla="*/ 5 h 76"/>
                  <a:gd name="T14" fmla="*/ 213 w 227"/>
                  <a:gd name="T15" fmla="*/ 0 h 76"/>
                  <a:gd name="T16" fmla="*/ 216 w 227"/>
                  <a:gd name="T17" fmla="*/ 0 h 76"/>
                  <a:gd name="T18" fmla="*/ 218 w 227"/>
                  <a:gd name="T19" fmla="*/ 25 h 76"/>
                  <a:gd name="T20" fmla="*/ 215 w 227"/>
                  <a:gd name="T21" fmla="*/ 25 h 76"/>
                  <a:gd name="T22" fmla="*/ 208 w 227"/>
                  <a:gd name="T23" fmla="*/ 13 h 76"/>
                  <a:gd name="T24" fmla="*/ 189 w 227"/>
                  <a:gd name="T25" fmla="*/ 5 h 76"/>
                  <a:gd name="T26" fmla="*/ 162 w 227"/>
                  <a:gd name="T27" fmla="*/ 38 h 76"/>
                  <a:gd name="T28" fmla="*/ 190 w 227"/>
                  <a:gd name="T29" fmla="*/ 71 h 76"/>
                  <a:gd name="T30" fmla="*/ 204 w 227"/>
                  <a:gd name="T31" fmla="*/ 67 h 76"/>
                  <a:gd name="T32" fmla="*/ 204 w 227"/>
                  <a:gd name="T33" fmla="*/ 48 h 76"/>
                  <a:gd name="T34" fmla="*/ 194 w 227"/>
                  <a:gd name="T35" fmla="*/ 39 h 76"/>
                  <a:gd name="T36" fmla="*/ 194 w 227"/>
                  <a:gd name="T37" fmla="*/ 37 h 76"/>
                  <a:gd name="T38" fmla="*/ 227 w 227"/>
                  <a:gd name="T39" fmla="*/ 37 h 76"/>
                  <a:gd name="T40" fmla="*/ 227 w 227"/>
                  <a:gd name="T41" fmla="*/ 39 h 76"/>
                  <a:gd name="T42" fmla="*/ 219 w 227"/>
                  <a:gd name="T43" fmla="*/ 50 h 76"/>
                  <a:gd name="T44" fmla="*/ 128 w 227"/>
                  <a:gd name="T45" fmla="*/ 19 h 76"/>
                  <a:gd name="T46" fmla="*/ 128 w 227"/>
                  <a:gd name="T47" fmla="*/ 75 h 76"/>
                  <a:gd name="T48" fmla="*/ 124 w 227"/>
                  <a:gd name="T49" fmla="*/ 75 h 76"/>
                  <a:gd name="T50" fmla="*/ 67 w 227"/>
                  <a:gd name="T51" fmla="*/ 17 h 76"/>
                  <a:gd name="T52" fmla="*/ 68 w 227"/>
                  <a:gd name="T53" fmla="*/ 22 h 76"/>
                  <a:gd name="T54" fmla="*/ 68 w 227"/>
                  <a:gd name="T55" fmla="*/ 57 h 76"/>
                  <a:gd name="T56" fmla="*/ 78 w 227"/>
                  <a:gd name="T57" fmla="*/ 72 h 76"/>
                  <a:gd name="T58" fmla="*/ 78 w 227"/>
                  <a:gd name="T59" fmla="*/ 75 h 76"/>
                  <a:gd name="T60" fmla="*/ 51 w 227"/>
                  <a:gd name="T61" fmla="*/ 75 h 76"/>
                  <a:gd name="T62" fmla="*/ 51 w 227"/>
                  <a:gd name="T63" fmla="*/ 72 h 76"/>
                  <a:gd name="T64" fmla="*/ 61 w 227"/>
                  <a:gd name="T65" fmla="*/ 57 h 76"/>
                  <a:gd name="T66" fmla="*/ 61 w 227"/>
                  <a:gd name="T67" fmla="*/ 17 h 76"/>
                  <a:gd name="T68" fmla="*/ 51 w 227"/>
                  <a:gd name="T69" fmla="*/ 4 h 76"/>
                  <a:gd name="T70" fmla="*/ 51 w 227"/>
                  <a:gd name="T71" fmla="*/ 1 h 76"/>
                  <a:gd name="T72" fmla="*/ 76 w 227"/>
                  <a:gd name="T73" fmla="*/ 1 h 76"/>
                  <a:gd name="T74" fmla="*/ 122 w 227"/>
                  <a:gd name="T75" fmla="*/ 49 h 76"/>
                  <a:gd name="T76" fmla="*/ 121 w 227"/>
                  <a:gd name="T77" fmla="*/ 45 h 76"/>
                  <a:gd name="T78" fmla="*/ 121 w 227"/>
                  <a:gd name="T79" fmla="*/ 19 h 76"/>
                  <a:gd name="T80" fmla="*/ 112 w 227"/>
                  <a:gd name="T81" fmla="*/ 4 h 76"/>
                  <a:gd name="T82" fmla="*/ 112 w 227"/>
                  <a:gd name="T83" fmla="*/ 1 h 76"/>
                  <a:gd name="T84" fmla="*/ 138 w 227"/>
                  <a:gd name="T85" fmla="*/ 1 h 76"/>
                  <a:gd name="T86" fmla="*/ 138 w 227"/>
                  <a:gd name="T87" fmla="*/ 4 h 76"/>
                  <a:gd name="T88" fmla="*/ 128 w 227"/>
                  <a:gd name="T89" fmla="*/ 19 h 76"/>
                  <a:gd name="T90" fmla="*/ 0 w 227"/>
                  <a:gd name="T91" fmla="*/ 75 h 76"/>
                  <a:gd name="T92" fmla="*/ 0 w 227"/>
                  <a:gd name="T93" fmla="*/ 72 h 76"/>
                  <a:gd name="T94" fmla="*/ 11 w 227"/>
                  <a:gd name="T95" fmla="*/ 62 h 76"/>
                  <a:gd name="T96" fmla="*/ 11 w 227"/>
                  <a:gd name="T97" fmla="*/ 14 h 76"/>
                  <a:gd name="T98" fmla="*/ 0 w 227"/>
                  <a:gd name="T99" fmla="*/ 4 h 76"/>
                  <a:gd name="T100" fmla="*/ 0 w 227"/>
                  <a:gd name="T101" fmla="*/ 1 h 76"/>
                  <a:gd name="T102" fmla="*/ 38 w 227"/>
                  <a:gd name="T103" fmla="*/ 1 h 76"/>
                  <a:gd name="T104" fmla="*/ 38 w 227"/>
                  <a:gd name="T105" fmla="*/ 4 h 76"/>
                  <a:gd name="T106" fmla="*/ 27 w 227"/>
                  <a:gd name="T107" fmla="*/ 14 h 76"/>
                  <a:gd name="T108" fmla="*/ 27 w 227"/>
                  <a:gd name="T109" fmla="*/ 62 h 76"/>
                  <a:gd name="T110" fmla="*/ 38 w 227"/>
                  <a:gd name="T111" fmla="*/ 72 h 76"/>
                  <a:gd name="T112" fmla="*/ 38 w 227"/>
                  <a:gd name="T113" fmla="*/ 75 h 76"/>
                  <a:gd name="T114" fmla="*/ 0 w 227"/>
                  <a:gd name="T115" fmla="*/ 7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27" h="76">
                    <a:moveTo>
                      <a:pt x="219" y="50"/>
                    </a:moveTo>
                    <a:cubicBezTo>
                      <a:pt x="219" y="69"/>
                      <a:pt x="219" y="69"/>
                      <a:pt x="219" y="69"/>
                    </a:cubicBezTo>
                    <a:cubicBezTo>
                      <a:pt x="209" y="74"/>
                      <a:pt x="199" y="76"/>
                      <a:pt x="189" y="76"/>
                    </a:cubicBezTo>
                    <a:cubicBezTo>
                      <a:pt x="161" y="76"/>
                      <a:pt x="145" y="60"/>
                      <a:pt x="145" y="40"/>
                    </a:cubicBezTo>
                    <a:cubicBezTo>
                      <a:pt x="145" y="18"/>
                      <a:pt x="164" y="0"/>
                      <a:pt x="188" y="0"/>
                    </a:cubicBezTo>
                    <a:cubicBezTo>
                      <a:pt x="194" y="0"/>
                      <a:pt x="198" y="1"/>
                      <a:pt x="203" y="2"/>
                    </a:cubicBezTo>
                    <a:cubicBezTo>
                      <a:pt x="206" y="3"/>
                      <a:pt x="208" y="5"/>
                      <a:pt x="210" y="5"/>
                    </a:cubicBezTo>
                    <a:cubicBezTo>
                      <a:pt x="212" y="5"/>
                      <a:pt x="213" y="2"/>
                      <a:pt x="213" y="0"/>
                    </a:cubicBezTo>
                    <a:cubicBezTo>
                      <a:pt x="216" y="0"/>
                      <a:pt x="216" y="0"/>
                      <a:pt x="216" y="0"/>
                    </a:cubicBezTo>
                    <a:cubicBezTo>
                      <a:pt x="218" y="25"/>
                      <a:pt x="218" y="25"/>
                      <a:pt x="218" y="25"/>
                    </a:cubicBezTo>
                    <a:cubicBezTo>
                      <a:pt x="215" y="25"/>
                      <a:pt x="215" y="25"/>
                      <a:pt x="215" y="25"/>
                    </a:cubicBezTo>
                    <a:cubicBezTo>
                      <a:pt x="214" y="20"/>
                      <a:pt x="211" y="16"/>
                      <a:pt x="208" y="13"/>
                    </a:cubicBezTo>
                    <a:cubicBezTo>
                      <a:pt x="203" y="8"/>
                      <a:pt x="196" y="5"/>
                      <a:pt x="189" y="5"/>
                    </a:cubicBezTo>
                    <a:cubicBezTo>
                      <a:pt x="172" y="5"/>
                      <a:pt x="162" y="18"/>
                      <a:pt x="162" y="38"/>
                    </a:cubicBezTo>
                    <a:cubicBezTo>
                      <a:pt x="162" y="57"/>
                      <a:pt x="174" y="71"/>
                      <a:pt x="190" y="71"/>
                    </a:cubicBezTo>
                    <a:cubicBezTo>
                      <a:pt x="194" y="71"/>
                      <a:pt x="199" y="70"/>
                      <a:pt x="204" y="67"/>
                    </a:cubicBezTo>
                    <a:cubicBezTo>
                      <a:pt x="204" y="48"/>
                      <a:pt x="204" y="48"/>
                      <a:pt x="204" y="48"/>
                    </a:cubicBezTo>
                    <a:cubicBezTo>
                      <a:pt x="204" y="42"/>
                      <a:pt x="203" y="39"/>
                      <a:pt x="194" y="39"/>
                    </a:cubicBezTo>
                    <a:cubicBezTo>
                      <a:pt x="194" y="37"/>
                      <a:pt x="194" y="37"/>
                      <a:pt x="194" y="37"/>
                    </a:cubicBezTo>
                    <a:cubicBezTo>
                      <a:pt x="227" y="37"/>
                      <a:pt x="227" y="37"/>
                      <a:pt x="227" y="37"/>
                    </a:cubicBezTo>
                    <a:cubicBezTo>
                      <a:pt x="227" y="39"/>
                      <a:pt x="227" y="39"/>
                      <a:pt x="227" y="39"/>
                    </a:cubicBezTo>
                    <a:cubicBezTo>
                      <a:pt x="219" y="39"/>
                      <a:pt x="219" y="42"/>
                      <a:pt x="219" y="50"/>
                    </a:cubicBezTo>
                    <a:moveTo>
                      <a:pt x="128" y="19"/>
                    </a:moveTo>
                    <a:cubicBezTo>
                      <a:pt x="128" y="75"/>
                      <a:pt x="128" y="75"/>
                      <a:pt x="128" y="75"/>
                    </a:cubicBezTo>
                    <a:cubicBezTo>
                      <a:pt x="124" y="75"/>
                      <a:pt x="124" y="75"/>
                      <a:pt x="124" y="75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8" y="19"/>
                      <a:pt x="68" y="20"/>
                      <a:pt x="68" y="22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68"/>
                      <a:pt x="68" y="72"/>
                      <a:pt x="78" y="72"/>
                    </a:cubicBezTo>
                    <a:cubicBezTo>
                      <a:pt x="78" y="75"/>
                      <a:pt x="78" y="75"/>
                      <a:pt x="78" y="75"/>
                    </a:cubicBezTo>
                    <a:cubicBezTo>
                      <a:pt x="51" y="75"/>
                      <a:pt x="51" y="75"/>
                      <a:pt x="51" y="75"/>
                    </a:cubicBezTo>
                    <a:cubicBezTo>
                      <a:pt x="51" y="72"/>
                      <a:pt x="51" y="72"/>
                      <a:pt x="51" y="72"/>
                    </a:cubicBezTo>
                    <a:cubicBezTo>
                      <a:pt x="61" y="72"/>
                      <a:pt x="61" y="67"/>
                      <a:pt x="61" y="5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1"/>
                      <a:pt x="61" y="4"/>
                      <a:pt x="51" y="4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122" y="49"/>
                      <a:pt x="122" y="49"/>
                      <a:pt x="122" y="49"/>
                    </a:cubicBezTo>
                    <a:cubicBezTo>
                      <a:pt x="121" y="47"/>
                      <a:pt x="121" y="47"/>
                      <a:pt x="121" y="45"/>
                    </a:cubicBezTo>
                    <a:cubicBezTo>
                      <a:pt x="121" y="19"/>
                      <a:pt x="121" y="19"/>
                      <a:pt x="121" y="19"/>
                    </a:cubicBezTo>
                    <a:cubicBezTo>
                      <a:pt x="121" y="9"/>
                      <a:pt x="122" y="4"/>
                      <a:pt x="112" y="4"/>
                    </a:cubicBezTo>
                    <a:cubicBezTo>
                      <a:pt x="112" y="1"/>
                      <a:pt x="112" y="1"/>
                      <a:pt x="112" y="1"/>
                    </a:cubicBezTo>
                    <a:cubicBezTo>
                      <a:pt x="138" y="1"/>
                      <a:pt x="138" y="1"/>
                      <a:pt x="138" y="1"/>
                    </a:cubicBezTo>
                    <a:cubicBezTo>
                      <a:pt x="138" y="4"/>
                      <a:pt x="138" y="4"/>
                      <a:pt x="138" y="4"/>
                    </a:cubicBezTo>
                    <a:cubicBezTo>
                      <a:pt x="128" y="4"/>
                      <a:pt x="128" y="8"/>
                      <a:pt x="128" y="19"/>
                    </a:cubicBezTo>
                    <a:moveTo>
                      <a:pt x="0" y="75"/>
                    </a:moveTo>
                    <a:cubicBezTo>
                      <a:pt x="0" y="72"/>
                      <a:pt x="0" y="72"/>
                      <a:pt x="0" y="72"/>
                    </a:cubicBezTo>
                    <a:cubicBezTo>
                      <a:pt x="7" y="72"/>
                      <a:pt x="11" y="71"/>
                      <a:pt x="11" y="62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4"/>
                      <a:pt x="8" y="4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0" y="4"/>
                      <a:pt x="27" y="4"/>
                      <a:pt x="27" y="14"/>
                    </a:cubicBezTo>
                    <a:cubicBezTo>
                      <a:pt x="27" y="62"/>
                      <a:pt x="27" y="62"/>
                      <a:pt x="27" y="62"/>
                    </a:cubicBezTo>
                    <a:cubicBezTo>
                      <a:pt x="27" y="71"/>
                      <a:pt x="31" y="72"/>
                      <a:pt x="38" y="72"/>
                    </a:cubicBezTo>
                    <a:cubicBezTo>
                      <a:pt x="38" y="75"/>
                      <a:pt x="38" y="75"/>
                      <a:pt x="38" y="75"/>
                    </a:cubicBez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1"/>
                <a:endParaRPr lang="en-GB" dirty="0"/>
              </a:p>
            </p:txBody>
          </p:sp>
          <p:sp>
            <p:nvSpPr>
              <p:cNvPr id="22" name="Freeform 6"/>
              <p:cNvSpPr>
                <a:spLocks noEditPoints="1"/>
              </p:cNvSpPr>
              <p:nvPr userDrawn="1"/>
            </p:nvSpPr>
            <p:spPr bwMode="gray">
              <a:xfrm>
                <a:off x="8439067" y="4614961"/>
                <a:ext cx="472641" cy="304800"/>
              </a:xfrm>
              <a:custGeom>
                <a:avLst/>
                <a:gdLst>
                  <a:gd name="T0" fmla="*/ 136 w 149"/>
                  <a:gd name="T1" fmla="*/ 30 h 96"/>
                  <a:gd name="T2" fmla="*/ 108 w 149"/>
                  <a:gd name="T3" fmla="*/ 21 h 96"/>
                  <a:gd name="T4" fmla="*/ 126 w 149"/>
                  <a:gd name="T5" fmla="*/ 86 h 96"/>
                  <a:gd name="T6" fmla="*/ 77 w 149"/>
                  <a:gd name="T7" fmla="*/ 33 h 96"/>
                  <a:gd name="T8" fmla="*/ 58 w 149"/>
                  <a:gd name="T9" fmla="*/ 3 h 96"/>
                  <a:gd name="T10" fmla="*/ 39 w 149"/>
                  <a:gd name="T11" fmla="*/ 4 h 96"/>
                  <a:gd name="T12" fmla="*/ 21 w 149"/>
                  <a:gd name="T13" fmla="*/ 18 h 96"/>
                  <a:gd name="T14" fmla="*/ 19 w 149"/>
                  <a:gd name="T15" fmla="*/ 48 h 96"/>
                  <a:gd name="T16" fmla="*/ 40 w 149"/>
                  <a:gd name="T17" fmla="*/ 88 h 96"/>
                  <a:gd name="T18" fmla="*/ 54 w 149"/>
                  <a:gd name="T19" fmla="*/ 86 h 96"/>
                  <a:gd name="T20" fmla="*/ 88 w 149"/>
                  <a:gd name="T21" fmla="*/ 84 h 96"/>
                  <a:gd name="T22" fmla="*/ 94 w 149"/>
                  <a:gd name="T23" fmla="*/ 96 h 96"/>
                  <a:gd name="T24" fmla="*/ 99 w 149"/>
                  <a:gd name="T25" fmla="*/ 92 h 96"/>
                  <a:gd name="T26" fmla="*/ 88 w 149"/>
                  <a:gd name="T27" fmla="*/ 90 h 96"/>
                  <a:gd name="T28" fmla="*/ 50 w 149"/>
                  <a:gd name="T29" fmla="*/ 86 h 96"/>
                  <a:gd name="T30" fmla="*/ 110 w 149"/>
                  <a:gd name="T31" fmla="*/ 17 h 96"/>
                  <a:gd name="T32" fmla="*/ 107 w 149"/>
                  <a:gd name="T33" fmla="*/ 51 h 96"/>
                  <a:gd name="T34" fmla="*/ 107 w 149"/>
                  <a:gd name="T35" fmla="*/ 52 h 96"/>
                  <a:gd name="T36" fmla="*/ 106 w 149"/>
                  <a:gd name="T37" fmla="*/ 58 h 96"/>
                  <a:gd name="T38" fmla="*/ 111 w 149"/>
                  <a:gd name="T39" fmla="*/ 68 h 96"/>
                  <a:gd name="T40" fmla="*/ 105 w 149"/>
                  <a:gd name="T41" fmla="*/ 70 h 96"/>
                  <a:gd name="T42" fmla="*/ 71 w 149"/>
                  <a:gd name="T43" fmla="*/ 39 h 96"/>
                  <a:gd name="T44" fmla="*/ 114 w 149"/>
                  <a:gd name="T45" fmla="*/ 84 h 96"/>
                  <a:gd name="T46" fmla="*/ 94 w 149"/>
                  <a:gd name="T47" fmla="*/ 63 h 96"/>
                  <a:gd name="T48" fmla="*/ 79 w 149"/>
                  <a:gd name="T49" fmla="*/ 51 h 96"/>
                  <a:gd name="T50" fmla="*/ 82 w 149"/>
                  <a:gd name="T51" fmla="*/ 58 h 96"/>
                  <a:gd name="T52" fmla="*/ 103 w 149"/>
                  <a:gd name="T53" fmla="*/ 78 h 96"/>
                  <a:gd name="T54" fmla="*/ 55 w 149"/>
                  <a:gd name="T55" fmla="*/ 35 h 96"/>
                  <a:gd name="T56" fmla="*/ 40 w 149"/>
                  <a:gd name="T57" fmla="*/ 30 h 96"/>
                  <a:gd name="T58" fmla="*/ 31 w 149"/>
                  <a:gd name="T59" fmla="*/ 35 h 96"/>
                  <a:gd name="T60" fmla="*/ 30 w 149"/>
                  <a:gd name="T61" fmla="*/ 7 h 96"/>
                  <a:gd name="T62" fmla="*/ 63 w 149"/>
                  <a:gd name="T63" fmla="*/ 12 h 96"/>
                  <a:gd name="T64" fmla="*/ 65 w 149"/>
                  <a:gd name="T65" fmla="*/ 39 h 96"/>
                  <a:gd name="T66" fmla="*/ 88 w 149"/>
                  <a:gd name="T67" fmla="*/ 74 h 96"/>
                  <a:gd name="T68" fmla="*/ 80 w 149"/>
                  <a:gd name="T69" fmla="*/ 68 h 96"/>
                  <a:gd name="T70" fmla="*/ 63 w 149"/>
                  <a:gd name="T71" fmla="*/ 57 h 96"/>
                  <a:gd name="T72" fmla="*/ 59 w 149"/>
                  <a:gd name="T73" fmla="*/ 56 h 96"/>
                  <a:gd name="T74" fmla="*/ 40 w 149"/>
                  <a:gd name="T75" fmla="*/ 47 h 96"/>
                  <a:gd name="T76" fmla="*/ 65 w 149"/>
                  <a:gd name="T77" fmla="*/ 63 h 96"/>
                  <a:gd name="T78" fmla="*/ 77 w 149"/>
                  <a:gd name="T79" fmla="*/ 84 h 96"/>
                  <a:gd name="T80" fmla="*/ 61 w 149"/>
                  <a:gd name="T81" fmla="*/ 71 h 96"/>
                  <a:gd name="T82" fmla="*/ 56 w 149"/>
                  <a:gd name="T83" fmla="*/ 64 h 96"/>
                  <a:gd name="T84" fmla="*/ 71 w 149"/>
                  <a:gd name="T85" fmla="*/ 79 h 96"/>
                  <a:gd name="T86" fmla="*/ 69 w 149"/>
                  <a:gd name="T87" fmla="*/ 81 h 96"/>
                  <a:gd name="T88" fmla="*/ 65 w 149"/>
                  <a:gd name="T89" fmla="*/ 79 h 96"/>
                  <a:gd name="T90" fmla="*/ 28 w 149"/>
                  <a:gd name="T91" fmla="*/ 47 h 96"/>
                  <a:gd name="T92" fmla="*/ 63 w 149"/>
                  <a:gd name="T93" fmla="*/ 86 h 96"/>
                  <a:gd name="T94" fmla="*/ 41 w 149"/>
                  <a:gd name="T95" fmla="*/ 60 h 96"/>
                  <a:gd name="T96" fmla="*/ 28 w 149"/>
                  <a:gd name="T97" fmla="*/ 60 h 96"/>
                  <a:gd name="T98" fmla="*/ 30 w 149"/>
                  <a:gd name="T99" fmla="*/ 71 h 96"/>
                  <a:gd name="T100" fmla="*/ 31 w 149"/>
                  <a:gd name="T101" fmla="*/ 79 h 96"/>
                  <a:gd name="T102" fmla="*/ 29 w 149"/>
                  <a:gd name="T103" fmla="*/ 87 h 96"/>
                  <a:gd name="T104" fmla="*/ 19 w 149"/>
                  <a:gd name="T105" fmla="*/ 92 h 96"/>
                  <a:gd name="T106" fmla="*/ 13 w 149"/>
                  <a:gd name="T107" fmla="*/ 89 h 96"/>
                  <a:gd name="T108" fmla="*/ 5 w 149"/>
                  <a:gd name="T109" fmla="*/ 92 h 96"/>
                  <a:gd name="T110" fmla="*/ 59 w 149"/>
                  <a:gd name="T111" fmla="*/ 17 h 96"/>
                  <a:gd name="T112" fmla="*/ 49 w 149"/>
                  <a:gd name="T113" fmla="*/ 21 h 96"/>
                  <a:gd name="T114" fmla="*/ 55 w 149"/>
                  <a:gd name="T115" fmla="*/ 21 h 96"/>
                  <a:gd name="T116" fmla="*/ 37 w 149"/>
                  <a:gd name="T117" fmla="*/ 12 h 96"/>
                  <a:gd name="T118" fmla="*/ 38 w 149"/>
                  <a:gd name="T119" fmla="*/ 2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49" h="96">
                    <a:moveTo>
                      <a:pt x="48" y="96"/>
                    </a:moveTo>
                    <a:cubicBezTo>
                      <a:pt x="47" y="93"/>
                      <a:pt x="46" y="90"/>
                      <a:pt x="46" y="89"/>
                    </a:cubicBezTo>
                    <a:cubicBezTo>
                      <a:pt x="46" y="87"/>
                      <a:pt x="46" y="86"/>
                      <a:pt x="47" y="84"/>
                    </a:cubicBezTo>
                    <a:cubicBezTo>
                      <a:pt x="44" y="85"/>
                      <a:pt x="44" y="85"/>
                      <a:pt x="44" y="85"/>
                    </a:cubicBezTo>
                    <a:cubicBezTo>
                      <a:pt x="43" y="86"/>
                      <a:pt x="43" y="86"/>
                      <a:pt x="43" y="87"/>
                    </a:cubicBezTo>
                    <a:cubicBezTo>
                      <a:pt x="44" y="86"/>
                      <a:pt x="44" y="86"/>
                      <a:pt x="44" y="86"/>
                    </a:cubicBezTo>
                    <a:cubicBezTo>
                      <a:pt x="45" y="86"/>
                      <a:pt x="45" y="87"/>
                      <a:pt x="45" y="87"/>
                    </a:cubicBezTo>
                    <a:cubicBezTo>
                      <a:pt x="45" y="89"/>
                      <a:pt x="43" y="89"/>
                      <a:pt x="43" y="89"/>
                    </a:cubicBezTo>
                    <a:cubicBezTo>
                      <a:pt x="42" y="92"/>
                      <a:pt x="44" y="93"/>
                      <a:pt x="45" y="96"/>
                    </a:cubicBezTo>
                    <a:lnTo>
                      <a:pt x="48" y="96"/>
                    </a:lnTo>
                    <a:close/>
                    <a:moveTo>
                      <a:pt x="149" y="62"/>
                    </a:moveTo>
                    <a:cubicBezTo>
                      <a:pt x="149" y="50"/>
                      <a:pt x="144" y="39"/>
                      <a:pt x="136" y="30"/>
                    </a:cubicBezTo>
                    <a:cubicBezTo>
                      <a:pt x="132" y="27"/>
                      <a:pt x="128" y="25"/>
                      <a:pt x="125" y="21"/>
                    </a:cubicBezTo>
                    <a:cubicBezTo>
                      <a:pt x="123" y="20"/>
                      <a:pt x="122" y="18"/>
                      <a:pt x="121" y="16"/>
                    </a:cubicBezTo>
                    <a:cubicBezTo>
                      <a:pt x="120" y="15"/>
                      <a:pt x="119" y="14"/>
                      <a:pt x="117" y="13"/>
                    </a:cubicBezTo>
                    <a:cubicBezTo>
                      <a:pt x="118" y="14"/>
                      <a:pt x="118" y="15"/>
                      <a:pt x="118" y="16"/>
                    </a:cubicBezTo>
                    <a:cubicBezTo>
                      <a:pt x="118" y="16"/>
                      <a:pt x="118" y="16"/>
                      <a:pt x="118" y="16"/>
                    </a:cubicBezTo>
                    <a:cubicBezTo>
                      <a:pt x="117" y="16"/>
                      <a:pt x="115" y="15"/>
                      <a:pt x="114" y="14"/>
                    </a:cubicBezTo>
                    <a:cubicBezTo>
                      <a:pt x="115" y="13"/>
                      <a:pt x="115" y="13"/>
                      <a:pt x="115" y="13"/>
                    </a:cubicBezTo>
                    <a:cubicBezTo>
                      <a:pt x="115" y="12"/>
                      <a:pt x="114" y="12"/>
                      <a:pt x="114" y="12"/>
                    </a:cubicBezTo>
                    <a:cubicBezTo>
                      <a:pt x="110" y="12"/>
                      <a:pt x="106" y="14"/>
                      <a:pt x="102" y="15"/>
                    </a:cubicBezTo>
                    <a:cubicBezTo>
                      <a:pt x="102" y="15"/>
                      <a:pt x="102" y="15"/>
                      <a:pt x="102" y="15"/>
                    </a:cubicBezTo>
                    <a:cubicBezTo>
                      <a:pt x="104" y="16"/>
                      <a:pt x="105" y="19"/>
                      <a:pt x="106" y="21"/>
                    </a:cubicBezTo>
                    <a:cubicBezTo>
                      <a:pt x="108" y="21"/>
                      <a:pt x="108" y="21"/>
                      <a:pt x="108" y="21"/>
                    </a:cubicBezTo>
                    <a:cubicBezTo>
                      <a:pt x="108" y="21"/>
                      <a:pt x="109" y="21"/>
                      <a:pt x="110" y="21"/>
                    </a:cubicBezTo>
                    <a:cubicBezTo>
                      <a:pt x="110" y="21"/>
                      <a:pt x="109" y="20"/>
                      <a:pt x="109" y="20"/>
                    </a:cubicBezTo>
                    <a:cubicBezTo>
                      <a:pt x="110" y="19"/>
                      <a:pt x="110" y="19"/>
                      <a:pt x="111" y="20"/>
                    </a:cubicBezTo>
                    <a:cubicBezTo>
                      <a:pt x="112" y="21"/>
                      <a:pt x="114" y="19"/>
                      <a:pt x="115" y="21"/>
                    </a:cubicBezTo>
                    <a:cubicBezTo>
                      <a:pt x="113" y="21"/>
                      <a:pt x="112" y="21"/>
                      <a:pt x="111" y="22"/>
                    </a:cubicBezTo>
                    <a:cubicBezTo>
                      <a:pt x="111" y="22"/>
                      <a:pt x="111" y="23"/>
                      <a:pt x="111" y="23"/>
                    </a:cubicBezTo>
                    <a:cubicBezTo>
                      <a:pt x="110" y="23"/>
                      <a:pt x="108" y="23"/>
                      <a:pt x="108" y="22"/>
                    </a:cubicBezTo>
                    <a:cubicBezTo>
                      <a:pt x="107" y="23"/>
                      <a:pt x="107" y="23"/>
                      <a:pt x="107" y="23"/>
                    </a:cubicBezTo>
                    <a:cubicBezTo>
                      <a:pt x="109" y="24"/>
                      <a:pt x="111" y="26"/>
                      <a:pt x="114" y="27"/>
                    </a:cubicBezTo>
                    <a:cubicBezTo>
                      <a:pt x="117" y="27"/>
                      <a:pt x="120" y="26"/>
                      <a:pt x="123" y="26"/>
                    </a:cubicBezTo>
                    <a:cubicBezTo>
                      <a:pt x="135" y="32"/>
                      <a:pt x="144" y="46"/>
                      <a:pt x="144" y="59"/>
                    </a:cubicBezTo>
                    <a:cubicBezTo>
                      <a:pt x="144" y="79"/>
                      <a:pt x="133" y="86"/>
                      <a:pt x="126" y="86"/>
                    </a:cubicBezTo>
                    <a:cubicBezTo>
                      <a:pt x="124" y="86"/>
                      <a:pt x="122" y="86"/>
                      <a:pt x="122" y="85"/>
                    </a:cubicBezTo>
                    <a:cubicBezTo>
                      <a:pt x="122" y="82"/>
                      <a:pt x="123" y="79"/>
                      <a:pt x="123" y="74"/>
                    </a:cubicBezTo>
                    <a:cubicBezTo>
                      <a:pt x="123" y="63"/>
                      <a:pt x="118" y="51"/>
                      <a:pt x="112" y="45"/>
                    </a:cubicBezTo>
                    <a:cubicBezTo>
                      <a:pt x="110" y="42"/>
                      <a:pt x="106" y="39"/>
                      <a:pt x="103" y="39"/>
                    </a:cubicBezTo>
                    <a:cubicBezTo>
                      <a:pt x="102" y="39"/>
                      <a:pt x="100" y="39"/>
                      <a:pt x="99" y="41"/>
                    </a:cubicBezTo>
                    <a:cubicBezTo>
                      <a:pt x="98" y="42"/>
                      <a:pt x="97" y="44"/>
                      <a:pt x="97" y="45"/>
                    </a:cubicBezTo>
                    <a:cubicBezTo>
                      <a:pt x="95" y="47"/>
                      <a:pt x="92" y="48"/>
                      <a:pt x="89" y="48"/>
                    </a:cubicBezTo>
                    <a:cubicBezTo>
                      <a:pt x="86" y="48"/>
                      <a:pt x="82" y="47"/>
                      <a:pt x="79" y="44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40"/>
                      <a:pt x="76" y="38"/>
                      <a:pt x="77" y="37"/>
                    </a:cubicBezTo>
                    <a:cubicBezTo>
                      <a:pt x="78" y="37"/>
                      <a:pt x="78" y="38"/>
                      <a:pt x="79" y="38"/>
                    </a:cubicBezTo>
                    <a:cubicBezTo>
                      <a:pt x="78" y="36"/>
                      <a:pt x="78" y="34"/>
                      <a:pt x="77" y="33"/>
                    </a:cubicBezTo>
                    <a:cubicBezTo>
                      <a:pt x="76" y="33"/>
                      <a:pt x="76" y="33"/>
                      <a:pt x="75" y="32"/>
                    </a:cubicBezTo>
                    <a:cubicBezTo>
                      <a:pt x="74" y="31"/>
                      <a:pt x="73" y="30"/>
                      <a:pt x="73" y="29"/>
                    </a:cubicBezTo>
                    <a:cubicBezTo>
                      <a:pt x="74" y="30"/>
                      <a:pt x="75" y="30"/>
                      <a:pt x="76" y="30"/>
                    </a:cubicBezTo>
                    <a:cubicBezTo>
                      <a:pt x="75" y="27"/>
                      <a:pt x="75" y="26"/>
                      <a:pt x="73" y="21"/>
                    </a:cubicBezTo>
                    <a:cubicBezTo>
                      <a:pt x="73" y="19"/>
                      <a:pt x="70" y="18"/>
                      <a:pt x="69" y="16"/>
                    </a:cubicBezTo>
                    <a:cubicBezTo>
                      <a:pt x="68" y="16"/>
                      <a:pt x="68" y="15"/>
                      <a:pt x="67" y="15"/>
                    </a:cubicBezTo>
                    <a:cubicBezTo>
                      <a:pt x="66" y="14"/>
                      <a:pt x="66" y="13"/>
                      <a:pt x="66" y="12"/>
                    </a:cubicBezTo>
                    <a:cubicBezTo>
                      <a:pt x="66" y="12"/>
                      <a:pt x="67" y="13"/>
                      <a:pt x="67" y="13"/>
                    </a:cubicBezTo>
                    <a:cubicBezTo>
                      <a:pt x="66" y="10"/>
                      <a:pt x="64" y="6"/>
                      <a:pt x="61" y="4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7" y="4"/>
                      <a:pt x="58" y="3"/>
                      <a:pt x="58" y="3"/>
                    </a:cubicBezTo>
                    <a:cubicBezTo>
                      <a:pt x="58" y="2"/>
                      <a:pt x="57" y="2"/>
                      <a:pt x="56" y="2"/>
                    </a:cubicBezTo>
                    <a:cubicBezTo>
                      <a:pt x="55" y="2"/>
                      <a:pt x="54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"/>
                      <a:pt x="52" y="1"/>
                      <a:pt x="54" y="0"/>
                    </a:cubicBezTo>
                    <a:cubicBezTo>
                      <a:pt x="52" y="0"/>
                      <a:pt x="51" y="0"/>
                      <a:pt x="49" y="0"/>
                    </a:cubicBezTo>
                    <a:cubicBezTo>
                      <a:pt x="49" y="2"/>
                      <a:pt x="48" y="2"/>
                      <a:pt x="48" y="4"/>
                    </a:cubicBezTo>
                    <a:cubicBezTo>
                      <a:pt x="47" y="4"/>
                      <a:pt x="47" y="5"/>
                      <a:pt x="46" y="6"/>
                    </a:cubicBezTo>
                    <a:cubicBezTo>
                      <a:pt x="46" y="4"/>
                      <a:pt x="47" y="2"/>
                      <a:pt x="47" y="1"/>
                    </a:cubicBezTo>
                    <a:cubicBezTo>
                      <a:pt x="46" y="1"/>
                      <a:pt x="45" y="2"/>
                      <a:pt x="44" y="2"/>
                    </a:cubicBezTo>
                    <a:cubicBezTo>
                      <a:pt x="42" y="1"/>
                      <a:pt x="40" y="0"/>
                      <a:pt x="39" y="0"/>
                    </a:cubicBezTo>
                    <a:cubicBezTo>
                      <a:pt x="40" y="1"/>
                      <a:pt x="39" y="3"/>
                      <a:pt x="40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2"/>
                      <a:pt x="37" y="2"/>
                      <a:pt x="37" y="0"/>
                    </a:cubicBezTo>
                    <a:cubicBezTo>
                      <a:pt x="35" y="0"/>
                      <a:pt x="34" y="1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4" y="2"/>
                      <a:pt x="35" y="3"/>
                      <a:pt x="35" y="4"/>
                    </a:cubicBezTo>
                    <a:cubicBezTo>
                      <a:pt x="33" y="4"/>
                      <a:pt x="32" y="3"/>
                      <a:pt x="30" y="3"/>
                    </a:cubicBezTo>
                    <a:cubicBezTo>
                      <a:pt x="30" y="3"/>
                      <a:pt x="30" y="2"/>
                      <a:pt x="30" y="2"/>
                    </a:cubicBezTo>
                    <a:cubicBezTo>
                      <a:pt x="29" y="3"/>
                      <a:pt x="28" y="4"/>
                      <a:pt x="28" y="4"/>
                    </a:cubicBezTo>
                    <a:cubicBezTo>
                      <a:pt x="26" y="6"/>
                      <a:pt x="25" y="7"/>
                      <a:pt x="24" y="9"/>
                    </a:cubicBezTo>
                    <a:cubicBezTo>
                      <a:pt x="25" y="9"/>
                      <a:pt x="25" y="9"/>
                      <a:pt x="26" y="10"/>
                    </a:cubicBezTo>
                    <a:cubicBezTo>
                      <a:pt x="25" y="10"/>
                      <a:pt x="24" y="11"/>
                      <a:pt x="23" y="11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2" y="16"/>
                      <a:pt x="21" y="17"/>
                      <a:pt x="21" y="18"/>
                    </a:cubicBezTo>
                    <a:cubicBezTo>
                      <a:pt x="19" y="23"/>
                      <a:pt x="19" y="27"/>
                      <a:pt x="19" y="33"/>
                    </a:cubicBezTo>
                    <a:cubicBezTo>
                      <a:pt x="19" y="34"/>
                      <a:pt x="18" y="34"/>
                      <a:pt x="18" y="34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9" y="37"/>
                      <a:pt x="20" y="36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9"/>
                      <a:pt x="18" y="41"/>
                      <a:pt x="18" y="42"/>
                    </a:cubicBezTo>
                    <a:cubicBezTo>
                      <a:pt x="18" y="43"/>
                      <a:pt x="19" y="44"/>
                      <a:pt x="19" y="45"/>
                    </a:cubicBezTo>
                    <a:cubicBezTo>
                      <a:pt x="19" y="45"/>
                      <a:pt x="19" y="45"/>
                      <a:pt x="19" y="46"/>
                    </a:cubicBezTo>
                    <a:cubicBezTo>
                      <a:pt x="19" y="45"/>
                      <a:pt x="19" y="45"/>
                      <a:pt x="20" y="44"/>
                    </a:cubicBezTo>
                    <a:cubicBezTo>
                      <a:pt x="20" y="44"/>
                      <a:pt x="21" y="44"/>
                      <a:pt x="22" y="44"/>
                    </a:cubicBezTo>
                    <a:cubicBezTo>
                      <a:pt x="21" y="45"/>
                      <a:pt x="21" y="46"/>
                      <a:pt x="20" y="47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20" y="54"/>
                      <a:pt x="22" y="59"/>
                      <a:pt x="24" y="64"/>
                    </a:cubicBezTo>
                    <a:cubicBezTo>
                      <a:pt x="22" y="67"/>
                      <a:pt x="19" y="74"/>
                      <a:pt x="18" y="80"/>
                    </a:cubicBezTo>
                    <a:cubicBezTo>
                      <a:pt x="16" y="79"/>
                      <a:pt x="15" y="78"/>
                      <a:pt x="13" y="78"/>
                    </a:cubicBezTo>
                    <a:cubicBezTo>
                      <a:pt x="12" y="79"/>
                      <a:pt x="10" y="79"/>
                      <a:pt x="9" y="81"/>
                    </a:cubicBezTo>
                    <a:cubicBezTo>
                      <a:pt x="7" y="80"/>
                      <a:pt x="5" y="80"/>
                      <a:pt x="4" y="81"/>
                    </a:cubicBezTo>
                    <a:cubicBezTo>
                      <a:pt x="2" y="83"/>
                      <a:pt x="2" y="84"/>
                      <a:pt x="2" y="86"/>
                    </a:cubicBezTo>
                    <a:cubicBezTo>
                      <a:pt x="1" y="86"/>
                      <a:pt x="0" y="88"/>
                      <a:pt x="0" y="90"/>
                    </a:cubicBezTo>
                    <a:cubicBezTo>
                      <a:pt x="0" y="92"/>
                      <a:pt x="1" y="93"/>
                      <a:pt x="2" y="96"/>
                    </a:cubicBezTo>
                    <a:cubicBezTo>
                      <a:pt x="42" y="96"/>
                      <a:pt x="42" y="96"/>
                      <a:pt x="42" y="96"/>
                    </a:cubicBezTo>
                    <a:cubicBezTo>
                      <a:pt x="41" y="95"/>
                      <a:pt x="41" y="94"/>
                      <a:pt x="40" y="93"/>
                    </a:cubicBezTo>
                    <a:cubicBezTo>
                      <a:pt x="39" y="92"/>
                      <a:pt x="40" y="90"/>
                      <a:pt x="40" y="88"/>
                    </a:cubicBezTo>
                    <a:cubicBezTo>
                      <a:pt x="41" y="86"/>
                      <a:pt x="42" y="85"/>
                      <a:pt x="43" y="84"/>
                    </a:cubicBezTo>
                    <a:cubicBezTo>
                      <a:pt x="43" y="83"/>
                      <a:pt x="43" y="83"/>
                      <a:pt x="43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6" y="82"/>
                      <a:pt x="47" y="81"/>
                      <a:pt x="48" y="81"/>
                    </a:cubicBezTo>
                    <a:cubicBezTo>
                      <a:pt x="49" y="82"/>
                      <a:pt x="49" y="81"/>
                      <a:pt x="50" y="80"/>
                    </a:cubicBezTo>
                    <a:cubicBezTo>
                      <a:pt x="53" y="80"/>
                      <a:pt x="56" y="80"/>
                      <a:pt x="57" y="82"/>
                    </a:cubicBezTo>
                    <a:cubicBezTo>
                      <a:pt x="57" y="82"/>
                      <a:pt x="57" y="82"/>
                      <a:pt x="57" y="83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5" y="82"/>
                      <a:pt x="53" y="81"/>
                      <a:pt x="51" y="82"/>
                    </a:cubicBezTo>
                    <a:cubicBezTo>
                      <a:pt x="51" y="83"/>
                      <a:pt x="51" y="83"/>
                      <a:pt x="51" y="84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5"/>
                      <a:pt x="53" y="86"/>
                      <a:pt x="54" y="86"/>
                    </a:cubicBezTo>
                    <a:cubicBezTo>
                      <a:pt x="54" y="86"/>
                      <a:pt x="56" y="85"/>
                      <a:pt x="57" y="85"/>
                    </a:cubicBezTo>
                    <a:cubicBezTo>
                      <a:pt x="58" y="85"/>
                      <a:pt x="60" y="86"/>
                      <a:pt x="60" y="88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1" y="92"/>
                      <a:pt x="62" y="92"/>
                      <a:pt x="63" y="92"/>
                    </a:cubicBezTo>
                    <a:cubicBezTo>
                      <a:pt x="63" y="93"/>
                      <a:pt x="62" y="93"/>
                      <a:pt x="61" y="93"/>
                    </a:cubicBezTo>
                    <a:cubicBezTo>
                      <a:pt x="59" y="93"/>
                      <a:pt x="59" y="93"/>
                      <a:pt x="59" y="93"/>
                    </a:cubicBezTo>
                    <a:cubicBezTo>
                      <a:pt x="59" y="93"/>
                      <a:pt x="58" y="93"/>
                      <a:pt x="58" y="92"/>
                    </a:cubicBezTo>
                    <a:cubicBezTo>
                      <a:pt x="58" y="93"/>
                      <a:pt x="57" y="95"/>
                      <a:pt x="57" y="96"/>
                    </a:cubicBezTo>
                    <a:cubicBezTo>
                      <a:pt x="87" y="96"/>
                      <a:pt x="87" y="96"/>
                      <a:pt x="87" y="96"/>
                    </a:cubicBezTo>
                    <a:cubicBezTo>
                      <a:pt x="87" y="95"/>
                      <a:pt x="86" y="94"/>
                      <a:pt x="86" y="93"/>
                    </a:cubicBezTo>
                    <a:cubicBezTo>
                      <a:pt x="85" y="92"/>
                      <a:pt x="85" y="90"/>
                      <a:pt x="85" y="88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90" y="84"/>
                      <a:pt x="91" y="84"/>
                      <a:pt x="94" y="83"/>
                    </a:cubicBezTo>
                    <a:cubicBezTo>
                      <a:pt x="94" y="82"/>
                      <a:pt x="94" y="82"/>
                      <a:pt x="96" y="82"/>
                    </a:cubicBezTo>
                    <a:cubicBezTo>
                      <a:pt x="98" y="82"/>
                      <a:pt x="99" y="82"/>
                      <a:pt x="100" y="83"/>
                    </a:cubicBezTo>
                    <a:cubicBezTo>
                      <a:pt x="100" y="83"/>
                      <a:pt x="100" y="83"/>
                      <a:pt x="100" y="84"/>
                    </a:cubicBezTo>
                    <a:cubicBezTo>
                      <a:pt x="99" y="84"/>
                      <a:pt x="98" y="83"/>
                      <a:pt x="98" y="84"/>
                    </a:cubicBezTo>
                    <a:cubicBezTo>
                      <a:pt x="97" y="84"/>
                      <a:pt x="98" y="84"/>
                      <a:pt x="98" y="85"/>
                    </a:cubicBezTo>
                    <a:cubicBezTo>
                      <a:pt x="98" y="85"/>
                      <a:pt x="96" y="84"/>
                      <a:pt x="96" y="84"/>
                    </a:cubicBezTo>
                    <a:cubicBezTo>
                      <a:pt x="96" y="84"/>
                      <a:pt x="95" y="86"/>
                      <a:pt x="95" y="86"/>
                    </a:cubicBezTo>
                    <a:cubicBezTo>
                      <a:pt x="95" y="86"/>
                      <a:pt x="96" y="87"/>
                      <a:pt x="96" y="88"/>
                    </a:cubicBezTo>
                    <a:cubicBezTo>
                      <a:pt x="97" y="89"/>
                      <a:pt x="96" y="90"/>
                      <a:pt x="96" y="90"/>
                    </a:cubicBezTo>
                    <a:cubicBezTo>
                      <a:pt x="95" y="90"/>
                      <a:pt x="94" y="89"/>
                      <a:pt x="94" y="90"/>
                    </a:cubicBezTo>
                    <a:cubicBezTo>
                      <a:pt x="93" y="92"/>
                      <a:pt x="94" y="93"/>
                      <a:pt x="94" y="96"/>
                    </a:cubicBezTo>
                    <a:cubicBezTo>
                      <a:pt x="97" y="96"/>
                      <a:pt x="97" y="96"/>
                      <a:pt x="97" y="96"/>
                    </a:cubicBezTo>
                    <a:cubicBezTo>
                      <a:pt x="97" y="91"/>
                      <a:pt x="97" y="91"/>
                      <a:pt x="97" y="91"/>
                    </a:cubicBezTo>
                    <a:cubicBezTo>
                      <a:pt x="97" y="88"/>
                      <a:pt x="100" y="84"/>
                      <a:pt x="102" y="84"/>
                    </a:cubicBezTo>
                    <a:cubicBezTo>
                      <a:pt x="103" y="84"/>
                      <a:pt x="104" y="84"/>
                      <a:pt x="105" y="85"/>
                    </a:cubicBezTo>
                    <a:cubicBezTo>
                      <a:pt x="105" y="86"/>
                      <a:pt x="106" y="86"/>
                      <a:pt x="106" y="87"/>
                    </a:cubicBezTo>
                    <a:cubicBezTo>
                      <a:pt x="106" y="87"/>
                      <a:pt x="106" y="88"/>
                      <a:pt x="104" y="88"/>
                    </a:cubicBezTo>
                    <a:cubicBezTo>
                      <a:pt x="104" y="88"/>
                      <a:pt x="104" y="87"/>
                      <a:pt x="103" y="86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90"/>
                      <a:pt x="103" y="91"/>
                    </a:cubicBezTo>
                    <a:cubicBezTo>
                      <a:pt x="103" y="92"/>
                      <a:pt x="103" y="92"/>
                      <a:pt x="102" y="93"/>
                    </a:cubicBezTo>
                    <a:cubicBezTo>
                      <a:pt x="101" y="90"/>
                      <a:pt x="101" y="90"/>
                      <a:pt x="101" y="90"/>
                    </a:cubicBezTo>
                    <a:cubicBezTo>
                      <a:pt x="100" y="90"/>
                      <a:pt x="99" y="92"/>
                      <a:pt x="99" y="92"/>
                    </a:cubicBezTo>
                    <a:cubicBezTo>
                      <a:pt x="99" y="93"/>
                      <a:pt x="98" y="94"/>
                      <a:pt x="98" y="96"/>
                    </a:cubicBezTo>
                    <a:cubicBezTo>
                      <a:pt x="114" y="96"/>
                      <a:pt x="114" y="96"/>
                      <a:pt x="114" y="96"/>
                    </a:cubicBezTo>
                    <a:cubicBezTo>
                      <a:pt x="116" y="96"/>
                      <a:pt x="118" y="95"/>
                      <a:pt x="120" y="94"/>
                    </a:cubicBezTo>
                    <a:cubicBezTo>
                      <a:pt x="123" y="94"/>
                      <a:pt x="123" y="94"/>
                      <a:pt x="123" y="94"/>
                    </a:cubicBezTo>
                    <a:cubicBezTo>
                      <a:pt x="129" y="94"/>
                      <a:pt x="134" y="92"/>
                      <a:pt x="139" y="87"/>
                    </a:cubicBezTo>
                    <a:cubicBezTo>
                      <a:pt x="145" y="81"/>
                      <a:pt x="149" y="71"/>
                      <a:pt x="149" y="62"/>
                    </a:cubicBezTo>
                    <a:moveTo>
                      <a:pt x="92" y="86"/>
                    </a:moveTo>
                    <a:cubicBezTo>
                      <a:pt x="90" y="86"/>
                      <a:pt x="90" y="86"/>
                      <a:pt x="90" y="86"/>
                    </a:cubicBezTo>
                    <a:cubicBezTo>
                      <a:pt x="91" y="86"/>
                      <a:pt x="91" y="88"/>
                      <a:pt x="91" y="88"/>
                    </a:cubicBezTo>
                    <a:cubicBezTo>
                      <a:pt x="91" y="89"/>
                      <a:pt x="90" y="90"/>
                      <a:pt x="90" y="90"/>
                    </a:cubicBezTo>
                    <a:cubicBezTo>
                      <a:pt x="89" y="90"/>
                      <a:pt x="89" y="89"/>
                      <a:pt x="89" y="88"/>
                    </a:cubicBezTo>
                    <a:cubicBezTo>
                      <a:pt x="88" y="88"/>
                      <a:pt x="88" y="89"/>
                      <a:pt x="88" y="90"/>
                    </a:cubicBezTo>
                    <a:cubicBezTo>
                      <a:pt x="88" y="92"/>
                      <a:pt x="89" y="94"/>
                      <a:pt x="90" y="96"/>
                    </a:cubicBezTo>
                    <a:cubicBezTo>
                      <a:pt x="92" y="96"/>
                      <a:pt x="92" y="96"/>
                      <a:pt x="92" y="96"/>
                    </a:cubicBezTo>
                    <a:cubicBezTo>
                      <a:pt x="92" y="93"/>
                      <a:pt x="91" y="92"/>
                      <a:pt x="91" y="89"/>
                    </a:cubicBezTo>
                    <a:cubicBezTo>
                      <a:pt x="91" y="88"/>
                      <a:pt x="92" y="86"/>
                      <a:pt x="92" y="86"/>
                    </a:cubicBezTo>
                    <a:moveTo>
                      <a:pt x="58" y="89"/>
                    </a:moveTo>
                    <a:cubicBezTo>
                      <a:pt x="58" y="88"/>
                      <a:pt x="57" y="87"/>
                      <a:pt x="56" y="87"/>
                    </a:cubicBezTo>
                    <a:cubicBezTo>
                      <a:pt x="56" y="87"/>
                      <a:pt x="54" y="88"/>
                      <a:pt x="54" y="89"/>
                    </a:cubicBezTo>
                    <a:cubicBezTo>
                      <a:pt x="54" y="90"/>
                      <a:pt x="54" y="96"/>
                      <a:pt x="54" y="96"/>
                    </a:cubicBezTo>
                    <a:cubicBezTo>
                      <a:pt x="56" y="96"/>
                      <a:pt x="56" y="96"/>
                      <a:pt x="56" y="96"/>
                    </a:cubicBezTo>
                    <a:cubicBezTo>
                      <a:pt x="56" y="93"/>
                      <a:pt x="58" y="90"/>
                      <a:pt x="58" y="89"/>
                    </a:cubicBezTo>
                    <a:moveTo>
                      <a:pt x="52" y="88"/>
                    </a:moveTo>
                    <a:cubicBezTo>
                      <a:pt x="52" y="88"/>
                      <a:pt x="53" y="89"/>
                      <a:pt x="50" y="86"/>
                    </a:cubicBezTo>
                    <a:cubicBezTo>
                      <a:pt x="49" y="86"/>
                      <a:pt x="49" y="88"/>
                      <a:pt x="49" y="88"/>
                    </a:cubicBezTo>
                    <a:cubicBezTo>
                      <a:pt x="49" y="91"/>
                      <a:pt x="49" y="93"/>
                      <a:pt x="50" y="96"/>
                    </a:cubicBezTo>
                    <a:cubicBezTo>
                      <a:pt x="52" y="96"/>
                      <a:pt x="52" y="96"/>
                      <a:pt x="52" y="96"/>
                    </a:cubicBezTo>
                    <a:cubicBezTo>
                      <a:pt x="52" y="93"/>
                      <a:pt x="52" y="91"/>
                      <a:pt x="52" y="88"/>
                    </a:cubicBezTo>
                    <a:moveTo>
                      <a:pt x="121" y="22"/>
                    </a:moveTo>
                    <a:cubicBezTo>
                      <a:pt x="121" y="21"/>
                      <a:pt x="120" y="21"/>
                      <a:pt x="119" y="21"/>
                    </a:cubicBezTo>
                    <a:cubicBezTo>
                      <a:pt x="118" y="20"/>
                      <a:pt x="117" y="18"/>
                      <a:pt x="116" y="18"/>
                    </a:cubicBezTo>
                    <a:cubicBezTo>
                      <a:pt x="117" y="18"/>
                      <a:pt x="118" y="18"/>
                      <a:pt x="119" y="18"/>
                    </a:cubicBezTo>
                    <a:cubicBezTo>
                      <a:pt x="120" y="19"/>
                      <a:pt x="121" y="20"/>
                      <a:pt x="121" y="21"/>
                    </a:cubicBezTo>
                    <a:lnTo>
                      <a:pt x="121" y="22"/>
                    </a:lnTo>
                    <a:close/>
                    <a:moveTo>
                      <a:pt x="113" y="17"/>
                    </a:moveTo>
                    <a:cubicBezTo>
                      <a:pt x="110" y="17"/>
                      <a:pt x="110" y="17"/>
                      <a:pt x="110" y="17"/>
                    </a:cubicBezTo>
                    <a:cubicBezTo>
                      <a:pt x="110" y="16"/>
                      <a:pt x="109" y="17"/>
                      <a:pt x="108" y="17"/>
                    </a:cubicBezTo>
                    <a:cubicBezTo>
                      <a:pt x="108" y="17"/>
                      <a:pt x="108" y="17"/>
                      <a:pt x="107" y="16"/>
                    </a:cubicBezTo>
                    <a:cubicBezTo>
                      <a:pt x="108" y="16"/>
                      <a:pt x="109" y="15"/>
                      <a:pt x="110" y="15"/>
                    </a:cubicBezTo>
                    <a:cubicBezTo>
                      <a:pt x="111" y="16"/>
                      <a:pt x="112" y="16"/>
                      <a:pt x="113" y="17"/>
                    </a:cubicBezTo>
                    <a:moveTo>
                      <a:pt x="107" y="47"/>
                    </a:moveTo>
                    <a:cubicBezTo>
                      <a:pt x="105" y="46"/>
                      <a:pt x="104" y="46"/>
                      <a:pt x="103" y="46"/>
                    </a:cubicBezTo>
                    <a:cubicBezTo>
                      <a:pt x="102" y="46"/>
                      <a:pt x="100" y="46"/>
                      <a:pt x="99" y="47"/>
                    </a:cubicBezTo>
                    <a:cubicBezTo>
                      <a:pt x="99" y="46"/>
                      <a:pt x="100" y="44"/>
                      <a:pt x="101" y="43"/>
                    </a:cubicBezTo>
                    <a:cubicBezTo>
                      <a:pt x="102" y="43"/>
                      <a:pt x="103" y="43"/>
                      <a:pt x="103" y="43"/>
                    </a:cubicBezTo>
                    <a:cubicBezTo>
                      <a:pt x="103" y="45"/>
                      <a:pt x="105" y="44"/>
                      <a:pt x="106" y="44"/>
                    </a:cubicBezTo>
                    <a:cubicBezTo>
                      <a:pt x="106" y="45"/>
                      <a:pt x="107" y="46"/>
                      <a:pt x="107" y="47"/>
                    </a:cubicBezTo>
                    <a:moveTo>
                      <a:pt x="107" y="51"/>
                    </a:moveTo>
                    <a:cubicBezTo>
                      <a:pt x="105" y="51"/>
                      <a:pt x="105" y="50"/>
                      <a:pt x="104" y="50"/>
                    </a:cubicBezTo>
                    <a:cubicBezTo>
                      <a:pt x="103" y="50"/>
                      <a:pt x="101" y="51"/>
                      <a:pt x="100" y="52"/>
                    </a:cubicBezTo>
                    <a:cubicBezTo>
                      <a:pt x="100" y="51"/>
                      <a:pt x="100" y="51"/>
                      <a:pt x="100" y="50"/>
                    </a:cubicBezTo>
                    <a:cubicBezTo>
                      <a:pt x="101" y="49"/>
                      <a:pt x="102" y="48"/>
                      <a:pt x="103" y="48"/>
                    </a:cubicBezTo>
                    <a:cubicBezTo>
                      <a:pt x="105" y="48"/>
                      <a:pt x="107" y="49"/>
                      <a:pt x="107" y="51"/>
                    </a:cubicBezTo>
                    <a:moveTo>
                      <a:pt x="113" y="56"/>
                    </a:moveTo>
                    <a:cubicBezTo>
                      <a:pt x="111" y="55"/>
                      <a:pt x="107" y="54"/>
                      <a:pt x="106" y="54"/>
                    </a:cubicBezTo>
                    <a:cubicBezTo>
                      <a:pt x="105" y="54"/>
                      <a:pt x="102" y="56"/>
                      <a:pt x="101" y="57"/>
                    </a:cubicBezTo>
                    <a:cubicBezTo>
                      <a:pt x="100" y="54"/>
                      <a:pt x="100" y="54"/>
                      <a:pt x="100" y="54"/>
                    </a:cubicBezTo>
                    <a:cubicBezTo>
                      <a:pt x="102" y="54"/>
                      <a:pt x="102" y="53"/>
                      <a:pt x="103" y="53"/>
                    </a:cubicBezTo>
                    <a:cubicBezTo>
                      <a:pt x="103" y="53"/>
                      <a:pt x="104" y="53"/>
                      <a:pt x="105" y="53"/>
                    </a:cubicBezTo>
                    <a:cubicBezTo>
                      <a:pt x="106" y="53"/>
                      <a:pt x="106" y="52"/>
                      <a:pt x="107" y="52"/>
                    </a:cubicBezTo>
                    <a:cubicBezTo>
                      <a:pt x="108" y="52"/>
                      <a:pt x="107" y="53"/>
                      <a:pt x="108" y="53"/>
                    </a:cubicBezTo>
                    <a:cubicBezTo>
                      <a:pt x="109" y="53"/>
                      <a:pt x="110" y="53"/>
                      <a:pt x="110" y="53"/>
                    </a:cubicBezTo>
                    <a:cubicBezTo>
                      <a:pt x="111" y="53"/>
                      <a:pt x="112" y="55"/>
                      <a:pt x="113" y="56"/>
                    </a:cubicBezTo>
                    <a:moveTo>
                      <a:pt x="113" y="62"/>
                    </a:moveTo>
                    <a:cubicBezTo>
                      <a:pt x="112" y="62"/>
                      <a:pt x="110" y="62"/>
                      <a:pt x="110" y="61"/>
                    </a:cubicBezTo>
                    <a:cubicBezTo>
                      <a:pt x="109" y="60"/>
                      <a:pt x="110" y="59"/>
                      <a:pt x="108" y="59"/>
                    </a:cubicBezTo>
                    <a:cubicBezTo>
                      <a:pt x="108" y="59"/>
                      <a:pt x="107" y="60"/>
                      <a:pt x="107" y="60"/>
                    </a:cubicBezTo>
                    <a:cubicBezTo>
                      <a:pt x="106" y="60"/>
                      <a:pt x="105" y="59"/>
                      <a:pt x="105" y="60"/>
                    </a:cubicBezTo>
                    <a:cubicBezTo>
                      <a:pt x="105" y="61"/>
                      <a:pt x="104" y="62"/>
                      <a:pt x="103" y="62"/>
                    </a:cubicBezTo>
                    <a:cubicBezTo>
                      <a:pt x="102" y="62"/>
                      <a:pt x="102" y="62"/>
                      <a:pt x="101" y="62"/>
                    </a:cubicBezTo>
                    <a:cubicBezTo>
                      <a:pt x="101" y="59"/>
                      <a:pt x="101" y="59"/>
                      <a:pt x="101" y="59"/>
                    </a:cubicBezTo>
                    <a:cubicBezTo>
                      <a:pt x="104" y="59"/>
                      <a:pt x="104" y="58"/>
                      <a:pt x="106" y="58"/>
                    </a:cubicBezTo>
                    <a:cubicBezTo>
                      <a:pt x="107" y="58"/>
                      <a:pt x="107" y="59"/>
                      <a:pt x="108" y="59"/>
                    </a:cubicBezTo>
                    <a:cubicBezTo>
                      <a:pt x="110" y="59"/>
                      <a:pt x="109" y="58"/>
                      <a:pt x="110" y="58"/>
                    </a:cubicBezTo>
                    <a:cubicBezTo>
                      <a:pt x="111" y="58"/>
                      <a:pt x="112" y="59"/>
                      <a:pt x="113" y="59"/>
                    </a:cubicBezTo>
                    <a:cubicBezTo>
                      <a:pt x="113" y="60"/>
                      <a:pt x="113" y="61"/>
                      <a:pt x="113" y="62"/>
                    </a:cubicBezTo>
                    <a:moveTo>
                      <a:pt x="111" y="68"/>
                    </a:moveTo>
                    <a:cubicBezTo>
                      <a:pt x="110" y="68"/>
                      <a:pt x="108" y="67"/>
                      <a:pt x="108" y="67"/>
                    </a:cubicBezTo>
                    <a:cubicBezTo>
                      <a:pt x="108" y="66"/>
                      <a:pt x="108" y="65"/>
                      <a:pt x="107" y="65"/>
                    </a:cubicBezTo>
                    <a:cubicBezTo>
                      <a:pt x="106" y="65"/>
                      <a:pt x="105" y="66"/>
                      <a:pt x="103" y="66"/>
                    </a:cubicBezTo>
                    <a:cubicBezTo>
                      <a:pt x="103" y="66"/>
                      <a:pt x="103" y="65"/>
                      <a:pt x="102" y="64"/>
                    </a:cubicBezTo>
                    <a:cubicBezTo>
                      <a:pt x="103" y="64"/>
                      <a:pt x="105" y="63"/>
                      <a:pt x="106" y="63"/>
                    </a:cubicBezTo>
                    <a:cubicBezTo>
                      <a:pt x="108" y="63"/>
                      <a:pt x="110" y="63"/>
                      <a:pt x="110" y="64"/>
                    </a:cubicBezTo>
                    <a:cubicBezTo>
                      <a:pt x="110" y="65"/>
                      <a:pt x="111" y="65"/>
                      <a:pt x="111" y="68"/>
                    </a:cubicBezTo>
                    <a:moveTo>
                      <a:pt x="66" y="27"/>
                    </a:moveTo>
                    <a:cubicBezTo>
                      <a:pt x="66" y="27"/>
                      <a:pt x="65" y="30"/>
                      <a:pt x="65" y="30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5" y="25"/>
                      <a:pt x="66" y="26"/>
                      <a:pt x="66" y="27"/>
                    </a:cubicBezTo>
                    <a:moveTo>
                      <a:pt x="116" y="77"/>
                    </a:moveTo>
                    <a:cubicBezTo>
                      <a:pt x="116" y="79"/>
                      <a:pt x="116" y="79"/>
                      <a:pt x="115" y="81"/>
                    </a:cubicBezTo>
                    <a:cubicBezTo>
                      <a:pt x="114" y="78"/>
                      <a:pt x="114" y="78"/>
                      <a:pt x="114" y="78"/>
                    </a:cubicBezTo>
                    <a:cubicBezTo>
                      <a:pt x="114" y="77"/>
                      <a:pt x="114" y="76"/>
                      <a:pt x="115" y="75"/>
                    </a:cubicBezTo>
                    <a:cubicBezTo>
                      <a:pt x="115" y="75"/>
                      <a:pt x="116" y="77"/>
                      <a:pt x="116" y="77"/>
                    </a:cubicBezTo>
                    <a:moveTo>
                      <a:pt x="110" y="74"/>
                    </a:moveTo>
                    <a:cubicBezTo>
                      <a:pt x="108" y="74"/>
                      <a:pt x="109" y="70"/>
                      <a:pt x="105" y="70"/>
                    </a:cubicBezTo>
                    <a:cubicBezTo>
                      <a:pt x="104" y="70"/>
                      <a:pt x="104" y="71"/>
                      <a:pt x="103" y="72"/>
                    </a:cubicBezTo>
                    <a:cubicBezTo>
                      <a:pt x="103" y="71"/>
                      <a:pt x="103" y="70"/>
                      <a:pt x="103" y="70"/>
                    </a:cubicBezTo>
                    <a:cubicBezTo>
                      <a:pt x="103" y="69"/>
                      <a:pt x="103" y="68"/>
                      <a:pt x="104" y="68"/>
                    </a:cubicBezTo>
                    <a:cubicBezTo>
                      <a:pt x="106" y="68"/>
                      <a:pt x="106" y="68"/>
                      <a:pt x="107" y="69"/>
                    </a:cubicBezTo>
                    <a:cubicBezTo>
                      <a:pt x="108" y="69"/>
                      <a:pt x="109" y="70"/>
                      <a:pt x="110" y="70"/>
                    </a:cubicBezTo>
                    <a:lnTo>
                      <a:pt x="110" y="74"/>
                    </a:lnTo>
                    <a:close/>
                    <a:moveTo>
                      <a:pt x="93" y="59"/>
                    </a:moveTo>
                    <a:cubicBezTo>
                      <a:pt x="91" y="58"/>
                      <a:pt x="90" y="55"/>
                      <a:pt x="88" y="53"/>
                    </a:cubicBezTo>
                    <a:cubicBezTo>
                      <a:pt x="90" y="53"/>
                      <a:pt x="90" y="55"/>
                      <a:pt x="92" y="55"/>
                    </a:cubicBezTo>
                    <a:cubicBezTo>
                      <a:pt x="92" y="56"/>
                      <a:pt x="93" y="56"/>
                      <a:pt x="93" y="57"/>
                    </a:cubicBezTo>
                    <a:lnTo>
                      <a:pt x="93" y="59"/>
                    </a:lnTo>
                    <a:close/>
                    <a:moveTo>
                      <a:pt x="71" y="39"/>
                    </a:moveTo>
                    <a:cubicBezTo>
                      <a:pt x="69" y="39"/>
                      <a:pt x="69" y="39"/>
                      <a:pt x="68" y="37"/>
                    </a:cubicBezTo>
                    <a:cubicBezTo>
                      <a:pt x="68" y="36"/>
                      <a:pt x="68" y="35"/>
                      <a:pt x="68" y="34"/>
                    </a:cubicBezTo>
                    <a:cubicBezTo>
                      <a:pt x="68" y="35"/>
                      <a:pt x="68" y="36"/>
                      <a:pt x="69" y="36"/>
                    </a:cubicBezTo>
                    <a:cubicBezTo>
                      <a:pt x="70" y="36"/>
                      <a:pt x="70" y="37"/>
                      <a:pt x="70" y="37"/>
                    </a:cubicBezTo>
                    <a:cubicBezTo>
                      <a:pt x="70" y="38"/>
                      <a:pt x="71" y="39"/>
                      <a:pt x="71" y="39"/>
                    </a:cubicBezTo>
                    <a:moveTo>
                      <a:pt x="114" y="84"/>
                    </a:moveTo>
                    <a:cubicBezTo>
                      <a:pt x="114" y="85"/>
                      <a:pt x="114" y="85"/>
                      <a:pt x="113" y="86"/>
                    </a:cubicBezTo>
                    <a:cubicBezTo>
                      <a:pt x="113" y="84"/>
                      <a:pt x="112" y="84"/>
                      <a:pt x="111" y="81"/>
                    </a:cubicBezTo>
                    <a:cubicBezTo>
                      <a:pt x="112" y="80"/>
                      <a:pt x="112" y="80"/>
                      <a:pt x="112" y="80"/>
                    </a:cubicBezTo>
                    <a:cubicBezTo>
                      <a:pt x="113" y="80"/>
                      <a:pt x="114" y="81"/>
                      <a:pt x="114" y="82"/>
                    </a:cubicBezTo>
                    <a:cubicBezTo>
                      <a:pt x="114" y="82"/>
                      <a:pt x="113" y="83"/>
                      <a:pt x="114" y="83"/>
                    </a:cubicBezTo>
                    <a:cubicBezTo>
                      <a:pt x="114" y="84"/>
                      <a:pt x="114" y="84"/>
                      <a:pt x="114" y="84"/>
                    </a:cubicBezTo>
                    <a:moveTo>
                      <a:pt x="109" y="77"/>
                    </a:moveTo>
                    <a:cubicBezTo>
                      <a:pt x="109" y="78"/>
                      <a:pt x="109" y="78"/>
                      <a:pt x="108" y="79"/>
                    </a:cubicBezTo>
                    <a:cubicBezTo>
                      <a:pt x="107" y="79"/>
                      <a:pt x="107" y="77"/>
                      <a:pt x="106" y="77"/>
                    </a:cubicBezTo>
                    <a:cubicBezTo>
                      <a:pt x="105" y="75"/>
                      <a:pt x="103" y="76"/>
                      <a:pt x="102" y="76"/>
                    </a:cubicBezTo>
                    <a:cubicBezTo>
                      <a:pt x="102" y="75"/>
                      <a:pt x="102" y="75"/>
                      <a:pt x="102" y="74"/>
                    </a:cubicBezTo>
                    <a:cubicBezTo>
                      <a:pt x="103" y="74"/>
                      <a:pt x="104" y="73"/>
                      <a:pt x="105" y="74"/>
                    </a:cubicBezTo>
                    <a:cubicBezTo>
                      <a:pt x="106" y="73"/>
                      <a:pt x="107" y="75"/>
                      <a:pt x="108" y="75"/>
                    </a:cubicBezTo>
                    <a:cubicBezTo>
                      <a:pt x="108" y="75"/>
                      <a:pt x="109" y="76"/>
                      <a:pt x="109" y="77"/>
                    </a:cubicBezTo>
                    <a:moveTo>
                      <a:pt x="96" y="66"/>
                    </a:moveTo>
                    <a:cubicBezTo>
                      <a:pt x="96" y="67"/>
                      <a:pt x="95" y="68"/>
                      <a:pt x="96" y="69"/>
                    </a:cubicBezTo>
                    <a:cubicBezTo>
                      <a:pt x="95" y="67"/>
                      <a:pt x="94" y="66"/>
                      <a:pt x="93" y="64"/>
                    </a:cubicBezTo>
                    <a:cubicBezTo>
                      <a:pt x="93" y="64"/>
                      <a:pt x="93" y="64"/>
                      <a:pt x="94" y="63"/>
                    </a:cubicBezTo>
                    <a:cubicBezTo>
                      <a:pt x="94" y="63"/>
                      <a:pt x="95" y="63"/>
                      <a:pt x="95" y="64"/>
                    </a:cubicBezTo>
                    <a:cubicBezTo>
                      <a:pt x="95" y="64"/>
                      <a:pt x="96" y="65"/>
                      <a:pt x="96" y="66"/>
                    </a:cubicBezTo>
                    <a:moveTo>
                      <a:pt x="73" y="45"/>
                    </a:moveTo>
                    <a:cubicBezTo>
                      <a:pt x="73" y="46"/>
                      <a:pt x="71" y="45"/>
                      <a:pt x="71" y="45"/>
                    </a:cubicBezTo>
                    <a:cubicBezTo>
                      <a:pt x="69" y="45"/>
                      <a:pt x="69" y="45"/>
                      <a:pt x="69" y="45"/>
                    </a:cubicBezTo>
                    <a:cubicBezTo>
                      <a:pt x="69" y="45"/>
                      <a:pt x="68" y="44"/>
                      <a:pt x="68" y="44"/>
                    </a:cubicBezTo>
                    <a:cubicBezTo>
                      <a:pt x="69" y="44"/>
                      <a:pt x="70" y="43"/>
                      <a:pt x="71" y="44"/>
                    </a:cubicBezTo>
                    <a:cubicBezTo>
                      <a:pt x="71" y="44"/>
                      <a:pt x="72" y="45"/>
                      <a:pt x="73" y="45"/>
                    </a:cubicBezTo>
                    <a:moveTo>
                      <a:pt x="79" y="51"/>
                    </a:moveTo>
                    <a:cubicBezTo>
                      <a:pt x="78" y="52"/>
                      <a:pt x="76" y="52"/>
                      <a:pt x="74" y="51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7" y="51"/>
                      <a:pt x="78" y="51"/>
                      <a:pt x="79" y="51"/>
                    </a:cubicBezTo>
                    <a:moveTo>
                      <a:pt x="92" y="66"/>
                    </a:moveTo>
                    <a:cubicBezTo>
                      <a:pt x="92" y="68"/>
                      <a:pt x="92" y="70"/>
                      <a:pt x="92" y="71"/>
                    </a:cubicBezTo>
                    <a:cubicBezTo>
                      <a:pt x="91" y="71"/>
                      <a:pt x="91" y="71"/>
                      <a:pt x="91" y="70"/>
                    </a:cubicBezTo>
                    <a:cubicBezTo>
                      <a:pt x="91" y="68"/>
                      <a:pt x="90" y="67"/>
                      <a:pt x="90" y="65"/>
                    </a:cubicBezTo>
                    <a:cubicBezTo>
                      <a:pt x="89" y="63"/>
                      <a:pt x="88" y="61"/>
                      <a:pt x="87" y="59"/>
                    </a:cubicBezTo>
                    <a:cubicBezTo>
                      <a:pt x="87" y="58"/>
                      <a:pt x="85" y="58"/>
                      <a:pt x="84" y="57"/>
                    </a:cubicBezTo>
                    <a:cubicBezTo>
                      <a:pt x="85" y="57"/>
                      <a:pt x="87" y="57"/>
                      <a:pt x="88" y="58"/>
                    </a:cubicBezTo>
                    <a:cubicBezTo>
                      <a:pt x="88" y="58"/>
                      <a:pt x="88" y="59"/>
                      <a:pt x="89" y="59"/>
                    </a:cubicBezTo>
                    <a:cubicBezTo>
                      <a:pt x="91" y="59"/>
                      <a:pt x="90" y="62"/>
                      <a:pt x="92" y="63"/>
                    </a:cubicBezTo>
                    <a:cubicBezTo>
                      <a:pt x="91" y="63"/>
                      <a:pt x="91" y="64"/>
                      <a:pt x="90" y="65"/>
                    </a:cubicBezTo>
                    <a:cubicBezTo>
                      <a:pt x="91" y="65"/>
                      <a:pt x="92" y="65"/>
                      <a:pt x="92" y="66"/>
                    </a:cubicBezTo>
                    <a:moveTo>
                      <a:pt x="82" y="58"/>
                    </a:moveTo>
                    <a:cubicBezTo>
                      <a:pt x="82" y="59"/>
                      <a:pt x="81" y="59"/>
                      <a:pt x="81" y="60"/>
                    </a:cubicBezTo>
                    <a:cubicBezTo>
                      <a:pt x="81" y="60"/>
                      <a:pt x="80" y="59"/>
                      <a:pt x="80" y="58"/>
                    </a:cubicBezTo>
                    <a:cubicBezTo>
                      <a:pt x="80" y="57"/>
                      <a:pt x="80" y="56"/>
                      <a:pt x="80" y="56"/>
                    </a:cubicBezTo>
                    <a:cubicBezTo>
                      <a:pt x="81" y="56"/>
                      <a:pt x="82" y="58"/>
                      <a:pt x="82" y="58"/>
                    </a:cubicBezTo>
                    <a:moveTo>
                      <a:pt x="106" y="82"/>
                    </a:moveTo>
                    <a:cubicBezTo>
                      <a:pt x="106" y="82"/>
                      <a:pt x="106" y="83"/>
                      <a:pt x="106" y="83"/>
                    </a:cubicBezTo>
                    <a:cubicBezTo>
                      <a:pt x="105" y="82"/>
                      <a:pt x="104" y="82"/>
                      <a:pt x="102" y="82"/>
                    </a:cubicBezTo>
                    <a:cubicBezTo>
                      <a:pt x="102" y="81"/>
                      <a:pt x="102" y="80"/>
                      <a:pt x="101" y="80"/>
                    </a:cubicBezTo>
                    <a:cubicBezTo>
                      <a:pt x="99" y="80"/>
                      <a:pt x="100" y="81"/>
                      <a:pt x="98" y="81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101" y="78"/>
                      <a:pt x="101" y="78"/>
                      <a:pt x="102" y="78"/>
                    </a:cubicBezTo>
                    <a:cubicBezTo>
                      <a:pt x="102" y="78"/>
                      <a:pt x="103" y="78"/>
                      <a:pt x="103" y="78"/>
                    </a:cubicBezTo>
                    <a:cubicBezTo>
                      <a:pt x="103" y="79"/>
                      <a:pt x="103" y="79"/>
                      <a:pt x="103" y="80"/>
                    </a:cubicBezTo>
                    <a:cubicBezTo>
                      <a:pt x="104" y="81"/>
                      <a:pt x="104" y="80"/>
                      <a:pt x="105" y="81"/>
                    </a:cubicBezTo>
                    <a:cubicBezTo>
                      <a:pt x="106" y="81"/>
                      <a:pt x="106" y="81"/>
                      <a:pt x="106" y="82"/>
                    </a:cubicBezTo>
                    <a:moveTo>
                      <a:pt x="85" y="64"/>
                    </a:moveTo>
                    <a:cubicBezTo>
                      <a:pt x="85" y="65"/>
                      <a:pt x="84" y="65"/>
                      <a:pt x="84" y="65"/>
                    </a:cubicBezTo>
                    <a:cubicBezTo>
                      <a:pt x="84" y="65"/>
                      <a:pt x="83" y="64"/>
                      <a:pt x="83" y="63"/>
                    </a:cubicBezTo>
                    <a:cubicBezTo>
                      <a:pt x="82" y="61"/>
                      <a:pt x="83" y="60"/>
                      <a:pt x="83" y="60"/>
                    </a:cubicBezTo>
                    <a:cubicBezTo>
                      <a:pt x="84" y="60"/>
                      <a:pt x="84" y="60"/>
                      <a:pt x="84" y="60"/>
                    </a:cubicBezTo>
                    <a:cubicBezTo>
                      <a:pt x="84" y="60"/>
                      <a:pt x="84" y="61"/>
                      <a:pt x="84" y="62"/>
                    </a:cubicBezTo>
                    <a:cubicBezTo>
                      <a:pt x="85" y="63"/>
                      <a:pt x="86" y="63"/>
                      <a:pt x="85" y="64"/>
                    </a:cubicBezTo>
                    <a:moveTo>
                      <a:pt x="65" y="39"/>
                    </a:moveTo>
                    <a:cubicBezTo>
                      <a:pt x="62" y="37"/>
                      <a:pt x="58" y="36"/>
                      <a:pt x="55" y="35"/>
                    </a:cubicBezTo>
                    <a:cubicBezTo>
                      <a:pt x="55" y="36"/>
                      <a:pt x="55" y="37"/>
                      <a:pt x="54" y="37"/>
                    </a:cubicBezTo>
                    <a:cubicBezTo>
                      <a:pt x="57" y="39"/>
                      <a:pt x="60" y="40"/>
                      <a:pt x="63" y="42"/>
                    </a:cubicBezTo>
                    <a:cubicBezTo>
                      <a:pt x="63" y="45"/>
                      <a:pt x="63" y="45"/>
                      <a:pt x="63" y="45"/>
                    </a:cubicBezTo>
                    <a:cubicBezTo>
                      <a:pt x="60" y="42"/>
                      <a:pt x="57" y="39"/>
                      <a:pt x="54" y="39"/>
                    </a:cubicBezTo>
                    <a:cubicBezTo>
                      <a:pt x="54" y="39"/>
                      <a:pt x="53" y="40"/>
                      <a:pt x="53" y="41"/>
                    </a:cubicBezTo>
                    <a:cubicBezTo>
                      <a:pt x="51" y="39"/>
                      <a:pt x="49" y="38"/>
                      <a:pt x="47" y="38"/>
                    </a:cubicBezTo>
                    <a:cubicBezTo>
                      <a:pt x="46" y="38"/>
                      <a:pt x="45" y="35"/>
                      <a:pt x="45" y="35"/>
                    </a:cubicBezTo>
                    <a:cubicBezTo>
                      <a:pt x="47" y="35"/>
                      <a:pt x="47" y="34"/>
                      <a:pt x="48" y="33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50" y="33"/>
                      <a:pt x="50" y="32"/>
                      <a:pt x="50" y="31"/>
                    </a:cubicBezTo>
                    <a:cubicBezTo>
                      <a:pt x="50" y="30"/>
                      <a:pt x="46" y="30"/>
                      <a:pt x="45" y="30"/>
                    </a:cubicBezTo>
                    <a:cubicBezTo>
                      <a:pt x="43" y="30"/>
                      <a:pt x="42" y="30"/>
                      <a:pt x="40" y="30"/>
                    </a:cubicBezTo>
                    <a:cubicBezTo>
                      <a:pt x="40" y="30"/>
                      <a:pt x="40" y="31"/>
                      <a:pt x="40" y="32"/>
                    </a:cubicBezTo>
                    <a:cubicBezTo>
                      <a:pt x="40" y="32"/>
                      <a:pt x="41" y="33"/>
                      <a:pt x="41" y="33"/>
                    </a:cubicBezTo>
                    <a:cubicBezTo>
                      <a:pt x="42" y="33"/>
                      <a:pt x="42" y="32"/>
                      <a:pt x="43" y="32"/>
                    </a:cubicBezTo>
                    <a:cubicBezTo>
                      <a:pt x="42" y="34"/>
                      <a:pt x="43" y="34"/>
                      <a:pt x="44" y="35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41" y="38"/>
                      <a:pt x="39" y="39"/>
                      <a:pt x="36" y="40"/>
                    </a:cubicBezTo>
                    <a:cubicBezTo>
                      <a:pt x="36" y="39"/>
                      <a:pt x="35" y="39"/>
                      <a:pt x="35" y="38"/>
                    </a:cubicBezTo>
                    <a:cubicBezTo>
                      <a:pt x="31" y="39"/>
                      <a:pt x="26" y="43"/>
                      <a:pt x="26" y="43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8" y="39"/>
                      <a:pt x="31" y="38"/>
                      <a:pt x="34" y="37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3" y="35"/>
                      <a:pt x="32" y="35"/>
                      <a:pt x="31" y="35"/>
                    </a:cubicBezTo>
                    <a:cubicBezTo>
                      <a:pt x="28" y="35"/>
                      <a:pt x="26" y="36"/>
                      <a:pt x="25" y="38"/>
                    </a:cubicBezTo>
                    <a:cubicBezTo>
                      <a:pt x="25" y="37"/>
                      <a:pt x="24" y="36"/>
                      <a:pt x="24" y="36"/>
                    </a:cubicBezTo>
                    <a:cubicBezTo>
                      <a:pt x="27" y="34"/>
                      <a:pt x="31" y="33"/>
                      <a:pt x="34" y="34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4" y="32"/>
                      <a:pt x="34" y="31"/>
                      <a:pt x="33" y="31"/>
                    </a:cubicBezTo>
                    <a:cubicBezTo>
                      <a:pt x="32" y="30"/>
                      <a:pt x="30" y="27"/>
                      <a:pt x="30" y="26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1" y="24"/>
                      <a:pt x="30" y="20"/>
                      <a:pt x="31" y="18"/>
                    </a:cubicBezTo>
                    <a:cubicBezTo>
                      <a:pt x="30" y="18"/>
                      <a:pt x="28" y="16"/>
                      <a:pt x="28" y="15"/>
                    </a:cubicBezTo>
                    <a:cubicBezTo>
                      <a:pt x="27" y="14"/>
                      <a:pt x="27" y="13"/>
                      <a:pt x="26" y="12"/>
                    </a:cubicBezTo>
                    <a:cubicBezTo>
                      <a:pt x="27" y="10"/>
                      <a:pt x="28" y="10"/>
                      <a:pt x="28" y="8"/>
                    </a:cubicBezTo>
                    <a:cubicBezTo>
                      <a:pt x="29" y="8"/>
                      <a:pt x="30" y="8"/>
                      <a:pt x="30" y="7"/>
                    </a:cubicBezTo>
                    <a:cubicBezTo>
                      <a:pt x="31" y="7"/>
                      <a:pt x="32" y="6"/>
                      <a:pt x="34" y="6"/>
                    </a:cubicBezTo>
                    <a:cubicBezTo>
                      <a:pt x="35" y="6"/>
                      <a:pt x="36" y="7"/>
                      <a:pt x="36" y="7"/>
                    </a:cubicBezTo>
                    <a:cubicBezTo>
                      <a:pt x="36" y="8"/>
                      <a:pt x="36" y="8"/>
                      <a:pt x="37" y="9"/>
                    </a:cubicBezTo>
                    <a:cubicBezTo>
                      <a:pt x="39" y="9"/>
                      <a:pt x="39" y="10"/>
                      <a:pt x="39" y="11"/>
                    </a:cubicBezTo>
                    <a:cubicBezTo>
                      <a:pt x="40" y="12"/>
                      <a:pt x="41" y="12"/>
                      <a:pt x="42" y="12"/>
                    </a:cubicBezTo>
                    <a:cubicBezTo>
                      <a:pt x="43" y="12"/>
                      <a:pt x="44" y="12"/>
                      <a:pt x="45" y="13"/>
                    </a:cubicBezTo>
                    <a:cubicBezTo>
                      <a:pt x="47" y="12"/>
                      <a:pt x="49" y="11"/>
                      <a:pt x="52" y="12"/>
                    </a:cubicBezTo>
                    <a:cubicBezTo>
                      <a:pt x="52" y="11"/>
                      <a:pt x="52" y="10"/>
                      <a:pt x="53" y="9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4" y="8"/>
                      <a:pt x="56" y="6"/>
                      <a:pt x="57" y="7"/>
                    </a:cubicBezTo>
                    <a:cubicBezTo>
                      <a:pt x="58" y="8"/>
                      <a:pt x="60" y="7"/>
                      <a:pt x="61" y="9"/>
                    </a:cubicBezTo>
                    <a:cubicBezTo>
                      <a:pt x="62" y="10"/>
                      <a:pt x="63" y="11"/>
                      <a:pt x="63" y="12"/>
                    </a:cubicBezTo>
                    <a:cubicBezTo>
                      <a:pt x="63" y="14"/>
                      <a:pt x="63" y="16"/>
                      <a:pt x="62" y="17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18"/>
                      <a:pt x="60" y="19"/>
                      <a:pt x="59" y="19"/>
                    </a:cubicBezTo>
                    <a:cubicBezTo>
                      <a:pt x="60" y="21"/>
                      <a:pt x="59" y="23"/>
                      <a:pt x="58" y="25"/>
                    </a:cubicBezTo>
                    <a:cubicBezTo>
                      <a:pt x="59" y="25"/>
                      <a:pt x="60" y="25"/>
                      <a:pt x="60" y="24"/>
                    </a:cubicBezTo>
                    <a:cubicBezTo>
                      <a:pt x="60" y="24"/>
                      <a:pt x="60" y="25"/>
                      <a:pt x="60" y="25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27"/>
                      <a:pt x="59" y="29"/>
                      <a:pt x="58" y="30"/>
                    </a:cubicBezTo>
                    <a:cubicBezTo>
                      <a:pt x="57" y="31"/>
                      <a:pt x="56" y="33"/>
                      <a:pt x="54" y="34"/>
                    </a:cubicBezTo>
                    <a:cubicBezTo>
                      <a:pt x="54" y="34"/>
                      <a:pt x="54" y="34"/>
                      <a:pt x="54" y="34"/>
                    </a:cubicBezTo>
                    <a:cubicBezTo>
                      <a:pt x="58" y="34"/>
                      <a:pt x="61" y="35"/>
                      <a:pt x="65" y="37"/>
                    </a:cubicBezTo>
                    <a:lnTo>
                      <a:pt x="65" y="39"/>
                    </a:lnTo>
                    <a:close/>
                    <a:moveTo>
                      <a:pt x="76" y="55"/>
                    </a:moveTo>
                    <a:cubicBezTo>
                      <a:pt x="74" y="56"/>
                      <a:pt x="74" y="56"/>
                      <a:pt x="74" y="56"/>
                    </a:cubicBezTo>
                    <a:cubicBezTo>
                      <a:pt x="71" y="56"/>
                      <a:pt x="70" y="55"/>
                      <a:pt x="69" y="54"/>
                    </a:cubicBezTo>
                    <a:cubicBezTo>
                      <a:pt x="70" y="54"/>
                      <a:pt x="71" y="53"/>
                      <a:pt x="71" y="53"/>
                    </a:cubicBezTo>
                    <a:cubicBezTo>
                      <a:pt x="73" y="54"/>
                      <a:pt x="74" y="55"/>
                      <a:pt x="76" y="55"/>
                    </a:cubicBezTo>
                    <a:moveTo>
                      <a:pt x="68" y="49"/>
                    </a:moveTo>
                    <a:cubicBezTo>
                      <a:pt x="67" y="49"/>
                      <a:pt x="65" y="50"/>
                      <a:pt x="64" y="48"/>
                    </a:cubicBezTo>
                    <a:cubicBezTo>
                      <a:pt x="65" y="48"/>
                      <a:pt x="65" y="47"/>
                      <a:pt x="66" y="47"/>
                    </a:cubicBezTo>
                    <a:lnTo>
                      <a:pt x="68" y="49"/>
                    </a:lnTo>
                    <a:close/>
                    <a:moveTo>
                      <a:pt x="90" y="74"/>
                    </a:moveTo>
                    <a:cubicBezTo>
                      <a:pt x="90" y="75"/>
                      <a:pt x="88" y="77"/>
                      <a:pt x="88" y="78"/>
                    </a:cubicBezTo>
                    <a:cubicBezTo>
                      <a:pt x="88" y="76"/>
                      <a:pt x="88" y="74"/>
                      <a:pt x="88" y="74"/>
                    </a:cubicBezTo>
                    <a:cubicBezTo>
                      <a:pt x="87" y="73"/>
                      <a:pt x="86" y="74"/>
                      <a:pt x="86" y="73"/>
                    </a:cubicBezTo>
                    <a:cubicBezTo>
                      <a:pt x="86" y="72"/>
                      <a:pt x="86" y="71"/>
                      <a:pt x="86" y="71"/>
                    </a:cubicBezTo>
                    <a:cubicBezTo>
                      <a:pt x="86" y="70"/>
                      <a:pt x="85" y="69"/>
                      <a:pt x="85" y="69"/>
                    </a:cubicBezTo>
                    <a:cubicBezTo>
                      <a:pt x="85" y="67"/>
                      <a:pt x="87" y="67"/>
                      <a:pt x="88" y="66"/>
                    </a:cubicBezTo>
                    <a:cubicBezTo>
                      <a:pt x="88" y="67"/>
                      <a:pt x="88" y="68"/>
                      <a:pt x="88" y="69"/>
                    </a:cubicBezTo>
                    <a:cubicBezTo>
                      <a:pt x="88" y="70"/>
                      <a:pt x="89" y="71"/>
                      <a:pt x="88" y="73"/>
                    </a:cubicBezTo>
                    <a:cubicBezTo>
                      <a:pt x="88" y="73"/>
                      <a:pt x="90" y="73"/>
                      <a:pt x="90" y="74"/>
                    </a:cubicBezTo>
                    <a:moveTo>
                      <a:pt x="84" y="71"/>
                    </a:moveTo>
                    <a:cubicBezTo>
                      <a:pt x="84" y="72"/>
                      <a:pt x="83" y="74"/>
                      <a:pt x="82" y="75"/>
                    </a:cubicBezTo>
                    <a:cubicBezTo>
                      <a:pt x="82" y="74"/>
                      <a:pt x="82" y="72"/>
                      <a:pt x="81" y="71"/>
                    </a:cubicBezTo>
                    <a:cubicBezTo>
                      <a:pt x="81" y="71"/>
                      <a:pt x="82" y="71"/>
                      <a:pt x="81" y="70"/>
                    </a:cubicBezTo>
                    <a:cubicBezTo>
                      <a:pt x="81" y="70"/>
                      <a:pt x="80" y="69"/>
                      <a:pt x="80" y="68"/>
                    </a:cubicBezTo>
                    <a:cubicBezTo>
                      <a:pt x="80" y="67"/>
                      <a:pt x="81" y="66"/>
                      <a:pt x="81" y="66"/>
                    </a:cubicBezTo>
                    <a:cubicBezTo>
                      <a:pt x="81" y="65"/>
                      <a:pt x="82" y="66"/>
                      <a:pt x="82" y="68"/>
                    </a:cubicBezTo>
                    <a:cubicBezTo>
                      <a:pt x="82" y="68"/>
                      <a:pt x="82" y="69"/>
                      <a:pt x="82" y="69"/>
                    </a:cubicBezTo>
                    <a:cubicBezTo>
                      <a:pt x="82" y="70"/>
                      <a:pt x="84" y="70"/>
                      <a:pt x="84" y="71"/>
                    </a:cubicBezTo>
                    <a:moveTo>
                      <a:pt x="62" y="52"/>
                    </a:moveTo>
                    <a:cubicBezTo>
                      <a:pt x="61" y="53"/>
                      <a:pt x="60" y="51"/>
                      <a:pt x="58" y="51"/>
                    </a:cubicBezTo>
                    <a:cubicBezTo>
                      <a:pt x="58" y="49"/>
                      <a:pt x="58" y="48"/>
                      <a:pt x="57" y="47"/>
                    </a:cubicBezTo>
                    <a:cubicBezTo>
                      <a:pt x="58" y="48"/>
                      <a:pt x="61" y="48"/>
                      <a:pt x="60" y="50"/>
                    </a:cubicBezTo>
                    <a:cubicBezTo>
                      <a:pt x="60" y="51"/>
                      <a:pt x="61" y="51"/>
                      <a:pt x="62" y="52"/>
                    </a:cubicBezTo>
                    <a:moveTo>
                      <a:pt x="69" y="60"/>
                    </a:moveTo>
                    <a:cubicBezTo>
                      <a:pt x="68" y="60"/>
                      <a:pt x="67" y="60"/>
                      <a:pt x="66" y="59"/>
                    </a:cubicBezTo>
                    <a:cubicBezTo>
                      <a:pt x="64" y="58"/>
                      <a:pt x="63" y="58"/>
                      <a:pt x="63" y="57"/>
                    </a:cubicBezTo>
                    <a:cubicBezTo>
                      <a:pt x="64" y="56"/>
                      <a:pt x="65" y="56"/>
                      <a:pt x="66" y="56"/>
                    </a:cubicBezTo>
                    <a:cubicBezTo>
                      <a:pt x="67" y="57"/>
                      <a:pt x="68" y="59"/>
                      <a:pt x="69" y="60"/>
                    </a:cubicBezTo>
                    <a:moveTo>
                      <a:pt x="25" y="19"/>
                    </a:move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8"/>
                      <a:pt x="25" y="17"/>
                      <a:pt x="25" y="16"/>
                    </a:cubicBezTo>
                    <a:lnTo>
                      <a:pt x="25" y="19"/>
                    </a:lnTo>
                    <a:close/>
                    <a:moveTo>
                      <a:pt x="59" y="56"/>
                    </a:moveTo>
                    <a:cubicBezTo>
                      <a:pt x="58" y="56"/>
                      <a:pt x="56" y="56"/>
                      <a:pt x="56" y="55"/>
                    </a:cubicBezTo>
                    <a:cubicBezTo>
                      <a:pt x="54" y="53"/>
                      <a:pt x="55" y="51"/>
                      <a:pt x="56" y="49"/>
                    </a:cubicBezTo>
                    <a:cubicBezTo>
                      <a:pt x="56" y="50"/>
                      <a:pt x="56" y="52"/>
                      <a:pt x="57" y="53"/>
                    </a:cubicBezTo>
                    <a:cubicBezTo>
                      <a:pt x="57" y="54"/>
                      <a:pt x="58" y="55"/>
                      <a:pt x="59" y="56"/>
                    </a:cubicBezTo>
                    <a:moveTo>
                      <a:pt x="52" y="41"/>
                    </a:moveTo>
                    <a:cubicBezTo>
                      <a:pt x="51" y="43"/>
                      <a:pt x="51" y="45"/>
                      <a:pt x="49" y="46"/>
                    </a:cubicBezTo>
                    <a:cubicBezTo>
                      <a:pt x="49" y="45"/>
                      <a:pt x="49" y="45"/>
                      <a:pt x="48" y="44"/>
                    </a:cubicBezTo>
                    <a:cubicBezTo>
                      <a:pt x="48" y="44"/>
                      <a:pt x="48" y="45"/>
                      <a:pt x="48" y="45"/>
                    </a:cubicBezTo>
                    <a:cubicBezTo>
                      <a:pt x="48" y="45"/>
                      <a:pt x="47" y="46"/>
                      <a:pt x="47" y="47"/>
                    </a:cubicBezTo>
                    <a:cubicBezTo>
                      <a:pt x="47" y="48"/>
                      <a:pt x="46" y="48"/>
                      <a:pt x="45" y="48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44" y="46"/>
                      <a:pt x="44" y="45"/>
                      <a:pt x="44" y="45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43" y="45"/>
                      <a:pt x="43" y="45"/>
                      <a:pt x="43" y="46"/>
                    </a:cubicBezTo>
                    <a:cubicBezTo>
                      <a:pt x="43" y="46"/>
                      <a:pt x="43" y="47"/>
                      <a:pt x="43" y="48"/>
                    </a:cubicBezTo>
                    <a:cubicBezTo>
                      <a:pt x="42" y="48"/>
                      <a:pt x="41" y="47"/>
                      <a:pt x="40" y="47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39" y="45"/>
                      <a:pt x="39" y="45"/>
                      <a:pt x="39" y="45"/>
                    </a:cubicBezTo>
                    <a:cubicBezTo>
                      <a:pt x="38" y="44"/>
                      <a:pt x="37" y="42"/>
                      <a:pt x="37" y="41"/>
                    </a:cubicBezTo>
                    <a:cubicBezTo>
                      <a:pt x="42" y="39"/>
                      <a:pt x="47" y="39"/>
                      <a:pt x="50" y="41"/>
                    </a:cubicBezTo>
                    <a:cubicBezTo>
                      <a:pt x="50" y="41"/>
                      <a:pt x="51" y="41"/>
                      <a:pt x="52" y="41"/>
                    </a:cubicBezTo>
                    <a:moveTo>
                      <a:pt x="65" y="63"/>
                    </a:moveTo>
                    <a:cubicBezTo>
                      <a:pt x="64" y="63"/>
                      <a:pt x="64" y="63"/>
                      <a:pt x="64" y="63"/>
                    </a:cubicBezTo>
                    <a:cubicBezTo>
                      <a:pt x="61" y="63"/>
                      <a:pt x="59" y="62"/>
                      <a:pt x="57" y="60"/>
                    </a:cubicBezTo>
                    <a:cubicBezTo>
                      <a:pt x="58" y="60"/>
                      <a:pt x="60" y="59"/>
                      <a:pt x="61" y="59"/>
                    </a:cubicBezTo>
                    <a:cubicBezTo>
                      <a:pt x="62" y="61"/>
                      <a:pt x="62" y="61"/>
                      <a:pt x="62" y="61"/>
                    </a:cubicBezTo>
                    <a:cubicBezTo>
                      <a:pt x="63" y="61"/>
                      <a:pt x="64" y="62"/>
                      <a:pt x="65" y="63"/>
                    </a:cubicBezTo>
                    <a:moveTo>
                      <a:pt x="26" y="23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7"/>
                      <a:pt x="24" y="29"/>
                      <a:pt x="24" y="31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3" y="26"/>
                      <a:pt x="23" y="25"/>
                      <a:pt x="24" y="24"/>
                    </a:cubicBezTo>
                    <a:lnTo>
                      <a:pt x="26" y="23"/>
                    </a:lnTo>
                    <a:close/>
                    <a:moveTo>
                      <a:pt x="53" y="57"/>
                    </a:moveTo>
                    <a:cubicBezTo>
                      <a:pt x="52" y="56"/>
                      <a:pt x="49" y="56"/>
                      <a:pt x="50" y="54"/>
                    </a:cubicBezTo>
                    <a:cubicBezTo>
                      <a:pt x="50" y="53"/>
                      <a:pt x="51" y="53"/>
                      <a:pt x="52" y="52"/>
                    </a:cubicBezTo>
                    <a:cubicBezTo>
                      <a:pt x="52" y="54"/>
                      <a:pt x="52" y="55"/>
                      <a:pt x="53" y="57"/>
                    </a:cubicBezTo>
                    <a:moveTo>
                      <a:pt x="77" y="84"/>
                    </a:moveTo>
                    <a:cubicBezTo>
                      <a:pt x="77" y="84"/>
                      <a:pt x="77" y="84"/>
                      <a:pt x="77" y="84"/>
                    </a:cubicBezTo>
                    <a:cubicBezTo>
                      <a:pt x="76" y="83"/>
                      <a:pt x="76" y="82"/>
                      <a:pt x="75" y="82"/>
                    </a:cubicBezTo>
                    <a:cubicBezTo>
                      <a:pt x="76" y="79"/>
                      <a:pt x="75" y="77"/>
                      <a:pt x="74" y="75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5" y="75"/>
                      <a:pt x="77" y="76"/>
                      <a:pt x="77" y="78"/>
                    </a:cubicBezTo>
                    <a:cubicBezTo>
                      <a:pt x="77" y="80"/>
                      <a:pt x="77" y="82"/>
                      <a:pt x="77" y="84"/>
                    </a:cubicBezTo>
                    <a:moveTo>
                      <a:pt x="71" y="74"/>
                    </a:moveTo>
                    <a:cubicBezTo>
                      <a:pt x="70" y="74"/>
                      <a:pt x="69" y="74"/>
                      <a:pt x="68" y="72"/>
                    </a:cubicBezTo>
                    <a:cubicBezTo>
                      <a:pt x="68" y="72"/>
                      <a:pt x="67" y="72"/>
                      <a:pt x="67" y="72"/>
                    </a:cubicBezTo>
                    <a:cubicBezTo>
                      <a:pt x="66" y="73"/>
                      <a:pt x="64" y="71"/>
                      <a:pt x="63" y="72"/>
                    </a:cubicBezTo>
                    <a:cubicBezTo>
                      <a:pt x="62" y="72"/>
                      <a:pt x="61" y="73"/>
                      <a:pt x="60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60" y="72"/>
                      <a:pt x="60" y="71"/>
                      <a:pt x="61" y="71"/>
                    </a:cubicBezTo>
                    <a:cubicBezTo>
                      <a:pt x="63" y="71"/>
                      <a:pt x="64" y="68"/>
                      <a:pt x="66" y="70"/>
                    </a:cubicBezTo>
                    <a:cubicBezTo>
                      <a:pt x="67" y="70"/>
                      <a:pt x="67" y="70"/>
                      <a:pt x="68" y="70"/>
                    </a:cubicBezTo>
                    <a:cubicBezTo>
                      <a:pt x="70" y="71"/>
                      <a:pt x="70" y="72"/>
                      <a:pt x="71" y="74"/>
                    </a:cubicBezTo>
                    <a:moveTo>
                      <a:pt x="47" y="53"/>
                    </a:moveTo>
                    <a:cubicBezTo>
                      <a:pt x="47" y="54"/>
                      <a:pt x="47" y="57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5" y="54"/>
                      <a:pt x="46" y="54"/>
                      <a:pt x="47" y="53"/>
                    </a:cubicBezTo>
                    <a:moveTo>
                      <a:pt x="56" y="64"/>
                    </a:moveTo>
                    <a:cubicBezTo>
                      <a:pt x="55" y="65"/>
                      <a:pt x="54" y="65"/>
                      <a:pt x="53" y="65"/>
                    </a:cubicBezTo>
                    <a:cubicBezTo>
                      <a:pt x="51" y="64"/>
                      <a:pt x="50" y="62"/>
                      <a:pt x="49" y="60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4" y="61"/>
                      <a:pt x="55" y="63"/>
                      <a:pt x="56" y="64"/>
                    </a:cubicBezTo>
                    <a:moveTo>
                      <a:pt x="71" y="79"/>
                    </a:moveTo>
                    <a:cubicBezTo>
                      <a:pt x="70" y="78"/>
                      <a:pt x="69" y="78"/>
                      <a:pt x="68" y="77"/>
                    </a:cubicBezTo>
                    <a:cubicBezTo>
                      <a:pt x="67" y="77"/>
                      <a:pt x="67" y="77"/>
                      <a:pt x="65" y="77"/>
                    </a:cubicBezTo>
                    <a:cubicBezTo>
                      <a:pt x="64" y="77"/>
                      <a:pt x="63" y="77"/>
                      <a:pt x="62" y="77"/>
                    </a:cubicBezTo>
                    <a:cubicBezTo>
                      <a:pt x="62" y="77"/>
                      <a:pt x="62" y="77"/>
                      <a:pt x="61" y="76"/>
                    </a:cubicBezTo>
                    <a:cubicBezTo>
                      <a:pt x="60" y="77"/>
                      <a:pt x="58" y="77"/>
                      <a:pt x="57" y="78"/>
                    </a:cubicBezTo>
                    <a:cubicBezTo>
                      <a:pt x="58" y="75"/>
                      <a:pt x="58" y="75"/>
                      <a:pt x="58" y="75"/>
                    </a:cubicBezTo>
                    <a:cubicBezTo>
                      <a:pt x="59" y="75"/>
                      <a:pt x="60" y="75"/>
                      <a:pt x="60" y="75"/>
                    </a:cubicBezTo>
                    <a:cubicBezTo>
                      <a:pt x="61" y="75"/>
                      <a:pt x="62" y="75"/>
                      <a:pt x="63" y="75"/>
                    </a:cubicBezTo>
                    <a:cubicBezTo>
                      <a:pt x="63" y="75"/>
                      <a:pt x="63" y="75"/>
                      <a:pt x="63" y="75"/>
                    </a:cubicBezTo>
                    <a:cubicBezTo>
                      <a:pt x="66" y="75"/>
                      <a:pt x="69" y="75"/>
                      <a:pt x="71" y="77"/>
                    </a:cubicBezTo>
                    <a:lnTo>
                      <a:pt x="71" y="79"/>
                    </a:lnTo>
                    <a:close/>
                    <a:moveTo>
                      <a:pt x="42" y="57"/>
                    </a:moveTo>
                    <a:cubicBezTo>
                      <a:pt x="40" y="55"/>
                      <a:pt x="39" y="54"/>
                      <a:pt x="39" y="52"/>
                    </a:cubicBezTo>
                    <a:cubicBezTo>
                      <a:pt x="39" y="52"/>
                      <a:pt x="40" y="52"/>
                      <a:pt x="41" y="53"/>
                    </a:cubicBezTo>
                    <a:cubicBezTo>
                      <a:pt x="41" y="54"/>
                      <a:pt x="42" y="55"/>
                      <a:pt x="42" y="57"/>
                    </a:cubicBezTo>
                    <a:moveTo>
                      <a:pt x="36" y="49"/>
                    </a:moveTo>
                    <a:cubicBezTo>
                      <a:pt x="36" y="53"/>
                      <a:pt x="36" y="53"/>
                      <a:pt x="36" y="53"/>
                    </a:cubicBezTo>
                    <a:cubicBezTo>
                      <a:pt x="35" y="51"/>
                      <a:pt x="34" y="49"/>
                      <a:pt x="34" y="48"/>
                    </a:cubicBezTo>
                    <a:lnTo>
                      <a:pt x="36" y="49"/>
                    </a:lnTo>
                    <a:close/>
                    <a:moveTo>
                      <a:pt x="74" y="84"/>
                    </a:moveTo>
                    <a:cubicBezTo>
                      <a:pt x="74" y="85"/>
                      <a:pt x="73" y="86"/>
                      <a:pt x="73" y="87"/>
                    </a:cubicBezTo>
                    <a:cubicBezTo>
                      <a:pt x="73" y="86"/>
                      <a:pt x="72" y="84"/>
                      <a:pt x="70" y="84"/>
                    </a:cubicBezTo>
                    <a:cubicBezTo>
                      <a:pt x="70" y="82"/>
                      <a:pt x="70" y="82"/>
                      <a:pt x="69" y="81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7" y="82"/>
                      <a:pt x="68" y="82"/>
                      <a:pt x="67" y="84"/>
                    </a:cubicBezTo>
                    <a:cubicBezTo>
                      <a:pt x="68" y="84"/>
                      <a:pt x="69" y="84"/>
                      <a:pt x="70" y="86"/>
                    </a:cubicBezTo>
                    <a:cubicBezTo>
                      <a:pt x="70" y="86"/>
                      <a:pt x="70" y="87"/>
                      <a:pt x="70" y="88"/>
                    </a:cubicBezTo>
                    <a:cubicBezTo>
                      <a:pt x="68" y="89"/>
                      <a:pt x="68" y="89"/>
                      <a:pt x="68" y="89"/>
                    </a:cubicBezTo>
                    <a:cubicBezTo>
                      <a:pt x="68" y="87"/>
                      <a:pt x="69" y="85"/>
                      <a:pt x="67" y="84"/>
                    </a:cubicBezTo>
                    <a:cubicBezTo>
                      <a:pt x="65" y="85"/>
                      <a:pt x="65" y="83"/>
                      <a:pt x="64" y="82"/>
                    </a:cubicBezTo>
                    <a:cubicBezTo>
                      <a:pt x="63" y="82"/>
                      <a:pt x="63" y="81"/>
                      <a:pt x="63" y="81"/>
                    </a:cubicBezTo>
                    <a:cubicBezTo>
                      <a:pt x="61" y="82"/>
                      <a:pt x="60" y="81"/>
                      <a:pt x="58" y="82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61" y="79"/>
                      <a:pt x="62" y="80"/>
                      <a:pt x="63" y="79"/>
                    </a:cubicBezTo>
                    <a:cubicBezTo>
                      <a:pt x="65" y="79"/>
                      <a:pt x="65" y="79"/>
                      <a:pt x="65" y="79"/>
                    </a:cubicBezTo>
                    <a:cubicBezTo>
                      <a:pt x="67" y="79"/>
                      <a:pt x="69" y="80"/>
                      <a:pt x="71" y="81"/>
                    </a:cubicBezTo>
                    <a:cubicBezTo>
                      <a:pt x="72" y="81"/>
                      <a:pt x="73" y="82"/>
                      <a:pt x="73" y="83"/>
                    </a:cubicBezTo>
                    <a:cubicBezTo>
                      <a:pt x="73" y="84"/>
                      <a:pt x="74" y="84"/>
                      <a:pt x="74" y="84"/>
                    </a:cubicBezTo>
                    <a:moveTo>
                      <a:pt x="53" y="72"/>
                    </a:moveTo>
                    <a:cubicBezTo>
                      <a:pt x="53" y="72"/>
                      <a:pt x="53" y="72"/>
                      <a:pt x="53" y="72"/>
                    </a:cubicBezTo>
                    <a:cubicBezTo>
                      <a:pt x="53" y="72"/>
                      <a:pt x="51" y="71"/>
                      <a:pt x="50" y="71"/>
                    </a:cubicBezTo>
                    <a:cubicBezTo>
                      <a:pt x="50" y="70"/>
                      <a:pt x="50" y="69"/>
                      <a:pt x="50" y="69"/>
                    </a:cubicBezTo>
                    <a:cubicBezTo>
                      <a:pt x="52" y="69"/>
                      <a:pt x="52" y="69"/>
                      <a:pt x="52" y="69"/>
                    </a:cubicBezTo>
                    <a:lnTo>
                      <a:pt x="53" y="72"/>
                    </a:lnTo>
                    <a:close/>
                    <a:moveTo>
                      <a:pt x="33" y="53"/>
                    </a:moveTo>
                    <a:cubicBezTo>
                      <a:pt x="31" y="53"/>
                      <a:pt x="30" y="51"/>
                      <a:pt x="29" y="50"/>
                    </a:cubicBezTo>
                    <a:cubicBezTo>
                      <a:pt x="28" y="49"/>
                      <a:pt x="28" y="48"/>
                      <a:pt x="28" y="47"/>
                    </a:cubicBezTo>
                    <a:cubicBezTo>
                      <a:pt x="29" y="47"/>
                      <a:pt x="30" y="48"/>
                      <a:pt x="30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1" y="50"/>
                      <a:pt x="33" y="51"/>
                      <a:pt x="33" y="53"/>
                    </a:cubicBezTo>
                    <a:moveTo>
                      <a:pt x="46" y="63"/>
                    </a:moveTo>
                    <a:cubicBezTo>
                      <a:pt x="45" y="64"/>
                      <a:pt x="45" y="65"/>
                      <a:pt x="43" y="66"/>
                    </a:cubicBezTo>
                    <a:cubicBezTo>
                      <a:pt x="43" y="67"/>
                      <a:pt x="41" y="67"/>
                      <a:pt x="39" y="68"/>
                    </a:cubicBezTo>
                    <a:cubicBezTo>
                      <a:pt x="40" y="67"/>
                      <a:pt x="40" y="67"/>
                      <a:pt x="41" y="66"/>
                    </a:cubicBezTo>
                    <a:cubicBezTo>
                      <a:pt x="42" y="65"/>
                      <a:pt x="43" y="64"/>
                      <a:pt x="43" y="63"/>
                    </a:cubicBezTo>
                    <a:cubicBezTo>
                      <a:pt x="44" y="63"/>
                      <a:pt x="45" y="63"/>
                      <a:pt x="46" y="63"/>
                    </a:cubicBezTo>
                    <a:moveTo>
                      <a:pt x="65" y="88"/>
                    </a:moveTo>
                    <a:cubicBezTo>
                      <a:pt x="64" y="89"/>
                      <a:pt x="64" y="89"/>
                      <a:pt x="64" y="89"/>
                    </a:cubicBezTo>
                    <a:cubicBezTo>
                      <a:pt x="63" y="88"/>
                      <a:pt x="64" y="86"/>
                      <a:pt x="63" y="86"/>
                    </a:cubicBezTo>
                    <a:cubicBezTo>
                      <a:pt x="61" y="86"/>
                      <a:pt x="60" y="84"/>
                      <a:pt x="60" y="84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1" y="84"/>
                      <a:pt x="61" y="83"/>
                      <a:pt x="62" y="84"/>
                    </a:cubicBezTo>
                    <a:cubicBezTo>
                      <a:pt x="62" y="84"/>
                      <a:pt x="63" y="84"/>
                      <a:pt x="63" y="85"/>
                    </a:cubicBezTo>
                    <a:cubicBezTo>
                      <a:pt x="63" y="86"/>
                      <a:pt x="64" y="85"/>
                      <a:pt x="65" y="86"/>
                    </a:cubicBezTo>
                    <a:cubicBezTo>
                      <a:pt x="65" y="86"/>
                      <a:pt x="65" y="87"/>
                      <a:pt x="65" y="88"/>
                    </a:cubicBezTo>
                    <a:moveTo>
                      <a:pt x="41" y="60"/>
                    </a:moveTo>
                    <a:cubicBezTo>
                      <a:pt x="40" y="62"/>
                      <a:pt x="39" y="63"/>
                      <a:pt x="38" y="64"/>
                    </a:cubicBezTo>
                    <a:cubicBezTo>
                      <a:pt x="37" y="64"/>
                      <a:pt x="36" y="65"/>
                      <a:pt x="34" y="64"/>
                    </a:cubicBezTo>
                    <a:cubicBezTo>
                      <a:pt x="35" y="63"/>
                      <a:pt x="36" y="63"/>
                      <a:pt x="37" y="63"/>
                    </a:cubicBezTo>
                    <a:cubicBezTo>
                      <a:pt x="39" y="60"/>
                      <a:pt x="39" y="60"/>
                      <a:pt x="39" y="60"/>
                    </a:cubicBezTo>
                    <a:lnTo>
                      <a:pt x="41" y="60"/>
                    </a:lnTo>
                    <a:close/>
                    <a:moveTo>
                      <a:pt x="46" y="72"/>
                    </a:moveTo>
                    <a:cubicBezTo>
                      <a:pt x="45" y="73"/>
                      <a:pt x="44" y="73"/>
                      <a:pt x="43" y="73"/>
                    </a:cubicBezTo>
                    <a:cubicBezTo>
                      <a:pt x="42" y="71"/>
                      <a:pt x="42" y="71"/>
                      <a:pt x="42" y="71"/>
                    </a:cubicBezTo>
                    <a:cubicBezTo>
                      <a:pt x="45" y="71"/>
                      <a:pt x="45" y="71"/>
                      <a:pt x="45" y="71"/>
                    </a:cubicBezTo>
                    <a:lnTo>
                      <a:pt x="46" y="72"/>
                    </a:lnTo>
                    <a:close/>
                    <a:moveTo>
                      <a:pt x="27" y="53"/>
                    </a:moveTo>
                    <a:cubicBezTo>
                      <a:pt x="26" y="54"/>
                      <a:pt x="25" y="54"/>
                      <a:pt x="24" y="56"/>
                    </a:cubicBezTo>
                    <a:cubicBezTo>
                      <a:pt x="24" y="55"/>
                      <a:pt x="24" y="54"/>
                      <a:pt x="24" y="54"/>
                    </a:cubicBezTo>
                    <a:cubicBezTo>
                      <a:pt x="24" y="53"/>
                      <a:pt x="25" y="52"/>
                      <a:pt x="25" y="52"/>
                    </a:cubicBezTo>
                    <a:cubicBezTo>
                      <a:pt x="26" y="52"/>
                      <a:pt x="26" y="52"/>
                      <a:pt x="27" y="53"/>
                    </a:cubicBezTo>
                    <a:moveTo>
                      <a:pt x="30" y="56"/>
                    </a:moveTo>
                    <a:cubicBezTo>
                      <a:pt x="30" y="58"/>
                      <a:pt x="30" y="59"/>
                      <a:pt x="28" y="60"/>
                    </a:cubicBezTo>
                    <a:cubicBezTo>
                      <a:pt x="28" y="60"/>
                      <a:pt x="27" y="61"/>
                      <a:pt x="27" y="61"/>
                    </a:cubicBezTo>
                    <a:cubicBezTo>
                      <a:pt x="27" y="59"/>
                      <a:pt x="28" y="58"/>
                      <a:pt x="28" y="57"/>
                    </a:cubicBezTo>
                    <a:cubicBezTo>
                      <a:pt x="29" y="56"/>
                      <a:pt x="30" y="56"/>
                      <a:pt x="30" y="56"/>
                    </a:cubicBezTo>
                    <a:moveTo>
                      <a:pt x="34" y="60"/>
                    </a:moveTo>
                    <a:cubicBezTo>
                      <a:pt x="33" y="63"/>
                      <a:pt x="33" y="63"/>
                      <a:pt x="33" y="63"/>
                    </a:cubicBezTo>
                    <a:cubicBezTo>
                      <a:pt x="31" y="65"/>
                      <a:pt x="30" y="64"/>
                      <a:pt x="28" y="64"/>
                    </a:cubicBezTo>
                    <a:cubicBezTo>
                      <a:pt x="30" y="63"/>
                      <a:pt x="32" y="61"/>
                      <a:pt x="33" y="60"/>
                    </a:cubicBezTo>
                    <a:cubicBezTo>
                      <a:pt x="33" y="59"/>
                      <a:pt x="33" y="60"/>
                      <a:pt x="34" y="60"/>
                    </a:cubicBezTo>
                    <a:moveTo>
                      <a:pt x="35" y="73"/>
                    </a:moveTo>
                    <a:cubicBezTo>
                      <a:pt x="35" y="74"/>
                      <a:pt x="35" y="77"/>
                      <a:pt x="35" y="77"/>
                    </a:cubicBezTo>
                    <a:cubicBezTo>
                      <a:pt x="34" y="75"/>
                      <a:pt x="33" y="73"/>
                      <a:pt x="31" y="73"/>
                    </a:cubicBezTo>
                    <a:cubicBezTo>
                      <a:pt x="31" y="72"/>
                      <a:pt x="30" y="72"/>
                      <a:pt x="30" y="71"/>
                    </a:cubicBezTo>
                    <a:cubicBezTo>
                      <a:pt x="29" y="70"/>
                      <a:pt x="28" y="71"/>
                      <a:pt x="27" y="70"/>
                    </a:cubicBezTo>
                    <a:cubicBezTo>
                      <a:pt x="26" y="70"/>
                      <a:pt x="25" y="70"/>
                      <a:pt x="24" y="71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30" y="68"/>
                      <a:pt x="30" y="69"/>
                    </a:cubicBezTo>
                    <a:cubicBezTo>
                      <a:pt x="31" y="70"/>
                      <a:pt x="33" y="71"/>
                      <a:pt x="33" y="71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4" y="72"/>
                      <a:pt x="35" y="73"/>
                      <a:pt x="35" y="73"/>
                    </a:cubicBezTo>
                    <a:moveTo>
                      <a:pt x="34" y="81"/>
                    </a:moveTo>
                    <a:cubicBezTo>
                      <a:pt x="32" y="83"/>
                      <a:pt x="32" y="83"/>
                      <a:pt x="32" y="83"/>
                    </a:cubicBezTo>
                    <a:cubicBezTo>
                      <a:pt x="31" y="82"/>
                      <a:pt x="32" y="81"/>
                      <a:pt x="31" y="80"/>
                    </a:cubicBezTo>
                    <a:cubicBezTo>
                      <a:pt x="31" y="80"/>
                      <a:pt x="32" y="79"/>
                      <a:pt x="31" y="79"/>
                    </a:cubicBezTo>
                    <a:cubicBezTo>
                      <a:pt x="31" y="78"/>
                      <a:pt x="28" y="77"/>
                      <a:pt x="28" y="77"/>
                    </a:cubicBezTo>
                    <a:cubicBezTo>
                      <a:pt x="27" y="77"/>
                      <a:pt x="26" y="76"/>
                      <a:pt x="25" y="75"/>
                    </a:cubicBezTo>
                    <a:cubicBezTo>
                      <a:pt x="24" y="75"/>
                      <a:pt x="23" y="75"/>
                      <a:pt x="22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2" y="74"/>
                      <a:pt x="22" y="72"/>
                      <a:pt x="24" y="72"/>
                    </a:cubicBezTo>
                    <a:cubicBezTo>
                      <a:pt x="25" y="72"/>
                      <a:pt x="26" y="72"/>
                      <a:pt x="26" y="73"/>
                    </a:cubicBezTo>
                    <a:cubicBezTo>
                      <a:pt x="27" y="73"/>
                      <a:pt x="28" y="74"/>
                      <a:pt x="28" y="75"/>
                    </a:cubicBezTo>
                    <a:cubicBezTo>
                      <a:pt x="30" y="76"/>
                      <a:pt x="31" y="76"/>
                      <a:pt x="31" y="77"/>
                    </a:cubicBezTo>
                    <a:cubicBezTo>
                      <a:pt x="31" y="78"/>
                      <a:pt x="32" y="78"/>
                      <a:pt x="32" y="78"/>
                    </a:cubicBezTo>
                    <a:cubicBezTo>
                      <a:pt x="34" y="78"/>
                      <a:pt x="33" y="80"/>
                      <a:pt x="34" y="81"/>
                    </a:cubicBezTo>
                    <a:moveTo>
                      <a:pt x="30" y="85"/>
                    </a:moveTo>
                    <a:cubicBezTo>
                      <a:pt x="29" y="87"/>
                      <a:pt x="29" y="87"/>
                      <a:pt x="29" y="87"/>
                    </a:cubicBezTo>
                    <a:cubicBezTo>
                      <a:pt x="27" y="83"/>
                      <a:pt x="27" y="83"/>
                      <a:pt x="27" y="83"/>
                    </a:cubicBezTo>
                    <a:cubicBezTo>
                      <a:pt x="25" y="81"/>
                      <a:pt x="23" y="81"/>
                      <a:pt x="22" y="80"/>
                    </a:cubicBezTo>
                    <a:cubicBezTo>
                      <a:pt x="21" y="79"/>
                      <a:pt x="21" y="80"/>
                      <a:pt x="20" y="80"/>
                    </a:cubicBezTo>
                    <a:cubicBezTo>
                      <a:pt x="20" y="79"/>
                      <a:pt x="20" y="78"/>
                      <a:pt x="21" y="77"/>
                    </a:cubicBezTo>
                    <a:cubicBezTo>
                      <a:pt x="22" y="77"/>
                      <a:pt x="22" y="77"/>
                      <a:pt x="22" y="77"/>
                    </a:cubicBezTo>
                    <a:cubicBezTo>
                      <a:pt x="24" y="78"/>
                      <a:pt x="24" y="78"/>
                      <a:pt x="24" y="78"/>
                    </a:cubicBezTo>
                    <a:cubicBezTo>
                      <a:pt x="25" y="79"/>
                      <a:pt x="27" y="79"/>
                      <a:pt x="27" y="81"/>
                    </a:cubicBezTo>
                    <a:cubicBezTo>
                      <a:pt x="27" y="81"/>
                      <a:pt x="26" y="81"/>
                      <a:pt x="27" y="82"/>
                    </a:cubicBezTo>
                    <a:cubicBezTo>
                      <a:pt x="30" y="83"/>
                      <a:pt x="30" y="83"/>
                      <a:pt x="30" y="83"/>
                    </a:cubicBezTo>
                    <a:lnTo>
                      <a:pt x="30" y="85"/>
                    </a:lnTo>
                    <a:close/>
                    <a:moveTo>
                      <a:pt x="23" y="87"/>
                    </a:moveTo>
                    <a:cubicBezTo>
                      <a:pt x="23" y="90"/>
                      <a:pt x="19" y="92"/>
                      <a:pt x="19" y="92"/>
                    </a:cubicBezTo>
                    <a:cubicBezTo>
                      <a:pt x="19" y="91"/>
                      <a:pt x="20" y="90"/>
                      <a:pt x="20" y="88"/>
                    </a:cubicBezTo>
                    <a:cubicBezTo>
                      <a:pt x="20" y="88"/>
                      <a:pt x="19" y="87"/>
                      <a:pt x="18" y="87"/>
                    </a:cubicBezTo>
                    <a:cubicBezTo>
                      <a:pt x="17" y="87"/>
                      <a:pt x="17" y="88"/>
                      <a:pt x="17" y="89"/>
                    </a:cubicBezTo>
                    <a:cubicBezTo>
                      <a:pt x="16" y="90"/>
                      <a:pt x="15" y="92"/>
                      <a:pt x="14" y="93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4" y="91"/>
                      <a:pt x="14" y="86"/>
                      <a:pt x="16" y="84"/>
                    </a:cubicBezTo>
                    <a:cubicBezTo>
                      <a:pt x="17" y="83"/>
                      <a:pt x="18" y="83"/>
                      <a:pt x="20" y="82"/>
                    </a:cubicBezTo>
                    <a:cubicBezTo>
                      <a:pt x="21" y="83"/>
                      <a:pt x="21" y="83"/>
                      <a:pt x="21" y="83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21" y="85"/>
                      <a:pt x="23" y="86"/>
                      <a:pt x="23" y="87"/>
                    </a:cubicBezTo>
                    <a:moveTo>
                      <a:pt x="14" y="86"/>
                    </a:moveTo>
                    <a:cubicBezTo>
                      <a:pt x="14" y="87"/>
                      <a:pt x="13" y="88"/>
                      <a:pt x="13" y="89"/>
                    </a:cubicBezTo>
                    <a:cubicBezTo>
                      <a:pt x="12" y="88"/>
                      <a:pt x="12" y="86"/>
                      <a:pt x="10" y="86"/>
                    </a:cubicBezTo>
                    <a:cubicBezTo>
                      <a:pt x="9" y="88"/>
                      <a:pt x="9" y="89"/>
                      <a:pt x="10" y="92"/>
                    </a:cubicBezTo>
                    <a:cubicBezTo>
                      <a:pt x="9" y="93"/>
                      <a:pt x="9" y="93"/>
                      <a:pt x="8" y="94"/>
                    </a:cubicBezTo>
                    <a:cubicBezTo>
                      <a:pt x="7" y="93"/>
                      <a:pt x="7" y="91"/>
                      <a:pt x="7" y="90"/>
                    </a:cubicBezTo>
                    <a:cubicBezTo>
                      <a:pt x="7" y="88"/>
                      <a:pt x="8" y="86"/>
                      <a:pt x="8" y="85"/>
                    </a:cubicBezTo>
                    <a:cubicBezTo>
                      <a:pt x="9" y="84"/>
                      <a:pt x="9" y="83"/>
                      <a:pt x="10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2" y="82"/>
                      <a:pt x="12" y="83"/>
                      <a:pt x="12" y="84"/>
                    </a:cubicBezTo>
                    <a:cubicBezTo>
                      <a:pt x="12" y="84"/>
                      <a:pt x="14" y="85"/>
                      <a:pt x="14" y="86"/>
                    </a:cubicBezTo>
                    <a:moveTo>
                      <a:pt x="7" y="89"/>
                    </a:moveTo>
                    <a:cubicBezTo>
                      <a:pt x="7" y="89"/>
                      <a:pt x="6" y="88"/>
                      <a:pt x="5" y="88"/>
                    </a:cubicBezTo>
                    <a:cubicBezTo>
                      <a:pt x="4" y="90"/>
                      <a:pt x="5" y="91"/>
                      <a:pt x="5" y="92"/>
                    </a:cubicBezTo>
                    <a:cubicBezTo>
                      <a:pt x="5" y="93"/>
                      <a:pt x="5" y="94"/>
                      <a:pt x="5" y="94"/>
                    </a:cubicBezTo>
                    <a:cubicBezTo>
                      <a:pt x="4" y="94"/>
                      <a:pt x="3" y="93"/>
                      <a:pt x="3" y="92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5" y="85"/>
                      <a:pt x="5" y="85"/>
                      <a:pt x="5" y="85"/>
                    </a:cubicBezTo>
                    <a:cubicBezTo>
                      <a:pt x="7" y="86"/>
                      <a:pt x="7" y="87"/>
                      <a:pt x="7" y="89"/>
                    </a:cubicBezTo>
                    <a:moveTo>
                      <a:pt x="61" y="16"/>
                    </a:moveTo>
                    <a:cubicBezTo>
                      <a:pt x="61" y="15"/>
                      <a:pt x="61" y="12"/>
                      <a:pt x="60" y="11"/>
                    </a:cubicBezTo>
                    <a:cubicBezTo>
                      <a:pt x="60" y="10"/>
                      <a:pt x="58" y="10"/>
                      <a:pt x="57" y="9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4" y="10"/>
                      <a:pt x="54" y="11"/>
                      <a:pt x="54" y="12"/>
                    </a:cubicBezTo>
                    <a:cubicBezTo>
                      <a:pt x="56" y="13"/>
                      <a:pt x="57" y="15"/>
                      <a:pt x="58" y="17"/>
                    </a:cubicBezTo>
                    <a:cubicBezTo>
                      <a:pt x="59" y="17"/>
                      <a:pt x="59" y="17"/>
                      <a:pt x="59" y="17"/>
                    </a:cubicBezTo>
                    <a:cubicBezTo>
                      <a:pt x="60" y="16"/>
                      <a:pt x="60" y="17"/>
                      <a:pt x="61" y="16"/>
                    </a:cubicBezTo>
                    <a:moveTo>
                      <a:pt x="52" y="18"/>
                    </a:moveTo>
                    <a:cubicBezTo>
                      <a:pt x="52" y="17"/>
                      <a:pt x="52" y="17"/>
                      <a:pt x="52" y="17"/>
                    </a:cubicBezTo>
                    <a:cubicBezTo>
                      <a:pt x="50" y="17"/>
                      <a:pt x="50" y="15"/>
                      <a:pt x="49" y="15"/>
                    </a:cubicBezTo>
                    <a:cubicBezTo>
                      <a:pt x="49" y="15"/>
                      <a:pt x="48" y="15"/>
                      <a:pt x="47" y="15"/>
                    </a:cubicBezTo>
                    <a:cubicBezTo>
                      <a:pt x="47" y="16"/>
                      <a:pt x="47" y="16"/>
                      <a:pt x="48" y="16"/>
                    </a:cubicBezTo>
                    <a:cubicBezTo>
                      <a:pt x="49" y="16"/>
                      <a:pt x="49" y="17"/>
                      <a:pt x="50" y="18"/>
                    </a:cubicBezTo>
                    <a:lnTo>
                      <a:pt x="52" y="18"/>
                    </a:lnTo>
                    <a:close/>
                    <a:moveTo>
                      <a:pt x="56" y="21"/>
                    </a:moveTo>
                    <a:cubicBezTo>
                      <a:pt x="56" y="21"/>
                      <a:pt x="57" y="21"/>
                      <a:pt x="56" y="21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0" y="21"/>
                      <a:pt x="49" y="21"/>
                      <a:pt x="49" y="21"/>
                    </a:cubicBezTo>
                    <a:cubicBezTo>
                      <a:pt x="48" y="21"/>
                      <a:pt x="48" y="21"/>
                      <a:pt x="48" y="21"/>
                    </a:cubicBezTo>
                    <a:cubicBezTo>
                      <a:pt x="49" y="23"/>
                      <a:pt x="49" y="26"/>
                      <a:pt x="49" y="28"/>
                    </a:cubicBezTo>
                    <a:cubicBezTo>
                      <a:pt x="50" y="28"/>
                      <a:pt x="51" y="29"/>
                      <a:pt x="51" y="30"/>
                    </a:cubicBezTo>
                    <a:cubicBezTo>
                      <a:pt x="52" y="31"/>
                      <a:pt x="53" y="31"/>
                      <a:pt x="54" y="32"/>
                    </a:cubicBezTo>
                    <a:cubicBezTo>
                      <a:pt x="54" y="32"/>
                      <a:pt x="55" y="31"/>
                      <a:pt x="55" y="30"/>
                    </a:cubicBezTo>
                    <a:cubicBezTo>
                      <a:pt x="54" y="29"/>
                      <a:pt x="52" y="30"/>
                      <a:pt x="52" y="27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50" y="25"/>
                      <a:pt x="50" y="24"/>
                      <a:pt x="50" y="23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50" y="23"/>
                      <a:pt x="50" y="23"/>
                      <a:pt x="51" y="23"/>
                    </a:cubicBezTo>
                    <a:cubicBezTo>
                      <a:pt x="52" y="23"/>
                      <a:pt x="53" y="24"/>
                      <a:pt x="54" y="23"/>
                    </a:cubicBezTo>
                    <a:cubicBezTo>
                      <a:pt x="54" y="23"/>
                      <a:pt x="54" y="21"/>
                      <a:pt x="55" y="21"/>
                    </a:cubicBezTo>
                    <a:cubicBezTo>
                      <a:pt x="55" y="21"/>
                      <a:pt x="56" y="21"/>
                      <a:pt x="56" y="21"/>
                    </a:cubicBezTo>
                    <a:moveTo>
                      <a:pt x="43" y="15"/>
                    </a:moveTo>
                    <a:cubicBezTo>
                      <a:pt x="43" y="15"/>
                      <a:pt x="41" y="16"/>
                      <a:pt x="40" y="16"/>
                    </a:cubicBezTo>
                    <a:cubicBezTo>
                      <a:pt x="39" y="16"/>
                      <a:pt x="38" y="17"/>
                      <a:pt x="38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2" y="17"/>
                      <a:pt x="43" y="16"/>
                      <a:pt x="43" y="15"/>
                    </a:cubicBezTo>
                    <a:moveTo>
                      <a:pt x="37" y="12"/>
                    </a:moveTo>
                    <a:cubicBezTo>
                      <a:pt x="37" y="10"/>
                      <a:pt x="34" y="10"/>
                      <a:pt x="33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0" y="9"/>
                      <a:pt x="29" y="11"/>
                      <a:pt x="29" y="13"/>
                    </a:cubicBezTo>
                    <a:cubicBezTo>
                      <a:pt x="30" y="16"/>
                      <a:pt x="31" y="14"/>
                      <a:pt x="32" y="16"/>
                    </a:cubicBezTo>
                    <a:cubicBezTo>
                      <a:pt x="33" y="15"/>
                      <a:pt x="36" y="13"/>
                      <a:pt x="37" y="12"/>
                    </a:cubicBezTo>
                    <a:moveTo>
                      <a:pt x="53" y="36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5"/>
                      <a:pt x="50" y="35"/>
                      <a:pt x="50" y="35"/>
                    </a:cubicBezTo>
                    <a:lnTo>
                      <a:pt x="53" y="36"/>
                    </a:lnTo>
                    <a:close/>
                    <a:moveTo>
                      <a:pt x="41" y="21"/>
                    </a:moveTo>
                    <a:cubicBezTo>
                      <a:pt x="41" y="21"/>
                      <a:pt x="40" y="20"/>
                      <a:pt x="40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1"/>
                      <a:pt x="34" y="21"/>
                      <a:pt x="35" y="21"/>
                    </a:cubicBezTo>
                    <a:cubicBezTo>
                      <a:pt x="35" y="22"/>
                      <a:pt x="36" y="23"/>
                      <a:pt x="36" y="23"/>
                    </a:cubicBezTo>
                    <a:cubicBezTo>
                      <a:pt x="37" y="23"/>
                      <a:pt x="37" y="23"/>
                      <a:pt x="38" y="23"/>
                    </a:cubicBezTo>
                    <a:cubicBezTo>
                      <a:pt x="39" y="23"/>
                      <a:pt x="39" y="22"/>
                      <a:pt x="39" y="23"/>
                    </a:cubicBezTo>
                    <a:cubicBezTo>
                      <a:pt x="39" y="24"/>
                      <a:pt x="39" y="25"/>
                      <a:pt x="39" y="26"/>
                    </a:cubicBezTo>
                    <a:cubicBezTo>
                      <a:pt x="39" y="28"/>
                      <a:pt x="37" y="28"/>
                      <a:pt x="36" y="29"/>
                    </a:cubicBezTo>
                    <a:cubicBezTo>
                      <a:pt x="36" y="30"/>
                      <a:pt x="35" y="31"/>
                      <a:pt x="36" y="32"/>
                    </a:cubicBezTo>
                    <a:cubicBezTo>
                      <a:pt x="36" y="31"/>
                      <a:pt x="37" y="31"/>
                      <a:pt x="38" y="30"/>
                    </a:cubicBezTo>
                    <a:cubicBezTo>
                      <a:pt x="38" y="30"/>
                      <a:pt x="39" y="29"/>
                      <a:pt x="40" y="28"/>
                    </a:cubicBezTo>
                    <a:cubicBezTo>
                      <a:pt x="40" y="26"/>
                      <a:pt x="41" y="24"/>
                      <a:pt x="41" y="21"/>
                    </a:cubicBezTo>
                    <a:moveTo>
                      <a:pt x="39" y="35"/>
                    </a:moveTo>
                    <a:cubicBezTo>
                      <a:pt x="38" y="34"/>
                      <a:pt x="37" y="35"/>
                      <a:pt x="36" y="35"/>
                    </a:cubicBezTo>
                    <a:cubicBezTo>
                      <a:pt x="36" y="35"/>
                      <a:pt x="36" y="36"/>
                      <a:pt x="36" y="36"/>
                    </a:cubicBezTo>
                    <a:cubicBezTo>
                      <a:pt x="37" y="35"/>
                      <a:pt x="39" y="35"/>
                      <a:pt x="39" y="35"/>
                    </a:cubicBezTo>
                  </a:path>
                </a:pathLst>
              </a:custGeom>
              <a:solidFill>
                <a:srgbClr val="FF6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1"/>
                <a:endParaRPr lang="en-GB" dirty="0"/>
              </a:p>
            </p:txBody>
          </p:sp>
        </p:grpSp>
      </p:grpSp>
      <p:sp>
        <p:nvSpPr>
          <p:cNvPr id="3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32885" y="1504950"/>
            <a:ext cx="3600000" cy="1152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2800"/>
              </a:lnSpc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edit </a:t>
            </a:r>
            <a:br>
              <a:rPr lang="en-GB" noProof="0" dirty="0" smtClean="0"/>
            </a:br>
            <a:r>
              <a:rPr lang="en-GB" noProof="0" dirty="0" smtClean="0"/>
              <a:t>Master title </a:t>
            </a:r>
            <a:br>
              <a:rPr lang="en-GB" noProof="0" dirty="0" smtClean="0"/>
            </a:br>
            <a:r>
              <a:rPr lang="en-GB" noProof="0" dirty="0" smtClean="0"/>
              <a:t>style</a:t>
            </a:r>
            <a:endParaRPr lang="en-GB" noProof="0" dirty="0"/>
          </a:p>
        </p:txBody>
      </p:sp>
      <p:sp>
        <p:nvSpPr>
          <p:cNvPr id="39" name="Subtitle 2"/>
          <p:cNvSpPr>
            <a:spLocks noGrp="1"/>
          </p:cNvSpPr>
          <p:nvPr>
            <p:ph type="subTitle" idx="1"/>
          </p:nvPr>
        </p:nvSpPr>
        <p:spPr bwMode="gray">
          <a:xfrm>
            <a:off x="632885" y="2811826"/>
            <a:ext cx="3600000" cy="306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1600"/>
              </a:lnSpc>
              <a:buNone/>
              <a:defRPr sz="1300" b="1" i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32885" y="3255065"/>
            <a:ext cx="3600000" cy="3314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1200"/>
              </a:lnSpc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32885" y="4167992"/>
            <a:ext cx="3600000" cy="21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1600"/>
              </a:lnSpc>
              <a:buNone/>
              <a:defRPr sz="10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8067675" y="-81579"/>
            <a:ext cx="1079500" cy="1159622"/>
            <a:chOff x="8067675" y="-75359"/>
            <a:chExt cx="1079500" cy="1159622"/>
          </a:xfrm>
        </p:grpSpPr>
        <p:sp>
          <p:nvSpPr>
            <p:cNvPr id="48" name="Freeform 17"/>
            <p:cNvSpPr>
              <a:spLocks/>
            </p:cNvSpPr>
            <p:nvPr userDrawn="1"/>
          </p:nvSpPr>
          <p:spPr bwMode="auto">
            <a:xfrm>
              <a:off x="8067675" y="3175"/>
              <a:ext cx="1079500" cy="1081088"/>
            </a:xfrm>
            <a:custGeom>
              <a:avLst/>
              <a:gdLst>
                <a:gd name="T0" fmla="*/ 0 w 680"/>
                <a:gd name="T1" fmla="*/ 0 h 681"/>
                <a:gd name="T2" fmla="*/ 680 w 680"/>
                <a:gd name="T3" fmla="*/ 681 h 681"/>
                <a:gd name="T4" fmla="*/ 680 w 680"/>
                <a:gd name="T5" fmla="*/ 450 h 681"/>
                <a:gd name="T6" fmla="*/ 230 w 680"/>
                <a:gd name="T7" fmla="*/ 0 h 681"/>
                <a:gd name="T8" fmla="*/ 0 w 680"/>
                <a:gd name="T9" fmla="*/ 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0" h="681">
                  <a:moveTo>
                    <a:pt x="0" y="0"/>
                  </a:moveTo>
                  <a:lnTo>
                    <a:pt x="680" y="681"/>
                  </a:lnTo>
                  <a:lnTo>
                    <a:pt x="680" y="450"/>
                  </a:lnTo>
                  <a:lnTo>
                    <a:pt x="2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A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8163829" y="328293"/>
              <a:ext cx="1053525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200" dirty="0" smtClean="0"/>
                <a:t>Confidential</a:t>
              </a:r>
              <a:endParaRPr lang="en-GB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33618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BB Title Slide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3"/>
          <p:cNvSpPr>
            <a:spLocks/>
          </p:cNvSpPr>
          <p:nvPr userDrawn="1"/>
        </p:nvSpPr>
        <p:spPr bwMode="auto">
          <a:xfrm>
            <a:off x="0" y="1274763"/>
            <a:ext cx="4381500" cy="1868488"/>
          </a:xfrm>
          <a:custGeom>
            <a:avLst/>
            <a:gdLst>
              <a:gd name="T0" fmla="*/ 0 w 1380"/>
              <a:gd name="T1" fmla="*/ 0 h 588"/>
              <a:gd name="T2" fmla="*/ 0 w 1380"/>
              <a:gd name="T3" fmla="*/ 588 h 588"/>
              <a:gd name="T4" fmla="*/ 1356 w 1380"/>
              <a:gd name="T5" fmla="*/ 588 h 588"/>
              <a:gd name="T6" fmla="*/ 1380 w 1380"/>
              <a:gd name="T7" fmla="*/ 564 h 588"/>
              <a:gd name="T8" fmla="*/ 1380 w 1380"/>
              <a:gd name="T9" fmla="*/ 24 h 588"/>
              <a:gd name="T10" fmla="*/ 1356 w 1380"/>
              <a:gd name="T11" fmla="*/ 0 h 588"/>
              <a:gd name="T12" fmla="*/ 0 w 1380"/>
              <a:gd name="T13" fmla="*/ 0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0" h="588">
                <a:moveTo>
                  <a:pt x="0" y="0"/>
                </a:moveTo>
                <a:cubicBezTo>
                  <a:pt x="0" y="588"/>
                  <a:pt x="0" y="588"/>
                  <a:pt x="0" y="588"/>
                </a:cubicBezTo>
                <a:cubicBezTo>
                  <a:pt x="1356" y="588"/>
                  <a:pt x="1356" y="588"/>
                  <a:pt x="1356" y="588"/>
                </a:cubicBezTo>
                <a:cubicBezTo>
                  <a:pt x="1356" y="588"/>
                  <a:pt x="1380" y="588"/>
                  <a:pt x="1380" y="564"/>
                </a:cubicBezTo>
                <a:cubicBezTo>
                  <a:pt x="1380" y="24"/>
                  <a:pt x="1380" y="24"/>
                  <a:pt x="1380" y="24"/>
                </a:cubicBezTo>
                <a:cubicBezTo>
                  <a:pt x="1380" y="24"/>
                  <a:pt x="1380" y="0"/>
                  <a:pt x="135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GB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4452496"/>
            <a:ext cx="9144000" cy="691003"/>
            <a:chOff x="0" y="4452496"/>
            <a:chExt cx="9144000" cy="691003"/>
          </a:xfrm>
        </p:grpSpPr>
        <p:sp>
          <p:nvSpPr>
            <p:cNvPr id="20" name="Rectangle 8"/>
            <p:cNvSpPr>
              <a:spLocks noChangeArrowheads="1"/>
            </p:cNvSpPr>
            <p:nvPr userDrawn="1"/>
          </p:nvSpPr>
          <p:spPr bwMode="gray">
            <a:xfrm>
              <a:off x="0" y="4452496"/>
              <a:ext cx="9144000" cy="691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gray">
            <a:xfrm>
              <a:off x="635112" y="4694178"/>
              <a:ext cx="1651559" cy="212151"/>
            </a:xfrm>
            <a:custGeom>
              <a:avLst/>
              <a:gdLst>
                <a:gd name="T0" fmla="*/ 86 w 520"/>
                <a:gd name="T1" fmla="*/ 10 h 67"/>
                <a:gd name="T2" fmla="*/ 501 w 520"/>
                <a:gd name="T3" fmla="*/ 58 h 67"/>
                <a:gd name="T4" fmla="*/ 510 w 520"/>
                <a:gd name="T5" fmla="*/ 57 h 67"/>
                <a:gd name="T6" fmla="*/ 510 w 520"/>
                <a:gd name="T7" fmla="*/ 19 h 67"/>
                <a:gd name="T8" fmla="*/ 520 w 520"/>
                <a:gd name="T9" fmla="*/ 64 h 67"/>
                <a:gd name="T10" fmla="*/ 443 w 520"/>
                <a:gd name="T11" fmla="*/ 19 h 67"/>
                <a:gd name="T12" fmla="*/ 453 w 520"/>
                <a:gd name="T13" fmla="*/ 36 h 67"/>
                <a:gd name="T14" fmla="*/ 464 w 520"/>
                <a:gd name="T15" fmla="*/ 17 h 67"/>
                <a:gd name="T16" fmla="*/ 443 w 520"/>
                <a:gd name="T17" fmla="*/ 19 h 67"/>
                <a:gd name="T18" fmla="*/ 413 w 520"/>
                <a:gd name="T19" fmla="*/ 43 h 67"/>
                <a:gd name="T20" fmla="*/ 412 w 520"/>
                <a:gd name="T21" fmla="*/ 58 h 67"/>
                <a:gd name="T22" fmla="*/ 394 w 520"/>
                <a:gd name="T23" fmla="*/ 24 h 67"/>
                <a:gd name="T24" fmla="*/ 422 w 520"/>
                <a:gd name="T25" fmla="*/ 37 h 67"/>
                <a:gd name="T26" fmla="*/ 423 w 520"/>
                <a:gd name="T27" fmla="*/ 61 h 67"/>
                <a:gd name="T28" fmla="*/ 353 w 520"/>
                <a:gd name="T29" fmla="*/ 29 h 67"/>
                <a:gd name="T30" fmla="*/ 360 w 520"/>
                <a:gd name="T31" fmla="*/ 66 h 67"/>
                <a:gd name="T32" fmla="*/ 375 w 520"/>
                <a:gd name="T33" fmla="*/ 18 h 67"/>
                <a:gd name="T34" fmla="*/ 367 w 520"/>
                <a:gd name="T35" fmla="*/ 57 h 67"/>
                <a:gd name="T36" fmla="*/ 347 w 520"/>
                <a:gd name="T37" fmla="*/ 19 h 67"/>
                <a:gd name="T38" fmla="*/ 339 w 520"/>
                <a:gd name="T39" fmla="*/ 57 h 67"/>
                <a:gd name="T40" fmla="*/ 321 w 520"/>
                <a:gd name="T41" fmla="*/ 18 h 67"/>
                <a:gd name="T42" fmla="*/ 351 w 520"/>
                <a:gd name="T43" fmla="*/ 45 h 67"/>
                <a:gd name="T44" fmla="*/ 285 w 520"/>
                <a:gd name="T45" fmla="*/ 66 h 67"/>
                <a:gd name="T46" fmla="*/ 312 w 520"/>
                <a:gd name="T47" fmla="*/ 29 h 67"/>
                <a:gd name="T48" fmla="*/ 295 w 520"/>
                <a:gd name="T49" fmla="*/ 24 h 67"/>
                <a:gd name="T50" fmla="*/ 239 w 520"/>
                <a:gd name="T51" fmla="*/ 42 h 67"/>
                <a:gd name="T52" fmla="*/ 253 w 520"/>
                <a:gd name="T53" fmla="*/ 58 h 67"/>
                <a:gd name="T54" fmla="*/ 253 w 520"/>
                <a:gd name="T55" fmla="*/ 18 h 67"/>
                <a:gd name="T56" fmla="*/ 278 w 520"/>
                <a:gd name="T57" fmla="*/ 42 h 67"/>
                <a:gd name="T58" fmla="*/ 216 w 520"/>
                <a:gd name="T59" fmla="*/ 66 h 67"/>
                <a:gd name="T60" fmla="*/ 225 w 520"/>
                <a:gd name="T61" fmla="*/ 19 h 67"/>
                <a:gd name="T62" fmla="*/ 225 w 520"/>
                <a:gd name="T63" fmla="*/ 10 h 67"/>
                <a:gd name="T64" fmla="*/ 206 w 520"/>
                <a:gd name="T65" fmla="*/ 19 h 67"/>
                <a:gd name="T66" fmla="*/ 191 w 520"/>
                <a:gd name="T67" fmla="*/ 17 h 67"/>
                <a:gd name="T68" fmla="*/ 162 w 520"/>
                <a:gd name="T69" fmla="*/ 0 h 67"/>
                <a:gd name="T70" fmla="*/ 166 w 520"/>
                <a:gd name="T71" fmla="*/ 47 h 67"/>
                <a:gd name="T72" fmla="*/ 199 w 520"/>
                <a:gd name="T73" fmla="*/ 66 h 67"/>
                <a:gd name="T74" fmla="*/ 106 w 520"/>
                <a:gd name="T75" fmla="*/ 19 h 67"/>
                <a:gd name="T76" fmla="*/ 110 w 520"/>
                <a:gd name="T77" fmla="*/ 66 h 67"/>
                <a:gd name="T78" fmla="*/ 141 w 520"/>
                <a:gd name="T79" fmla="*/ 37 h 67"/>
                <a:gd name="T80" fmla="*/ 146 w 520"/>
                <a:gd name="T81" fmla="*/ 37 h 67"/>
                <a:gd name="T82" fmla="*/ 88 w 520"/>
                <a:gd name="T83" fmla="*/ 66 h 67"/>
                <a:gd name="T84" fmla="*/ 83 w 520"/>
                <a:gd name="T85" fmla="*/ 66 h 67"/>
                <a:gd name="T86" fmla="*/ 33 w 520"/>
                <a:gd name="T87" fmla="*/ 0 h 67"/>
                <a:gd name="T88" fmla="*/ 33 w 520"/>
                <a:gd name="T89" fmla="*/ 66 h 67"/>
                <a:gd name="T90" fmla="*/ 63 w 520"/>
                <a:gd name="T91" fmla="*/ 38 h 67"/>
                <a:gd name="T92" fmla="*/ 67 w 520"/>
                <a:gd name="T93" fmla="*/ 38 h 67"/>
                <a:gd name="T94" fmla="*/ 5 w 520"/>
                <a:gd name="T95" fmla="*/ 17 h 67"/>
                <a:gd name="T96" fmla="*/ 5 w 520"/>
                <a:gd name="T97" fmla="*/ 21 h 67"/>
                <a:gd name="T98" fmla="*/ 14 w 520"/>
                <a:gd name="T99" fmla="*/ 62 h 67"/>
                <a:gd name="T100" fmla="*/ 13 w 520"/>
                <a:gd name="T101" fmla="*/ 66 h 67"/>
                <a:gd name="T102" fmla="*/ 0 w 520"/>
                <a:gd name="T103" fmla="*/ 21 h 67"/>
                <a:gd name="T104" fmla="*/ 5 w 520"/>
                <a:gd name="T10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20" h="67">
                  <a:moveTo>
                    <a:pt x="86" y="1"/>
                  </a:moveTo>
                  <a:cubicBezTo>
                    <a:pt x="83" y="1"/>
                    <a:pt x="82" y="3"/>
                    <a:pt x="82" y="5"/>
                  </a:cubicBezTo>
                  <a:cubicBezTo>
                    <a:pt x="82" y="8"/>
                    <a:pt x="83" y="10"/>
                    <a:pt x="86" y="10"/>
                  </a:cubicBezTo>
                  <a:cubicBezTo>
                    <a:pt x="88" y="10"/>
                    <a:pt x="90" y="8"/>
                    <a:pt x="90" y="5"/>
                  </a:cubicBezTo>
                  <a:cubicBezTo>
                    <a:pt x="90" y="3"/>
                    <a:pt x="88" y="1"/>
                    <a:pt x="86" y="1"/>
                  </a:cubicBezTo>
                  <a:moveTo>
                    <a:pt x="501" y="58"/>
                  </a:moveTo>
                  <a:cubicBezTo>
                    <a:pt x="491" y="58"/>
                    <a:pt x="486" y="49"/>
                    <a:pt x="486" y="42"/>
                  </a:cubicBezTo>
                  <a:cubicBezTo>
                    <a:pt x="486" y="30"/>
                    <a:pt x="498" y="23"/>
                    <a:pt x="510" y="28"/>
                  </a:cubicBezTo>
                  <a:cubicBezTo>
                    <a:pt x="510" y="57"/>
                    <a:pt x="510" y="57"/>
                    <a:pt x="510" y="57"/>
                  </a:cubicBezTo>
                  <a:cubicBezTo>
                    <a:pt x="507" y="57"/>
                    <a:pt x="504" y="58"/>
                    <a:pt x="501" y="58"/>
                  </a:cubicBezTo>
                  <a:moveTo>
                    <a:pt x="510" y="0"/>
                  </a:moveTo>
                  <a:cubicBezTo>
                    <a:pt x="510" y="19"/>
                    <a:pt x="510" y="19"/>
                    <a:pt x="510" y="19"/>
                  </a:cubicBezTo>
                  <a:cubicBezTo>
                    <a:pt x="491" y="12"/>
                    <a:pt x="476" y="26"/>
                    <a:pt x="476" y="42"/>
                  </a:cubicBezTo>
                  <a:cubicBezTo>
                    <a:pt x="476" y="54"/>
                    <a:pt x="485" y="66"/>
                    <a:pt x="501" y="66"/>
                  </a:cubicBezTo>
                  <a:cubicBezTo>
                    <a:pt x="507" y="66"/>
                    <a:pt x="513" y="66"/>
                    <a:pt x="520" y="64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510" y="0"/>
                  </a:lnTo>
                  <a:close/>
                  <a:moveTo>
                    <a:pt x="443" y="19"/>
                  </a:moveTo>
                  <a:cubicBezTo>
                    <a:pt x="443" y="66"/>
                    <a:pt x="443" y="66"/>
                    <a:pt x="443" y="66"/>
                  </a:cubicBezTo>
                  <a:cubicBezTo>
                    <a:pt x="453" y="66"/>
                    <a:pt x="453" y="66"/>
                    <a:pt x="453" y="66"/>
                  </a:cubicBezTo>
                  <a:cubicBezTo>
                    <a:pt x="453" y="36"/>
                    <a:pt x="453" y="36"/>
                    <a:pt x="453" y="36"/>
                  </a:cubicBezTo>
                  <a:cubicBezTo>
                    <a:pt x="453" y="27"/>
                    <a:pt x="463" y="24"/>
                    <a:pt x="470" y="29"/>
                  </a:cubicBezTo>
                  <a:cubicBezTo>
                    <a:pt x="475" y="21"/>
                    <a:pt x="475" y="21"/>
                    <a:pt x="475" y="21"/>
                  </a:cubicBezTo>
                  <a:cubicBezTo>
                    <a:pt x="471" y="18"/>
                    <a:pt x="467" y="17"/>
                    <a:pt x="464" y="17"/>
                  </a:cubicBezTo>
                  <a:cubicBezTo>
                    <a:pt x="461" y="18"/>
                    <a:pt x="456" y="18"/>
                    <a:pt x="453" y="24"/>
                  </a:cubicBezTo>
                  <a:cubicBezTo>
                    <a:pt x="452" y="19"/>
                    <a:pt x="452" y="19"/>
                    <a:pt x="452" y="19"/>
                  </a:cubicBezTo>
                  <a:lnTo>
                    <a:pt x="443" y="19"/>
                  </a:lnTo>
                  <a:close/>
                  <a:moveTo>
                    <a:pt x="412" y="58"/>
                  </a:moveTo>
                  <a:cubicBezTo>
                    <a:pt x="404" y="58"/>
                    <a:pt x="400" y="55"/>
                    <a:pt x="400" y="50"/>
                  </a:cubicBezTo>
                  <a:cubicBezTo>
                    <a:pt x="400" y="46"/>
                    <a:pt x="405" y="43"/>
                    <a:pt x="413" y="43"/>
                  </a:cubicBezTo>
                  <a:cubicBezTo>
                    <a:pt x="416" y="43"/>
                    <a:pt x="419" y="43"/>
                    <a:pt x="422" y="45"/>
                  </a:cubicBezTo>
                  <a:cubicBezTo>
                    <a:pt x="422" y="54"/>
                    <a:pt x="422" y="54"/>
                    <a:pt x="422" y="54"/>
                  </a:cubicBezTo>
                  <a:cubicBezTo>
                    <a:pt x="420" y="56"/>
                    <a:pt x="415" y="58"/>
                    <a:pt x="412" y="58"/>
                  </a:cubicBezTo>
                  <a:moveTo>
                    <a:pt x="432" y="66"/>
                  </a:moveTo>
                  <a:cubicBezTo>
                    <a:pt x="432" y="37"/>
                    <a:pt x="432" y="37"/>
                    <a:pt x="432" y="37"/>
                  </a:cubicBezTo>
                  <a:cubicBezTo>
                    <a:pt x="432" y="16"/>
                    <a:pt x="407" y="13"/>
                    <a:pt x="394" y="24"/>
                  </a:cubicBezTo>
                  <a:cubicBezTo>
                    <a:pt x="398" y="30"/>
                    <a:pt x="398" y="30"/>
                    <a:pt x="398" y="30"/>
                  </a:cubicBezTo>
                  <a:cubicBezTo>
                    <a:pt x="402" y="27"/>
                    <a:pt x="406" y="26"/>
                    <a:pt x="411" y="26"/>
                  </a:cubicBezTo>
                  <a:cubicBezTo>
                    <a:pt x="417" y="26"/>
                    <a:pt x="422" y="29"/>
                    <a:pt x="422" y="37"/>
                  </a:cubicBezTo>
                  <a:cubicBezTo>
                    <a:pt x="420" y="35"/>
                    <a:pt x="416" y="34"/>
                    <a:pt x="413" y="34"/>
                  </a:cubicBezTo>
                  <a:cubicBezTo>
                    <a:pt x="384" y="34"/>
                    <a:pt x="384" y="67"/>
                    <a:pt x="409" y="67"/>
                  </a:cubicBezTo>
                  <a:cubicBezTo>
                    <a:pt x="415" y="67"/>
                    <a:pt x="419" y="66"/>
                    <a:pt x="423" y="61"/>
                  </a:cubicBezTo>
                  <a:cubicBezTo>
                    <a:pt x="424" y="66"/>
                    <a:pt x="424" y="66"/>
                    <a:pt x="424" y="66"/>
                  </a:cubicBezTo>
                  <a:lnTo>
                    <a:pt x="432" y="66"/>
                  </a:lnTo>
                  <a:close/>
                  <a:moveTo>
                    <a:pt x="353" y="29"/>
                  </a:moveTo>
                  <a:cubicBezTo>
                    <a:pt x="353" y="29"/>
                    <a:pt x="353" y="29"/>
                    <a:pt x="353" y="29"/>
                  </a:cubicBezTo>
                  <a:cubicBezTo>
                    <a:pt x="355" y="45"/>
                    <a:pt x="355" y="45"/>
                    <a:pt x="355" y="45"/>
                  </a:cubicBezTo>
                  <a:cubicBezTo>
                    <a:pt x="360" y="66"/>
                    <a:pt x="360" y="66"/>
                    <a:pt x="360" y="66"/>
                  </a:cubicBezTo>
                  <a:cubicBezTo>
                    <a:pt x="374" y="66"/>
                    <a:pt x="374" y="66"/>
                    <a:pt x="374" y="66"/>
                  </a:cubicBezTo>
                  <a:cubicBezTo>
                    <a:pt x="385" y="18"/>
                    <a:pt x="385" y="18"/>
                    <a:pt x="385" y="18"/>
                  </a:cubicBezTo>
                  <a:cubicBezTo>
                    <a:pt x="375" y="18"/>
                    <a:pt x="375" y="18"/>
                    <a:pt x="375" y="18"/>
                  </a:cubicBezTo>
                  <a:cubicBezTo>
                    <a:pt x="370" y="42"/>
                    <a:pt x="370" y="42"/>
                    <a:pt x="370" y="42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42"/>
                    <a:pt x="365" y="42"/>
                    <a:pt x="365" y="42"/>
                  </a:cubicBezTo>
                  <a:cubicBezTo>
                    <a:pt x="359" y="19"/>
                    <a:pt x="359" y="19"/>
                    <a:pt x="359" y="19"/>
                  </a:cubicBezTo>
                  <a:cubicBezTo>
                    <a:pt x="347" y="19"/>
                    <a:pt x="347" y="19"/>
                    <a:pt x="347" y="19"/>
                  </a:cubicBezTo>
                  <a:cubicBezTo>
                    <a:pt x="342" y="42"/>
                    <a:pt x="342" y="42"/>
                    <a:pt x="342" y="42"/>
                  </a:cubicBezTo>
                  <a:cubicBezTo>
                    <a:pt x="339" y="57"/>
                    <a:pt x="339" y="57"/>
                    <a:pt x="339" y="57"/>
                  </a:cubicBezTo>
                  <a:cubicBezTo>
                    <a:pt x="339" y="57"/>
                    <a:pt x="339" y="57"/>
                    <a:pt x="339" y="57"/>
                  </a:cubicBezTo>
                  <a:cubicBezTo>
                    <a:pt x="336" y="42"/>
                    <a:pt x="336" y="42"/>
                    <a:pt x="336" y="42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32" y="66"/>
                    <a:pt x="332" y="66"/>
                    <a:pt x="332" y="66"/>
                  </a:cubicBezTo>
                  <a:cubicBezTo>
                    <a:pt x="346" y="66"/>
                    <a:pt x="346" y="66"/>
                    <a:pt x="346" y="66"/>
                  </a:cubicBezTo>
                  <a:cubicBezTo>
                    <a:pt x="351" y="45"/>
                    <a:pt x="351" y="45"/>
                    <a:pt x="351" y="45"/>
                  </a:cubicBezTo>
                  <a:lnTo>
                    <a:pt x="353" y="29"/>
                  </a:lnTo>
                  <a:close/>
                  <a:moveTo>
                    <a:pt x="285" y="19"/>
                  </a:moveTo>
                  <a:cubicBezTo>
                    <a:pt x="285" y="66"/>
                    <a:pt x="285" y="66"/>
                    <a:pt x="285" y="66"/>
                  </a:cubicBezTo>
                  <a:cubicBezTo>
                    <a:pt x="295" y="66"/>
                    <a:pt x="295" y="66"/>
                    <a:pt x="295" y="66"/>
                  </a:cubicBezTo>
                  <a:cubicBezTo>
                    <a:pt x="295" y="36"/>
                    <a:pt x="295" y="36"/>
                    <a:pt x="295" y="36"/>
                  </a:cubicBezTo>
                  <a:cubicBezTo>
                    <a:pt x="295" y="27"/>
                    <a:pt x="305" y="24"/>
                    <a:pt x="312" y="29"/>
                  </a:cubicBezTo>
                  <a:cubicBezTo>
                    <a:pt x="317" y="21"/>
                    <a:pt x="317" y="21"/>
                    <a:pt x="317" y="21"/>
                  </a:cubicBezTo>
                  <a:cubicBezTo>
                    <a:pt x="313" y="18"/>
                    <a:pt x="309" y="17"/>
                    <a:pt x="306" y="17"/>
                  </a:cubicBezTo>
                  <a:cubicBezTo>
                    <a:pt x="303" y="18"/>
                    <a:pt x="297" y="18"/>
                    <a:pt x="295" y="24"/>
                  </a:cubicBezTo>
                  <a:cubicBezTo>
                    <a:pt x="294" y="19"/>
                    <a:pt x="294" y="19"/>
                    <a:pt x="294" y="19"/>
                  </a:cubicBezTo>
                  <a:lnTo>
                    <a:pt x="285" y="19"/>
                  </a:lnTo>
                  <a:close/>
                  <a:moveTo>
                    <a:pt x="239" y="42"/>
                  </a:moveTo>
                  <a:cubicBezTo>
                    <a:pt x="239" y="32"/>
                    <a:pt x="246" y="27"/>
                    <a:pt x="253" y="27"/>
                  </a:cubicBezTo>
                  <a:cubicBezTo>
                    <a:pt x="261" y="27"/>
                    <a:pt x="268" y="32"/>
                    <a:pt x="268" y="42"/>
                  </a:cubicBezTo>
                  <a:cubicBezTo>
                    <a:pt x="268" y="53"/>
                    <a:pt x="261" y="58"/>
                    <a:pt x="253" y="58"/>
                  </a:cubicBezTo>
                  <a:cubicBezTo>
                    <a:pt x="246" y="58"/>
                    <a:pt x="239" y="53"/>
                    <a:pt x="239" y="42"/>
                  </a:cubicBezTo>
                  <a:moveTo>
                    <a:pt x="278" y="42"/>
                  </a:moveTo>
                  <a:cubicBezTo>
                    <a:pt x="278" y="29"/>
                    <a:pt x="268" y="18"/>
                    <a:pt x="253" y="18"/>
                  </a:cubicBezTo>
                  <a:cubicBezTo>
                    <a:pt x="239" y="18"/>
                    <a:pt x="229" y="29"/>
                    <a:pt x="229" y="42"/>
                  </a:cubicBezTo>
                  <a:cubicBezTo>
                    <a:pt x="229" y="56"/>
                    <a:pt x="239" y="67"/>
                    <a:pt x="253" y="67"/>
                  </a:cubicBezTo>
                  <a:cubicBezTo>
                    <a:pt x="268" y="67"/>
                    <a:pt x="278" y="56"/>
                    <a:pt x="278" y="42"/>
                  </a:cubicBezTo>
                  <a:moveTo>
                    <a:pt x="206" y="27"/>
                  </a:moveTo>
                  <a:cubicBezTo>
                    <a:pt x="206" y="66"/>
                    <a:pt x="206" y="66"/>
                    <a:pt x="206" y="66"/>
                  </a:cubicBezTo>
                  <a:cubicBezTo>
                    <a:pt x="216" y="66"/>
                    <a:pt x="216" y="66"/>
                    <a:pt x="216" y="66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25" y="27"/>
                    <a:pt x="225" y="27"/>
                    <a:pt x="225" y="27"/>
                  </a:cubicBezTo>
                  <a:cubicBezTo>
                    <a:pt x="225" y="19"/>
                    <a:pt x="225" y="19"/>
                    <a:pt x="225" y="19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6" y="15"/>
                    <a:pt x="216" y="15"/>
                    <a:pt x="216" y="15"/>
                  </a:cubicBezTo>
                  <a:cubicBezTo>
                    <a:pt x="216" y="11"/>
                    <a:pt x="220" y="9"/>
                    <a:pt x="225" y="10"/>
                  </a:cubicBezTo>
                  <a:cubicBezTo>
                    <a:pt x="225" y="1"/>
                    <a:pt x="225" y="1"/>
                    <a:pt x="225" y="1"/>
                  </a:cubicBezTo>
                  <a:cubicBezTo>
                    <a:pt x="214" y="0"/>
                    <a:pt x="206" y="4"/>
                    <a:pt x="206" y="15"/>
                  </a:cubicBezTo>
                  <a:cubicBezTo>
                    <a:pt x="206" y="19"/>
                    <a:pt x="206" y="19"/>
                    <a:pt x="206" y="19"/>
                  </a:cubicBezTo>
                  <a:moveTo>
                    <a:pt x="176" y="38"/>
                  </a:moveTo>
                  <a:cubicBezTo>
                    <a:pt x="198" y="17"/>
                    <a:pt x="198" y="17"/>
                    <a:pt x="198" y="17"/>
                  </a:cubicBezTo>
                  <a:cubicBezTo>
                    <a:pt x="191" y="17"/>
                    <a:pt x="191" y="17"/>
                    <a:pt x="191" y="17"/>
                  </a:cubicBezTo>
                  <a:cubicBezTo>
                    <a:pt x="166" y="41"/>
                    <a:pt x="166" y="41"/>
                    <a:pt x="166" y="41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66"/>
                    <a:pt x="162" y="66"/>
                    <a:pt x="162" y="66"/>
                  </a:cubicBezTo>
                  <a:cubicBezTo>
                    <a:pt x="166" y="66"/>
                    <a:pt x="166" y="66"/>
                    <a:pt x="166" y="66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73" y="41"/>
                    <a:pt x="173" y="41"/>
                    <a:pt x="173" y="41"/>
                  </a:cubicBezTo>
                  <a:cubicBezTo>
                    <a:pt x="193" y="66"/>
                    <a:pt x="193" y="66"/>
                    <a:pt x="193" y="66"/>
                  </a:cubicBezTo>
                  <a:cubicBezTo>
                    <a:pt x="199" y="66"/>
                    <a:pt x="199" y="66"/>
                    <a:pt x="199" y="66"/>
                  </a:cubicBezTo>
                  <a:lnTo>
                    <a:pt x="176" y="38"/>
                  </a:lnTo>
                  <a:close/>
                  <a:moveTo>
                    <a:pt x="123" y="16"/>
                  </a:moveTo>
                  <a:cubicBezTo>
                    <a:pt x="117" y="16"/>
                    <a:pt x="112" y="17"/>
                    <a:pt x="106" y="19"/>
                  </a:cubicBezTo>
                  <a:cubicBezTo>
                    <a:pt x="105" y="19"/>
                    <a:pt x="105" y="19"/>
                    <a:pt x="105" y="19"/>
                  </a:cubicBezTo>
                  <a:cubicBezTo>
                    <a:pt x="105" y="66"/>
                    <a:pt x="105" y="66"/>
                    <a:pt x="105" y="66"/>
                  </a:cubicBezTo>
                  <a:cubicBezTo>
                    <a:pt x="110" y="66"/>
                    <a:pt x="110" y="66"/>
                    <a:pt x="110" y="66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4" y="21"/>
                    <a:pt x="118" y="21"/>
                    <a:pt x="122" y="21"/>
                  </a:cubicBezTo>
                  <a:cubicBezTo>
                    <a:pt x="140" y="21"/>
                    <a:pt x="141" y="33"/>
                    <a:pt x="141" y="37"/>
                  </a:cubicBezTo>
                  <a:cubicBezTo>
                    <a:pt x="141" y="66"/>
                    <a:pt x="141" y="66"/>
                    <a:pt x="141" y="66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146" y="37"/>
                    <a:pt x="146" y="37"/>
                    <a:pt x="146" y="37"/>
                  </a:cubicBezTo>
                  <a:cubicBezTo>
                    <a:pt x="146" y="24"/>
                    <a:pt x="136" y="16"/>
                    <a:pt x="123" y="16"/>
                  </a:cubicBezTo>
                  <a:moveTo>
                    <a:pt x="83" y="66"/>
                  </a:moveTo>
                  <a:cubicBezTo>
                    <a:pt x="88" y="66"/>
                    <a:pt x="88" y="66"/>
                    <a:pt x="88" y="66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83" y="17"/>
                    <a:pt x="83" y="17"/>
                    <a:pt x="83" y="17"/>
                  </a:cubicBezTo>
                  <a:lnTo>
                    <a:pt x="83" y="66"/>
                  </a:lnTo>
                  <a:close/>
                  <a:moveTo>
                    <a:pt x="45" y="16"/>
                  </a:moveTo>
                  <a:cubicBezTo>
                    <a:pt x="40" y="16"/>
                    <a:pt x="36" y="17"/>
                    <a:pt x="33" y="19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6" y="22"/>
                    <a:pt x="40" y="21"/>
                    <a:pt x="44" y="21"/>
                  </a:cubicBezTo>
                  <a:cubicBezTo>
                    <a:pt x="53" y="21"/>
                    <a:pt x="63" y="25"/>
                    <a:pt x="63" y="38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2"/>
                    <a:pt x="66" y="27"/>
                    <a:pt x="62" y="23"/>
                  </a:cubicBezTo>
                  <a:cubicBezTo>
                    <a:pt x="58" y="19"/>
                    <a:pt x="51" y="16"/>
                    <a:pt x="45" y="16"/>
                  </a:cubicBezTo>
                  <a:moveTo>
                    <a:pt x="5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9"/>
                    <a:pt x="8" y="62"/>
                    <a:pt x="14" y="62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9" y="66"/>
                    <a:pt x="6" y="65"/>
                    <a:pt x="4" y="63"/>
                  </a:cubicBezTo>
                  <a:cubicBezTo>
                    <a:pt x="1" y="61"/>
                    <a:pt x="0" y="58"/>
                    <a:pt x="0" y="5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5" y="17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grpSp>
          <p:nvGrpSpPr>
            <p:cNvPr id="23" name="Group 22"/>
            <p:cNvGrpSpPr/>
            <p:nvPr userDrawn="1"/>
          </p:nvGrpSpPr>
          <p:grpSpPr>
            <a:xfrm>
              <a:off x="7664311" y="4614961"/>
              <a:ext cx="1247397" cy="307485"/>
              <a:chOff x="7664311" y="4614961"/>
              <a:chExt cx="1247397" cy="307485"/>
            </a:xfrm>
          </p:grpSpPr>
          <p:sp>
            <p:nvSpPr>
              <p:cNvPr id="21" name="Freeform 5"/>
              <p:cNvSpPr>
                <a:spLocks noEditPoints="1"/>
              </p:cNvSpPr>
              <p:nvPr userDrawn="1"/>
            </p:nvSpPr>
            <p:spPr bwMode="gray">
              <a:xfrm>
                <a:off x="7664311" y="4680755"/>
                <a:ext cx="721047" cy="241691"/>
              </a:xfrm>
              <a:custGeom>
                <a:avLst/>
                <a:gdLst>
                  <a:gd name="T0" fmla="*/ 219 w 227"/>
                  <a:gd name="T1" fmla="*/ 50 h 76"/>
                  <a:gd name="T2" fmla="*/ 219 w 227"/>
                  <a:gd name="T3" fmla="*/ 69 h 76"/>
                  <a:gd name="T4" fmla="*/ 189 w 227"/>
                  <a:gd name="T5" fmla="*/ 76 h 76"/>
                  <a:gd name="T6" fmla="*/ 145 w 227"/>
                  <a:gd name="T7" fmla="*/ 40 h 76"/>
                  <a:gd name="T8" fmla="*/ 188 w 227"/>
                  <a:gd name="T9" fmla="*/ 0 h 76"/>
                  <a:gd name="T10" fmla="*/ 203 w 227"/>
                  <a:gd name="T11" fmla="*/ 2 h 76"/>
                  <a:gd name="T12" fmla="*/ 210 w 227"/>
                  <a:gd name="T13" fmla="*/ 5 h 76"/>
                  <a:gd name="T14" fmla="*/ 213 w 227"/>
                  <a:gd name="T15" fmla="*/ 0 h 76"/>
                  <a:gd name="T16" fmla="*/ 216 w 227"/>
                  <a:gd name="T17" fmla="*/ 0 h 76"/>
                  <a:gd name="T18" fmla="*/ 218 w 227"/>
                  <a:gd name="T19" fmla="*/ 25 h 76"/>
                  <a:gd name="T20" fmla="*/ 215 w 227"/>
                  <a:gd name="T21" fmla="*/ 25 h 76"/>
                  <a:gd name="T22" fmla="*/ 208 w 227"/>
                  <a:gd name="T23" fmla="*/ 13 h 76"/>
                  <a:gd name="T24" fmla="*/ 189 w 227"/>
                  <a:gd name="T25" fmla="*/ 5 h 76"/>
                  <a:gd name="T26" fmla="*/ 162 w 227"/>
                  <a:gd name="T27" fmla="*/ 38 h 76"/>
                  <a:gd name="T28" fmla="*/ 190 w 227"/>
                  <a:gd name="T29" fmla="*/ 71 h 76"/>
                  <a:gd name="T30" fmla="*/ 204 w 227"/>
                  <a:gd name="T31" fmla="*/ 67 h 76"/>
                  <a:gd name="T32" fmla="*/ 204 w 227"/>
                  <a:gd name="T33" fmla="*/ 48 h 76"/>
                  <a:gd name="T34" fmla="*/ 194 w 227"/>
                  <a:gd name="T35" fmla="*/ 39 h 76"/>
                  <a:gd name="T36" fmla="*/ 194 w 227"/>
                  <a:gd name="T37" fmla="*/ 37 h 76"/>
                  <a:gd name="T38" fmla="*/ 227 w 227"/>
                  <a:gd name="T39" fmla="*/ 37 h 76"/>
                  <a:gd name="T40" fmla="*/ 227 w 227"/>
                  <a:gd name="T41" fmla="*/ 39 h 76"/>
                  <a:gd name="T42" fmla="*/ 219 w 227"/>
                  <a:gd name="T43" fmla="*/ 50 h 76"/>
                  <a:gd name="T44" fmla="*/ 128 w 227"/>
                  <a:gd name="T45" fmla="*/ 19 h 76"/>
                  <a:gd name="T46" fmla="*/ 128 w 227"/>
                  <a:gd name="T47" fmla="*/ 75 h 76"/>
                  <a:gd name="T48" fmla="*/ 124 w 227"/>
                  <a:gd name="T49" fmla="*/ 75 h 76"/>
                  <a:gd name="T50" fmla="*/ 67 w 227"/>
                  <a:gd name="T51" fmla="*/ 17 h 76"/>
                  <a:gd name="T52" fmla="*/ 68 w 227"/>
                  <a:gd name="T53" fmla="*/ 22 h 76"/>
                  <a:gd name="T54" fmla="*/ 68 w 227"/>
                  <a:gd name="T55" fmla="*/ 57 h 76"/>
                  <a:gd name="T56" fmla="*/ 78 w 227"/>
                  <a:gd name="T57" fmla="*/ 72 h 76"/>
                  <a:gd name="T58" fmla="*/ 78 w 227"/>
                  <a:gd name="T59" fmla="*/ 75 h 76"/>
                  <a:gd name="T60" fmla="*/ 51 w 227"/>
                  <a:gd name="T61" fmla="*/ 75 h 76"/>
                  <a:gd name="T62" fmla="*/ 51 w 227"/>
                  <a:gd name="T63" fmla="*/ 72 h 76"/>
                  <a:gd name="T64" fmla="*/ 61 w 227"/>
                  <a:gd name="T65" fmla="*/ 57 h 76"/>
                  <a:gd name="T66" fmla="*/ 61 w 227"/>
                  <a:gd name="T67" fmla="*/ 17 h 76"/>
                  <a:gd name="T68" fmla="*/ 51 w 227"/>
                  <a:gd name="T69" fmla="*/ 4 h 76"/>
                  <a:gd name="T70" fmla="*/ 51 w 227"/>
                  <a:gd name="T71" fmla="*/ 1 h 76"/>
                  <a:gd name="T72" fmla="*/ 76 w 227"/>
                  <a:gd name="T73" fmla="*/ 1 h 76"/>
                  <a:gd name="T74" fmla="*/ 122 w 227"/>
                  <a:gd name="T75" fmla="*/ 49 h 76"/>
                  <a:gd name="T76" fmla="*/ 121 w 227"/>
                  <a:gd name="T77" fmla="*/ 45 h 76"/>
                  <a:gd name="T78" fmla="*/ 121 w 227"/>
                  <a:gd name="T79" fmla="*/ 19 h 76"/>
                  <a:gd name="T80" fmla="*/ 112 w 227"/>
                  <a:gd name="T81" fmla="*/ 4 h 76"/>
                  <a:gd name="T82" fmla="*/ 112 w 227"/>
                  <a:gd name="T83" fmla="*/ 1 h 76"/>
                  <a:gd name="T84" fmla="*/ 138 w 227"/>
                  <a:gd name="T85" fmla="*/ 1 h 76"/>
                  <a:gd name="T86" fmla="*/ 138 w 227"/>
                  <a:gd name="T87" fmla="*/ 4 h 76"/>
                  <a:gd name="T88" fmla="*/ 128 w 227"/>
                  <a:gd name="T89" fmla="*/ 19 h 76"/>
                  <a:gd name="T90" fmla="*/ 0 w 227"/>
                  <a:gd name="T91" fmla="*/ 75 h 76"/>
                  <a:gd name="T92" fmla="*/ 0 w 227"/>
                  <a:gd name="T93" fmla="*/ 72 h 76"/>
                  <a:gd name="T94" fmla="*/ 11 w 227"/>
                  <a:gd name="T95" fmla="*/ 62 h 76"/>
                  <a:gd name="T96" fmla="*/ 11 w 227"/>
                  <a:gd name="T97" fmla="*/ 14 h 76"/>
                  <a:gd name="T98" fmla="*/ 0 w 227"/>
                  <a:gd name="T99" fmla="*/ 4 h 76"/>
                  <a:gd name="T100" fmla="*/ 0 w 227"/>
                  <a:gd name="T101" fmla="*/ 1 h 76"/>
                  <a:gd name="T102" fmla="*/ 38 w 227"/>
                  <a:gd name="T103" fmla="*/ 1 h 76"/>
                  <a:gd name="T104" fmla="*/ 38 w 227"/>
                  <a:gd name="T105" fmla="*/ 4 h 76"/>
                  <a:gd name="T106" fmla="*/ 27 w 227"/>
                  <a:gd name="T107" fmla="*/ 14 h 76"/>
                  <a:gd name="T108" fmla="*/ 27 w 227"/>
                  <a:gd name="T109" fmla="*/ 62 h 76"/>
                  <a:gd name="T110" fmla="*/ 38 w 227"/>
                  <a:gd name="T111" fmla="*/ 72 h 76"/>
                  <a:gd name="T112" fmla="*/ 38 w 227"/>
                  <a:gd name="T113" fmla="*/ 75 h 76"/>
                  <a:gd name="T114" fmla="*/ 0 w 227"/>
                  <a:gd name="T115" fmla="*/ 7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27" h="76">
                    <a:moveTo>
                      <a:pt x="219" y="50"/>
                    </a:moveTo>
                    <a:cubicBezTo>
                      <a:pt x="219" y="69"/>
                      <a:pt x="219" y="69"/>
                      <a:pt x="219" y="69"/>
                    </a:cubicBezTo>
                    <a:cubicBezTo>
                      <a:pt x="209" y="74"/>
                      <a:pt x="199" y="76"/>
                      <a:pt x="189" y="76"/>
                    </a:cubicBezTo>
                    <a:cubicBezTo>
                      <a:pt x="161" y="76"/>
                      <a:pt x="145" y="60"/>
                      <a:pt x="145" y="40"/>
                    </a:cubicBezTo>
                    <a:cubicBezTo>
                      <a:pt x="145" y="18"/>
                      <a:pt x="164" y="0"/>
                      <a:pt x="188" y="0"/>
                    </a:cubicBezTo>
                    <a:cubicBezTo>
                      <a:pt x="194" y="0"/>
                      <a:pt x="198" y="1"/>
                      <a:pt x="203" y="2"/>
                    </a:cubicBezTo>
                    <a:cubicBezTo>
                      <a:pt x="206" y="3"/>
                      <a:pt x="208" y="5"/>
                      <a:pt x="210" y="5"/>
                    </a:cubicBezTo>
                    <a:cubicBezTo>
                      <a:pt x="212" y="5"/>
                      <a:pt x="213" y="2"/>
                      <a:pt x="213" y="0"/>
                    </a:cubicBezTo>
                    <a:cubicBezTo>
                      <a:pt x="216" y="0"/>
                      <a:pt x="216" y="0"/>
                      <a:pt x="216" y="0"/>
                    </a:cubicBezTo>
                    <a:cubicBezTo>
                      <a:pt x="218" y="25"/>
                      <a:pt x="218" y="25"/>
                      <a:pt x="218" y="25"/>
                    </a:cubicBezTo>
                    <a:cubicBezTo>
                      <a:pt x="215" y="25"/>
                      <a:pt x="215" y="25"/>
                      <a:pt x="215" y="25"/>
                    </a:cubicBezTo>
                    <a:cubicBezTo>
                      <a:pt x="214" y="20"/>
                      <a:pt x="211" y="16"/>
                      <a:pt x="208" y="13"/>
                    </a:cubicBezTo>
                    <a:cubicBezTo>
                      <a:pt x="203" y="8"/>
                      <a:pt x="196" y="5"/>
                      <a:pt x="189" y="5"/>
                    </a:cubicBezTo>
                    <a:cubicBezTo>
                      <a:pt x="172" y="5"/>
                      <a:pt x="162" y="18"/>
                      <a:pt x="162" y="38"/>
                    </a:cubicBezTo>
                    <a:cubicBezTo>
                      <a:pt x="162" y="57"/>
                      <a:pt x="174" y="71"/>
                      <a:pt x="190" y="71"/>
                    </a:cubicBezTo>
                    <a:cubicBezTo>
                      <a:pt x="194" y="71"/>
                      <a:pt x="199" y="70"/>
                      <a:pt x="204" y="67"/>
                    </a:cubicBezTo>
                    <a:cubicBezTo>
                      <a:pt x="204" y="48"/>
                      <a:pt x="204" y="48"/>
                      <a:pt x="204" y="48"/>
                    </a:cubicBezTo>
                    <a:cubicBezTo>
                      <a:pt x="204" y="42"/>
                      <a:pt x="203" y="39"/>
                      <a:pt x="194" y="39"/>
                    </a:cubicBezTo>
                    <a:cubicBezTo>
                      <a:pt x="194" y="37"/>
                      <a:pt x="194" y="37"/>
                      <a:pt x="194" y="37"/>
                    </a:cubicBezTo>
                    <a:cubicBezTo>
                      <a:pt x="227" y="37"/>
                      <a:pt x="227" y="37"/>
                      <a:pt x="227" y="37"/>
                    </a:cubicBezTo>
                    <a:cubicBezTo>
                      <a:pt x="227" y="39"/>
                      <a:pt x="227" y="39"/>
                      <a:pt x="227" y="39"/>
                    </a:cubicBezTo>
                    <a:cubicBezTo>
                      <a:pt x="219" y="39"/>
                      <a:pt x="219" y="42"/>
                      <a:pt x="219" y="50"/>
                    </a:cubicBezTo>
                    <a:moveTo>
                      <a:pt x="128" y="19"/>
                    </a:moveTo>
                    <a:cubicBezTo>
                      <a:pt x="128" y="75"/>
                      <a:pt x="128" y="75"/>
                      <a:pt x="128" y="75"/>
                    </a:cubicBezTo>
                    <a:cubicBezTo>
                      <a:pt x="124" y="75"/>
                      <a:pt x="124" y="75"/>
                      <a:pt x="124" y="75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8" y="19"/>
                      <a:pt x="68" y="20"/>
                      <a:pt x="68" y="22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68"/>
                      <a:pt x="68" y="72"/>
                      <a:pt x="78" y="72"/>
                    </a:cubicBezTo>
                    <a:cubicBezTo>
                      <a:pt x="78" y="75"/>
                      <a:pt x="78" y="75"/>
                      <a:pt x="78" y="75"/>
                    </a:cubicBezTo>
                    <a:cubicBezTo>
                      <a:pt x="51" y="75"/>
                      <a:pt x="51" y="75"/>
                      <a:pt x="51" y="75"/>
                    </a:cubicBezTo>
                    <a:cubicBezTo>
                      <a:pt x="51" y="72"/>
                      <a:pt x="51" y="72"/>
                      <a:pt x="51" y="72"/>
                    </a:cubicBezTo>
                    <a:cubicBezTo>
                      <a:pt x="61" y="72"/>
                      <a:pt x="61" y="67"/>
                      <a:pt x="61" y="5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1"/>
                      <a:pt x="61" y="4"/>
                      <a:pt x="51" y="4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122" y="49"/>
                      <a:pt x="122" y="49"/>
                      <a:pt x="122" y="49"/>
                    </a:cubicBezTo>
                    <a:cubicBezTo>
                      <a:pt x="121" y="47"/>
                      <a:pt x="121" y="47"/>
                      <a:pt x="121" y="45"/>
                    </a:cubicBezTo>
                    <a:cubicBezTo>
                      <a:pt x="121" y="19"/>
                      <a:pt x="121" y="19"/>
                      <a:pt x="121" y="19"/>
                    </a:cubicBezTo>
                    <a:cubicBezTo>
                      <a:pt x="121" y="9"/>
                      <a:pt x="122" y="4"/>
                      <a:pt x="112" y="4"/>
                    </a:cubicBezTo>
                    <a:cubicBezTo>
                      <a:pt x="112" y="1"/>
                      <a:pt x="112" y="1"/>
                      <a:pt x="112" y="1"/>
                    </a:cubicBezTo>
                    <a:cubicBezTo>
                      <a:pt x="138" y="1"/>
                      <a:pt x="138" y="1"/>
                      <a:pt x="138" y="1"/>
                    </a:cubicBezTo>
                    <a:cubicBezTo>
                      <a:pt x="138" y="4"/>
                      <a:pt x="138" y="4"/>
                      <a:pt x="138" y="4"/>
                    </a:cubicBezTo>
                    <a:cubicBezTo>
                      <a:pt x="128" y="4"/>
                      <a:pt x="128" y="8"/>
                      <a:pt x="128" y="19"/>
                    </a:cubicBezTo>
                    <a:moveTo>
                      <a:pt x="0" y="75"/>
                    </a:moveTo>
                    <a:cubicBezTo>
                      <a:pt x="0" y="72"/>
                      <a:pt x="0" y="72"/>
                      <a:pt x="0" y="72"/>
                    </a:cubicBezTo>
                    <a:cubicBezTo>
                      <a:pt x="7" y="72"/>
                      <a:pt x="11" y="71"/>
                      <a:pt x="11" y="62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4"/>
                      <a:pt x="8" y="4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0" y="4"/>
                      <a:pt x="27" y="4"/>
                      <a:pt x="27" y="14"/>
                    </a:cubicBezTo>
                    <a:cubicBezTo>
                      <a:pt x="27" y="62"/>
                      <a:pt x="27" y="62"/>
                      <a:pt x="27" y="62"/>
                    </a:cubicBezTo>
                    <a:cubicBezTo>
                      <a:pt x="27" y="71"/>
                      <a:pt x="31" y="72"/>
                      <a:pt x="38" y="72"/>
                    </a:cubicBezTo>
                    <a:cubicBezTo>
                      <a:pt x="38" y="75"/>
                      <a:pt x="38" y="75"/>
                      <a:pt x="38" y="75"/>
                    </a:cubicBez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1"/>
                <a:endParaRPr lang="en-GB" dirty="0"/>
              </a:p>
            </p:txBody>
          </p:sp>
          <p:sp>
            <p:nvSpPr>
              <p:cNvPr id="22" name="Freeform 6"/>
              <p:cNvSpPr>
                <a:spLocks noEditPoints="1"/>
              </p:cNvSpPr>
              <p:nvPr userDrawn="1"/>
            </p:nvSpPr>
            <p:spPr bwMode="gray">
              <a:xfrm>
                <a:off x="8439067" y="4614961"/>
                <a:ext cx="472641" cy="304800"/>
              </a:xfrm>
              <a:custGeom>
                <a:avLst/>
                <a:gdLst>
                  <a:gd name="T0" fmla="*/ 136 w 149"/>
                  <a:gd name="T1" fmla="*/ 30 h 96"/>
                  <a:gd name="T2" fmla="*/ 108 w 149"/>
                  <a:gd name="T3" fmla="*/ 21 h 96"/>
                  <a:gd name="T4" fmla="*/ 126 w 149"/>
                  <a:gd name="T5" fmla="*/ 86 h 96"/>
                  <a:gd name="T6" fmla="*/ 77 w 149"/>
                  <a:gd name="T7" fmla="*/ 33 h 96"/>
                  <a:gd name="T8" fmla="*/ 58 w 149"/>
                  <a:gd name="T9" fmla="*/ 3 h 96"/>
                  <a:gd name="T10" fmla="*/ 39 w 149"/>
                  <a:gd name="T11" fmla="*/ 4 h 96"/>
                  <a:gd name="T12" fmla="*/ 21 w 149"/>
                  <a:gd name="T13" fmla="*/ 18 h 96"/>
                  <a:gd name="T14" fmla="*/ 19 w 149"/>
                  <a:gd name="T15" fmla="*/ 48 h 96"/>
                  <a:gd name="T16" fmla="*/ 40 w 149"/>
                  <a:gd name="T17" fmla="*/ 88 h 96"/>
                  <a:gd name="T18" fmla="*/ 54 w 149"/>
                  <a:gd name="T19" fmla="*/ 86 h 96"/>
                  <a:gd name="T20" fmla="*/ 88 w 149"/>
                  <a:gd name="T21" fmla="*/ 84 h 96"/>
                  <a:gd name="T22" fmla="*/ 94 w 149"/>
                  <a:gd name="T23" fmla="*/ 96 h 96"/>
                  <a:gd name="T24" fmla="*/ 99 w 149"/>
                  <a:gd name="T25" fmla="*/ 92 h 96"/>
                  <a:gd name="T26" fmla="*/ 88 w 149"/>
                  <a:gd name="T27" fmla="*/ 90 h 96"/>
                  <a:gd name="T28" fmla="*/ 50 w 149"/>
                  <a:gd name="T29" fmla="*/ 86 h 96"/>
                  <a:gd name="T30" fmla="*/ 110 w 149"/>
                  <a:gd name="T31" fmla="*/ 17 h 96"/>
                  <a:gd name="T32" fmla="*/ 107 w 149"/>
                  <a:gd name="T33" fmla="*/ 51 h 96"/>
                  <a:gd name="T34" fmla="*/ 107 w 149"/>
                  <a:gd name="T35" fmla="*/ 52 h 96"/>
                  <a:gd name="T36" fmla="*/ 106 w 149"/>
                  <a:gd name="T37" fmla="*/ 58 h 96"/>
                  <a:gd name="T38" fmla="*/ 111 w 149"/>
                  <a:gd name="T39" fmla="*/ 68 h 96"/>
                  <a:gd name="T40" fmla="*/ 105 w 149"/>
                  <a:gd name="T41" fmla="*/ 70 h 96"/>
                  <a:gd name="T42" fmla="*/ 71 w 149"/>
                  <a:gd name="T43" fmla="*/ 39 h 96"/>
                  <a:gd name="T44" fmla="*/ 114 w 149"/>
                  <a:gd name="T45" fmla="*/ 84 h 96"/>
                  <a:gd name="T46" fmla="*/ 94 w 149"/>
                  <a:gd name="T47" fmla="*/ 63 h 96"/>
                  <a:gd name="T48" fmla="*/ 79 w 149"/>
                  <a:gd name="T49" fmla="*/ 51 h 96"/>
                  <a:gd name="T50" fmla="*/ 82 w 149"/>
                  <a:gd name="T51" fmla="*/ 58 h 96"/>
                  <a:gd name="T52" fmla="*/ 103 w 149"/>
                  <a:gd name="T53" fmla="*/ 78 h 96"/>
                  <a:gd name="T54" fmla="*/ 55 w 149"/>
                  <a:gd name="T55" fmla="*/ 35 h 96"/>
                  <a:gd name="T56" fmla="*/ 40 w 149"/>
                  <a:gd name="T57" fmla="*/ 30 h 96"/>
                  <a:gd name="T58" fmla="*/ 31 w 149"/>
                  <a:gd name="T59" fmla="*/ 35 h 96"/>
                  <a:gd name="T60" fmla="*/ 30 w 149"/>
                  <a:gd name="T61" fmla="*/ 7 h 96"/>
                  <a:gd name="T62" fmla="*/ 63 w 149"/>
                  <a:gd name="T63" fmla="*/ 12 h 96"/>
                  <a:gd name="T64" fmla="*/ 65 w 149"/>
                  <a:gd name="T65" fmla="*/ 39 h 96"/>
                  <a:gd name="T66" fmla="*/ 88 w 149"/>
                  <a:gd name="T67" fmla="*/ 74 h 96"/>
                  <a:gd name="T68" fmla="*/ 80 w 149"/>
                  <a:gd name="T69" fmla="*/ 68 h 96"/>
                  <a:gd name="T70" fmla="*/ 63 w 149"/>
                  <a:gd name="T71" fmla="*/ 57 h 96"/>
                  <a:gd name="T72" fmla="*/ 59 w 149"/>
                  <a:gd name="T73" fmla="*/ 56 h 96"/>
                  <a:gd name="T74" fmla="*/ 40 w 149"/>
                  <a:gd name="T75" fmla="*/ 47 h 96"/>
                  <a:gd name="T76" fmla="*/ 65 w 149"/>
                  <a:gd name="T77" fmla="*/ 63 h 96"/>
                  <a:gd name="T78" fmla="*/ 77 w 149"/>
                  <a:gd name="T79" fmla="*/ 84 h 96"/>
                  <a:gd name="T80" fmla="*/ 61 w 149"/>
                  <a:gd name="T81" fmla="*/ 71 h 96"/>
                  <a:gd name="T82" fmla="*/ 56 w 149"/>
                  <a:gd name="T83" fmla="*/ 64 h 96"/>
                  <a:gd name="T84" fmla="*/ 71 w 149"/>
                  <a:gd name="T85" fmla="*/ 79 h 96"/>
                  <a:gd name="T86" fmla="*/ 69 w 149"/>
                  <a:gd name="T87" fmla="*/ 81 h 96"/>
                  <a:gd name="T88" fmla="*/ 65 w 149"/>
                  <a:gd name="T89" fmla="*/ 79 h 96"/>
                  <a:gd name="T90" fmla="*/ 28 w 149"/>
                  <a:gd name="T91" fmla="*/ 47 h 96"/>
                  <a:gd name="T92" fmla="*/ 63 w 149"/>
                  <a:gd name="T93" fmla="*/ 86 h 96"/>
                  <a:gd name="T94" fmla="*/ 41 w 149"/>
                  <a:gd name="T95" fmla="*/ 60 h 96"/>
                  <a:gd name="T96" fmla="*/ 28 w 149"/>
                  <a:gd name="T97" fmla="*/ 60 h 96"/>
                  <a:gd name="T98" fmla="*/ 30 w 149"/>
                  <a:gd name="T99" fmla="*/ 71 h 96"/>
                  <a:gd name="T100" fmla="*/ 31 w 149"/>
                  <a:gd name="T101" fmla="*/ 79 h 96"/>
                  <a:gd name="T102" fmla="*/ 29 w 149"/>
                  <a:gd name="T103" fmla="*/ 87 h 96"/>
                  <a:gd name="T104" fmla="*/ 19 w 149"/>
                  <a:gd name="T105" fmla="*/ 92 h 96"/>
                  <a:gd name="T106" fmla="*/ 13 w 149"/>
                  <a:gd name="T107" fmla="*/ 89 h 96"/>
                  <a:gd name="T108" fmla="*/ 5 w 149"/>
                  <a:gd name="T109" fmla="*/ 92 h 96"/>
                  <a:gd name="T110" fmla="*/ 59 w 149"/>
                  <a:gd name="T111" fmla="*/ 17 h 96"/>
                  <a:gd name="T112" fmla="*/ 49 w 149"/>
                  <a:gd name="T113" fmla="*/ 21 h 96"/>
                  <a:gd name="T114" fmla="*/ 55 w 149"/>
                  <a:gd name="T115" fmla="*/ 21 h 96"/>
                  <a:gd name="T116" fmla="*/ 37 w 149"/>
                  <a:gd name="T117" fmla="*/ 12 h 96"/>
                  <a:gd name="T118" fmla="*/ 38 w 149"/>
                  <a:gd name="T119" fmla="*/ 2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49" h="96">
                    <a:moveTo>
                      <a:pt x="48" y="96"/>
                    </a:moveTo>
                    <a:cubicBezTo>
                      <a:pt x="47" y="93"/>
                      <a:pt x="46" y="90"/>
                      <a:pt x="46" y="89"/>
                    </a:cubicBezTo>
                    <a:cubicBezTo>
                      <a:pt x="46" y="87"/>
                      <a:pt x="46" y="86"/>
                      <a:pt x="47" y="84"/>
                    </a:cubicBezTo>
                    <a:cubicBezTo>
                      <a:pt x="44" y="85"/>
                      <a:pt x="44" y="85"/>
                      <a:pt x="44" y="85"/>
                    </a:cubicBezTo>
                    <a:cubicBezTo>
                      <a:pt x="43" y="86"/>
                      <a:pt x="43" y="86"/>
                      <a:pt x="43" y="87"/>
                    </a:cubicBezTo>
                    <a:cubicBezTo>
                      <a:pt x="44" y="86"/>
                      <a:pt x="44" y="86"/>
                      <a:pt x="44" y="86"/>
                    </a:cubicBezTo>
                    <a:cubicBezTo>
                      <a:pt x="45" y="86"/>
                      <a:pt x="45" y="87"/>
                      <a:pt x="45" y="87"/>
                    </a:cubicBezTo>
                    <a:cubicBezTo>
                      <a:pt x="45" y="89"/>
                      <a:pt x="43" y="89"/>
                      <a:pt x="43" y="89"/>
                    </a:cubicBezTo>
                    <a:cubicBezTo>
                      <a:pt x="42" y="92"/>
                      <a:pt x="44" y="93"/>
                      <a:pt x="45" y="96"/>
                    </a:cubicBezTo>
                    <a:lnTo>
                      <a:pt x="48" y="96"/>
                    </a:lnTo>
                    <a:close/>
                    <a:moveTo>
                      <a:pt x="149" y="62"/>
                    </a:moveTo>
                    <a:cubicBezTo>
                      <a:pt x="149" y="50"/>
                      <a:pt x="144" y="39"/>
                      <a:pt x="136" y="30"/>
                    </a:cubicBezTo>
                    <a:cubicBezTo>
                      <a:pt x="132" y="27"/>
                      <a:pt x="128" y="25"/>
                      <a:pt x="125" y="21"/>
                    </a:cubicBezTo>
                    <a:cubicBezTo>
                      <a:pt x="123" y="20"/>
                      <a:pt x="122" y="18"/>
                      <a:pt x="121" y="16"/>
                    </a:cubicBezTo>
                    <a:cubicBezTo>
                      <a:pt x="120" y="15"/>
                      <a:pt x="119" y="14"/>
                      <a:pt x="117" y="13"/>
                    </a:cubicBezTo>
                    <a:cubicBezTo>
                      <a:pt x="118" y="14"/>
                      <a:pt x="118" y="15"/>
                      <a:pt x="118" y="16"/>
                    </a:cubicBezTo>
                    <a:cubicBezTo>
                      <a:pt x="118" y="16"/>
                      <a:pt x="118" y="16"/>
                      <a:pt x="118" y="16"/>
                    </a:cubicBezTo>
                    <a:cubicBezTo>
                      <a:pt x="117" y="16"/>
                      <a:pt x="115" y="15"/>
                      <a:pt x="114" y="14"/>
                    </a:cubicBezTo>
                    <a:cubicBezTo>
                      <a:pt x="115" y="13"/>
                      <a:pt x="115" y="13"/>
                      <a:pt x="115" y="13"/>
                    </a:cubicBezTo>
                    <a:cubicBezTo>
                      <a:pt x="115" y="12"/>
                      <a:pt x="114" y="12"/>
                      <a:pt x="114" y="12"/>
                    </a:cubicBezTo>
                    <a:cubicBezTo>
                      <a:pt x="110" y="12"/>
                      <a:pt x="106" y="14"/>
                      <a:pt x="102" y="15"/>
                    </a:cubicBezTo>
                    <a:cubicBezTo>
                      <a:pt x="102" y="15"/>
                      <a:pt x="102" y="15"/>
                      <a:pt x="102" y="15"/>
                    </a:cubicBezTo>
                    <a:cubicBezTo>
                      <a:pt x="104" y="16"/>
                      <a:pt x="105" y="19"/>
                      <a:pt x="106" y="21"/>
                    </a:cubicBezTo>
                    <a:cubicBezTo>
                      <a:pt x="108" y="21"/>
                      <a:pt x="108" y="21"/>
                      <a:pt x="108" y="21"/>
                    </a:cubicBezTo>
                    <a:cubicBezTo>
                      <a:pt x="108" y="21"/>
                      <a:pt x="109" y="21"/>
                      <a:pt x="110" y="21"/>
                    </a:cubicBezTo>
                    <a:cubicBezTo>
                      <a:pt x="110" y="21"/>
                      <a:pt x="109" y="20"/>
                      <a:pt x="109" y="20"/>
                    </a:cubicBezTo>
                    <a:cubicBezTo>
                      <a:pt x="110" y="19"/>
                      <a:pt x="110" y="19"/>
                      <a:pt x="111" y="20"/>
                    </a:cubicBezTo>
                    <a:cubicBezTo>
                      <a:pt x="112" y="21"/>
                      <a:pt x="114" y="19"/>
                      <a:pt x="115" y="21"/>
                    </a:cubicBezTo>
                    <a:cubicBezTo>
                      <a:pt x="113" y="21"/>
                      <a:pt x="112" y="21"/>
                      <a:pt x="111" y="22"/>
                    </a:cubicBezTo>
                    <a:cubicBezTo>
                      <a:pt x="111" y="22"/>
                      <a:pt x="111" y="23"/>
                      <a:pt x="111" y="23"/>
                    </a:cubicBezTo>
                    <a:cubicBezTo>
                      <a:pt x="110" y="23"/>
                      <a:pt x="108" y="23"/>
                      <a:pt x="108" y="22"/>
                    </a:cubicBezTo>
                    <a:cubicBezTo>
                      <a:pt x="107" y="23"/>
                      <a:pt x="107" y="23"/>
                      <a:pt x="107" y="23"/>
                    </a:cubicBezTo>
                    <a:cubicBezTo>
                      <a:pt x="109" y="24"/>
                      <a:pt x="111" y="26"/>
                      <a:pt x="114" y="27"/>
                    </a:cubicBezTo>
                    <a:cubicBezTo>
                      <a:pt x="117" y="27"/>
                      <a:pt x="120" y="26"/>
                      <a:pt x="123" y="26"/>
                    </a:cubicBezTo>
                    <a:cubicBezTo>
                      <a:pt x="135" y="32"/>
                      <a:pt x="144" y="46"/>
                      <a:pt x="144" y="59"/>
                    </a:cubicBezTo>
                    <a:cubicBezTo>
                      <a:pt x="144" y="79"/>
                      <a:pt x="133" y="86"/>
                      <a:pt x="126" y="86"/>
                    </a:cubicBezTo>
                    <a:cubicBezTo>
                      <a:pt x="124" y="86"/>
                      <a:pt x="122" y="86"/>
                      <a:pt x="122" y="85"/>
                    </a:cubicBezTo>
                    <a:cubicBezTo>
                      <a:pt x="122" y="82"/>
                      <a:pt x="123" y="79"/>
                      <a:pt x="123" y="74"/>
                    </a:cubicBezTo>
                    <a:cubicBezTo>
                      <a:pt x="123" y="63"/>
                      <a:pt x="118" y="51"/>
                      <a:pt x="112" y="45"/>
                    </a:cubicBezTo>
                    <a:cubicBezTo>
                      <a:pt x="110" y="42"/>
                      <a:pt x="106" y="39"/>
                      <a:pt x="103" y="39"/>
                    </a:cubicBezTo>
                    <a:cubicBezTo>
                      <a:pt x="102" y="39"/>
                      <a:pt x="100" y="39"/>
                      <a:pt x="99" y="41"/>
                    </a:cubicBezTo>
                    <a:cubicBezTo>
                      <a:pt x="98" y="42"/>
                      <a:pt x="97" y="44"/>
                      <a:pt x="97" y="45"/>
                    </a:cubicBezTo>
                    <a:cubicBezTo>
                      <a:pt x="95" y="47"/>
                      <a:pt x="92" y="48"/>
                      <a:pt x="89" y="48"/>
                    </a:cubicBezTo>
                    <a:cubicBezTo>
                      <a:pt x="86" y="48"/>
                      <a:pt x="82" y="47"/>
                      <a:pt x="79" y="44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40"/>
                      <a:pt x="76" y="38"/>
                      <a:pt x="77" y="37"/>
                    </a:cubicBezTo>
                    <a:cubicBezTo>
                      <a:pt x="78" y="37"/>
                      <a:pt x="78" y="38"/>
                      <a:pt x="79" y="38"/>
                    </a:cubicBezTo>
                    <a:cubicBezTo>
                      <a:pt x="78" y="36"/>
                      <a:pt x="78" y="34"/>
                      <a:pt x="77" y="33"/>
                    </a:cubicBezTo>
                    <a:cubicBezTo>
                      <a:pt x="76" y="33"/>
                      <a:pt x="76" y="33"/>
                      <a:pt x="75" y="32"/>
                    </a:cubicBezTo>
                    <a:cubicBezTo>
                      <a:pt x="74" y="31"/>
                      <a:pt x="73" y="30"/>
                      <a:pt x="73" y="29"/>
                    </a:cubicBezTo>
                    <a:cubicBezTo>
                      <a:pt x="74" y="30"/>
                      <a:pt x="75" y="30"/>
                      <a:pt x="76" y="30"/>
                    </a:cubicBezTo>
                    <a:cubicBezTo>
                      <a:pt x="75" y="27"/>
                      <a:pt x="75" y="26"/>
                      <a:pt x="73" y="21"/>
                    </a:cubicBezTo>
                    <a:cubicBezTo>
                      <a:pt x="73" y="19"/>
                      <a:pt x="70" y="18"/>
                      <a:pt x="69" y="16"/>
                    </a:cubicBezTo>
                    <a:cubicBezTo>
                      <a:pt x="68" y="16"/>
                      <a:pt x="68" y="15"/>
                      <a:pt x="67" y="15"/>
                    </a:cubicBezTo>
                    <a:cubicBezTo>
                      <a:pt x="66" y="14"/>
                      <a:pt x="66" y="13"/>
                      <a:pt x="66" y="12"/>
                    </a:cubicBezTo>
                    <a:cubicBezTo>
                      <a:pt x="66" y="12"/>
                      <a:pt x="67" y="13"/>
                      <a:pt x="67" y="13"/>
                    </a:cubicBezTo>
                    <a:cubicBezTo>
                      <a:pt x="66" y="10"/>
                      <a:pt x="64" y="6"/>
                      <a:pt x="61" y="4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7" y="4"/>
                      <a:pt x="58" y="3"/>
                      <a:pt x="58" y="3"/>
                    </a:cubicBezTo>
                    <a:cubicBezTo>
                      <a:pt x="58" y="2"/>
                      <a:pt x="57" y="2"/>
                      <a:pt x="56" y="2"/>
                    </a:cubicBezTo>
                    <a:cubicBezTo>
                      <a:pt x="55" y="2"/>
                      <a:pt x="54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"/>
                      <a:pt x="52" y="1"/>
                      <a:pt x="54" y="0"/>
                    </a:cubicBezTo>
                    <a:cubicBezTo>
                      <a:pt x="52" y="0"/>
                      <a:pt x="51" y="0"/>
                      <a:pt x="49" y="0"/>
                    </a:cubicBezTo>
                    <a:cubicBezTo>
                      <a:pt x="49" y="2"/>
                      <a:pt x="48" y="2"/>
                      <a:pt x="48" y="4"/>
                    </a:cubicBezTo>
                    <a:cubicBezTo>
                      <a:pt x="47" y="4"/>
                      <a:pt x="47" y="5"/>
                      <a:pt x="46" y="6"/>
                    </a:cubicBezTo>
                    <a:cubicBezTo>
                      <a:pt x="46" y="4"/>
                      <a:pt x="47" y="2"/>
                      <a:pt x="47" y="1"/>
                    </a:cubicBezTo>
                    <a:cubicBezTo>
                      <a:pt x="46" y="1"/>
                      <a:pt x="45" y="2"/>
                      <a:pt x="44" y="2"/>
                    </a:cubicBezTo>
                    <a:cubicBezTo>
                      <a:pt x="42" y="1"/>
                      <a:pt x="40" y="0"/>
                      <a:pt x="39" y="0"/>
                    </a:cubicBezTo>
                    <a:cubicBezTo>
                      <a:pt x="40" y="1"/>
                      <a:pt x="39" y="3"/>
                      <a:pt x="40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2"/>
                      <a:pt x="37" y="2"/>
                      <a:pt x="37" y="0"/>
                    </a:cubicBezTo>
                    <a:cubicBezTo>
                      <a:pt x="35" y="0"/>
                      <a:pt x="34" y="1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4" y="2"/>
                      <a:pt x="35" y="3"/>
                      <a:pt x="35" y="4"/>
                    </a:cubicBezTo>
                    <a:cubicBezTo>
                      <a:pt x="33" y="4"/>
                      <a:pt x="32" y="3"/>
                      <a:pt x="30" y="3"/>
                    </a:cubicBezTo>
                    <a:cubicBezTo>
                      <a:pt x="30" y="3"/>
                      <a:pt x="30" y="2"/>
                      <a:pt x="30" y="2"/>
                    </a:cubicBezTo>
                    <a:cubicBezTo>
                      <a:pt x="29" y="3"/>
                      <a:pt x="28" y="4"/>
                      <a:pt x="28" y="4"/>
                    </a:cubicBezTo>
                    <a:cubicBezTo>
                      <a:pt x="26" y="6"/>
                      <a:pt x="25" y="7"/>
                      <a:pt x="24" y="9"/>
                    </a:cubicBezTo>
                    <a:cubicBezTo>
                      <a:pt x="25" y="9"/>
                      <a:pt x="25" y="9"/>
                      <a:pt x="26" y="10"/>
                    </a:cubicBezTo>
                    <a:cubicBezTo>
                      <a:pt x="25" y="10"/>
                      <a:pt x="24" y="11"/>
                      <a:pt x="23" y="11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2" y="16"/>
                      <a:pt x="21" y="17"/>
                      <a:pt x="21" y="18"/>
                    </a:cubicBezTo>
                    <a:cubicBezTo>
                      <a:pt x="19" y="23"/>
                      <a:pt x="19" y="27"/>
                      <a:pt x="19" y="33"/>
                    </a:cubicBezTo>
                    <a:cubicBezTo>
                      <a:pt x="19" y="34"/>
                      <a:pt x="18" y="34"/>
                      <a:pt x="18" y="34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9" y="37"/>
                      <a:pt x="20" y="36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9"/>
                      <a:pt x="18" y="41"/>
                      <a:pt x="18" y="42"/>
                    </a:cubicBezTo>
                    <a:cubicBezTo>
                      <a:pt x="18" y="43"/>
                      <a:pt x="19" y="44"/>
                      <a:pt x="19" y="45"/>
                    </a:cubicBezTo>
                    <a:cubicBezTo>
                      <a:pt x="19" y="45"/>
                      <a:pt x="19" y="45"/>
                      <a:pt x="19" y="46"/>
                    </a:cubicBezTo>
                    <a:cubicBezTo>
                      <a:pt x="19" y="45"/>
                      <a:pt x="19" y="45"/>
                      <a:pt x="20" y="44"/>
                    </a:cubicBezTo>
                    <a:cubicBezTo>
                      <a:pt x="20" y="44"/>
                      <a:pt x="21" y="44"/>
                      <a:pt x="22" y="44"/>
                    </a:cubicBezTo>
                    <a:cubicBezTo>
                      <a:pt x="21" y="45"/>
                      <a:pt x="21" y="46"/>
                      <a:pt x="20" y="47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20" y="54"/>
                      <a:pt x="22" y="59"/>
                      <a:pt x="24" y="64"/>
                    </a:cubicBezTo>
                    <a:cubicBezTo>
                      <a:pt x="22" y="67"/>
                      <a:pt x="19" y="74"/>
                      <a:pt x="18" y="80"/>
                    </a:cubicBezTo>
                    <a:cubicBezTo>
                      <a:pt x="16" y="79"/>
                      <a:pt x="15" y="78"/>
                      <a:pt x="13" y="78"/>
                    </a:cubicBezTo>
                    <a:cubicBezTo>
                      <a:pt x="12" y="79"/>
                      <a:pt x="10" y="79"/>
                      <a:pt x="9" y="81"/>
                    </a:cubicBezTo>
                    <a:cubicBezTo>
                      <a:pt x="7" y="80"/>
                      <a:pt x="5" y="80"/>
                      <a:pt x="4" y="81"/>
                    </a:cubicBezTo>
                    <a:cubicBezTo>
                      <a:pt x="2" y="83"/>
                      <a:pt x="2" y="84"/>
                      <a:pt x="2" y="86"/>
                    </a:cubicBezTo>
                    <a:cubicBezTo>
                      <a:pt x="1" y="86"/>
                      <a:pt x="0" y="88"/>
                      <a:pt x="0" y="90"/>
                    </a:cubicBezTo>
                    <a:cubicBezTo>
                      <a:pt x="0" y="92"/>
                      <a:pt x="1" y="93"/>
                      <a:pt x="2" y="96"/>
                    </a:cubicBezTo>
                    <a:cubicBezTo>
                      <a:pt x="42" y="96"/>
                      <a:pt x="42" y="96"/>
                      <a:pt x="42" y="96"/>
                    </a:cubicBezTo>
                    <a:cubicBezTo>
                      <a:pt x="41" y="95"/>
                      <a:pt x="41" y="94"/>
                      <a:pt x="40" y="93"/>
                    </a:cubicBezTo>
                    <a:cubicBezTo>
                      <a:pt x="39" y="92"/>
                      <a:pt x="40" y="90"/>
                      <a:pt x="40" y="88"/>
                    </a:cubicBezTo>
                    <a:cubicBezTo>
                      <a:pt x="41" y="86"/>
                      <a:pt x="42" y="85"/>
                      <a:pt x="43" y="84"/>
                    </a:cubicBezTo>
                    <a:cubicBezTo>
                      <a:pt x="43" y="83"/>
                      <a:pt x="43" y="83"/>
                      <a:pt x="43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6" y="82"/>
                      <a:pt x="47" y="81"/>
                      <a:pt x="48" y="81"/>
                    </a:cubicBezTo>
                    <a:cubicBezTo>
                      <a:pt x="49" y="82"/>
                      <a:pt x="49" y="81"/>
                      <a:pt x="50" y="80"/>
                    </a:cubicBezTo>
                    <a:cubicBezTo>
                      <a:pt x="53" y="80"/>
                      <a:pt x="56" y="80"/>
                      <a:pt x="57" y="82"/>
                    </a:cubicBezTo>
                    <a:cubicBezTo>
                      <a:pt x="57" y="82"/>
                      <a:pt x="57" y="82"/>
                      <a:pt x="57" y="83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5" y="82"/>
                      <a:pt x="53" y="81"/>
                      <a:pt x="51" y="82"/>
                    </a:cubicBezTo>
                    <a:cubicBezTo>
                      <a:pt x="51" y="83"/>
                      <a:pt x="51" y="83"/>
                      <a:pt x="51" y="84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5"/>
                      <a:pt x="53" y="86"/>
                      <a:pt x="54" y="86"/>
                    </a:cubicBezTo>
                    <a:cubicBezTo>
                      <a:pt x="54" y="86"/>
                      <a:pt x="56" y="85"/>
                      <a:pt x="57" y="85"/>
                    </a:cubicBezTo>
                    <a:cubicBezTo>
                      <a:pt x="58" y="85"/>
                      <a:pt x="60" y="86"/>
                      <a:pt x="60" y="88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1" y="92"/>
                      <a:pt x="62" y="92"/>
                      <a:pt x="63" y="92"/>
                    </a:cubicBezTo>
                    <a:cubicBezTo>
                      <a:pt x="63" y="93"/>
                      <a:pt x="62" y="93"/>
                      <a:pt x="61" y="93"/>
                    </a:cubicBezTo>
                    <a:cubicBezTo>
                      <a:pt x="59" y="93"/>
                      <a:pt x="59" y="93"/>
                      <a:pt x="59" y="93"/>
                    </a:cubicBezTo>
                    <a:cubicBezTo>
                      <a:pt x="59" y="93"/>
                      <a:pt x="58" y="93"/>
                      <a:pt x="58" y="92"/>
                    </a:cubicBezTo>
                    <a:cubicBezTo>
                      <a:pt x="58" y="93"/>
                      <a:pt x="57" y="95"/>
                      <a:pt x="57" y="96"/>
                    </a:cubicBezTo>
                    <a:cubicBezTo>
                      <a:pt x="87" y="96"/>
                      <a:pt x="87" y="96"/>
                      <a:pt x="87" y="96"/>
                    </a:cubicBezTo>
                    <a:cubicBezTo>
                      <a:pt x="87" y="95"/>
                      <a:pt x="86" y="94"/>
                      <a:pt x="86" y="93"/>
                    </a:cubicBezTo>
                    <a:cubicBezTo>
                      <a:pt x="85" y="92"/>
                      <a:pt x="85" y="90"/>
                      <a:pt x="85" y="88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90" y="84"/>
                      <a:pt x="91" y="84"/>
                      <a:pt x="94" y="83"/>
                    </a:cubicBezTo>
                    <a:cubicBezTo>
                      <a:pt x="94" y="82"/>
                      <a:pt x="94" y="82"/>
                      <a:pt x="96" y="82"/>
                    </a:cubicBezTo>
                    <a:cubicBezTo>
                      <a:pt x="98" y="82"/>
                      <a:pt x="99" y="82"/>
                      <a:pt x="100" y="83"/>
                    </a:cubicBezTo>
                    <a:cubicBezTo>
                      <a:pt x="100" y="83"/>
                      <a:pt x="100" y="83"/>
                      <a:pt x="100" y="84"/>
                    </a:cubicBezTo>
                    <a:cubicBezTo>
                      <a:pt x="99" y="84"/>
                      <a:pt x="98" y="83"/>
                      <a:pt x="98" y="84"/>
                    </a:cubicBezTo>
                    <a:cubicBezTo>
                      <a:pt x="97" y="84"/>
                      <a:pt x="98" y="84"/>
                      <a:pt x="98" y="85"/>
                    </a:cubicBezTo>
                    <a:cubicBezTo>
                      <a:pt x="98" y="85"/>
                      <a:pt x="96" y="84"/>
                      <a:pt x="96" y="84"/>
                    </a:cubicBezTo>
                    <a:cubicBezTo>
                      <a:pt x="96" y="84"/>
                      <a:pt x="95" y="86"/>
                      <a:pt x="95" y="86"/>
                    </a:cubicBezTo>
                    <a:cubicBezTo>
                      <a:pt x="95" y="86"/>
                      <a:pt x="96" y="87"/>
                      <a:pt x="96" y="88"/>
                    </a:cubicBezTo>
                    <a:cubicBezTo>
                      <a:pt x="97" y="89"/>
                      <a:pt x="96" y="90"/>
                      <a:pt x="96" y="90"/>
                    </a:cubicBezTo>
                    <a:cubicBezTo>
                      <a:pt x="95" y="90"/>
                      <a:pt x="94" y="89"/>
                      <a:pt x="94" y="90"/>
                    </a:cubicBezTo>
                    <a:cubicBezTo>
                      <a:pt x="93" y="92"/>
                      <a:pt x="94" y="93"/>
                      <a:pt x="94" y="96"/>
                    </a:cubicBezTo>
                    <a:cubicBezTo>
                      <a:pt x="97" y="96"/>
                      <a:pt x="97" y="96"/>
                      <a:pt x="97" y="96"/>
                    </a:cubicBezTo>
                    <a:cubicBezTo>
                      <a:pt x="97" y="91"/>
                      <a:pt x="97" y="91"/>
                      <a:pt x="97" y="91"/>
                    </a:cubicBezTo>
                    <a:cubicBezTo>
                      <a:pt x="97" y="88"/>
                      <a:pt x="100" y="84"/>
                      <a:pt x="102" y="84"/>
                    </a:cubicBezTo>
                    <a:cubicBezTo>
                      <a:pt x="103" y="84"/>
                      <a:pt x="104" y="84"/>
                      <a:pt x="105" y="85"/>
                    </a:cubicBezTo>
                    <a:cubicBezTo>
                      <a:pt x="105" y="86"/>
                      <a:pt x="106" y="86"/>
                      <a:pt x="106" y="87"/>
                    </a:cubicBezTo>
                    <a:cubicBezTo>
                      <a:pt x="106" y="87"/>
                      <a:pt x="106" y="88"/>
                      <a:pt x="104" y="88"/>
                    </a:cubicBezTo>
                    <a:cubicBezTo>
                      <a:pt x="104" y="88"/>
                      <a:pt x="104" y="87"/>
                      <a:pt x="103" y="86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90"/>
                      <a:pt x="103" y="91"/>
                    </a:cubicBezTo>
                    <a:cubicBezTo>
                      <a:pt x="103" y="92"/>
                      <a:pt x="103" y="92"/>
                      <a:pt x="102" y="93"/>
                    </a:cubicBezTo>
                    <a:cubicBezTo>
                      <a:pt x="101" y="90"/>
                      <a:pt x="101" y="90"/>
                      <a:pt x="101" y="90"/>
                    </a:cubicBezTo>
                    <a:cubicBezTo>
                      <a:pt x="100" y="90"/>
                      <a:pt x="99" y="92"/>
                      <a:pt x="99" y="92"/>
                    </a:cubicBezTo>
                    <a:cubicBezTo>
                      <a:pt x="99" y="93"/>
                      <a:pt x="98" y="94"/>
                      <a:pt x="98" y="96"/>
                    </a:cubicBezTo>
                    <a:cubicBezTo>
                      <a:pt x="114" y="96"/>
                      <a:pt x="114" y="96"/>
                      <a:pt x="114" y="96"/>
                    </a:cubicBezTo>
                    <a:cubicBezTo>
                      <a:pt x="116" y="96"/>
                      <a:pt x="118" y="95"/>
                      <a:pt x="120" y="94"/>
                    </a:cubicBezTo>
                    <a:cubicBezTo>
                      <a:pt x="123" y="94"/>
                      <a:pt x="123" y="94"/>
                      <a:pt x="123" y="94"/>
                    </a:cubicBezTo>
                    <a:cubicBezTo>
                      <a:pt x="129" y="94"/>
                      <a:pt x="134" y="92"/>
                      <a:pt x="139" y="87"/>
                    </a:cubicBezTo>
                    <a:cubicBezTo>
                      <a:pt x="145" y="81"/>
                      <a:pt x="149" y="71"/>
                      <a:pt x="149" y="62"/>
                    </a:cubicBezTo>
                    <a:moveTo>
                      <a:pt x="92" y="86"/>
                    </a:moveTo>
                    <a:cubicBezTo>
                      <a:pt x="90" y="86"/>
                      <a:pt x="90" y="86"/>
                      <a:pt x="90" y="86"/>
                    </a:cubicBezTo>
                    <a:cubicBezTo>
                      <a:pt x="91" y="86"/>
                      <a:pt x="91" y="88"/>
                      <a:pt x="91" y="88"/>
                    </a:cubicBezTo>
                    <a:cubicBezTo>
                      <a:pt x="91" y="89"/>
                      <a:pt x="90" y="90"/>
                      <a:pt x="90" y="90"/>
                    </a:cubicBezTo>
                    <a:cubicBezTo>
                      <a:pt x="89" y="90"/>
                      <a:pt x="89" y="89"/>
                      <a:pt x="89" y="88"/>
                    </a:cubicBezTo>
                    <a:cubicBezTo>
                      <a:pt x="88" y="88"/>
                      <a:pt x="88" y="89"/>
                      <a:pt x="88" y="90"/>
                    </a:cubicBezTo>
                    <a:cubicBezTo>
                      <a:pt x="88" y="92"/>
                      <a:pt x="89" y="94"/>
                      <a:pt x="90" y="96"/>
                    </a:cubicBezTo>
                    <a:cubicBezTo>
                      <a:pt x="92" y="96"/>
                      <a:pt x="92" y="96"/>
                      <a:pt x="92" y="96"/>
                    </a:cubicBezTo>
                    <a:cubicBezTo>
                      <a:pt x="92" y="93"/>
                      <a:pt x="91" y="92"/>
                      <a:pt x="91" y="89"/>
                    </a:cubicBezTo>
                    <a:cubicBezTo>
                      <a:pt x="91" y="88"/>
                      <a:pt x="92" y="86"/>
                      <a:pt x="92" y="86"/>
                    </a:cubicBezTo>
                    <a:moveTo>
                      <a:pt x="58" y="89"/>
                    </a:moveTo>
                    <a:cubicBezTo>
                      <a:pt x="58" y="88"/>
                      <a:pt x="57" y="87"/>
                      <a:pt x="56" y="87"/>
                    </a:cubicBezTo>
                    <a:cubicBezTo>
                      <a:pt x="56" y="87"/>
                      <a:pt x="54" y="88"/>
                      <a:pt x="54" y="89"/>
                    </a:cubicBezTo>
                    <a:cubicBezTo>
                      <a:pt x="54" y="90"/>
                      <a:pt x="54" y="96"/>
                      <a:pt x="54" y="96"/>
                    </a:cubicBezTo>
                    <a:cubicBezTo>
                      <a:pt x="56" y="96"/>
                      <a:pt x="56" y="96"/>
                      <a:pt x="56" y="96"/>
                    </a:cubicBezTo>
                    <a:cubicBezTo>
                      <a:pt x="56" y="93"/>
                      <a:pt x="58" y="90"/>
                      <a:pt x="58" y="89"/>
                    </a:cubicBezTo>
                    <a:moveTo>
                      <a:pt x="52" y="88"/>
                    </a:moveTo>
                    <a:cubicBezTo>
                      <a:pt x="52" y="88"/>
                      <a:pt x="53" y="89"/>
                      <a:pt x="50" y="86"/>
                    </a:cubicBezTo>
                    <a:cubicBezTo>
                      <a:pt x="49" y="86"/>
                      <a:pt x="49" y="88"/>
                      <a:pt x="49" y="88"/>
                    </a:cubicBezTo>
                    <a:cubicBezTo>
                      <a:pt x="49" y="91"/>
                      <a:pt x="49" y="93"/>
                      <a:pt x="50" y="96"/>
                    </a:cubicBezTo>
                    <a:cubicBezTo>
                      <a:pt x="52" y="96"/>
                      <a:pt x="52" y="96"/>
                      <a:pt x="52" y="96"/>
                    </a:cubicBezTo>
                    <a:cubicBezTo>
                      <a:pt x="52" y="93"/>
                      <a:pt x="52" y="91"/>
                      <a:pt x="52" y="88"/>
                    </a:cubicBezTo>
                    <a:moveTo>
                      <a:pt x="121" y="22"/>
                    </a:moveTo>
                    <a:cubicBezTo>
                      <a:pt x="121" y="21"/>
                      <a:pt x="120" y="21"/>
                      <a:pt x="119" y="21"/>
                    </a:cubicBezTo>
                    <a:cubicBezTo>
                      <a:pt x="118" y="20"/>
                      <a:pt x="117" y="18"/>
                      <a:pt x="116" y="18"/>
                    </a:cubicBezTo>
                    <a:cubicBezTo>
                      <a:pt x="117" y="18"/>
                      <a:pt x="118" y="18"/>
                      <a:pt x="119" y="18"/>
                    </a:cubicBezTo>
                    <a:cubicBezTo>
                      <a:pt x="120" y="19"/>
                      <a:pt x="121" y="20"/>
                      <a:pt x="121" y="21"/>
                    </a:cubicBezTo>
                    <a:lnTo>
                      <a:pt x="121" y="22"/>
                    </a:lnTo>
                    <a:close/>
                    <a:moveTo>
                      <a:pt x="113" y="17"/>
                    </a:moveTo>
                    <a:cubicBezTo>
                      <a:pt x="110" y="17"/>
                      <a:pt x="110" y="17"/>
                      <a:pt x="110" y="17"/>
                    </a:cubicBezTo>
                    <a:cubicBezTo>
                      <a:pt x="110" y="16"/>
                      <a:pt x="109" y="17"/>
                      <a:pt x="108" y="17"/>
                    </a:cubicBezTo>
                    <a:cubicBezTo>
                      <a:pt x="108" y="17"/>
                      <a:pt x="108" y="17"/>
                      <a:pt x="107" y="16"/>
                    </a:cubicBezTo>
                    <a:cubicBezTo>
                      <a:pt x="108" y="16"/>
                      <a:pt x="109" y="15"/>
                      <a:pt x="110" y="15"/>
                    </a:cubicBezTo>
                    <a:cubicBezTo>
                      <a:pt x="111" y="16"/>
                      <a:pt x="112" y="16"/>
                      <a:pt x="113" y="17"/>
                    </a:cubicBezTo>
                    <a:moveTo>
                      <a:pt x="107" y="47"/>
                    </a:moveTo>
                    <a:cubicBezTo>
                      <a:pt x="105" y="46"/>
                      <a:pt x="104" y="46"/>
                      <a:pt x="103" y="46"/>
                    </a:cubicBezTo>
                    <a:cubicBezTo>
                      <a:pt x="102" y="46"/>
                      <a:pt x="100" y="46"/>
                      <a:pt x="99" y="47"/>
                    </a:cubicBezTo>
                    <a:cubicBezTo>
                      <a:pt x="99" y="46"/>
                      <a:pt x="100" y="44"/>
                      <a:pt x="101" y="43"/>
                    </a:cubicBezTo>
                    <a:cubicBezTo>
                      <a:pt x="102" y="43"/>
                      <a:pt x="103" y="43"/>
                      <a:pt x="103" y="43"/>
                    </a:cubicBezTo>
                    <a:cubicBezTo>
                      <a:pt x="103" y="45"/>
                      <a:pt x="105" y="44"/>
                      <a:pt x="106" y="44"/>
                    </a:cubicBezTo>
                    <a:cubicBezTo>
                      <a:pt x="106" y="45"/>
                      <a:pt x="107" y="46"/>
                      <a:pt x="107" y="47"/>
                    </a:cubicBezTo>
                    <a:moveTo>
                      <a:pt x="107" y="51"/>
                    </a:moveTo>
                    <a:cubicBezTo>
                      <a:pt x="105" y="51"/>
                      <a:pt x="105" y="50"/>
                      <a:pt x="104" y="50"/>
                    </a:cubicBezTo>
                    <a:cubicBezTo>
                      <a:pt x="103" y="50"/>
                      <a:pt x="101" y="51"/>
                      <a:pt x="100" y="52"/>
                    </a:cubicBezTo>
                    <a:cubicBezTo>
                      <a:pt x="100" y="51"/>
                      <a:pt x="100" y="51"/>
                      <a:pt x="100" y="50"/>
                    </a:cubicBezTo>
                    <a:cubicBezTo>
                      <a:pt x="101" y="49"/>
                      <a:pt x="102" y="48"/>
                      <a:pt x="103" y="48"/>
                    </a:cubicBezTo>
                    <a:cubicBezTo>
                      <a:pt x="105" y="48"/>
                      <a:pt x="107" y="49"/>
                      <a:pt x="107" y="51"/>
                    </a:cubicBezTo>
                    <a:moveTo>
                      <a:pt x="113" y="56"/>
                    </a:moveTo>
                    <a:cubicBezTo>
                      <a:pt x="111" y="55"/>
                      <a:pt x="107" y="54"/>
                      <a:pt x="106" y="54"/>
                    </a:cubicBezTo>
                    <a:cubicBezTo>
                      <a:pt x="105" y="54"/>
                      <a:pt x="102" y="56"/>
                      <a:pt x="101" y="57"/>
                    </a:cubicBezTo>
                    <a:cubicBezTo>
                      <a:pt x="100" y="54"/>
                      <a:pt x="100" y="54"/>
                      <a:pt x="100" y="54"/>
                    </a:cubicBezTo>
                    <a:cubicBezTo>
                      <a:pt x="102" y="54"/>
                      <a:pt x="102" y="53"/>
                      <a:pt x="103" y="53"/>
                    </a:cubicBezTo>
                    <a:cubicBezTo>
                      <a:pt x="103" y="53"/>
                      <a:pt x="104" y="53"/>
                      <a:pt x="105" y="53"/>
                    </a:cubicBezTo>
                    <a:cubicBezTo>
                      <a:pt x="106" y="53"/>
                      <a:pt x="106" y="52"/>
                      <a:pt x="107" y="52"/>
                    </a:cubicBezTo>
                    <a:cubicBezTo>
                      <a:pt x="108" y="52"/>
                      <a:pt x="107" y="53"/>
                      <a:pt x="108" y="53"/>
                    </a:cubicBezTo>
                    <a:cubicBezTo>
                      <a:pt x="109" y="53"/>
                      <a:pt x="110" y="53"/>
                      <a:pt x="110" y="53"/>
                    </a:cubicBezTo>
                    <a:cubicBezTo>
                      <a:pt x="111" y="53"/>
                      <a:pt x="112" y="55"/>
                      <a:pt x="113" y="56"/>
                    </a:cubicBezTo>
                    <a:moveTo>
                      <a:pt x="113" y="62"/>
                    </a:moveTo>
                    <a:cubicBezTo>
                      <a:pt x="112" y="62"/>
                      <a:pt x="110" y="62"/>
                      <a:pt x="110" y="61"/>
                    </a:cubicBezTo>
                    <a:cubicBezTo>
                      <a:pt x="109" y="60"/>
                      <a:pt x="110" y="59"/>
                      <a:pt x="108" y="59"/>
                    </a:cubicBezTo>
                    <a:cubicBezTo>
                      <a:pt x="108" y="59"/>
                      <a:pt x="107" y="60"/>
                      <a:pt x="107" y="60"/>
                    </a:cubicBezTo>
                    <a:cubicBezTo>
                      <a:pt x="106" y="60"/>
                      <a:pt x="105" y="59"/>
                      <a:pt x="105" y="60"/>
                    </a:cubicBezTo>
                    <a:cubicBezTo>
                      <a:pt x="105" y="61"/>
                      <a:pt x="104" y="62"/>
                      <a:pt x="103" y="62"/>
                    </a:cubicBezTo>
                    <a:cubicBezTo>
                      <a:pt x="102" y="62"/>
                      <a:pt x="102" y="62"/>
                      <a:pt x="101" y="62"/>
                    </a:cubicBezTo>
                    <a:cubicBezTo>
                      <a:pt x="101" y="59"/>
                      <a:pt x="101" y="59"/>
                      <a:pt x="101" y="59"/>
                    </a:cubicBezTo>
                    <a:cubicBezTo>
                      <a:pt x="104" y="59"/>
                      <a:pt x="104" y="58"/>
                      <a:pt x="106" y="58"/>
                    </a:cubicBezTo>
                    <a:cubicBezTo>
                      <a:pt x="107" y="58"/>
                      <a:pt x="107" y="59"/>
                      <a:pt x="108" y="59"/>
                    </a:cubicBezTo>
                    <a:cubicBezTo>
                      <a:pt x="110" y="59"/>
                      <a:pt x="109" y="58"/>
                      <a:pt x="110" y="58"/>
                    </a:cubicBezTo>
                    <a:cubicBezTo>
                      <a:pt x="111" y="58"/>
                      <a:pt x="112" y="59"/>
                      <a:pt x="113" y="59"/>
                    </a:cubicBezTo>
                    <a:cubicBezTo>
                      <a:pt x="113" y="60"/>
                      <a:pt x="113" y="61"/>
                      <a:pt x="113" y="62"/>
                    </a:cubicBezTo>
                    <a:moveTo>
                      <a:pt x="111" y="68"/>
                    </a:moveTo>
                    <a:cubicBezTo>
                      <a:pt x="110" y="68"/>
                      <a:pt x="108" y="67"/>
                      <a:pt x="108" y="67"/>
                    </a:cubicBezTo>
                    <a:cubicBezTo>
                      <a:pt x="108" y="66"/>
                      <a:pt x="108" y="65"/>
                      <a:pt x="107" y="65"/>
                    </a:cubicBezTo>
                    <a:cubicBezTo>
                      <a:pt x="106" y="65"/>
                      <a:pt x="105" y="66"/>
                      <a:pt x="103" y="66"/>
                    </a:cubicBezTo>
                    <a:cubicBezTo>
                      <a:pt x="103" y="66"/>
                      <a:pt x="103" y="65"/>
                      <a:pt x="102" y="64"/>
                    </a:cubicBezTo>
                    <a:cubicBezTo>
                      <a:pt x="103" y="64"/>
                      <a:pt x="105" y="63"/>
                      <a:pt x="106" y="63"/>
                    </a:cubicBezTo>
                    <a:cubicBezTo>
                      <a:pt x="108" y="63"/>
                      <a:pt x="110" y="63"/>
                      <a:pt x="110" y="64"/>
                    </a:cubicBezTo>
                    <a:cubicBezTo>
                      <a:pt x="110" y="65"/>
                      <a:pt x="111" y="65"/>
                      <a:pt x="111" y="68"/>
                    </a:cubicBezTo>
                    <a:moveTo>
                      <a:pt x="66" y="27"/>
                    </a:moveTo>
                    <a:cubicBezTo>
                      <a:pt x="66" y="27"/>
                      <a:pt x="65" y="30"/>
                      <a:pt x="65" y="30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5" y="25"/>
                      <a:pt x="66" y="26"/>
                      <a:pt x="66" y="27"/>
                    </a:cubicBezTo>
                    <a:moveTo>
                      <a:pt x="116" y="77"/>
                    </a:moveTo>
                    <a:cubicBezTo>
                      <a:pt x="116" y="79"/>
                      <a:pt x="116" y="79"/>
                      <a:pt x="115" y="81"/>
                    </a:cubicBezTo>
                    <a:cubicBezTo>
                      <a:pt x="114" y="78"/>
                      <a:pt x="114" y="78"/>
                      <a:pt x="114" y="78"/>
                    </a:cubicBezTo>
                    <a:cubicBezTo>
                      <a:pt x="114" y="77"/>
                      <a:pt x="114" y="76"/>
                      <a:pt x="115" y="75"/>
                    </a:cubicBezTo>
                    <a:cubicBezTo>
                      <a:pt x="115" y="75"/>
                      <a:pt x="116" y="77"/>
                      <a:pt x="116" y="77"/>
                    </a:cubicBezTo>
                    <a:moveTo>
                      <a:pt x="110" y="74"/>
                    </a:moveTo>
                    <a:cubicBezTo>
                      <a:pt x="108" y="74"/>
                      <a:pt x="109" y="70"/>
                      <a:pt x="105" y="70"/>
                    </a:cubicBezTo>
                    <a:cubicBezTo>
                      <a:pt x="104" y="70"/>
                      <a:pt x="104" y="71"/>
                      <a:pt x="103" y="72"/>
                    </a:cubicBezTo>
                    <a:cubicBezTo>
                      <a:pt x="103" y="71"/>
                      <a:pt x="103" y="70"/>
                      <a:pt x="103" y="70"/>
                    </a:cubicBezTo>
                    <a:cubicBezTo>
                      <a:pt x="103" y="69"/>
                      <a:pt x="103" y="68"/>
                      <a:pt x="104" y="68"/>
                    </a:cubicBezTo>
                    <a:cubicBezTo>
                      <a:pt x="106" y="68"/>
                      <a:pt x="106" y="68"/>
                      <a:pt x="107" y="69"/>
                    </a:cubicBezTo>
                    <a:cubicBezTo>
                      <a:pt x="108" y="69"/>
                      <a:pt x="109" y="70"/>
                      <a:pt x="110" y="70"/>
                    </a:cubicBezTo>
                    <a:lnTo>
                      <a:pt x="110" y="74"/>
                    </a:lnTo>
                    <a:close/>
                    <a:moveTo>
                      <a:pt x="93" y="59"/>
                    </a:moveTo>
                    <a:cubicBezTo>
                      <a:pt x="91" y="58"/>
                      <a:pt x="90" y="55"/>
                      <a:pt x="88" y="53"/>
                    </a:cubicBezTo>
                    <a:cubicBezTo>
                      <a:pt x="90" y="53"/>
                      <a:pt x="90" y="55"/>
                      <a:pt x="92" y="55"/>
                    </a:cubicBezTo>
                    <a:cubicBezTo>
                      <a:pt x="92" y="56"/>
                      <a:pt x="93" y="56"/>
                      <a:pt x="93" y="57"/>
                    </a:cubicBezTo>
                    <a:lnTo>
                      <a:pt x="93" y="59"/>
                    </a:lnTo>
                    <a:close/>
                    <a:moveTo>
                      <a:pt x="71" y="39"/>
                    </a:moveTo>
                    <a:cubicBezTo>
                      <a:pt x="69" y="39"/>
                      <a:pt x="69" y="39"/>
                      <a:pt x="68" y="37"/>
                    </a:cubicBezTo>
                    <a:cubicBezTo>
                      <a:pt x="68" y="36"/>
                      <a:pt x="68" y="35"/>
                      <a:pt x="68" y="34"/>
                    </a:cubicBezTo>
                    <a:cubicBezTo>
                      <a:pt x="68" y="35"/>
                      <a:pt x="68" y="36"/>
                      <a:pt x="69" y="36"/>
                    </a:cubicBezTo>
                    <a:cubicBezTo>
                      <a:pt x="70" y="36"/>
                      <a:pt x="70" y="37"/>
                      <a:pt x="70" y="37"/>
                    </a:cubicBezTo>
                    <a:cubicBezTo>
                      <a:pt x="70" y="38"/>
                      <a:pt x="71" y="39"/>
                      <a:pt x="71" y="39"/>
                    </a:cubicBezTo>
                    <a:moveTo>
                      <a:pt x="114" y="84"/>
                    </a:moveTo>
                    <a:cubicBezTo>
                      <a:pt x="114" y="85"/>
                      <a:pt x="114" y="85"/>
                      <a:pt x="113" y="86"/>
                    </a:cubicBezTo>
                    <a:cubicBezTo>
                      <a:pt x="113" y="84"/>
                      <a:pt x="112" y="84"/>
                      <a:pt x="111" y="81"/>
                    </a:cubicBezTo>
                    <a:cubicBezTo>
                      <a:pt x="112" y="80"/>
                      <a:pt x="112" y="80"/>
                      <a:pt x="112" y="80"/>
                    </a:cubicBezTo>
                    <a:cubicBezTo>
                      <a:pt x="113" y="80"/>
                      <a:pt x="114" y="81"/>
                      <a:pt x="114" y="82"/>
                    </a:cubicBezTo>
                    <a:cubicBezTo>
                      <a:pt x="114" y="82"/>
                      <a:pt x="113" y="83"/>
                      <a:pt x="114" y="83"/>
                    </a:cubicBezTo>
                    <a:cubicBezTo>
                      <a:pt x="114" y="84"/>
                      <a:pt x="114" y="84"/>
                      <a:pt x="114" y="84"/>
                    </a:cubicBezTo>
                    <a:moveTo>
                      <a:pt x="109" y="77"/>
                    </a:moveTo>
                    <a:cubicBezTo>
                      <a:pt x="109" y="78"/>
                      <a:pt x="109" y="78"/>
                      <a:pt x="108" y="79"/>
                    </a:cubicBezTo>
                    <a:cubicBezTo>
                      <a:pt x="107" y="79"/>
                      <a:pt x="107" y="77"/>
                      <a:pt x="106" y="77"/>
                    </a:cubicBezTo>
                    <a:cubicBezTo>
                      <a:pt x="105" y="75"/>
                      <a:pt x="103" y="76"/>
                      <a:pt x="102" y="76"/>
                    </a:cubicBezTo>
                    <a:cubicBezTo>
                      <a:pt x="102" y="75"/>
                      <a:pt x="102" y="75"/>
                      <a:pt x="102" y="74"/>
                    </a:cubicBezTo>
                    <a:cubicBezTo>
                      <a:pt x="103" y="74"/>
                      <a:pt x="104" y="73"/>
                      <a:pt x="105" y="74"/>
                    </a:cubicBezTo>
                    <a:cubicBezTo>
                      <a:pt x="106" y="73"/>
                      <a:pt x="107" y="75"/>
                      <a:pt x="108" y="75"/>
                    </a:cubicBezTo>
                    <a:cubicBezTo>
                      <a:pt x="108" y="75"/>
                      <a:pt x="109" y="76"/>
                      <a:pt x="109" y="77"/>
                    </a:cubicBezTo>
                    <a:moveTo>
                      <a:pt x="96" y="66"/>
                    </a:moveTo>
                    <a:cubicBezTo>
                      <a:pt x="96" y="67"/>
                      <a:pt x="95" y="68"/>
                      <a:pt x="96" y="69"/>
                    </a:cubicBezTo>
                    <a:cubicBezTo>
                      <a:pt x="95" y="67"/>
                      <a:pt x="94" y="66"/>
                      <a:pt x="93" y="64"/>
                    </a:cubicBezTo>
                    <a:cubicBezTo>
                      <a:pt x="93" y="64"/>
                      <a:pt x="93" y="64"/>
                      <a:pt x="94" y="63"/>
                    </a:cubicBezTo>
                    <a:cubicBezTo>
                      <a:pt x="94" y="63"/>
                      <a:pt x="95" y="63"/>
                      <a:pt x="95" y="64"/>
                    </a:cubicBezTo>
                    <a:cubicBezTo>
                      <a:pt x="95" y="64"/>
                      <a:pt x="96" y="65"/>
                      <a:pt x="96" y="66"/>
                    </a:cubicBezTo>
                    <a:moveTo>
                      <a:pt x="73" y="45"/>
                    </a:moveTo>
                    <a:cubicBezTo>
                      <a:pt x="73" y="46"/>
                      <a:pt x="71" y="45"/>
                      <a:pt x="71" y="45"/>
                    </a:cubicBezTo>
                    <a:cubicBezTo>
                      <a:pt x="69" y="45"/>
                      <a:pt x="69" y="45"/>
                      <a:pt x="69" y="45"/>
                    </a:cubicBezTo>
                    <a:cubicBezTo>
                      <a:pt x="69" y="45"/>
                      <a:pt x="68" y="44"/>
                      <a:pt x="68" y="44"/>
                    </a:cubicBezTo>
                    <a:cubicBezTo>
                      <a:pt x="69" y="44"/>
                      <a:pt x="70" y="43"/>
                      <a:pt x="71" y="44"/>
                    </a:cubicBezTo>
                    <a:cubicBezTo>
                      <a:pt x="71" y="44"/>
                      <a:pt x="72" y="45"/>
                      <a:pt x="73" y="45"/>
                    </a:cubicBezTo>
                    <a:moveTo>
                      <a:pt x="79" y="51"/>
                    </a:moveTo>
                    <a:cubicBezTo>
                      <a:pt x="78" y="52"/>
                      <a:pt x="76" y="52"/>
                      <a:pt x="74" y="51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7" y="51"/>
                      <a:pt x="78" y="51"/>
                      <a:pt x="79" y="51"/>
                    </a:cubicBezTo>
                    <a:moveTo>
                      <a:pt x="92" y="66"/>
                    </a:moveTo>
                    <a:cubicBezTo>
                      <a:pt x="92" y="68"/>
                      <a:pt x="92" y="70"/>
                      <a:pt x="92" y="71"/>
                    </a:cubicBezTo>
                    <a:cubicBezTo>
                      <a:pt x="91" y="71"/>
                      <a:pt x="91" y="71"/>
                      <a:pt x="91" y="70"/>
                    </a:cubicBezTo>
                    <a:cubicBezTo>
                      <a:pt x="91" y="68"/>
                      <a:pt x="90" y="67"/>
                      <a:pt x="90" y="65"/>
                    </a:cubicBezTo>
                    <a:cubicBezTo>
                      <a:pt x="89" y="63"/>
                      <a:pt x="88" y="61"/>
                      <a:pt x="87" y="59"/>
                    </a:cubicBezTo>
                    <a:cubicBezTo>
                      <a:pt x="87" y="58"/>
                      <a:pt x="85" y="58"/>
                      <a:pt x="84" y="57"/>
                    </a:cubicBezTo>
                    <a:cubicBezTo>
                      <a:pt x="85" y="57"/>
                      <a:pt x="87" y="57"/>
                      <a:pt x="88" y="58"/>
                    </a:cubicBezTo>
                    <a:cubicBezTo>
                      <a:pt x="88" y="58"/>
                      <a:pt x="88" y="59"/>
                      <a:pt x="89" y="59"/>
                    </a:cubicBezTo>
                    <a:cubicBezTo>
                      <a:pt x="91" y="59"/>
                      <a:pt x="90" y="62"/>
                      <a:pt x="92" y="63"/>
                    </a:cubicBezTo>
                    <a:cubicBezTo>
                      <a:pt x="91" y="63"/>
                      <a:pt x="91" y="64"/>
                      <a:pt x="90" y="65"/>
                    </a:cubicBezTo>
                    <a:cubicBezTo>
                      <a:pt x="91" y="65"/>
                      <a:pt x="92" y="65"/>
                      <a:pt x="92" y="66"/>
                    </a:cubicBezTo>
                    <a:moveTo>
                      <a:pt x="82" y="58"/>
                    </a:moveTo>
                    <a:cubicBezTo>
                      <a:pt x="82" y="59"/>
                      <a:pt x="81" y="59"/>
                      <a:pt x="81" y="60"/>
                    </a:cubicBezTo>
                    <a:cubicBezTo>
                      <a:pt x="81" y="60"/>
                      <a:pt x="80" y="59"/>
                      <a:pt x="80" y="58"/>
                    </a:cubicBezTo>
                    <a:cubicBezTo>
                      <a:pt x="80" y="57"/>
                      <a:pt x="80" y="56"/>
                      <a:pt x="80" y="56"/>
                    </a:cubicBezTo>
                    <a:cubicBezTo>
                      <a:pt x="81" y="56"/>
                      <a:pt x="82" y="58"/>
                      <a:pt x="82" y="58"/>
                    </a:cubicBezTo>
                    <a:moveTo>
                      <a:pt x="106" y="82"/>
                    </a:moveTo>
                    <a:cubicBezTo>
                      <a:pt x="106" y="82"/>
                      <a:pt x="106" y="83"/>
                      <a:pt x="106" y="83"/>
                    </a:cubicBezTo>
                    <a:cubicBezTo>
                      <a:pt x="105" y="82"/>
                      <a:pt x="104" y="82"/>
                      <a:pt x="102" y="82"/>
                    </a:cubicBezTo>
                    <a:cubicBezTo>
                      <a:pt x="102" y="81"/>
                      <a:pt x="102" y="80"/>
                      <a:pt x="101" y="80"/>
                    </a:cubicBezTo>
                    <a:cubicBezTo>
                      <a:pt x="99" y="80"/>
                      <a:pt x="100" y="81"/>
                      <a:pt x="98" y="81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101" y="78"/>
                      <a:pt x="101" y="78"/>
                      <a:pt x="102" y="78"/>
                    </a:cubicBezTo>
                    <a:cubicBezTo>
                      <a:pt x="102" y="78"/>
                      <a:pt x="103" y="78"/>
                      <a:pt x="103" y="78"/>
                    </a:cubicBezTo>
                    <a:cubicBezTo>
                      <a:pt x="103" y="79"/>
                      <a:pt x="103" y="79"/>
                      <a:pt x="103" y="80"/>
                    </a:cubicBezTo>
                    <a:cubicBezTo>
                      <a:pt x="104" y="81"/>
                      <a:pt x="104" y="80"/>
                      <a:pt x="105" y="81"/>
                    </a:cubicBezTo>
                    <a:cubicBezTo>
                      <a:pt x="106" y="81"/>
                      <a:pt x="106" y="81"/>
                      <a:pt x="106" y="82"/>
                    </a:cubicBezTo>
                    <a:moveTo>
                      <a:pt x="85" y="64"/>
                    </a:moveTo>
                    <a:cubicBezTo>
                      <a:pt x="85" y="65"/>
                      <a:pt x="84" y="65"/>
                      <a:pt x="84" y="65"/>
                    </a:cubicBezTo>
                    <a:cubicBezTo>
                      <a:pt x="84" y="65"/>
                      <a:pt x="83" y="64"/>
                      <a:pt x="83" y="63"/>
                    </a:cubicBezTo>
                    <a:cubicBezTo>
                      <a:pt x="82" y="61"/>
                      <a:pt x="83" y="60"/>
                      <a:pt x="83" y="60"/>
                    </a:cubicBezTo>
                    <a:cubicBezTo>
                      <a:pt x="84" y="60"/>
                      <a:pt x="84" y="60"/>
                      <a:pt x="84" y="60"/>
                    </a:cubicBezTo>
                    <a:cubicBezTo>
                      <a:pt x="84" y="60"/>
                      <a:pt x="84" y="61"/>
                      <a:pt x="84" y="62"/>
                    </a:cubicBezTo>
                    <a:cubicBezTo>
                      <a:pt x="85" y="63"/>
                      <a:pt x="86" y="63"/>
                      <a:pt x="85" y="64"/>
                    </a:cubicBezTo>
                    <a:moveTo>
                      <a:pt x="65" y="39"/>
                    </a:moveTo>
                    <a:cubicBezTo>
                      <a:pt x="62" y="37"/>
                      <a:pt x="58" y="36"/>
                      <a:pt x="55" y="35"/>
                    </a:cubicBezTo>
                    <a:cubicBezTo>
                      <a:pt x="55" y="36"/>
                      <a:pt x="55" y="37"/>
                      <a:pt x="54" y="37"/>
                    </a:cubicBezTo>
                    <a:cubicBezTo>
                      <a:pt x="57" y="39"/>
                      <a:pt x="60" y="40"/>
                      <a:pt x="63" y="42"/>
                    </a:cubicBezTo>
                    <a:cubicBezTo>
                      <a:pt x="63" y="45"/>
                      <a:pt x="63" y="45"/>
                      <a:pt x="63" y="45"/>
                    </a:cubicBezTo>
                    <a:cubicBezTo>
                      <a:pt x="60" y="42"/>
                      <a:pt x="57" y="39"/>
                      <a:pt x="54" y="39"/>
                    </a:cubicBezTo>
                    <a:cubicBezTo>
                      <a:pt x="54" y="39"/>
                      <a:pt x="53" y="40"/>
                      <a:pt x="53" y="41"/>
                    </a:cubicBezTo>
                    <a:cubicBezTo>
                      <a:pt x="51" y="39"/>
                      <a:pt x="49" y="38"/>
                      <a:pt x="47" y="38"/>
                    </a:cubicBezTo>
                    <a:cubicBezTo>
                      <a:pt x="46" y="38"/>
                      <a:pt x="45" y="35"/>
                      <a:pt x="45" y="35"/>
                    </a:cubicBezTo>
                    <a:cubicBezTo>
                      <a:pt x="47" y="35"/>
                      <a:pt x="47" y="34"/>
                      <a:pt x="48" y="33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50" y="33"/>
                      <a:pt x="50" y="32"/>
                      <a:pt x="50" y="31"/>
                    </a:cubicBezTo>
                    <a:cubicBezTo>
                      <a:pt x="50" y="30"/>
                      <a:pt x="46" y="30"/>
                      <a:pt x="45" y="30"/>
                    </a:cubicBezTo>
                    <a:cubicBezTo>
                      <a:pt x="43" y="30"/>
                      <a:pt x="42" y="30"/>
                      <a:pt x="40" y="30"/>
                    </a:cubicBezTo>
                    <a:cubicBezTo>
                      <a:pt x="40" y="30"/>
                      <a:pt x="40" y="31"/>
                      <a:pt x="40" y="32"/>
                    </a:cubicBezTo>
                    <a:cubicBezTo>
                      <a:pt x="40" y="32"/>
                      <a:pt x="41" y="33"/>
                      <a:pt x="41" y="33"/>
                    </a:cubicBezTo>
                    <a:cubicBezTo>
                      <a:pt x="42" y="33"/>
                      <a:pt x="42" y="32"/>
                      <a:pt x="43" y="32"/>
                    </a:cubicBezTo>
                    <a:cubicBezTo>
                      <a:pt x="42" y="34"/>
                      <a:pt x="43" y="34"/>
                      <a:pt x="44" y="35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41" y="38"/>
                      <a:pt x="39" y="39"/>
                      <a:pt x="36" y="40"/>
                    </a:cubicBezTo>
                    <a:cubicBezTo>
                      <a:pt x="36" y="39"/>
                      <a:pt x="35" y="39"/>
                      <a:pt x="35" y="38"/>
                    </a:cubicBezTo>
                    <a:cubicBezTo>
                      <a:pt x="31" y="39"/>
                      <a:pt x="26" y="43"/>
                      <a:pt x="26" y="43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8" y="39"/>
                      <a:pt x="31" y="38"/>
                      <a:pt x="34" y="37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3" y="35"/>
                      <a:pt x="32" y="35"/>
                      <a:pt x="31" y="35"/>
                    </a:cubicBezTo>
                    <a:cubicBezTo>
                      <a:pt x="28" y="35"/>
                      <a:pt x="26" y="36"/>
                      <a:pt x="25" y="38"/>
                    </a:cubicBezTo>
                    <a:cubicBezTo>
                      <a:pt x="25" y="37"/>
                      <a:pt x="24" y="36"/>
                      <a:pt x="24" y="36"/>
                    </a:cubicBezTo>
                    <a:cubicBezTo>
                      <a:pt x="27" y="34"/>
                      <a:pt x="31" y="33"/>
                      <a:pt x="34" y="34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4" y="32"/>
                      <a:pt x="34" y="31"/>
                      <a:pt x="33" y="31"/>
                    </a:cubicBezTo>
                    <a:cubicBezTo>
                      <a:pt x="32" y="30"/>
                      <a:pt x="30" y="27"/>
                      <a:pt x="30" y="26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1" y="24"/>
                      <a:pt x="30" y="20"/>
                      <a:pt x="31" y="18"/>
                    </a:cubicBezTo>
                    <a:cubicBezTo>
                      <a:pt x="30" y="18"/>
                      <a:pt x="28" y="16"/>
                      <a:pt x="28" y="15"/>
                    </a:cubicBezTo>
                    <a:cubicBezTo>
                      <a:pt x="27" y="14"/>
                      <a:pt x="27" y="13"/>
                      <a:pt x="26" y="12"/>
                    </a:cubicBezTo>
                    <a:cubicBezTo>
                      <a:pt x="27" y="10"/>
                      <a:pt x="28" y="10"/>
                      <a:pt x="28" y="8"/>
                    </a:cubicBezTo>
                    <a:cubicBezTo>
                      <a:pt x="29" y="8"/>
                      <a:pt x="30" y="8"/>
                      <a:pt x="30" y="7"/>
                    </a:cubicBezTo>
                    <a:cubicBezTo>
                      <a:pt x="31" y="7"/>
                      <a:pt x="32" y="6"/>
                      <a:pt x="34" y="6"/>
                    </a:cubicBezTo>
                    <a:cubicBezTo>
                      <a:pt x="35" y="6"/>
                      <a:pt x="36" y="7"/>
                      <a:pt x="36" y="7"/>
                    </a:cubicBezTo>
                    <a:cubicBezTo>
                      <a:pt x="36" y="8"/>
                      <a:pt x="36" y="8"/>
                      <a:pt x="37" y="9"/>
                    </a:cubicBezTo>
                    <a:cubicBezTo>
                      <a:pt x="39" y="9"/>
                      <a:pt x="39" y="10"/>
                      <a:pt x="39" y="11"/>
                    </a:cubicBezTo>
                    <a:cubicBezTo>
                      <a:pt x="40" y="12"/>
                      <a:pt x="41" y="12"/>
                      <a:pt x="42" y="12"/>
                    </a:cubicBezTo>
                    <a:cubicBezTo>
                      <a:pt x="43" y="12"/>
                      <a:pt x="44" y="12"/>
                      <a:pt x="45" y="13"/>
                    </a:cubicBezTo>
                    <a:cubicBezTo>
                      <a:pt x="47" y="12"/>
                      <a:pt x="49" y="11"/>
                      <a:pt x="52" y="12"/>
                    </a:cubicBezTo>
                    <a:cubicBezTo>
                      <a:pt x="52" y="11"/>
                      <a:pt x="52" y="10"/>
                      <a:pt x="53" y="9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4" y="8"/>
                      <a:pt x="56" y="6"/>
                      <a:pt x="57" y="7"/>
                    </a:cubicBezTo>
                    <a:cubicBezTo>
                      <a:pt x="58" y="8"/>
                      <a:pt x="60" y="7"/>
                      <a:pt x="61" y="9"/>
                    </a:cubicBezTo>
                    <a:cubicBezTo>
                      <a:pt x="62" y="10"/>
                      <a:pt x="63" y="11"/>
                      <a:pt x="63" y="12"/>
                    </a:cubicBezTo>
                    <a:cubicBezTo>
                      <a:pt x="63" y="14"/>
                      <a:pt x="63" y="16"/>
                      <a:pt x="62" y="17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18"/>
                      <a:pt x="60" y="19"/>
                      <a:pt x="59" y="19"/>
                    </a:cubicBezTo>
                    <a:cubicBezTo>
                      <a:pt x="60" y="21"/>
                      <a:pt x="59" y="23"/>
                      <a:pt x="58" y="25"/>
                    </a:cubicBezTo>
                    <a:cubicBezTo>
                      <a:pt x="59" y="25"/>
                      <a:pt x="60" y="25"/>
                      <a:pt x="60" y="24"/>
                    </a:cubicBezTo>
                    <a:cubicBezTo>
                      <a:pt x="60" y="24"/>
                      <a:pt x="60" y="25"/>
                      <a:pt x="60" y="25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27"/>
                      <a:pt x="59" y="29"/>
                      <a:pt x="58" y="30"/>
                    </a:cubicBezTo>
                    <a:cubicBezTo>
                      <a:pt x="57" y="31"/>
                      <a:pt x="56" y="33"/>
                      <a:pt x="54" y="34"/>
                    </a:cubicBezTo>
                    <a:cubicBezTo>
                      <a:pt x="54" y="34"/>
                      <a:pt x="54" y="34"/>
                      <a:pt x="54" y="34"/>
                    </a:cubicBezTo>
                    <a:cubicBezTo>
                      <a:pt x="58" y="34"/>
                      <a:pt x="61" y="35"/>
                      <a:pt x="65" y="37"/>
                    </a:cubicBezTo>
                    <a:lnTo>
                      <a:pt x="65" y="39"/>
                    </a:lnTo>
                    <a:close/>
                    <a:moveTo>
                      <a:pt x="76" y="55"/>
                    </a:moveTo>
                    <a:cubicBezTo>
                      <a:pt x="74" y="56"/>
                      <a:pt x="74" y="56"/>
                      <a:pt x="74" y="56"/>
                    </a:cubicBezTo>
                    <a:cubicBezTo>
                      <a:pt x="71" y="56"/>
                      <a:pt x="70" y="55"/>
                      <a:pt x="69" y="54"/>
                    </a:cubicBezTo>
                    <a:cubicBezTo>
                      <a:pt x="70" y="54"/>
                      <a:pt x="71" y="53"/>
                      <a:pt x="71" y="53"/>
                    </a:cubicBezTo>
                    <a:cubicBezTo>
                      <a:pt x="73" y="54"/>
                      <a:pt x="74" y="55"/>
                      <a:pt x="76" y="55"/>
                    </a:cubicBezTo>
                    <a:moveTo>
                      <a:pt x="68" y="49"/>
                    </a:moveTo>
                    <a:cubicBezTo>
                      <a:pt x="67" y="49"/>
                      <a:pt x="65" y="50"/>
                      <a:pt x="64" y="48"/>
                    </a:cubicBezTo>
                    <a:cubicBezTo>
                      <a:pt x="65" y="48"/>
                      <a:pt x="65" y="47"/>
                      <a:pt x="66" y="47"/>
                    </a:cubicBezTo>
                    <a:lnTo>
                      <a:pt x="68" y="49"/>
                    </a:lnTo>
                    <a:close/>
                    <a:moveTo>
                      <a:pt x="90" y="74"/>
                    </a:moveTo>
                    <a:cubicBezTo>
                      <a:pt x="90" y="75"/>
                      <a:pt x="88" y="77"/>
                      <a:pt x="88" y="78"/>
                    </a:cubicBezTo>
                    <a:cubicBezTo>
                      <a:pt x="88" y="76"/>
                      <a:pt x="88" y="74"/>
                      <a:pt x="88" y="74"/>
                    </a:cubicBezTo>
                    <a:cubicBezTo>
                      <a:pt x="87" y="73"/>
                      <a:pt x="86" y="74"/>
                      <a:pt x="86" y="73"/>
                    </a:cubicBezTo>
                    <a:cubicBezTo>
                      <a:pt x="86" y="72"/>
                      <a:pt x="86" y="71"/>
                      <a:pt x="86" y="71"/>
                    </a:cubicBezTo>
                    <a:cubicBezTo>
                      <a:pt x="86" y="70"/>
                      <a:pt x="85" y="69"/>
                      <a:pt x="85" y="69"/>
                    </a:cubicBezTo>
                    <a:cubicBezTo>
                      <a:pt x="85" y="67"/>
                      <a:pt x="87" y="67"/>
                      <a:pt x="88" y="66"/>
                    </a:cubicBezTo>
                    <a:cubicBezTo>
                      <a:pt x="88" y="67"/>
                      <a:pt x="88" y="68"/>
                      <a:pt x="88" y="69"/>
                    </a:cubicBezTo>
                    <a:cubicBezTo>
                      <a:pt x="88" y="70"/>
                      <a:pt x="89" y="71"/>
                      <a:pt x="88" y="73"/>
                    </a:cubicBezTo>
                    <a:cubicBezTo>
                      <a:pt x="88" y="73"/>
                      <a:pt x="90" y="73"/>
                      <a:pt x="90" y="74"/>
                    </a:cubicBezTo>
                    <a:moveTo>
                      <a:pt x="84" y="71"/>
                    </a:moveTo>
                    <a:cubicBezTo>
                      <a:pt x="84" y="72"/>
                      <a:pt x="83" y="74"/>
                      <a:pt x="82" y="75"/>
                    </a:cubicBezTo>
                    <a:cubicBezTo>
                      <a:pt x="82" y="74"/>
                      <a:pt x="82" y="72"/>
                      <a:pt x="81" y="71"/>
                    </a:cubicBezTo>
                    <a:cubicBezTo>
                      <a:pt x="81" y="71"/>
                      <a:pt x="82" y="71"/>
                      <a:pt x="81" y="70"/>
                    </a:cubicBezTo>
                    <a:cubicBezTo>
                      <a:pt x="81" y="70"/>
                      <a:pt x="80" y="69"/>
                      <a:pt x="80" y="68"/>
                    </a:cubicBezTo>
                    <a:cubicBezTo>
                      <a:pt x="80" y="67"/>
                      <a:pt x="81" y="66"/>
                      <a:pt x="81" y="66"/>
                    </a:cubicBezTo>
                    <a:cubicBezTo>
                      <a:pt x="81" y="65"/>
                      <a:pt x="82" y="66"/>
                      <a:pt x="82" y="68"/>
                    </a:cubicBezTo>
                    <a:cubicBezTo>
                      <a:pt x="82" y="68"/>
                      <a:pt x="82" y="69"/>
                      <a:pt x="82" y="69"/>
                    </a:cubicBezTo>
                    <a:cubicBezTo>
                      <a:pt x="82" y="70"/>
                      <a:pt x="84" y="70"/>
                      <a:pt x="84" y="71"/>
                    </a:cubicBezTo>
                    <a:moveTo>
                      <a:pt x="62" y="52"/>
                    </a:moveTo>
                    <a:cubicBezTo>
                      <a:pt x="61" y="53"/>
                      <a:pt x="60" y="51"/>
                      <a:pt x="58" y="51"/>
                    </a:cubicBezTo>
                    <a:cubicBezTo>
                      <a:pt x="58" y="49"/>
                      <a:pt x="58" y="48"/>
                      <a:pt x="57" y="47"/>
                    </a:cubicBezTo>
                    <a:cubicBezTo>
                      <a:pt x="58" y="48"/>
                      <a:pt x="61" y="48"/>
                      <a:pt x="60" y="50"/>
                    </a:cubicBezTo>
                    <a:cubicBezTo>
                      <a:pt x="60" y="51"/>
                      <a:pt x="61" y="51"/>
                      <a:pt x="62" y="52"/>
                    </a:cubicBezTo>
                    <a:moveTo>
                      <a:pt x="69" y="60"/>
                    </a:moveTo>
                    <a:cubicBezTo>
                      <a:pt x="68" y="60"/>
                      <a:pt x="67" y="60"/>
                      <a:pt x="66" y="59"/>
                    </a:cubicBezTo>
                    <a:cubicBezTo>
                      <a:pt x="64" y="58"/>
                      <a:pt x="63" y="58"/>
                      <a:pt x="63" y="57"/>
                    </a:cubicBezTo>
                    <a:cubicBezTo>
                      <a:pt x="64" y="56"/>
                      <a:pt x="65" y="56"/>
                      <a:pt x="66" y="56"/>
                    </a:cubicBezTo>
                    <a:cubicBezTo>
                      <a:pt x="67" y="57"/>
                      <a:pt x="68" y="59"/>
                      <a:pt x="69" y="60"/>
                    </a:cubicBezTo>
                    <a:moveTo>
                      <a:pt x="25" y="19"/>
                    </a:move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8"/>
                      <a:pt x="25" y="17"/>
                      <a:pt x="25" y="16"/>
                    </a:cubicBezTo>
                    <a:lnTo>
                      <a:pt x="25" y="19"/>
                    </a:lnTo>
                    <a:close/>
                    <a:moveTo>
                      <a:pt x="59" y="56"/>
                    </a:moveTo>
                    <a:cubicBezTo>
                      <a:pt x="58" y="56"/>
                      <a:pt x="56" y="56"/>
                      <a:pt x="56" y="55"/>
                    </a:cubicBezTo>
                    <a:cubicBezTo>
                      <a:pt x="54" y="53"/>
                      <a:pt x="55" y="51"/>
                      <a:pt x="56" y="49"/>
                    </a:cubicBezTo>
                    <a:cubicBezTo>
                      <a:pt x="56" y="50"/>
                      <a:pt x="56" y="52"/>
                      <a:pt x="57" y="53"/>
                    </a:cubicBezTo>
                    <a:cubicBezTo>
                      <a:pt x="57" y="54"/>
                      <a:pt x="58" y="55"/>
                      <a:pt x="59" y="56"/>
                    </a:cubicBezTo>
                    <a:moveTo>
                      <a:pt x="52" y="41"/>
                    </a:moveTo>
                    <a:cubicBezTo>
                      <a:pt x="51" y="43"/>
                      <a:pt x="51" y="45"/>
                      <a:pt x="49" y="46"/>
                    </a:cubicBezTo>
                    <a:cubicBezTo>
                      <a:pt x="49" y="45"/>
                      <a:pt x="49" y="45"/>
                      <a:pt x="48" y="44"/>
                    </a:cubicBezTo>
                    <a:cubicBezTo>
                      <a:pt x="48" y="44"/>
                      <a:pt x="48" y="45"/>
                      <a:pt x="48" y="45"/>
                    </a:cubicBezTo>
                    <a:cubicBezTo>
                      <a:pt x="48" y="45"/>
                      <a:pt x="47" y="46"/>
                      <a:pt x="47" y="47"/>
                    </a:cubicBezTo>
                    <a:cubicBezTo>
                      <a:pt x="47" y="48"/>
                      <a:pt x="46" y="48"/>
                      <a:pt x="45" y="48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44" y="46"/>
                      <a:pt x="44" y="45"/>
                      <a:pt x="44" y="45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43" y="45"/>
                      <a:pt x="43" y="45"/>
                      <a:pt x="43" y="46"/>
                    </a:cubicBezTo>
                    <a:cubicBezTo>
                      <a:pt x="43" y="46"/>
                      <a:pt x="43" y="47"/>
                      <a:pt x="43" y="48"/>
                    </a:cubicBezTo>
                    <a:cubicBezTo>
                      <a:pt x="42" y="48"/>
                      <a:pt x="41" y="47"/>
                      <a:pt x="40" y="47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39" y="45"/>
                      <a:pt x="39" y="45"/>
                      <a:pt x="39" y="45"/>
                    </a:cubicBezTo>
                    <a:cubicBezTo>
                      <a:pt x="38" y="44"/>
                      <a:pt x="37" y="42"/>
                      <a:pt x="37" y="41"/>
                    </a:cubicBezTo>
                    <a:cubicBezTo>
                      <a:pt x="42" y="39"/>
                      <a:pt x="47" y="39"/>
                      <a:pt x="50" y="41"/>
                    </a:cubicBezTo>
                    <a:cubicBezTo>
                      <a:pt x="50" y="41"/>
                      <a:pt x="51" y="41"/>
                      <a:pt x="52" y="41"/>
                    </a:cubicBezTo>
                    <a:moveTo>
                      <a:pt x="65" y="63"/>
                    </a:moveTo>
                    <a:cubicBezTo>
                      <a:pt x="64" y="63"/>
                      <a:pt x="64" y="63"/>
                      <a:pt x="64" y="63"/>
                    </a:cubicBezTo>
                    <a:cubicBezTo>
                      <a:pt x="61" y="63"/>
                      <a:pt x="59" y="62"/>
                      <a:pt x="57" y="60"/>
                    </a:cubicBezTo>
                    <a:cubicBezTo>
                      <a:pt x="58" y="60"/>
                      <a:pt x="60" y="59"/>
                      <a:pt x="61" y="59"/>
                    </a:cubicBezTo>
                    <a:cubicBezTo>
                      <a:pt x="62" y="61"/>
                      <a:pt x="62" y="61"/>
                      <a:pt x="62" y="61"/>
                    </a:cubicBezTo>
                    <a:cubicBezTo>
                      <a:pt x="63" y="61"/>
                      <a:pt x="64" y="62"/>
                      <a:pt x="65" y="63"/>
                    </a:cubicBezTo>
                    <a:moveTo>
                      <a:pt x="26" y="23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7"/>
                      <a:pt x="24" y="29"/>
                      <a:pt x="24" y="31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3" y="26"/>
                      <a:pt x="23" y="25"/>
                      <a:pt x="24" y="24"/>
                    </a:cubicBezTo>
                    <a:lnTo>
                      <a:pt x="26" y="23"/>
                    </a:lnTo>
                    <a:close/>
                    <a:moveTo>
                      <a:pt x="53" y="57"/>
                    </a:moveTo>
                    <a:cubicBezTo>
                      <a:pt x="52" y="56"/>
                      <a:pt x="49" y="56"/>
                      <a:pt x="50" y="54"/>
                    </a:cubicBezTo>
                    <a:cubicBezTo>
                      <a:pt x="50" y="53"/>
                      <a:pt x="51" y="53"/>
                      <a:pt x="52" y="52"/>
                    </a:cubicBezTo>
                    <a:cubicBezTo>
                      <a:pt x="52" y="54"/>
                      <a:pt x="52" y="55"/>
                      <a:pt x="53" y="57"/>
                    </a:cubicBezTo>
                    <a:moveTo>
                      <a:pt x="77" y="84"/>
                    </a:moveTo>
                    <a:cubicBezTo>
                      <a:pt x="77" y="84"/>
                      <a:pt x="77" y="84"/>
                      <a:pt x="77" y="84"/>
                    </a:cubicBezTo>
                    <a:cubicBezTo>
                      <a:pt x="76" y="83"/>
                      <a:pt x="76" y="82"/>
                      <a:pt x="75" y="82"/>
                    </a:cubicBezTo>
                    <a:cubicBezTo>
                      <a:pt x="76" y="79"/>
                      <a:pt x="75" y="77"/>
                      <a:pt x="74" y="75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5" y="75"/>
                      <a:pt x="77" y="76"/>
                      <a:pt x="77" y="78"/>
                    </a:cubicBezTo>
                    <a:cubicBezTo>
                      <a:pt x="77" y="80"/>
                      <a:pt x="77" y="82"/>
                      <a:pt x="77" y="84"/>
                    </a:cubicBezTo>
                    <a:moveTo>
                      <a:pt x="71" y="74"/>
                    </a:moveTo>
                    <a:cubicBezTo>
                      <a:pt x="70" y="74"/>
                      <a:pt x="69" y="74"/>
                      <a:pt x="68" y="72"/>
                    </a:cubicBezTo>
                    <a:cubicBezTo>
                      <a:pt x="68" y="72"/>
                      <a:pt x="67" y="72"/>
                      <a:pt x="67" y="72"/>
                    </a:cubicBezTo>
                    <a:cubicBezTo>
                      <a:pt x="66" y="73"/>
                      <a:pt x="64" y="71"/>
                      <a:pt x="63" y="72"/>
                    </a:cubicBezTo>
                    <a:cubicBezTo>
                      <a:pt x="62" y="72"/>
                      <a:pt x="61" y="73"/>
                      <a:pt x="60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60" y="72"/>
                      <a:pt x="60" y="71"/>
                      <a:pt x="61" y="71"/>
                    </a:cubicBezTo>
                    <a:cubicBezTo>
                      <a:pt x="63" y="71"/>
                      <a:pt x="64" y="68"/>
                      <a:pt x="66" y="70"/>
                    </a:cubicBezTo>
                    <a:cubicBezTo>
                      <a:pt x="67" y="70"/>
                      <a:pt x="67" y="70"/>
                      <a:pt x="68" y="70"/>
                    </a:cubicBezTo>
                    <a:cubicBezTo>
                      <a:pt x="70" y="71"/>
                      <a:pt x="70" y="72"/>
                      <a:pt x="71" y="74"/>
                    </a:cubicBezTo>
                    <a:moveTo>
                      <a:pt x="47" y="53"/>
                    </a:moveTo>
                    <a:cubicBezTo>
                      <a:pt x="47" y="54"/>
                      <a:pt x="47" y="57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5" y="54"/>
                      <a:pt x="46" y="54"/>
                      <a:pt x="47" y="53"/>
                    </a:cubicBezTo>
                    <a:moveTo>
                      <a:pt x="56" y="64"/>
                    </a:moveTo>
                    <a:cubicBezTo>
                      <a:pt x="55" y="65"/>
                      <a:pt x="54" y="65"/>
                      <a:pt x="53" y="65"/>
                    </a:cubicBezTo>
                    <a:cubicBezTo>
                      <a:pt x="51" y="64"/>
                      <a:pt x="50" y="62"/>
                      <a:pt x="49" y="60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4" y="61"/>
                      <a:pt x="55" y="63"/>
                      <a:pt x="56" y="64"/>
                    </a:cubicBezTo>
                    <a:moveTo>
                      <a:pt x="71" y="79"/>
                    </a:moveTo>
                    <a:cubicBezTo>
                      <a:pt x="70" y="78"/>
                      <a:pt x="69" y="78"/>
                      <a:pt x="68" y="77"/>
                    </a:cubicBezTo>
                    <a:cubicBezTo>
                      <a:pt x="67" y="77"/>
                      <a:pt x="67" y="77"/>
                      <a:pt x="65" y="77"/>
                    </a:cubicBezTo>
                    <a:cubicBezTo>
                      <a:pt x="64" y="77"/>
                      <a:pt x="63" y="77"/>
                      <a:pt x="62" y="77"/>
                    </a:cubicBezTo>
                    <a:cubicBezTo>
                      <a:pt x="62" y="77"/>
                      <a:pt x="62" y="77"/>
                      <a:pt x="61" y="76"/>
                    </a:cubicBezTo>
                    <a:cubicBezTo>
                      <a:pt x="60" y="77"/>
                      <a:pt x="58" y="77"/>
                      <a:pt x="57" y="78"/>
                    </a:cubicBezTo>
                    <a:cubicBezTo>
                      <a:pt x="58" y="75"/>
                      <a:pt x="58" y="75"/>
                      <a:pt x="58" y="75"/>
                    </a:cubicBezTo>
                    <a:cubicBezTo>
                      <a:pt x="59" y="75"/>
                      <a:pt x="60" y="75"/>
                      <a:pt x="60" y="75"/>
                    </a:cubicBezTo>
                    <a:cubicBezTo>
                      <a:pt x="61" y="75"/>
                      <a:pt x="62" y="75"/>
                      <a:pt x="63" y="75"/>
                    </a:cubicBezTo>
                    <a:cubicBezTo>
                      <a:pt x="63" y="75"/>
                      <a:pt x="63" y="75"/>
                      <a:pt x="63" y="75"/>
                    </a:cubicBezTo>
                    <a:cubicBezTo>
                      <a:pt x="66" y="75"/>
                      <a:pt x="69" y="75"/>
                      <a:pt x="71" y="77"/>
                    </a:cubicBezTo>
                    <a:lnTo>
                      <a:pt x="71" y="79"/>
                    </a:lnTo>
                    <a:close/>
                    <a:moveTo>
                      <a:pt x="42" y="57"/>
                    </a:moveTo>
                    <a:cubicBezTo>
                      <a:pt x="40" y="55"/>
                      <a:pt x="39" y="54"/>
                      <a:pt x="39" y="52"/>
                    </a:cubicBezTo>
                    <a:cubicBezTo>
                      <a:pt x="39" y="52"/>
                      <a:pt x="40" y="52"/>
                      <a:pt x="41" y="53"/>
                    </a:cubicBezTo>
                    <a:cubicBezTo>
                      <a:pt x="41" y="54"/>
                      <a:pt x="42" y="55"/>
                      <a:pt x="42" y="57"/>
                    </a:cubicBezTo>
                    <a:moveTo>
                      <a:pt x="36" y="49"/>
                    </a:moveTo>
                    <a:cubicBezTo>
                      <a:pt x="36" y="53"/>
                      <a:pt x="36" y="53"/>
                      <a:pt x="36" y="53"/>
                    </a:cubicBezTo>
                    <a:cubicBezTo>
                      <a:pt x="35" y="51"/>
                      <a:pt x="34" y="49"/>
                      <a:pt x="34" y="48"/>
                    </a:cubicBezTo>
                    <a:lnTo>
                      <a:pt x="36" y="49"/>
                    </a:lnTo>
                    <a:close/>
                    <a:moveTo>
                      <a:pt x="74" y="84"/>
                    </a:moveTo>
                    <a:cubicBezTo>
                      <a:pt x="74" y="85"/>
                      <a:pt x="73" y="86"/>
                      <a:pt x="73" y="87"/>
                    </a:cubicBezTo>
                    <a:cubicBezTo>
                      <a:pt x="73" y="86"/>
                      <a:pt x="72" y="84"/>
                      <a:pt x="70" y="84"/>
                    </a:cubicBezTo>
                    <a:cubicBezTo>
                      <a:pt x="70" y="82"/>
                      <a:pt x="70" y="82"/>
                      <a:pt x="69" y="81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7" y="82"/>
                      <a:pt x="68" y="82"/>
                      <a:pt x="67" y="84"/>
                    </a:cubicBezTo>
                    <a:cubicBezTo>
                      <a:pt x="68" y="84"/>
                      <a:pt x="69" y="84"/>
                      <a:pt x="70" y="86"/>
                    </a:cubicBezTo>
                    <a:cubicBezTo>
                      <a:pt x="70" y="86"/>
                      <a:pt x="70" y="87"/>
                      <a:pt x="70" y="88"/>
                    </a:cubicBezTo>
                    <a:cubicBezTo>
                      <a:pt x="68" y="89"/>
                      <a:pt x="68" y="89"/>
                      <a:pt x="68" y="89"/>
                    </a:cubicBezTo>
                    <a:cubicBezTo>
                      <a:pt x="68" y="87"/>
                      <a:pt x="69" y="85"/>
                      <a:pt x="67" y="84"/>
                    </a:cubicBezTo>
                    <a:cubicBezTo>
                      <a:pt x="65" y="85"/>
                      <a:pt x="65" y="83"/>
                      <a:pt x="64" y="82"/>
                    </a:cubicBezTo>
                    <a:cubicBezTo>
                      <a:pt x="63" y="82"/>
                      <a:pt x="63" y="81"/>
                      <a:pt x="63" y="81"/>
                    </a:cubicBezTo>
                    <a:cubicBezTo>
                      <a:pt x="61" y="82"/>
                      <a:pt x="60" y="81"/>
                      <a:pt x="58" y="82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61" y="79"/>
                      <a:pt x="62" y="80"/>
                      <a:pt x="63" y="79"/>
                    </a:cubicBezTo>
                    <a:cubicBezTo>
                      <a:pt x="65" y="79"/>
                      <a:pt x="65" y="79"/>
                      <a:pt x="65" y="79"/>
                    </a:cubicBezTo>
                    <a:cubicBezTo>
                      <a:pt x="67" y="79"/>
                      <a:pt x="69" y="80"/>
                      <a:pt x="71" y="81"/>
                    </a:cubicBezTo>
                    <a:cubicBezTo>
                      <a:pt x="72" y="81"/>
                      <a:pt x="73" y="82"/>
                      <a:pt x="73" y="83"/>
                    </a:cubicBezTo>
                    <a:cubicBezTo>
                      <a:pt x="73" y="84"/>
                      <a:pt x="74" y="84"/>
                      <a:pt x="74" y="84"/>
                    </a:cubicBezTo>
                    <a:moveTo>
                      <a:pt x="53" y="72"/>
                    </a:moveTo>
                    <a:cubicBezTo>
                      <a:pt x="53" y="72"/>
                      <a:pt x="53" y="72"/>
                      <a:pt x="53" y="72"/>
                    </a:cubicBezTo>
                    <a:cubicBezTo>
                      <a:pt x="53" y="72"/>
                      <a:pt x="51" y="71"/>
                      <a:pt x="50" y="71"/>
                    </a:cubicBezTo>
                    <a:cubicBezTo>
                      <a:pt x="50" y="70"/>
                      <a:pt x="50" y="69"/>
                      <a:pt x="50" y="69"/>
                    </a:cubicBezTo>
                    <a:cubicBezTo>
                      <a:pt x="52" y="69"/>
                      <a:pt x="52" y="69"/>
                      <a:pt x="52" y="69"/>
                    </a:cubicBezTo>
                    <a:lnTo>
                      <a:pt x="53" y="72"/>
                    </a:lnTo>
                    <a:close/>
                    <a:moveTo>
                      <a:pt x="33" y="53"/>
                    </a:moveTo>
                    <a:cubicBezTo>
                      <a:pt x="31" y="53"/>
                      <a:pt x="30" y="51"/>
                      <a:pt x="29" y="50"/>
                    </a:cubicBezTo>
                    <a:cubicBezTo>
                      <a:pt x="28" y="49"/>
                      <a:pt x="28" y="48"/>
                      <a:pt x="28" y="47"/>
                    </a:cubicBezTo>
                    <a:cubicBezTo>
                      <a:pt x="29" y="47"/>
                      <a:pt x="30" y="48"/>
                      <a:pt x="30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1" y="50"/>
                      <a:pt x="33" y="51"/>
                      <a:pt x="33" y="53"/>
                    </a:cubicBezTo>
                    <a:moveTo>
                      <a:pt x="46" y="63"/>
                    </a:moveTo>
                    <a:cubicBezTo>
                      <a:pt x="45" y="64"/>
                      <a:pt x="45" y="65"/>
                      <a:pt x="43" y="66"/>
                    </a:cubicBezTo>
                    <a:cubicBezTo>
                      <a:pt x="43" y="67"/>
                      <a:pt x="41" y="67"/>
                      <a:pt x="39" y="68"/>
                    </a:cubicBezTo>
                    <a:cubicBezTo>
                      <a:pt x="40" y="67"/>
                      <a:pt x="40" y="67"/>
                      <a:pt x="41" y="66"/>
                    </a:cubicBezTo>
                    <a:cubicBezTo>
                      <a:pt x="42" y="65"/>
                      <a:pt x="43" y="64"/>
                      <a:pt x="43" y="63"/>
                    </a:cubicBezTo>
                    <a:cubicBezTo>
                      <a:pt x="44" y="63"/>
                      <a:pt x="45" y="63"/>
                      <a:pt x="46" y="63"/>
                    </a:cubicBezTo>
                    <a:moveTo>
                      <a:pt x="65" y="88"/>
                    </a:moveTo>
                    <a:cubicBezTo>
                      <a:pt x="64" y="89"/>
                      <a:pt x="64" y="89"/>
                      <a:pt x="64" y="89"/>
                    </a:cubicBezTo>
                    <a:cubicBezTo>
                      <a:pt x="63" y="88"/>
                      <a:pt x="64" y="86"/>
                      <a:pt x="63" y="86"/>
                    </a:cubicBezTo>
                    <a:cubicBezTo>
                      <a:pt x="61" y="86"/>
                      <a:pt x="60" y="84"/>
                      <a:pt x="60" y="84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1" y="84"/>
                      <a:pt x="61" y="83"/>
                      <a:pt x="62" y="84"/>
                    </a:cubicBezTo>
                    <a:cubicBezTo>
                      <a:pt x="62" y="84"/>
                      <a:pt x="63" y="84"/>
                      <a:pt x="63" y="85"/>
                    </a:cubicBezTo>
                    <a:cubicBezTo>
                      <a:pt x="63" y="86"/>
                      <a:pt x="64" y="85"/>
                      <a:pt x="65" y="86"/>
                    </a:cubicBezTo>
                    <a:cubicBezTo>
                      <a:pt x="65" y="86"/>
                      <a:pt x="65" y="87"/>
                      <a:pt x="65" y="88"/>
                    </a:cubicBezTo>
                    <a:moveTo>
                      <a:pt x="41" y="60"/>
                    </a:moveTo>
                    <a:cubicBezTo>
                      <a:pt x="40" y="62"/>
                      <a:pt x="39" y="63"/>
                      <a:pt x="38" y="64"/>
                    </a:cubicBezTo>
                    <a:cubicBezTo>
                      <a:pt x="37" y="64"/>
                      <a:pt x="36" y="65"/>
                      <a:pt x="34" y="64"/>
                    </a:cubicBezTo>
                    <a:cubicBezTo>
                      <a:pt x="35" y="63"/>
                      <a:pt x="36" y="63"/>
                      <a:pt x="37" y="63"/>
                    </a:cubicBezTo>
                    <a:cubicBezTo>
                      <a:pt x="39" y="60"/>
                      <a:pt x="39" y="60"/>
                      <a:pt x="39" y="60"/>
                    </a:cubicBezTo>
                    <a:lnTo>
                      <a:pt x="41" y="60"/>
                    </a:lnTo>
                    <a:close/>
                    <a:moveTo>
                      <a:pt x="46" y="72"/>
                    </a:moveTo>
                    <a:cubicBezTo>
                      <a:pt x="45" y="73"/>
                      <a:pt x="44" y="73"/>
                      <a:pt x="43" y="73"/>
                    </a:cubicBezTo>
                    <a:cubicBezTo>
                      <a:pt x="42" y="71"/>
                      <a:pt x="42" y="71"/>
                      <a:pt x="42" y="71"/>
                    </a:cubicBezTo>
                    <a:cubicBezTo>
                      <a:pt x="45" y="71"/>
                      <a:pt x="45" y="71"/>
                      <a:pt x="45" y="71"/>
                    </a:cubicBezTo>
                    <a:lnTo>
                      <a:pt x="46" y="72"/>
                    </a:lnTo>
                    <a:close/>
                    <a:moveTo>
                      <a:pt x="27" y="53"/>
                    </a:moveTo>
                    <a:cubicBezTo>
                      <a:pt x="26" y="54"/>
                      <a:pt x="25" y="54"/>
                      <a:pt x="24" y="56"/>
                    </a:cubicBezTo>
                    <a:cubicBezTo>
                      <a:pt x="24" y="55"/>
                      <a:pt x="24" y="54"/>
                      <a:pt x="24" y="54"/>
                    </a:cubicBezTo>
                    <a:cubicBezTo>
                      <a:pt x="24" y="53"/>
                      <a:pt x="25" y="52"/>
                      <a:pt x="25" y="52"/>
                    </a:cubicBezTo>
                    <a:cubicBezTo>
                      <a:pt x="26" y="52"/>
                      <a:pt x="26" y="52"/>
                      <a:pt x="27" y="53"/>
                    </a:cubicBezTo>
                    <a:moveTo>
                      <a:pt x="30" y="56"/>
                    </a:moveTo>
                    <a:cubicBezTo>
                      <a:pt x="30" y="58"/>
                      <a:pt x="30" y="59"/>
                      <a:pt x="28" y="60"/>
                    </a:cubicBezTo>
                    <a:cubicBezTo>
                      <a:pt x="28" y="60"/>
                      <a:pt x="27" y="61"/>
                      <a:pt x="27" y="61"/>
                    </a:cubicBezTo>
                    <a:cubicBezTo>
                      <a:pt x="27" y="59"/>
                      <a:pt x="28" y="58"/>
                      <a:pt x="28" y="57"/>
                    </a:cubicBezTo>
                    <a:cubicBezTo>
                      <a:pt x="29" y="56"/>
                      <a:pt x="30" y="56"/>
                      <a:pt x="30" y="56"/>
                    </a:cubicBezTo>
                    <a:moveTo>
                      <a:pt x="34" y="60"/>
                    </a:moveTo>
                    <a:cubicBezTo>
                      <a:pt x="33" y="63"/>
                      <a:pt x="33" y="63"/>
                      <a:pt x="33" y="63"/>
                    </a:cubicBezTo>
                    <a:cubicBezTo>
                      <a:pt x="31" y="65"/>
                      <a:pt x="30" y="64"/>
                      <a:pt x="28" y="64"/>
                    </a:cubicBezTo>
                    <a:cubicBezTo>
                      <a:pt x="30" y="63"/>
                      <a:pt x="32" y="61"/>
                      <a:pt x="33" y="60"/>
                    </a:cubicBezTo>
                    <a:cubicBezTo>
                      <a:pt x="33" y="59"/>
                      <a:pt x="33" y="60"/>
                      <a:pt x="34" y="60"/>
                    </a:cubicBezTo>
                    <a:moveTo>
                      <a:pt x="35" y="73"/>
                    </a:moveTo>
                    <a:cubicBezTo>
                      <a:pt x="35" y="74"/>
                      <a:pt x="35" y="77"/>
                      <a:pt x="35" y="77"/>
                    </a:cubicBezTo>
                    <a:cubicBezTo>
                      <a:pt x="34" y="75"/>
                      <a:pt x="33" y="73"/>
                      <a:pt x="31" y="73"/>
                    </a:cubicBezTo>
                    <a:cubicBezTo>
                      <a:pt x="31" y="72"/>
                      <a:pt x="30" y="72"/>
                      <a:pt x="30" y="71"/>
                    </a:cubicBezTo>
                    <a:cubicBezTo>
                      <a:pt x="29" y="70"/>
                      <a:pt x="28" y="71"/>
                      <a:pt x="27" y="70"/>
                    </a:cubicBezTo>
                    <a:cubicBezTo>
                      <a:pt x="26" y="70"/>
                      <a:pt x="25" y="70"/>
                      <a:pt x="24" y="71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30" y="68"/>
                      <a:pt x="30" y="69"/>
                    </a:cubicBezTo>
                    <a:cubicBezTo>
                      <a:pt x="31" y="70"/>
                      <a:pt x="33" y="71"/>
                      <a:pt x="33" y="71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4" y="72"/>
                      <a:pt x="35" y="73"/>
                      <a:pt x="35" y="73"/>
                    </a:cubicBezTo>
                    <a:moveTo>
                      <a:pt x="34" y="81"/>
                    </a:moveTo>
                    <a:cubicBezTo>
                      <a:pt x="32" y="83"/>
                      <a:pt x="32" y="83"/>
                      <a:pt x="32" y="83"/>
                    </a:cubicBezTo>
                    <a:cubicBezTo>
                      <a:pt x="31" y="82"/>
                      <a:pt x="32" y="81"/>
                      <a:pt x="31" y="80"/>
                    </a:cubicBezTo>
                    <a:cubicBezTo>
                      <a:pt x="31" y="80"/>
                      <a:pt x="32" y="79"/>
                      <a:pt x="31" y="79"/>
                    </a:cubicBezTo>
                    <a:cubicBezTo>
                      <a:pt x="31" y="78"/>
                      <a:pt x="28" y="77"/>
                      <a:pt x="28" y="77"/>
                    </a:cubicBezTo>
                    <a:cubicBezTo>
                      <a:pt x="27" y="77"/>
                      <a:pt x="26" y="76"/>
                      <a:pt x="25" y="75"/>
                    </a:cubicBezTo>
                    <a:cubicBezTo>
                      <a:pt x="24" y="75"/>
                      <a:pt x="23" y="75"/>
                      <a:pt x="22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2" y="74"/>
                      <a:pt x="22" y="72"/>
                      <a:pt x="24" y="72"/>
                    </a:cubicBezTo>
                    <a:cubicBezTo>
                      <a:pt x="25" y="72"/>
                      <a:pt x="26" y="72"/>
                      <a:pt x="26" y="73"/>
                    </a:cubicBezTo>
                    <a:cubicBezTo>
                      <a:pt x="27" y="73"/>
                      <a:pt x="28" y="74"/>
                      <a:pt x="28" y="75"/>
                    </a:cubicBezTo>
                    <a:cubicBezTo>
                      <a:pt x="30" y="76"/>
                      <a:pt x="31" y="76"/>
                      <a:pt x="31" y="77"/>
                    </a:cubicBezTo>
                    <a:cubicBezTo>
                      <a:pt x="31" y="78"/>
                      <a:pt x="32" y="78"/>
                      <a:pt x="32" y="78"/>
                    </a:cubicBezTo>
                    <a:cubicBezTo>
                      <a:pt x="34" y="78"/>
                      <a:pt x="33" y="80"/>
                      <a:pt x="34" y="81"/>
                    </a:cubicBezTo>
                    <a:moveTo>
                      <a:pt x="30" y="85"/>
                    </a:moveTo>
                    <a:cubicBezTo>
                      <a:pt x="29" y="87"/>
                      <a:pt x="29" y="87"/>
                      <a:pt x="29" y="87"/>
                    </a:cubicBezTo>
                    <a:cubicBezTo>
                      <a:pt x="27" y="83"/>
                      <a:pt x="27" y="83"/>
                      <a:pt x="27" y="83"/>
                    </a:cubicBezTo>
                    <a:cubicBezTo>
                      <a:pt x="25" y="81"/>
                      <a:pt x="23" y="81"/>
                      <a:pt x="22" y="80"/>
                    </a:cubicBezTo>
                    <a:cubicBezTo>
                      <a:pt x="21" y="79"/>
                      <a:pt x="21" y="80"/>
                      <a:pt x="20" y="80"/>
                    </a:cubicBezTo>
                    <a:cubicBezTo>
                      <a:pt x="20" y="79"/>
                      <a:pt x="20" y="78"/>
                      <a:pt x="21" y="77"/>
                    </a:cubicBezTo>
                    <a:cubicBezTo>
                      <a:pt x="22" y="77"/>
                      <a:pt x="22" y="77"/>
                      <a:pt x="22" y="77"/>
                    </a:cubicBezTo>
                    <a:cubicBezTo>
                      <a:pt x="24" y="78"/>
                      <a:pt x="24" y="78"/>
                      <a:pt x="24" y="78"/>
                    </a:cubicBezTo>
                    <a:cubicBezTo>
                      <a:pt x="25" y="79"/>
                      <a:pt x="27" y="79"/>
                      <a:pt x="27" y="81"/>
                    </a:cubicBezTo>
                    <a:cubicBezTo>
                      <a:pt x="27" y="81"/>
                      <a:pt x="26" y="81"/>
                      <a:pt x="27" y="82"/>
                    </a:cubicBezTo>
                    <a:cubicBezTo>
                      <a:pt x="30" y="83"/>
                      <a:pt x="30" y="83"/>
                      <a:pt x="30" y="83"/>
                    </a:cubicBezTo>
                    <a:lnTo>
                      <a:pt x="30" y="85"/>
                    </a:lnTo>
                    <a:close/>
                    <a:moveTo>
                      <a:pt x="23" y="87"/>
                    </a:moveTo>
                    <a:cubicBezTo>
                      <a:pt x="23" y="90"/>
                      <a:pt x="19" y="92"/>
                      <a:pt x="19" y="92"/>
                    </a:cubicBezTo>
                    <a:cubicBezTo>
                      <a:pt x="19" y="91"/>
                      <a:pt x="20" y="90"/>
                      <a:pt x="20" y="88"/>
                    </a:cubicBezTo>
                    <a:cubicBezTo>
                      <a:pt x="20" y="88"/>
                      <a:pt x="19" y="87"/>
                      <a:pt x="18" y="87"/>
                    </a:cubicBezTo>
                    <a:cubicBezTo>
                      <a:pt x="17" y="87"/>
                      <a:pt x="17" y="88"/>
                      <a:pt x="17" y="89"/>
                    </a:cubicBezTo>
                    <a:cubicBezTo>
                      <a:pt x="16" y="90"/>
                      <a:pt x="15" y="92"/>
                      <a:pt x="14" y="93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4" y="91"/>
                      <a:pt x="14" y="86"/>
                      <a:pt x="16" y="84"/>
                    </a:cubicBezTo>
                    <a:cubicBezTo>
                      <a:pt x="17" y="83"/>
                      <a:pt x="18" y="83"/>
                      <a:pt x="20" y="82"/>
                    </a:cubicBezTo>
                    <a:cubicBezTo>
                      <a:pt x="21" y="83"/>
                      <a:pt x="21" y="83"/>
                      <a:pt x="21" y="83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21" y="85"/>
                      <a:pt x="23" y="86"/>
                      <a:pt x="23" y="87"/>
                    </a:cubicBezTo>
                    <a:moveTo>
                      <a:pt x="14" y="86"/>
                    </a:moveTo>
                    <a:cubicBezTo>
                      <a:pt x="14" y="87"/>
                      <a:pt x="13" y="88"/>
                      <a:pt x="13" y="89"/>
                    </a:cubicBezTo>
                    <a:cubicBezTo>
                      <a:pt x="12" y="88"/>
                      <a:pt x="12" y="86"/>
                      <a:pt x="10" y="86"/>
                    </a:cubicBezTo>
                    <a:cubicBezTo>
                      <a:pt x="9" y="88"/>
                      <a:pt x="9" y="89"/>
                      <a:pt x="10" y="92"/>
                    </a:cubicBezTo>
                    <a:cubicBezTo>
                      <a:pt x="9" y="93"/>
                      <a:pt x="9" y="93"/>
                      <a:pt x="8" y="94"/>
                    </a:cubicBezTo>
                    <a:cubicBezTo>
                      <a:pt x="7" y="93"/>
                      <a:pt x="7" y="91"/>
                      <a:pt x="7" y="90"/>
                    </a:cubicBezTo>
                    <a:cubicBezTo>
                      <a:pt x="7" y="88"/>
                      <a:pt x="8" y="86"/>
                      <a:pt x="8" y="85"/>
                    </a:cubicBezTo>
                    <a:cubicBezTo>
                      <a:pt x="9" y="84"/>
                      <a:pt x="9" y="83"/>
                      <a:pt x="10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2" y="82"/>
                      <a:pt x="12" y="83"/>
                      <a:pt x="12" y="84"/>
                    </a:cubicBezTo>
                    <a:cubicBezTo>
                      <a:pt x="12" y="84"/>
                      <a:pt x="14" y="85"/>
                      <a:pt x="14" y="86"/>
                    </a:cubicBezTo>
                    <a:moveTo>
                      <a:pt x="7" y="89"/>
                    </a:moveTo>
                    <a:cubicBezTo>
                      <a:pt x="7" y="89"/>
                      <a:pt x="6" y="88"/>
                      <a:pt x="5" y="88"/>
                    </a:cubicBezTo>
                    <a:cubicBezTo>
                      <a:pt x="4" y="90"/>
                      <a:pt x="5" y="91"/>
                      <a:pt x="5" y="92"/>
                    </a:cubicBezTo>
                    <a:cubicBezTo>
                      <a:pt x="5" y="93"/>
                      <a:pt x="5" y="94"/>
                      <a:pt x="5" y="94"/>
                    </a:cubicBezTo>
                    <a:cubicBezTo>
                      <a:pt x="4" y="94"/>
                      <a:pt x="3" y="93"/>
                      <a:pt x="3" y="92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5" y="85"/>
                      <a:pt x="5" y="85"/>
                      <a:pt x="5" y="85"/>
                    </a:cubicBezTo>
                    <a:cubicBezTo>
                      <a:pt x="7" y="86"/>
                      <a:pt x="7" y="87"/>
                      <a:pt x="7" y="89"/>
                    </a:cubicBezTo>
                    <a:moveTo>
                      <a:pt x="61" y="16"/>
                    </a:moveTo>
                    <a:cubicBezTo>
                      <a:pt x="61" y="15"/>
                      <a:pt x="61" y="12"/>
                      <a:pt x="60" y="11"/>
                    </a:cubicBezTo>
                    <a:cubicBezTo>
                      <a:pt x="60" y="10"/>
                      <a:pt x="58" y="10"/>
                      <a:pt x="57" y="9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4" y="10"/>
                      <a:pt x="54" y="11"/>
                      <a:pt x="54" y="12"/>
                    </a:cubicBezTo>
                    <a:cubicBezTo>
                      <a:pt x="56" y="13"/>
                      <a:pt x="57" y="15"/>
                      <a:pt x="58" y="17"/>
                    </a:cubicBezTo>
                    <a:cubicBezTo>
                      <a:pt x="59" y="17"/>
                      <a:pt x="59" y="17"/>
                      <a:pt x="59" y="17"/>
                    </a:cubicBezTo>
                    <a:cubicBezTo>
                      <a:pt x="60" y="16"/>
                      <a:pt x="60" y="17"/>
                      <a:pt x="61" y="16"/>
                    </a:cubicBezTo>
                    <a:moveTo>
                      <a:pt x="52" y="18"/>
                    </a:moveTo>
                    <a:cubicBezTo>
                      <a:pt x="52" y="17"/>
                      <a:pt x="52" y="17"/>
                      <a:pt x="52" y="17"/>
                    </a:cubicBezTo>
                    <a:cubicBezTo>
                      <a:pt x="50" y="17"/>
                      <a:pt x="50" y="15"/>
                      <a:pt x="49" y="15"/>
                    </a:cubicBezTo>
                    <a:cubicBezTo>
                      <a:pt x="49" y="15"/>
                      <a:pt x="48" y="15"/>
                      <a:pt x="47" y="15"/>
                    </a:cubicBezTo>
                    <a:cubicBezTo>
                      <a:pt x="47" y="16"/>
                      <a:pt x="47" y="16"/>
                      <a:pt x="48" y="16"/>
                    </a:cubicBezTo>
                    <a:cubicBezTo>
                      <a:pt x="49" y="16"/>
                      <a:pt x="49" y="17"/>
                      <a:pt x="50" y="18"/>
                    </a:cubicBezTo>
                    <a:lnTo>
                      <a:pt x="52" y="18"/>
                    </a:lnTo>
                    <a:close/>
                    <a:moveTo>
                      <a:pt x="56" y="21"/>
                    </a:moveTo>
                    <a:cubicBezTo>
                      <a:pt x="56" y="21"/>
                      <a:pt x="57" y="21"/>
                      <a:pt x="56" y="21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0" y="21"/>
                      <a:pt x="49" y="21"/>
                      <a:pt x="49" y="21"/>
                    </a:cubicBezTo>
                    <a:cubicBezTo>
                      <a:pt x="48" y="21"/>
                      <a:pt x="48" y="21"/>
                      <a:pt x="48" y="21"/>
                    </a:cubicBezTo>
                    <a:cubicBezTo>
                      <a:pt x="49" y="23"/>
                      <a:pt x="49" y="26"/>
                      <a:pt x="49" y="28"/>
                    </a:cubicBezTo>
                    <a:cubicBezTo>
                      <a:pt x="50" y="28"/>
                      <a:pt x="51" y="29"/>
                      <a:pt x="51" y="30"/>
                    </a:cubicBezTo>
                    <a:cubicBezTo>
                      <a:pt x="52" y="31"/>
                      <a:pt x="53" y="31"/>
                      <a:pt x="54" y="32"/>
                    </a:cubicBezTo>
                    <a:cubicBezTo>
                      <a:pt x="54" y="32"/>
                      <a:pt x="55" y="31"/>
                      <a:pt x="55" y="30"/>
                    </a:cubicBezTo>
                    <a:cubicBezTo>
                      <a:pt x="54" y="29"/>
                      <a:pt x="52" y="30"/>
                      <a:pt x="52" y="27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50" y="25"/>
                      <a:pt x="50" y="24"/>
                      <a:pt x="50" y="23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50" y="23"/>
                      <a:pt x="50" y="23"/>
                      <a:pt x="51" y="23"/>
                    </a:cubicBezTo>
                    <a:cubicBezTo>
                      <a:pt x="52" y="23"/>
                      <a:pt x="53" y="24"/>
                      <a:pt x="54" y="23"/>
                    </a:cubicBezTo>
                    <a:cubicBezTo>
                      <a:pt x="54" y="23"/>
                      <a:pt x="54" y="21"/>
                      <a:pt x="55" y="21"/>
                    </a:cubicBezTo>
                    <a:cubicBezTo>
                      <a:pt x="55" y="21"/>
                      <a:pt x="56" y="21"/>
                      <a:pt x="56" y="21"/>
                    </a:cubicBezTo>
                    <a:moveTo>
                      <a:pt x="43" y="15"/>
                    </a:moveTo>
                    <a:cubicBezTo>
                      <a:pt x="43" y="15"/>
                      <a:pt x="41" y="16"/>
                      <a:pt x="40" y="16"/>
                    </a:cubicBezTo>
                    <a:cubicBezTo>
                      <a:pt x="39" y="16"/>
                      <a:pt x="38" y="17"/>
                      <a:pt x="38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2" y="17"/>
                      <a:pt x="43" y="16"/>
                      <a:pt x="43" y="15"/>
                    </a:cubicBezTo>
                    <a:moveTo>
                      <a:pt x="37" y="12"/>
                    </a:moveTo>
                    <a:cubicBezTo>
                      <a:pt x="37" y="10"/>
                      <a:pt x="34" y="10"/>
                      <a:pt x="33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0" y="9"/>
                      <a:pt x="29" y="11"/>
                      <a:pt x="29" y="13"/>
                    </a:cubicBezTo>
                    <a:cubicBezTo>
                      <a:pt x="30" y="16"/>
                      <a:pt x="31" y="14"/>
                      <a:pt x="32" y="16"/>
                    </a:cubicBezTo>
                    <a:cubicBezTo>
                      <a:pt x="33" y="15"/>
                      <a:pt x="36" y="13"/>
                      <a:pt x="37" y="12"/>
                    </a:cubicBezTo>
                    <a:moveTo>
                      <a:pt x="53" y="36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5"/>
                      <a:pt x="50" y="35"/>
                      <a:pt x="50" y="35"/>
                    </a:cubicBezTo>
                    <a:lnTo>
                      <a:pt x="53" y="36"/>
                    </a:lnTo>
                    <a:close/>
                    <a:moveTo>
                      <a:pt x="41" y="21"/>
                    </a:moveTo>
                    <a:cubicBezTo>
                      <a:pt x="41" y="21"/>
                      <a:pt x="40" y="20"/>
                      <a:pt x="40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1"/>
                      <a:pt x="34" y="21"/>
                      <a:pt x="35" y="21"/>
                    </a:cubicBezTo>
                    <a:cubicBezTo>
                      <a:pt x="35" y="22"/>
                      <a:pt x="36" y="23"/>
                      <a:pt x="36" y="23"/>
                    </a:cubicBezTo>
                    <a:cubicBezTo>
                      <a:pt x="37" y="23"/>
                      <a:pt x="37" y="23"/>
                      <a:pt x="38" y="23"/>
                    </a:cubicBezTo>
                    <a:cubicBezTo>
                      <a:pt x="39" y="23"/>
                      <a:pt x="39" y="22"/>
                      <a:pt x="39" y="23"/>
                    </a:cubicBezTo>
                    <a:cubicBezTo>
                      <a:pt x="39" y="24"/>
                      <a:pt x="39" y="25"/>
                      <a:pt x="39" y="26"/>
                    </a:cubicBezTo>
                    <a:cubicBezTo>
                      <a:pt x="39" y="28"/>
                      <a:pt x="37" y="28"/>
                      <a:pt x="36" y="29"/>
                    </a:cubicBezTo>
                    <a:cubicBezTo>
                      <a:pt x="36" y="30"/>
                      <a:pt x="35" y="31"/>
                      <a:pt x="36" y="32"/>
                    </a:cubicBezTo>
                    <a:cubicBezTo>
                      <a:pt x="36" y="31"/>
                      <a:pt x="37" y="31"/>
                      <a:pt x="38" y="30"/>
                    </a:cubicBezTo>
                    <a:cubicBezTo>
                      <a:pt x="38" y="30"/>
                      <a:pt x="39" y="29"/>
                      <a:pt x="40" y="28"/>
                    </a:cubicBezTo>
                    <a:cubicBezTo>
                      <a:pt x="40" y="26"/>
                      <a:pt x="41" y="24"/>
                      <a:pt x="41" y="21"/>
                    </a:cubicBezTo>
                    <a:moveTo>
                      <a:pt x="39" y="35"/>
                    </a:moveTo>
                    <a:cubicBezTo>
                      <a:pt x="38" y="34"/>
                      <a:pt x="37" y="35"/>
                      <a:pt x="36" y="35"/>
                    </a:cubicBezTo>
                    <a:cubicBezTo>
                      <a:pt x="36" y="35"/>
                      <a:pt x="36" y="36"/>
                      <a:pt x="36" y="36"/>
                    </a:cubicBezTo>
                    <a:cubicBezTo>
                      <a:pt x="37" y="35"/>
                      <a:pt x="39" y="35"/>
                      <a:pt x="39" y="35"/>
                    </a:cubicBezTo>
                  </a:path>
                </a:pathLst>
              </a:custGeom>
              <a:solidFill>
                <a:srgbClr val="FF6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1"/>
                <a:endParaRPr lang="en-GB" dirty="0"/>
              </a:p>
            </p:txBody>
          </p:sp>
        </p:grpSp>
      </p:grpSp>
      <p:sp>
        <p:nvSpPr>
          <p:cNvPr id="3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32885" y="1504950"/>
            <a:ext cx="3600000" cy="1152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2800"/>
              </a:lnSpc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edit </a:t>
            </a:r>
            <a:br>
              <a:rPr lang="en-GB" noProof="0" dirty="0" smtClean="0"/>
            </a:br>
            <a:r>
              <a:rPr lang="en-GB" noProof="0" dirty="0" smtClean="0"/>
              <a:t>Master title </a:t>
            </a:r>
            <a:br>
              <a:rPr lang="en-GB" noProof="0" dirty="0" smtClean="0"/>
            </a:br>
            <a:r>
              <a:rPr lang="en-GB" noProof="0" dirty="0" smtClean="0"/>
              <a:t>style</a:t>
            </a:r>
            <a:endParaRPr lang="en-GB" noProof="0" dirty="0"/>
          </a:p>
        </p:txBody>
      </p:sp>
      <p:sp>
        <p:nvSpPr>
          <p:cNvPr id="39" name="Subtitle 2"/>
          <p:cNvSpPr>
            <a:spLocks noGrp="1"/>
          </p:cNvSpPr>
          <p:nvPr>
            <p:ph type="subTitle" idx="1"/>
          </p:nvPr>
        </p:nvSpPr>
        <p:spPr bwMode="gray">
          <a:xfrm>
            <a:off x="632885" y="2811826"/>
            <a:ext cx="3600000" cy="306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1600"/>
              </a:lnSpc>
              <a:buNone/>
              <a:defRPr sz="1300" b="1" i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32885" y="3255065"/>
            <a:ext cx="3600000" cy="3314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1200"/>
              </a:lnSpc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32885" y="4167992"/>
            <a:ext cx="3600000" cy="21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1600"/>
              </a:lnSpc>
              <a:buNone/>
              <a:defRPr sz="10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45" name="Text Placeholder 5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8651" y="275615"/>
            <a:ext cx="3600000" cy="1795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ts val="1300"/>
              </a:lnSpc>
              <a:defRPr sz="1000" baseline="0"/>
            </a:lvl1pPr>
            <a:lvl2pPr>
              <a:lnSpc>
                <a:spcPts val="1400"/>
              </a:lnSpc>
              <a:defRPr sz="1300"/>
            </a:lvl2pPr>
            <a:lvl3pPr>
              <a:lnSpc>
                <a:spcPts val="1400"/>
              </a:lnSpc>
              <a:defRPr sz="1300"/>
            </a:lvl3pPr>
            <a:lvl4pPr>
              <a:lnSpc>
                <a:spcPts val="1400"/>
              </a:lnSpc>
              <a:defRPr sz="1300"/>
            </a:lvl4pPr>
            <a:lvl5pPr>
              <a:lnSpc>
                <a:spcPts val="1400"/>
              </a:lnSpc>
              <a:defRPr sz="1300"/>
            </a:lvl5pPr>
          </a:lstStyle>
          <a:p>
            <a:pPr lvl="0"/>
            <a:r>
              <a:rPr lang="en-GB" dirty="0" smtClean="0"/>
              <a:t>[EB / MBB] DD Month YYYY</a:t>
            </a:r>
          </a:p>
        </p:txBody>
      </p:sp>
      <p:sp>
        <p:nvSpPr>
          <p:cNvPr id="46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628651" y="492027"/>
            <a:ext cx="3600000" cy="1795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ts val="1300"/>
              </a:lnSpc>
              <a:defRPr sz="1000" baseline="0"/>
            </a:lvl1pPr>
            <a:lvl2pPr>
              <a:lnSpc>
                <a:spcPts val="1400"/>
              </a:lnSpc>
              <a:defRPr sz="1300"/>
            </a:lvl2pPr>
            <a:lvl3pPr>
              <a:lnSpc>
                <a:spcPts val="1400"/>
              </a:lnSpc>
              <a:defRPr sz="1300"/>
            </a:lvl3pPr>
            <a:lvl4pPr>
              <a:lnSpc>
                <a:spcPts val="1400"/>
              </a:lnSpc>
              <a:defRPr sz="1300"/>
            </a:lvl4pPr>
            <a:lvl5pPr>
              <a:lnSpc>
                <a:spcPts val="1400"/>
              </a:lnSpc>
              <a:defRPr sz="1300"/>
            </a:lvl5pPr>
          </a:lstStyle>
          <a:p>
            <a:pPr lvl="0"/>
            <a:r>
              <a:rPr lang="en-GB" dirty="0" smtClean="0"/>
              <a:t>Agenda item</a:t>
            </a: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8067675" y="-81579"/>
            <a:ext cx="1079500" cy="1159622"/>
            <a:chOff x="8067675" y="-75359"/>
            <a:chExt cx="1079500" cy="1159622"/>
          </a:xfrm>
        </p:grpSpPr>
        <p:sp>
          <p:nvSpPr>
            <p:cNvPr id="48" name="Freeform 17"/>
            <p:cNvSpPr>
              <a:spLocks/>
            </p:cNvSpPr>
            <p:nvPr userDrawn="1"/>
          </p:nvSpPr>
          <p:spPr bwMode="auto">
            <a:xfrm>
              <a:off x="8067675" y="3175"/>
              <a:ext cx="1079500" cy="1081088"/>
            </a:xfrm>
            <a:custGeom>
              <a:avLst/>
              <a:gdLst>
                <a:gd name="T0" fmla="*/ 0 w 680"/>
                <a:gd name="T1" fmla="*/ 0 h 681"/>
                <a:gd name="T2" fmla="*/ 680 w 680"/>
                <a:gd name="T3" fmla="*/ 681 h 681"/>
                <a:gd name="T4" fmla="*/ 680 w 680"/>
                <a:gd name="T5" fmla="*/ 450 h 681"/>
                <a:gd name="T6" fmla="*/ 230 w 680"/>
                <a:gd name="T7" fmla="*/ 0 h 681"/>
                <a:gd name="T8" fmla="*/ 0 w 680"/>
                <a:gd name="T9" fmla="*/ 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0" h="681">
                  <a:moveTo>
                    <a:pt x="0" y="0"/>
                  </a:moveTo>
                  <a:lnTo>
                    <a:pt x="680" y="681"/>
                  </a:lnTo>
                  <a:lnTo>
                    <a:pt x="680" y="450"/>
                  </a:lnTo>
                  <a:lnTo>
                    <a:pt x="2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A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8163829" y="328293"/>
              <a:ext cx="1053525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200" dirty="0" smtClean="0"/>
                <a:t>Confidential</a:t>
              </a:r>
              <a:endParaRPr lang="en-GB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84318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 userDrawn="1"/>
        </p:nvGrpSpPr>
        <p:grpSpPr>
          <a:xfrm>
            <a:off x="0" y="4452496"/>
            <a:ext cx="9144000" cy="691003"/>
            <a:chOff x="0" y="4452496"/>
            <a:chExt cx="9144000" cy="691003"/>
          </a:xfrm>
        </p:grpSpPr>
        <p:sp>
          <p:nvSpPr>
            <p:cNvPr id="20" name="Rectangle 8"/>
            <p:cNvSpPr>
              <a:spLocks noChangeArrowheads="1"/>
            </p:cNvSpPr>
            <p:nvPr userDrawn="1"/>
          </p:nvSpPr>
          <p:spPr bwMode="gray">
            <a:xfrm>
              <a:off x="0" y="4452496"/>
              <a:ext cx="9144000" cy="691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grpSp>
          <p:nvGrpSpPr>
            <p:cNvPr id="23" name="Group 22"/>
            <p:cNvGrpSpPr/>
            <p:nvPr userDrawn="1"/>
          </p:nvGrpSpPr>
          <p:grpSpPr>
            <a:xfrm>
              <a:off x="7664311" y="4614961"/>
              <a:ext cx="1247397" cy="307485"/>
              <a:chOff x="7664311" y="4614961"/>
              <a:chExt cx="1247397" cy="307485"/>
            </a:xfrm>
          </p:grpSpPr>
          <p:sp>
            <p:nvSpPr>
              <p:cNvPr id="21" name="Freeform 5"/>
              <p:cNvSpPr>
                <a:spLocks noEditPoints="1"/>
              </p:cNvSpPr>
              <p:nvPr userDrawn="1"/>
            </p:nvSpPr>
            <p:spPr bwMode="gray">
              <a:xfrm>
                <a:off x="7664311" y="4680755"/>
                <a:ext cx="721047" cy="241691"/>
              </a:xfrm>
              <a:custGeom>
                <a:avLst/>
                <a:gdLst>
                  <a:gd name="T0" fmla="*/ 219 w 227"/>
                  <a:gd name="T1" fmla="*/ 50 h 76"/>
                  <a:gd name="T2" fmla="*/ 219 w 227"/>
                  <a:gd name="T3" fmla="*/ 69 h 76"/>
                  <a:gd name="T4" fmla="*/ 189 w 227"/>
                  <a:gd name="T5" fmla="*/ 76 h 76"/>
                  <a:gd name="T6" fmla="*/ 145 w 227"/>
                  <a:gd name="T7" fmla="*/ 40 h 76"/>
                  <a:gd name="T8" fmla="*/ 188 w 227"/>
                  <a:gd name="T9" fmla="*/ 0 h 76"/>
                  <a:gd name="T10" fmla="*/ 203 w 227"/>
                  <a:gd name="T11" fmla="*/ 2 h 76"/>
                  <a:gd name="T12" fmla="*/ 210 w 227"/>
                  <a:gd name="T13" fmla="*/ 5 h 76"/>
                  <a:gd name="T14" fmla="*/ 213 w 227"/>
                  <a:gd name="T15" fmla="*/ 0 h 76"/>
                  <a:gd name="T16" fmla="*/ 216 w 227"/>
                  <a:gd name="T17" fmla="*/ 0 h 76"/>
                  <a:gd name="T18" fmla="*/ 218 w 227"/>
                  <a:gd name="T19" fmla="*/ 25 h 76"/>
                  <a:gd name="T20" fmla="*/ 215 w 227"/>
                  <a:gd name="T21" fmla="*/ 25 h 76"/>
                  <a:gd name="T22" fmla="*/ 208 w 227"/>
                  <a:gd name="T23" fmla="*/ 13 h 76"/>
                  <a:gd name="T24" fmla="*/ 189 w 227"/>
                  <a:gd name="T25" fmla="*/ 5 h 76"/>
                  <a:gd name="T26" fmla="*/ 162 w 227"/>
                  <a:gd name="T27" fmla="*/ 38 h 76"/>
                  <a:gd name="T28" fmla="*/ 190 w 227"/>
                  <a:gd name="T29" fmla="*/ 71 h 76"/>
                  <a:gd name="T30" fmla="*/ 204 w 227"/>
                  <a:gd name="T31" fmla="*/ 67 h 76"/>
                  <a:gd name="T32" fmla="*/ 204 w 227"/>
                  <a:gd name="T33" fmla="*/ 48 h 76"/>
                  <a:gd name="T34" fmla="*/ 194 w 227"/>
                  <a:gd name="T35" fmla="*/ 39 h 76"/>
                  <a:gd name="T36" fmla="*/ 194 w 227"/>
                  <a:gd name="T37" fmla="*/ 37 h 76"/>
                  <a:gd name="T38" fmla="*/ 227 w 227"/>
                  <a:gd name="T39" fmla="*/ 37 h 76"/>
                  <a:gd name="T40" fmla="*/ 227 w 227"/>
                  <a:gd name="T41" fmla="*/ 39 h 76"/>
                  <a:gd name="T42" fmla="*/ 219 w 227"/>
                  <a:gd name="T43" fmla="*/ 50 h 76"/>
                  <a:gd name="T44" fmla="*/ 128 w 227"/>
                  <a:gd name="T45" fmla="*/ 19 h 76"/>
                  <a:gd name="T46" fmla="*/ 128 w 227"/>
                  <a:gd name="T47" fmla="*/ 75 h 76"/>
                  <a:gd name="T48" fmla="*/ 124 w 227"/>
                  <a:gd name="T49" fmla="*/ 75 h 76"/>
                  <a:gd name="T50" fmla="*/ 67 w 227"/>
                  <a:gd name="T51" fmla="*/ 17 h 76"/>
                  <a:gd name="T52" fmla="*/ 68 w 227"/>
                  <a:gd name="T53" fmla="*/ 22 h 76"/>
                  <a:gd name="T54" fmla="*/ 68 w 227"/>
                  <a:gd name="T55" fmla="*/ 57 h 76"/>
                  <a:gd name="T56" fmla="*/ 78 w 227"/>
                  <a:gd name="T57" fmla="*/ 72 h 76"/>
                  <a:gd name="T58" fmla="*/ 78 w 227"/>
                  <a:gd name="T59" fmla="*/ 75 h 76"/>
                  <a:gd name="T60" fmla="*/ 51 w 227"/>
                  <a:gd name="T61" fmla="*/ 75 h 76"/>
                  <a:gd name="T62" fmla="*/ 51 w 227"/>
                  <a:gd name="T63" fmla="*/ 72 h 76"/>
                  <a:gd name="T64" fmla="*/ 61 w 227"/>
                  <a:gd name="T65" fmla="*/ 57 h 76"/>
                  <a:gd name="T66" fmla="*/ 61 w 227"/>
                  <a:gd name="T67" fmla="*/ 17 h 76"/>
                  <a:gd name="T68" fmla="*/ 51 w 227"/>
                  <a:gd name="T69" fmla="*/ 4 h 76"/>
                  <a:gd name="T70" fmla="*/ 51 w 227"/>
                  <a:gd name="T71" fmla="*/ 1 h 76"/>
                  <a:gd name="T72" fmla="*/ 76 w 227"/>
                  <a:gd name="T73" fmla="*/ 1 h 76"/>
                  <a:gd name="T74" fmla="*/ 122 w 227"/>
                  <a:gd name="T75" fmla="*/ 49 h 76"/>
                  <a:gd name="T76" fmla="*/ 121 w 227"/>
                  <a:gd name="T77" fmla="*/ 45 h 76"/>
                  <a:gd name="T78" fmla="*/ 121 w 227"/>
                  <a:gd name="T79" fmla="*/ 19 h 76"/>
                  <a:gd name="T80" fmla="*/ 112 w 227"/>
                  <a:gd name="T81" fmla="*/ 4 h 76"/>
                  <a:gd name="T82" fmla="*/ 112 w 227"/>
                  <a:gd name="T83" fmla="*/ 1 h 76"/>
                  <a:gd name="T84" fmla="*/ 138 w 227"/>
                  <a:gd name="T85" fmla="*/ 1 h 76"/>
                  <a:gd name="T86" fmla="*/ 138 w 227"/>
                  <a:gd name="T87" fmla="*/ 4 h 76"/>
                  <a:gd name="T88" fmla="*/ 128 w 227"/>
                  <a:gd name="T89" fmla="*/ 19 h 76"/>
                  <a:gd name="T90" fmla="*/ 0 w 227"/>
                  <a:gd name="T91" fmla="*/ 75 h 76"/>
                  <a:gd name="T92" fmla="*/ 0 w 227"/>
                  <a:gd name="T93" fmla="*/ 72 h 76"/>
                  <a:gd name="T94" fmla="*/ 11 w 227"/>
                  <a:gd name="T95" fmla="*/ 62 h 76"/>
                  <a:gd name="T96" fmla="*/ 11 w 227"/>
                  <a:gd name="T97" fmla="*/ 14 h 76"/>
                  <a:gd name="T98" fmla="*/ 0 w 227"/>
                  <a:gd name="T99" fmla="*/ 4 h 76"/>
                  <a:gd name="T100" fmla="*/ 0 w 227"/>
                  <a:gd name="T101" fmla="*/ 1 h 76"/>
                  <a:gd name="T102" fmla="*/ 38 w 227"/>
                  <a:gd name="T103" fmla="*/ 1 h 76"/>
                  <a:gd name="T104" fmla="*/ 38 w 227"/>
                  <a:gd name="T105" fmla="*/ 4 h 76"/>
                  <a:gd name="T106" fmla="*/ 27 w 227"/>
                  <a:gd name="T107" fmla="*/ 14 h 76"/>
                  <a:gd name="T108" fmla="*/ 27 w 227"/>
                  <a:gd name="T109" fmla="*/ 62 h 76"/>
                  <a:gd name="T110" fmla="*/ 38 w 227"/>
                  <a:gd name="T111" fmla="*/ 72 h 76"/>
                  <a:gd name="T112" fmla="*/ 38 w 227"/>
                  <a:gd name="T113" fmla="*/ 75 h 76"/>
                  <a:gd name="T114" fmla="*/ 0 w 227"/>
                  <a:gd name="T115" fmla="*/ 7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27" h="76">
                    <a:moveTo>
                      <a:pt x="219" y="50"/>
                    </a:moveTo>
                    <a:cubicBezTo>
                      <a:pt x="219" y="69"/>
                      <a:pt x="219" y="69"/>
                      <a:pt x="219" y="69"/>
                    </a:cubicBezTo>
                    <a:cubicBezTo>
                      <a:pt x="209" y="74"/>
                      <a:pt x="199" y="76"/>
                      <a:pt x="189" y="76"/>
                    </a:cubicBezTo>
                    <a:cubicBezTo>
                      <a:pt x="161" y="76"/>
                      <a:pt x="145" y="60"/>
                      <a:pt x="145" y="40"/>
                    </a:cubicBezTo>
                    <a:cubicBezTo>
                      <a:pt x="145" y="18"/>
                      <a:pt x="164" y="0"/>
                      <a:pt x="188" y="0"/>
                    </a:cubicBezTo>
                    <a:cubicBezTo>
                      <a:pt x="194" y="0"/>
                      <a:pt x="198" y="1"/>
                      <a:pt x="203" y="2"/>
                    </a:cubicBezTo>
                    <a:cubicBezTo>
                      <a:pt x="206" y="3"/>
                      <a:pt x="208" y="5"/>
                      <a:pt x="210" y="5"/>
                    </a:cubicBezTo>
                    <a:cubicBezTo>
                      <a:pt x="212" y="5"/>
                      <a:pt x="213" y="2"/>
                      <a:pt x="213" y="0"/>
                    </a:cubicBezTo>
                    <a:cubicBezTo>
                      <a:pt x="216" y="0"/>
                      <a:pt x="216" y="0"/>
                      <a:pt x="216" y="0"/>
                    </a:cubicBezTo>
                    <a:cubicBezTo>
                      <a:pt x="218" y="25"/>
                      <a:pt x="218" y="25"/>
                      <a:pt x="218" y="25"/>
                    </a:cubicBezTo>
                    <a:cubicBezTo>
                      <a:pt x="215" y="25"/>
                      <a:pt x="215" y="25"/>
                      <a:pt x="215" y="25"/>
                    </a:cubicBezTo>
                    <a:cubicBezTo>
                      <a:pt x="214" y="20"/>
                      <a:pt x="211" y="16"/>
                      <a:pt x="208" y="13"/>
                    </a:cubicBezTo>
                    <a:cubicBezTo>
                      <a:pt x="203" y="8"/>
                      <a:pt x="196" y="5"/>
                      <a:pt x="189" y="5"/>
                    </a:cubicBezTo>
                    <a:cubicBezTo>
                      <a:pt x="172" y="5"/>
                      <a:pt x="162" y="18"/>
                      <a:pt x="162" y="38"/>
                    </a:cubicBezTo>
                    <a:cubicBezTo>
                      <a:pt x="162" y="57"/>
                      <a:pt x="174" y="71"/>
                      <a:pt x="190" y="71"/>
                    </a:cubicBezTo>
                    <a:cubicBezTo>
                      <a:pt x="194" y="71"/>
                      <a:pt x="199" y="70"/>
                      <a:pt x="204" y="67"/>
                    </a:cubicBezTo>
                    <a:cubicBezTo>
                      <a:pt x="204" y="48"/>
                      <a:pt x="204" y="48"/>
                      <a:pt x="204" y="48"/>
                    </a:cubicBezTo>
                    <a:cubicBezTo>
                      <a:pt x="204" y="42"/>
                      <a:pt x="203" y="39"/>
                      <a:pt x="194" y="39"/>
                    </a:cubicBezTo>
                    <a:cubicBezTo>
                      <a:pt x="194" y="37"/>
                      <a:pt x="194" y="37"/>
                      <a:pt x="194" y="37"/>
                    </a:cubicBezTo>
                    <a:cubicBezTo>
                      <a:pt x="227" y="37"/>
                      <a:pt x="227" y="37"/>
                      <a:pt x="227" y="37"/>
                    </a:cubicBezTo>
                    <a:cubicBezTo>
                      <a:pt x="227" y="39"/>
                      <a:pt x="227" y="39"/>
                      <a:pt x="227" y="39"/>
                    </a:cubicBezTo>
                    <a:cubicBezTo>
                      <a:pt x="219" y="39"/>
                      <a:pt x="219" y="42"/>
                      <a:pt x="219" y="50"/>
                    </a:cubicBezTo>
                    <a:moveTo>
                      <a:pt x="128" y="19"/>
                    </a:moveTo>
                    <a:cubicBezTo>
                      <a:pt x="128" y="75"/>
                      <a:pt x="128" y="75"/>
                      <a:pt x="128" y="75"/>
                    </a:cubicBezTo>
                    <a:cubicBezTo>
                      <a:pt x="124" y="75"/>
                      <a:pt x="124" y="75"/>
                      <a:pt x="124" y="75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8" y="19"/>
                      <a:pt x="68" y="20"/>
                      <a:pt x="68" y="22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68"/>
                      <a:pt x="68" y="72"/>
                      <a:pt x="78" y="72"/>
                    </a:cubicBezTo>
                    <a:cubicBezTo>
                      <a:pt x="78" y="75"/>
                      <a:pt x="78" y="75"/>
                      <a:pt x="78" y="75"/>
                    </a:cubicBezTo>
                    <a:cubicBezTo>
                      <a:pt x="51" y="75"/>
                      <a:pt x="51" y="75"/>
                      <a:pt x="51" y="75"/>
                    </a:cubicBezTo>
                    <a:cubicBezTo>
                      <a:pt x="51" y="72"/>
                      <a:pt x="51" y="72"/>
                      <a:pt x="51" y="72"/>
                    </a:cubicBezTo>
                    <a:cubicBezTo>
                      <a:pt x="61" y="72"/>
                      <a:pt x="61" y="67"/>
                      <a:pt x="61" y="5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1"/>
                      <a:pt x="61" y="4"/>
                      <a:pt x="51" y="4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122" y="49"/>
                      <a:pt x="122" y="49"/>
                      <a:pt x="122" y="49"/>
                    </a:cubicBezTo>
                    <a:cubicBezTo>
                      <a:pt x="121" y="47"/>
                      <a:pt x="121" y="47"/>
                      <a:pt x="121" y="45"/>
                    </a:cubicBezTo>
                    <a:cubicBezTo>
                      <a:pt x="121" y="19"/>
                      <a:pt x="121" y="19"/>
                      <a:pt x="121" y="19"/>
                    </a:cubicBezTo>
                    <a:cubicBezTo>
                      <a:pt x="121" y="9"/>
                      <a:pt x="122" y="4"/>
                      <a:pt x="112" y="4"/>
                    </a:cubicBezTo>
                    <a:cubicBezTo>
                      <a:pt x="112" y="1"/>
                      <a:pt x="112" y="1"/>
                      <a:pt x="112" y="1"/>
                    </a:cubicBezTo>
                    <a:cubicBezTo>
                      <a:pt x="138" y="1"/>
                      <a:pt x="138" y="1"/>
                      <a:pt x="138" y="1"/>
                    </a:cubicBezTo>
                    <a:cubicBezTo>
                      <a:pt x="138" y="4"/>
                      <a:pt x="138" y="4"/>
                      <a:pt x="138" y="4"/>
                    </a:cubicBezTo>
                    <a:cubicBezTo>
                      <a:pt x="128" y="4"/>
                      <a:pt x="128" y="8"/>
                      <a:pt x="128" y="19"/>
                    </a:cubicBezTo>
                    <a:moveTo>
                      <a:pt x="0" y="75"/>
                    </a:moveTo>
                    <a:cubicBezTo>
                      <a:pt x="0" y="72"/>
                      <a:pt x="0" y="72"/>
                      <a:pt x="0" y="72"/>
                    </a:cubicBezTo>
                    <a:cubicBezTo>
                      <a:pt x="7" y="72"/>
                      <a:pt x="11" y="71"/>
                      <a:pt x="11" y="62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4"/>
                      <a:pt x="8" y="4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0" y="4"/>
                      <a:pt x="27" y="4"/>
                      <a:pt x="27" y="14"/>
                    </a:cubicBezTo>
                    <a:cubicBezTo>
                      <a:pt x="27" y="62"/>
                      <a:pt x="27" y="62"/>
                      <a:pt x="27" y="62"/>
                    </a:cubicBezTo>
                    <a:cubicBezTo>
                      <a:pt x="27" y="71"/>
                      <a:pt x="31" y="72"/>
                      <a:pt x="38" y="72"/>
                    </a:cubicBezTo>
                    <a:cubicBezTo>
                      <a:pt x="38" y="75"/>
                      <a:pt x="38" y="75"/>
                      <a:pt x="38" y="75"/>
                    </a:cubicBez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1"/>
                <a:endParaRPr lang="en-GB" dirty="0"/>
              </a:p>
            </p:txBody>
          </p:sp>
          <p:sp>
            <p:nvSpPr>
              <p:cNvPr id="22" name="Freeform 6"/>
              <p:cNvSpPr>
                <a:spLocks noEditPoints="1"/>
              </p:cNvSpPr>
              <p:nvPr userDrawn="1"/>
            </p:nvSpPr>
            <p:spPr bwMode="gray">
              <a:xfrm>
                <a:off x="8439067" y="4614961"/>
                <a:ext cx="472641" cy="304800"/>
              </a:xfrm>
              <a:custGeom>
                <a:avLst/>
                <a:gdLst>
                  <a:gd name="T0" fmla="*/ 136 w 149"/>
                  <a:gd name="T1" fmla="*/ 30 h 96"/>
                  <a:gd name="T2" fmla="*/ 108 w 149"/>
                  <a:gd name="T3" fmla="*/ 21 h 96"/>
                  <a:gd name="T4" fmla="*/ 126 w 149"/>
                  <a:gd name="T5" fmla="*/ 86 h 96"/>
                  <a:gd name="T6" fmla="*/ 77 w 149"/>
                  <a:gd name="T7" fmla="*/ 33 h 96"/>
                  <a:gd name="T8" fmla="*/ 58 w 149"/>
                  <a:gd name="T9" fmla="*/ 3 h 96"/>
                  <a:gd name="T10" fmla="*/ 39 w 149"/>
                  <a:gd name="T11" fmla="*/ 4 h 96"/>
                  <a:gd name="T12" fmla="*/ 21 w 149"/>
                  <a:gd name="T13" fmla="*/ 18 h 96"/>
                  <a:gd name="T14" fmla="*/ 19 w 149"/>
                  <a:gd name="T15" fmla="*/ 48 h 96"/>
                  <a:gd name="T16" fmla="*/ 40 w 149"/>
                  <a:gd name="T17" fmla="*/ 88 h 96"/>
                  <a:gd name="T18" fmla="*/ 54 w 149"/>
                  <a:gd name="T19" fmla="*/ 86 h 96"/>
                  <a:gd name="T20" fmla="*/ 88 w 149"/>
                  <a:gd name="T21" fmla="*/ 84 h 96"/>
                  <a:gd name="T22" fmla="*/ 94 w 149"/>
                  <a:gd name="T23" fmla="*/ 96 h 96"/>
                  <a:gd name="T24" fmla="*/ 99 w 149"/>
                  <a:gd name="T25" fmla="*/ 92 h 96"/>
                  <a:gd name="T26" fmla="*/ 88 w 149"/>
                  <a:gd name="T27" fmla="*/ 90 h 96"/>
                  <a:gd name="T28" fmla="*/ 50 w 149"/>
                  <a:gd name="T29" fmla="*/ 86 h 96"/>
                  <a:gd name="T30" fmla="*/ 110 w 149"/>
                  <a:gd name="T31" fmla="*/ 17 h 96"/>
                  <a:gd name="T32" fmla="*/ 107 w 149"/>
                  <a:gd name="T33" fmla="*/ 51 h 96"/>
                  <a:gd name="T34" fmla="*/ 107 w 149"/>
                  <a:gd name="T35" fmla="*/ 52 h 96"/>
                  <a:gd name="T36" fmla="*/ 106 w 149"/>
                  <a:gd name="T37" fmla="*/ 58 h 96"/>
                  <a:gd name="T38" fmla="*/ 111 w 149"/>
                  <a:gd name="T39" fmla="*/ 68 h 96"/>
                  <a:gd name="T40" fmla="*/ 105 w 149"/>
                  <a:gd name="T41" fmla="*/ 70 h 96"/>
                  <a:gd name="T42" fmla="*/ 71 w 149"/>
                  <a:gd name="T43" fmla="*/ 39 h 96"/>
                  <a:gd name="T44" fmla="*/ 114 w 149"/>
                  <a:gd name="T45" fmla="*/ 84 h 96"/>
                  <a:gd name="T46" fmla="*/ 94 w 149"/>
                  <a:gd name="T47" fmla="*/ 63 h 96"/>
                  <a:gd name="T48" fmla="*/ 79 w 149"/>
                  <a:gd name="T49" fmla="*/ 51 h 96"/>
                  <a:gd name="T50" fmla="*/ 82 w 149"/>
                  <a:gd name="T51" fmla="*/ 58 h 96"/>
                  <a:gd name="T52" fmla="*/ 103 w 149"/>
                  <a:gd name="T53" fmla="*/ 78 h 96"/>
                  <a:gd name="T54" fmla="*/ 55 w 149"/>
                  <a:gd name="T55" fmla="*/ 35 h 96"/>
                  <a:gd name="T56" fmla="*/ 40 w 149"/>
                  <a:gd name="T57" fmla="*/ 30 h 96"/>
                  <a:gd name="T58" fmla="*/ 31 w 149"/>
                  <a:gd name="T59" fmla="*/ 35 h 96"/>
                  <a:gd name="T60" fmla="*/ 30 w 149"/>
                  <a:gd name="T61" fmla="*/ 7 h 96"/>
                  <a:gd name="T62" fmla="*/ 63 w 149"/>
                  <a:gd name="T63" fmla="*/ 12 h 96"/>
                  <a:gd name="T64" fmla="*/ 65 w 149"/>
                  <a:gd name="T65" fmla="*/ 39 h 96"/>
                  <a:gd name="T66" fmla="*/ 88 w 149"/>
                  <a:gd name="T67" fmla="*/ 74 h 96"/>
                  <a:gd name="T68" fmla="*/ 80 w 149"/>
                  <a:gd name="T69" fmla="*/ 68 h 96"/>
                  <a:gd name="T70" fmla="*/ 63 w 149"/>
                  <a:gd name="T71" fmla="*/ 57 h 96"/>
                  <a:gd name="T72" fmla="*/ 59 w 149"/>
                  <a:gd name="T73" fmla="*/ 56 h 96"/>
                  <a:gd name="T74" fmla="*/ 40 w 149"/>
                  <a:gd name="T75" fmla="*/ 47 h 96"/>
                  <a:gd name="T76" fmla="*/ 65 w 149"/>
                  <a:gd name="T77" fmla="*/ 63 h 96"/>
                  <a:gd name="T78" fmla="*/ 77 w 149"/>
                  <a:gd name="T79" fmla="*/ 84 h 96"/>
                  <a:gd name="T80" fmla="*/ 61 w 149"/>
                  <a:gd name="T81" fmla="*/ 71 h 96"/>
                  <a:gd name="T82" fmla="*/ 56 w 149"/>
                  <a:gd name="T83" fmla="*/ 64 h 96"/>
                  <a:gd name="T84" fmla="*/ 71 w 149"/>
                  <a:gd name="T85" fmla="*/ 79 h 96"/>
                  <a:gd name="T86" fmla="*/ 69 w 149"/>
                  <a:gd name="T87" fmla="*/ 81 h 96"/>
                  <a:gd name="T88" fmla="*/ 65 w 149"/>
                  <a:gd name="T89" fmla="*/ 79 h 96"/>
                  <a:gd name="T90" fmla="*/ 28 w 149"/>
                  <a:gd name="T91" fmla="*/ 47 h 96"/>
                  <a:gd name="T92" fmla="*/ 63 w 149"/>
                  <a:gd name="T93" fmla="*/ 86 h 96"/>
                  <a:gd name="T94" fmla="*/ 41 w 149"/>
                  <a:gd name="T95" fmla="*/ 60 h 96"/>
                  <a:gd name="T96" fmla="*/ 28 w 149"/>
                  <a:gd name="T97" fmla="*/ 60 h 96"/>
                  <a:gd name="T98" fmla="*/ 30 w 149"/>
                  <a:gd name="T99" fmla="*/ 71 h 96"/>
                  <a:gd name="T100" fmla="*/ 31 w 149"/>
                  <a:gd name="T101" fmla="*/ 79 h 96"/>
                  <a:gd name="T102" fmla="*/ 29 w 149"/>
                  <a:gd name="T103" fmla="*/ 87 h 96"/>
                  <a:gd name="T104" fmla="*/ 19 w 149"/>
                  <a:gd name="T105" fmla="*/ 92 h 96"/>
                  <a:gd name="T106" fmla="*/ 13 w 149"/>
                  <a:gd name="T107" fmla="*/ 89 h 96"/>
                  <a:gd name="T108" fmla="*/ 5 w 149"/>
                  <a:gd name="T109" fmla="*/ 92 h 96"/>
                  <a:gd name="T110" fmla="*/ 59 w 149"/>
                  <a:gd name="T111" fmla="*/ 17 h 96"/>
                  <a:gd name="T112" fmla="*/ 49 w 149"/>
                  <a:gd name="T113" fmla="*/ 21 h 96"/>
                  <a:gd name="T114" fmla="*/ 55 w 149"/>
                  <a:gd name="T115" fmla="*/ 21 h 96"/>
                  <a:gd name="T116" fmla="*/ 37 w 149"/>
                  <a:gd name="T117" fmla="*/ 12 h 96"/>
                  <a:gd name="T118" fmla="*/ 38 w 149"/>
                  <a:gd name="T119" fmla="*/ 2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49" h="96">
                    <a:moveTo>
                      <a:pt x="48" y="96"/>
                    </a:moveTo>
                    <a:cubicBezTo>
                      <a:pt x="47" y="93"/>
                      <a:pt x="46" y="90"/>
                      <a:pt x="46" y="89"/>
                    </a:cubicBezTo>
                    <a:cubicBezTo>
                      <a:pt x="46" y="87"/>
                      <a:pt x="46" y="86"/>
                      <a:pt x="47" y="84"/>
                    </a:cubicBezTo>
                    <a:cubicBezTo>
                      <a:pt x="44" y="85"/>
                      <a:pt x="44" y="85"/>
                      <a:pt x="44" y="85"/>
                    </a:cubicBezTo>
                    <a:cubicBezTo>
                      <a:pt x="43" y="86"/>
                      <a:pt x="43" y="86"/>
                      <a:pt x="43" y="87"/>
                    </a:cubicBezTo>
                    <a:cubicBezTo>
                      <a:pt x="44" y="86"/>
                      <a:pt x="44" y="86"/>
                      <a:pt x="44" y="86"/>
                    </a:cubicBezTo>
                    <a:cubicBezTo>
                      <a:pt x="45" y="86"/>
                      <a:pt x="45" y="87"/>
                      <a:pt x="45" y="87"/>
                    </a:cubicBezTo>
                    <a:cubicBezTo>
                      <a:pt x="45" y="89"/>
                      <a:pt x="43" y="89"/>
                      <a:pt x="43" y="89"/>
                    </a:cubicBezTo>
                    <a:cubicBezTo>
                      <a:pt x="42" y="92"/>
                      <a:pt x="44" y="93"/>
                      <a:pt x="45" y="96"/>
                    </a:cubicBezTo>
                    <a:lnTo>
                      <a:pt x="48" y="96"/>
                    </a:lnTo>
                    <a:close/>
                    <a:moveTo>
                      <a:pt x="149" y="62"/>
                    </a:moveTo>
                    <a:cubicBezTo>
                      <a:pt x="149" y="50"/>
                      <a:pt x="144" y="39"/>
                      <a:pt x="136" y="30"/>
                    </a:cubicBezTo>
                    <a:cubicBezTo>
                      <a:pt x="132" y="27"/>
                      <a:pt x="128" y="25"/>
                      <a:pt x="125" y="21"/>
                    </a:cubicBezTo>
                    <a:cubicBezTo>
                      <a:pt x="123" y="20"/>
                      <a:pt x="122" y="18"/>
                      <a:pt x="121" y="16"/>
                    </a:cubicBezTo>
                    <a:cubicBezTo>
                      <a:pt x="120" y="15"/>
                      <a:pt x="119" y="14"/>
                      <a:pt x="117" y="13"/>
                    </a:cubicBezTo>
                    <a:cubicBezTo>
                      <a:pt x="118" y="14"/>
                      <a:pt x="118" y="15"/>
                      <a:pt x="118" y="16"/>
                    </a:cubicBezTo>
                    <a:cubicBezTo>
                      <a:pt x="118" y="16"/>
                      <a:pt x="118" y="16"/>
                      <a:pt x="118" y="16"/>
                    </a:cubicBezTo>
                    <a:cubicBezTo>
                      <a:pt x="117" y="16"/>
                      <a:pt x="115" y="15"/>
                      <a:pt x="114" y="14"/>
                    </a:cubicBezTo>
                    <a:cubicBezTo>
                      <a:pt x="115" y="13"/>
                      <a:pt x="115" y="13"/>
                      <a:pt x="115" y="13"/>
                    </a:cubicBezTo>
                    <a:cubicBezTo>
                      <a:pt x="115" y="12"/>
                      <a:pt x="114" y="12"/>
                      <a:pt x="114" y="12"/>
                    </a:cubicBezTo>
                    <a:cubicBezTo>
                      <a:pt x="110" y="12"/>
                      <a:pt x="106" y="14"/>
                      <a:pt x="102" y="15"/>
                    </a:cubicBezTo>
                    <a:cubicBezTo>
                      <a:pt x="102" y="15"/>
                      <a:pt x="102" y="15"/>
                      <a:pt x="102" y="15"/>
                    </a:cubicBezTo>
                    <a:cubicBezTo>
                      <a:pt x="104" y="16"/>
                      <a:pt x="105" y="19"/>
                      <a:pt x="106" y="21"/>
                    </a:cubicBezTo>
                    <a:cubicBezTo>
                      <a:pt x="108" y="21"/>
                      <a:pt x="108" y="21"/>
                      <a:pt x="108" y="21"/>
                    </a:cubicBezTo>
                    <a:cubicBezTo>
                      <a:pt x="108" y="21"/>
                      <a:pt x="109" y="21"/>
                      <a:pt x="110" y="21"/>
                    </a:cubicBezTo>
                    <a:cubicBezTo>
                      <a:pt x="110" y="21"/>
                      <a:pt x="109" y="20"/>
                      <a:pt x="109" y="20"/>
                    </a:cubicBezTo>
                    <a:cubicBezTo>
                      <a:pt x="110" y="19"/>
                      <a:pt x="110" y="19"/>
                      <a:pt x="111" y="20"/>
                    </a:cubicBezTo>
                    <a:cubicBezTo>
                      <a:pt x="112" y="21"/>
                      <a:pt x="114" y="19"/>
                      <a:pt x="115" y="21"/>
                    </a:cubicBezTo>
                    <a:cubicBezTo>
                      <a:pt x="113" y="21"/>
                      <a:pt x="112" y="21"/>
                      <a:pt x="111" y="22"/>
                    </a:cubicBezTo>
                    <a:cubicBezTo>
                      <a:pt x="111" y="22"/>
                      <a:pt x="111" y="23"/>
                      <a:pt x="111" y="23"/>
                    </a:cubicBezTo>
                    <a:cubicBezTo>
                      <a:pt x="110" y="23"/>
                      <a:pt x="108" y="23"/>
                      <a:pt x="108" y="22"/>
                    </a:cubicBezTo>
                    <a:cubicBezTo>
                      <a:pt x="107" y="23"/>
                      <a:pt x="107" y="23"/>
                      <a:pt x="107" y="23"/>
                    </a:cubicBezTo>
                    <a:cubicBezTo>
                      <a:pt x="109" y="24"/>
                      <a:pt x="111" y="26"/>
                      <a:pt x="114" y="27"/>
                    </a:cubicBezTo>
                    <a:cubicBezTo>
                      <a:pt x="117" y="27"/>
                      <a:pt x="120" y="26"/>
                      <a:pt x="123" y="26"/>
                    </a:cubicBezTo>
                    <a:cubicBezTo>
                      <a:pt x="135" y="32"/>
                      <a:pt x="144" y="46"/>
                      <a:pt x="144" y="59"/>
                    </a:cubicBezTo>
                    <a:cubicBezTo>
                      <a:pt x="144" y="79"/>
                      <a:pt x="133" y="86"/>
                      <a:pt x="126" y="86"/>
                    </a:cubicBezTo>
                    <a:cubicBezTo>
                      <a:pt x="124" y="86"/>
                      <a:pt x="122" y="86"/>
                      <a:pt x="122" y="85"/>
                    </a:cubicBezTo>
                    <a:cubicBezTo>
                      <a:pt x="122" y="82"/>
                      <a:pt x="123" y="79"/>
                      <a:pt x="123" y="74"/>
                    </a:cubicBezTo>
                    <a:cubicBezTo>
                      <a:pt x="123" y="63"/>
                      <a:pt x="118" y="51"/>
                      <a:pt x="112" y="45"/>
                    </a:cubicBezTo>
                    <a:cubicBezTo>
                      <a:pt x="110" y="42"/>
                      <a:pt x="106" y="39"/>
                      <a:pt x="103" y="39"/>
                    </a:cubicBezTo>
                    <a:cubicBezTo>
                      <a:pt x="102" y="39"/>
                      <a:pt x="100" y="39"/>
                      <a:pt x="99" y="41"/>
                    </a:cubicBezTo>
                    <a:cubicBezTo>
                      <a:pt x="98" y="42"/>
                      <a:pt x="97" y="44"/>
                      <a:pt x="97" y="45"/>
                    </a:cubicBezTo>
                    <a:cubicBezTo>
                      <a:pt x="95" y="47"/>
                      <a:pt x="92" y="48"/>
                      <a:pt x="89" y="48"/>
                    </a:cubicBezTo>
                    <a:cubicBezTo>
                      <a:pt x="86" y="48"/>
                      <a:pt x="82" y="47"/>
                      <a:pt x="79" y="44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40"/>
                      <a:pt x="76" y="38"/>
                      <a:pt x="77" y="37"/>
                    </a:cubicBezTo>
                    <a:cubicBezTo>
                      <a:pt x="78" y="37"/>
                      <a:pt x="78" y="38"/>
                      <a:pt x="79" y="38"/>
                    </a:cubicBezTo>
                    <a:cubicBezTo>
                      <a:pt x="78" y="36"/>
                      <a:pt x="78" y="34"/>
                      <a:pt x="77" y="33"/>
                    </a:cubicBezTo>
                    <a:cubicBezTo>
                      <a:pt x="76" y="33"/>
                      <a:pt x="76" y="33"/>
                      <a:pt x="75" y="32"/>
                    </a:cubicBezTo>
                    <a:cubicBezTo>
                      <a:pt x="74" y="31"/>
                      <a:pt x="73" y="30"/>
                      <a:pt x="73" y="29"/>
                    </a:cubicBezTo>
                    <a:cubicBezTo>
                      <a:pt x="74" y="30"/>
                      <a:pt x="75" y="30"/>
                      <a:pt x="76" y="30"/>
                    </a:cubicBezTo>
                    <a:cubicBezTo>
                      <a:pt x="75" y="27"/>
                      <a:pt x="75" y="26"/>
                      <a:pt x="73" y="21"/>
                    </a:cubicBezTo>
                    <a:cubicBezTo>
                      <a:pt x="73" y="19"/>
                      <a:pt x="70" y="18"/>
                      <a:pt x="69" y="16"/>
                    </a:cubicBezTo>
                    <a:cubicBezTo>
                      <a:pt x="68" y="16"/>
                      <a:pt x="68" y="15"/>
                      <a:pt x="67" y="15"/>
                    </a:cubicBezTo>
                    <a:cubicBezTo>
                      <a:pt x="66" y="14"/>
                      <a:pt x="66" y="13"/>
                      <a:pt x="66" y="12"/>
                    </a:cubicBezTo>
                    <a:cubicBezTo>
                      <a:pt x="66" y="12"/>
                      <a:pt x="67" y="13"/>
                      <a:pt x="67" y="13"/>
                    </a:cubicBezTo>
                    <a:cubicBezTo>
                      <a:pt x="66" y="10"/>
                      <a:pt x="64" y="6"/>
                      <a:pt x="61" y="4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7" y="4"/>
                      <a:pt x="58" y="3"/>
                      <a:pt x="58" y="3"/>
                    </a:cubicBezTo>
                    <a:cubicBezTo>
                      <a:pt x="58" y="2"/>
                      <a:pt x="57" y="2"/>
                      <a:pt x="56" y="2"/>
                    </a:cubicBezTo>
                    <a:cubicBezTo>
                      <a:pt x="55" y="2"/>
                      <a:pt x="54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"/>
                      <a:pt x="52" y="1"/>
                      <a:pt x="54" y="0"/>
                    </a:cubicBezTo>
                    <a:cubicBezTo>
                      <a:pt x="52" y="0"/>
                      <a:pt x="51" y="0"/>
                      <a:pt x="49" y="0"/>
                    </a:cubicBezTo>
                    <a:cubicBezTo>
                      <a:pt x="49" y="2"/>
                      <a:pt x="48" y="2"/>
                      <a:pt x="48" y="4"/>
                    </a:cubicBezTo>
                    <a:cubicBezTo>
                      <a:pt x="47" y="4"/>
                      <a:pt x="47" y="5"/>
                      <a:pt x="46" y="6"/>
                    </a:cubicBezTo>
                    <a:cubicBezTo>
                      <a:pt x="46" y="4"/>
                      <a:pt x="47" y="2"/>
                      <a:pt x="47" y="1"/>
                    </a:cubicBezTo>
                    <a:cubicBezTo>
                      <a:pt x="46" y="1"/>
                      <a:pt x="45" y="2"/>
                      <a:pt x="44" y="2"/>
                    </a:cubicBezTo>
                    <a:cubicBezTo>
                      <a:pt x="42" y="1"/>
                      <a:pt x="40" y="0"/>
                      <a:pt x="39" y="0"/>
                    </a:cubicBezTo>
                    <a:cubicBezTo>
                      <a:pt x="40" y="1"/>
                      <a:pt x="39" y="3"/>
                      <a:pt x="40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2"/>
                      <a:pt x="37" y="2"/>
                      <a:pt x="37" y="0"/>
                    </a:cubicBezTo>
                    <a:cubicBezTo>
                      <a:pt x="35" y="0"/>
                      <a:pt x="34" y="1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4" y="2"/>
                      <a:pt x="35" y="3"/>
                      <a:pt x="35" y="4"/>
                    </a:cubicBezTo>
                    <a:cubicBezTo>
                      <a:pt x="33" y="4"/>
                      <a:pt x="32" y="3"/>
                      <a:pt x="30" y="3"/>
                    </a:cubicBezTo>
                    <a:cubicBezTo>
                      <a:pt x="30" y="3"/>
                      <a:pt x="30" y="2"/>
                      <a:pt x="30" y="2"/>
                    </a:cubicBezTo>
                    <a:cubicBezTo>
                      <a:pt x="29" y="3"/>
                      <a:pt x="28" y="4"/>
                      <a:pt x="28" y="4"/>
                    </a:cubicBezTo>
                    <a:cubicBezTo>
                      <a:pt x="26" y="6"/>
                      <a:pt x="25" y="7"/>
                      <a:pt x="24" y="9"/>
                    </a:cubicBezTo>
                    <a:cubicBezTo>
                      <a:pt x="25" y="9"/>
                      <a:pt x="25" y="9"/>
                      <a:pt x="26" y="10"/>
                    </a:cubicBezTo>
                    <a:cubicBezTo>
                      <a:pt x="25" y="10"/>
                      <a:pt x="24" y="11"/>
                      <a:pt x="23" y="11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2" y="16"/>
                      <a:pt x="21" y="17"/>
                      <a:pt x="21" y="18"/>
                    </a:cubicBezTo>
                    <a:cubicBezTo>
                      <a:pt x="19" y="23"/>
                      <a:pt x="19" y="27"/>
                      <a:pt x="19" y="33"/>
                    </a:cubicBezTo>
                    <a:cubicBezTo>
                      <a:pt x="19" y="34"/>
                      <a:pt x="18" y="34"/>
                      <a:pt x="18" y="34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9" y="37"/>
                      <a:pt x="20" y="36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9"/>
                      <a:pt x="18" y="41"/>
                      <a:pt x="18" y="42"/>
                    </a:cubicBezTo>
                    <a:cubicBezTo>
                      <a:pt x="18" y="43"/>
                      <a:pt x="19" y="44"/>
                      <a:pt x="19" y="45"/>
                    </a:cubicBezTo>
                    <a:cubicBezTo>
                      <a:pt x="19" y="45"/>
                      <a:pt x="19" y="45"/>
                      <a:pt x="19" y="46"/>
                    </a:cubicBezTo>
                    <a:cubicBezTo>
                      <a:pt x="19" y="45"/>
                      <a:pt x="19" y="45"/>
                      <a:pt x="20" y="44"/>
                    </a:cubicBezTo>
                    <a:cubicBezTo>
                      <a:pt x="20" y="44"/>
                      <a:pt x="21" y="44"/>
                      <a:pt x="22" y="44"/>
                    </a:cubicBezTo>
                    <a:cubicBezTo>
                      <a:pt x="21" y="45"/>
                      <a:pt x="21" y="46"/>
                      <a:pt x="20" y="47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20" y="54"/>
                      <a:pt x="22" y="59"/>
                      <a:pt x="24" y="64"/>
                    </a:cubicBezTo>
                    <a:cubicBezTo>
                      <a:pt x="22" y="67"/>
                      <a:pt x="19" y="74"/>
                      <a:pt x="18" y="80"/>
                    </a:cubicBezTo>
                    <a:cubicBezTo>
                      <a:pt x="16" y="79"/>
                      <a:pt x="15" y="78"/>
                      <a:pt x="13" y="78"/>
                    </a:cubicBezTo>
                    <a:cubicBezTo>
                      <a:pt x="12" y="79"/>
                      <a:pt x="10" y="79"/>
                      <a:pt x="9" y="81"/>
                    </a:cubicBezTo>
                    <a:cubicBezTo>
                      <a:pt x="7" y="80"/>
                      <a:pt x="5" y="80"/>
                      <a:pt x="4" y="81"/>
                    </a:cubicBezTo>
                    <a:cubicBezTo>
                      <a:pt x="2" y="83"/>
                      <a:pt x="2" y="84"/>
                      <a:pt x="2" y="86"/>
                    </a:cubicBezTo>
                    <a:cubicBezTo>
                      <a:pt x="1" y="86"/>
                      <a:pt x="0" y="88"/>
                      <a:pt x="0" y="90"/>
                    </a:cubicBezTo>
                    <a:cubicBezTo>
                      <a:pt x="0" y="92"/>
                      <a:pt x="1" y="93"/>
                      <a:pt x="2" y="96"/>
                    </a:cubicBezTo>
                    <a:cubicBezTo>
                      <a:pt x="42" y="96"/>
                      <a:pt x="42" y="96"/>
                      <a:pt x="42" y="96"/>
                    </a:cubicBezTo>
                    <a:cubicBezTo>
                      <a:pt x="41" y="95"/>
                      <a:pt x="41" y="94"/>
                      <a:pt x="40" y="93"/>
                    </a:cubicBezTo>
                    <a:cubicBezTo>
                      <a:pt x="39" y="92"/>
                      <a:pt x="40" y="90"/>
                      <a:pt x="40" y="88"/>
                    </a:cubicBezTo>
                    <a:cubicBezTo>
                      <a:pt x="41" y="86"/>
                      <a:pt x="42" y="85"/>
                      <a:pt x="43" y="84"/>
                    </a:cubicBezTo>
                    <a:cubicBezTo>
                      <a:pt x="43" y="83"/>
                      <a:pt x="43" y="83"/>
                      <a:pt x="43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6" y="82"/>
                      <a:pt x="47" y="81"/>
                      <a:pt x="48" y="81"/>
                    </a:cubicBezTo>
                    <a:cubicBezTo>
                      <a:pt x="49" y="82"/>
                      <a:pt x="49" y="81"/>
                      <a:pt x="50" y="80"/>
                    </a:cubicBezTo>
                    <a:cubicBezTo>
                      <a:pt x="53" y="80"/>
                      <a:pt x="56" y="80"/>
                      <a:pt x="57" y="82"/>
                    </a:cubicBezTo>
                    <a:cubicBezTo>
                      <a:pt x="57" y="82"/>
                      <a:pt x="57" y="82"/>
                      <a:pt x="57" y="83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5" y="82"/>
                      <a:pt x="53" y="81"/>
                      <a:pt x="51" y="82"/>
                    </a:cubicBezTo>
                    <a:cubicBezTo>
                      <a:pt x="51" y="83"/>
                      <a:pt x="51" y="83"/>
                      <a:pt x="51" y="84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5"/>
                      <a:pt x="53" y="86"/>
                      <a:pt x="54" y="86"/>
                    </a:cubicBezTo>
                    <a:cubicBezTo>
                      <a:pt x="54" y="86"/>
                      <a:pt x="56" y="85"/>
                      <a:pt x="57" y="85"/>
                    </a:cubicBezTo>
                    <a:cubicBezTo>
                      <a:pt x="58" y="85"/>
                      <a:pt x="60" y="86"/>
                      <a:pt x="60" y="88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1" y="92"/>
                      <a:pt x="62" y="92"/>
                      <a:pt x="63" y="92"/>
                    </a:cubicBezTo>
                    <a:cubicBezTo>
                      <a:pt x="63" y="93"/>
                      <a:pt x="62" y="93"/>
                      <a:pt x="61" y="93"/>
                    </a:cubicBezTo>
                    <a:cubicBezTo>
                      <a:pt x="59" y="93"/>
                      <a:pt x="59" y="93"/>
                      <a:pt x="59" y="93"/>
                    </a:cubicBezTo>
                    <a:cubicBezTo>
                      <a:pt x="59" y="93"/>
                      <a:pt x="58" y="93"/>
                      <a:pt x="58" y="92"/>
                    </a:cubicBezTo>
                    <a:cubicBezTo>
                      <a:pt x="58" y="93"/>
                      <a:pt x="57" y="95"/>
                      <a:pt x="57" y="96"/>
                    </a:cubicBezTo>
                    <a:cubicBezTo>
                      <a:pt x="87" y="96"/>
                      <a:pt x="87" y="96"/>
                      <a:pt x="87" y="96"/>
                    </a:cubicBezTo>
                    <a:cubicBezTo>
                      <a:pt x="87" y="95"/>
                      <a:pt x="86" y="94"/>
                      <a:pt x="86" y="93"/>
                    </a:cubicBezTo>
                    <a:cubicBezTo>
                      <a:pt x="85" y="92"/>
                      <a:pt x="85" y="90"/>
                      <a:pt x="85" y="88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90" y="84"/>
                      <a:pt x="91" y="84"/>
                      <a:pt x="94" y="83"/>
                    </a:cubicBezTo>
                    <a:cubicBezTo>
                      <a:pt x="94" y="82"/>
                      <a:pt x="94" y="82"/>
                      <a:pt x="96" y="82"/>
                    </a:cubicBezTo>
                    <a:cubicBezTo>
                      <a:pt x="98" y="82"/>
                      <a:pt x="99" y="82"/>
                      <a:pt x="100" y="83"/>
                    </a:cubicBezTo>
                    <a:cubicBezTo>
                      <a:pt x="100" y="83"/>
                      <a:pt x="100" y="83"/>
                      <a:pt x="100" y="84"/>
                    </a:cubicBezTo>
                    <a:cubicBezTo>
                      <a:pt x="99" y="84"/>
                      <a:pt x="98" y="83"/>
                      <a:pt x="98" y="84"/>
                    </a:cubicBezTo>
                    <a:cubicBezTo>
                      <a:pt x="97" y="84"/>
                      <a:pt x="98" y="84"/>
                      <a:pt x="98" y="85"/>
                    </a:cubicBezTo>
                    <a:cubicBezTo>
                      <a:pt x="98" y="85"/>
                      <a:pt x="96" y="84"/>
                      <a:pt x="96" y="84"/>
                    </a:cubicBezTo>
                    <a:cubicBezTo>
                      <a:pt x="96" y="84"/>
                      <a:pt x="95" y="86"/>
                      <a:pt x="95" y="86"/>
                    </a:cubicBezTo>
                    <a:cubicBezTo>
                      <a:pt x="95" y="86"/>
                      <a:pt x="96" y="87"/>
                      <a:pt x="96" y="88"/>
                    </a:cubicBezTo>
                    <a:cubicBezTo>
                      <a:pt x="97" y="89"/>
                      <a:pt x="96" y="90"/>
                      <a:pt x="96" y="90"/>
                    </a:cubicBezTo>
                    <a:cubicBezTo>
                      <a:pt x="95" y="90"/>
                      <a:pt x="94" y="89"/>
                      <a:pt x="94" y="90"/>
                    </a:cubicBezTo>
                    <a:cubicBezTo>
                      <a:pt x="93" y="92"/>
                      <a:pt x="94" y="93"/>
                      <a:pt x="94" y="96"/>
                    </a:cubicBezTo>
                    <a:cubicBezTo>
                      <a:pt x="97" y="96"/>
                      <a:pt x="97" y="96"/>
                      <a:pt x="97" y="96"/>
                    </a:cubicBezTo>
                    <a:cubicBezTo>
                      <a:pt x="97" y="91"/>
                      <a:pt x="97" y="91"/>
                      <a:pt x="97" y="91"/>
                    </a:cubicBezTo>
                    <a:cubicBezTo>
                      <a:pt x="97" y="88"/>
                      <a:pt x="100" y="84"/>
                      <a:pt x="102" y="84"/>
                    </a:cubicBezTo>
                    <a:cubicBezTo>
                      <a:pt x="103" y="84"/>
                      <a:pt x="104" y="84"/>
                      <a:pt x="105" y="85"/>
                    </a:cubicBezTo>
                    <a:cubicBezTo>
                      <a:pt x="105" y="86"/>
                      <a:pt x="106" y="86"/>
                      <a:pt x="106" y="87"/>
                    </a:cubicBezTo>
                    <a:cubicBezTo>
                      <a:pt x="106" y="87"/>
                      <a:pt x="106" y="88"/>
                      <a:pt x="104" y="88"/>
                    </a:cubicBezTo>
                    <a:cubicBezTo>
                      <a:pt x="104" y="88"/>
                      <a:pt x="104" y="87"/>
                      <a:pt x="103" y="86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90"/>
                      <a:pt x="103" y="91"/>
                    </a:cubicBezTo>
                    <a:cubicBezTo>
                      <a:pt x="103" y="92"/>
                      <a:pt x="103" y="92"/>
                      <a:pt x="102" y="93"/>
                    </a:cubicBezTo>
                    <a:cubicBezTo>
                      <a:pt x="101" y="90"/>
                      <a:pt x="101" y="90"/>
                      <a:pt x="101" y="90"/>
                    </a:cubicBezTo>
                    <a:cubicBezTo>
                      <a:pt x="100" y="90"/>
                      <a:pt x="99" y="92"/>
                      <a:pt x="99" y="92"/>
                    </a:cubicBezTo>
                    <a:cubicBezTo>
                      <a:pt x="99" y="93"/>
                      <a:pt x="98" y="94"/>
                      <a:pt x="98" y="96"/>
                    </a:cubicBezTo>
                    <a:cubicBezTo>
                      <a:pt x="114" y="96"/>
                      <a:pt x="114" y="96"/>
                      <a:pt x="114" y="96"/>
                    </a:cubicBezTo>
                    <a:cubicBezTo>
                      <a:pt x="116" y="96"/>
                      <a:pt x="118" y="95"/>
                      <a:pt x="120" y="94"/>
                    </a:cubicBezTo>
                    <a:cubicBezTo>
                      <a:pt x="123" y="94"/>
                      <a:pt x="123" y="94"/>
                      <a:pt x="123" y="94"/>
                    </a:cubicBezTo>
                    <a:cubicBezTo>
                      <a:pt x="129" y="94"/>
                      <a:pt x="134" y="92"/>
                      <a:pt x="139" y="87"/>
                    </a:cubicBezTo>
                    <a:cubicBezTo>
                      <a:pt x="145" y="81"/>
                      <a:pt x="149" y="71"/>
                      <a:pt x="149" y="62"/>
                    </a:cubicBezTo>
                    <a:moveTo>
                      <a:pt x="92" y="86"/>
                    </a:moveTo>
                    <a:cubicBezTo>
                      <a:pt x="90" y="86"/>
                      <a:pt x="90" y="86"/>
                      <a:pt x="90" y="86"/>
                    </a:cubicBezTo>
                    <a:cubicBezTo>
                      <a:pt x="91" y="86"/>
                      <a:pt x="91" y="88"/>
                      <a:pt x="91" y="88"/>
                    </a:cubicBezTo>
                    <a:cubicBezTo>
                      <a:pt x="91" y="89"/>
                      <a:pt x="90" y="90"/>
                      <a:pt x="90" y="90"/>
                    </a:cubicBezTo>
                    <a:cubicBezTo>
                      <a:pt x="89" y="90"/>
                      <a:pt x="89" y="89"/>
                      <a:pt x="89" y="88"/>
                    </a:cubicBezTo>
                    <a:cubicBezTo>
                      <a:pt x="88" y="88"/>
                      <a:pt x="88" y="89"/>
                      <a:pt x="88" y="90"/>
                    </a:cubicBezTo>
                    <a:cubicBezTo>
                      <a:pt x="88" y="92"/>
                      <a:pt x="89" y="94"/>
                      <a:pt x="90" y="96"/>
                    </a:cubicBezTo>
                    <a:cubicBezTo>
                      <a:pt x="92" y="96"/>
                      <a:pt x="92" y="96"/>
                      <a:pt x="92" y="96"/>
                    </a:cubicBezTo>
                    <a:cubicBezTo>
                      <a:pt x="92" y="93"/>
                      <a:pt x="91" y="92"/>
                      <a:pt x="91" y="89"/>
                    </a:cubicBezTo>
                    <a:cubicBezTo>
                      <a:pt x="91" y="88"/>
                      <a:pt x="92" y="86"/>
                      <a:pt x="92" y="86"/>
                    </a:cubicBezTo>
                    <a:moveTo>
                      <a:pt x="58" y="89"/>
                    </a:moveTo>
                    <a:cubicBezTo>
                      <a:pt x="58" y="88"/>
                      <a:pt x="57" y="87"/>
                      <a:pt x="56" y="87"/>
                    </a:cubicBezTo>
                    <a:cubicBezTo>
                      <a:pt x="56" y="87"/>
                      <a:pt x="54" y="88"/>
                      <a:pt x="54" y="89"/>
                    </a:cubicBezTo>
                    <a:cubicBezTo>
                      <a:pt x="54" y="90"/>
                      <a:pt x="54" y="96"/>
                      <a:pt x="54" y="96"/>
                    </a:cubicBezTo>
                    <a:cubicBezTo>
                      <a:pt x="56" y="96"/>
                      <a:pt x="56" y="96"/>
                      <a:pt x="56" y="96"/>
                    </a:cubicBezTo>
                    <a:cubicBezTo>
                      <a:pt x="56" y="93"/>
                      <a:pt x="58" y="90"/>
                      <a:pt x="58" y="89"/>
                    </a:cubicBezTo>
                    <a:moveTo>
                      <a:pt x="52" y="88"/>
                    </a:moveTo>
                    <a:cubicBezTo>
                      <a:pt x="52" y="88"/>
                      <a:pt x="53" y="89"/>
                      <a:pt x="50" y="86"/>
                    </a:cubicBezTo>
                    <a:cubicBezTo>
                      <a:pt x="49" y="86"/>
                      <a:pt x="49" y="88"/>
                      <a:pt x="49" y="88"/>
                    </a:cubicBezTo>
                    <a:cubicBezTo>
                      <a:pt x="49" y="91"/>
                      <a:pt x="49" y="93"/>
                      <a:pt x="50" y="96"/>
                    </a:cubicBezTo>
                    <a:cubicBezTo>
                      <a:pt x="52" y="96"/>
                      <a:pt x="52" y="96"/>
                      <a:pt x="52" y="96"/>
                    </a:cubicBezTo>
                    <a:cubicBezTo>
                      <a:pt x="52" y="93"/>
                      <a:pt x="52" y="91"/>
                      <a:pt x="52" y="88"/>
                    </a:cubicBezTo>
                    <a:moveTo>
                      <a:pt x="121" y="22"/>
                    </a:moveTo>
                    <a:cubicBezTo>
                      <a:pt x="121" y="21"/>
                      <a:pt x="120" y="21"/>
                      <a:pt x="119" y="21"/>
                    </a:cubicBezTo>
                    <a:cubicBezTo>
                      <a:pt x="118" y="20"/>
                      <a:pt x="117" y="18"/>
                      <a:pt x="116" y="18"/>
                    </a:cubicBezTo>
                    <a:cubicBezTo>
                      <a:pt x="117" y="18"/>
                      <a:pt x="118" y="18"/>
                      <a:pt x="119" y="18"/>
                    </a:cubicBezTo>
                    <a:cubicBezTo>
                      <a:pt x="120" y="19"/>
                      <a:pt x="121" y="20"/>
                      <a:pt x="121" y="21"/>
                    </a:cubicBezTo>
                    <a:lnTo>
                      <a:pt x="121" y="22"/>
                    </a:lnTo>
                    <a:close/>
                    <a:moveTo>
                      <a:pt x="113" y="17"/>
                    </a:moveTo>
                    <a:cubicBezTo>
                      <a:pt x="110" y="17"/>
                      <a:pt x="110" y="17"/>
                      <a:pt x="110" y="17"/>
                    </a:cubicBezTo>
                    <a:cubicBezTo>
                      <a:pt x="110" y="16"/>
                      <a:pt x="109" y="17"/>
                      <a:pt x="108" y="17"/>
                    </a:cubicBezTo>
                    <a:cubicBezTo>
                      <a:pt x="108" y="17"/>
                      <a:pt x="108" y="17"/>
                      <a:pt x="107" y="16"/>
                    </a:cubicBezTo>
                    <a:cubicBezTo>
                      <a:pt x="108" y="16"/>
                      <a:pt x="109" y="15"/>
                      <a:pt x="110" y="15"/>
                    </a:cubicBezTo>
                    <a:cubicBezTo>
                      <a:pt x="111" y="16"/>
                      <a:pt x="112" y="16"/>
                      <a:pt x="113" y="17"/>
                    </a:cubicBezTo>
                    <a:moveTo>
                      <a:pt x="107" y="47"/>
                    </a:moveTo>
                    <a:cubicBezTo>
                      <a:pt x="105" y="46"/>
                      <a:pt x="104" y="46"/>
                      <a:pt x="103" y="46"/>
                    </a:cubicBezTo>
                    <a:cubicBezTo>
                      <a:pt x="102" y="46"/>
                      <a:pt x="100" y="46"/>
                      <a:pt x="99" y="47"/>
                    </a:cubicBezTo>
                    <a:cubicBezTo>
                      <a:pt x="99" y="46"/>
                      <a:pt x="100" y="44"/>
                      <a:pt x="101" y="43"/>
                    </a:cubicBezTo>
                    <a:cubicBezTo>
                      <a:pt x="102" y="43"/>
                      <a:pt x="103" y="43"/>
                      <a:pt x="103" y="43"/>
                    </a:cubicBezTo>
                    <a:cubicBezTo>
                      <a:pt x="103" y="45"/>
                      <a:pt x="105" y="44"/>
                      <a:pt x="106" y="44"/>
                    </a:cubicBezTo>
                    <a:cubicBezTo>
                      <a:pt x="106" y="45"/>
                      <a:pt x="107" y="46"/>
                      <a:pt x="107" y="47"/>
                    </a:cubicBezTo>
                    <a:moveTo>
                      <a:pt x="107" y="51"/>
                    </a:moveTo>
                    <a:cubicBezTo>
                      <a:pt x="105" y="51"/>
                      <a:pt x="105" y="50"/>
                      <a:pt x="104" y="50"/>
                    </a:cubicBezTo>
                    <a:cubicBezTo>
                      <a:pt x="103" y="50"/>
                      <a:pt x="101" y="51"/>
                      <a:pt x="100" y="52"/>
                    </a:cubicBezTo>
                    <a:cubicBezTo>
                      <a:pt x="100" y="51"/>
                      <a:pt x="100" y="51"/>
                      <a:pt x="100" y="50"/>
                    </a:cubicBezTo>
                    <a:cubicBezTo>
                      <a:pt x="101" y="49"/>
                      <a:pt x="102" y="48"/>
                      <a:pt x="103" y="48"/>
                    </a:cubicBezTo>
                    <a:cubicBezTo>
                      <a:pt x="105" y="48"/>
                      <a:pt x="107" y="49"/>
                      <a:pt x="107" y="51"/>
                    </a:cubicBezTo>
                    <a:moveTo>
                      <a:pt x="113" y="56"/>
                    </a:moveTo>
                    <a:cubicBezTo>
                      <a:pt x="111" y="55"/>
                      <a:pt x="107" y="54"/>
                      <a:pt x="106" y="54"/>
                    </a:cubicBezTo>
                    <a:cubicBezTo>
                      <a:pt x="105" y="54"/>
                      <a:pt x="102" y="56"/>
                      <a:pt x="101" y="57"/>
                    </a:cubicBezTo>
                    <a:cubicBezTo>
                      <a:pt x="100" y="54"/>
                      <a:pt x="100" y="54"/>
                      <a:pt x="100" y="54"/>
                    </a:cubicBezTo>
                    <a:cubicBezTo>
                      <a:pt x="102" y="54"/>
                      <a:pt x="102" y="53"/>
                      <a:pt x="103" y="53"/>
                    </a:cubicBezTo>
                    <a:cubicBezTo>
                      <a:pt x="103" y="53"/>
                      <a:pt x="104" y="53"/>
                      <a:pt x="105" y="53"/>
                    </a:cubicBezTo>
                    <a:cubicBezTo>
                      <a:pt x="106" y="53"/>
                      <a:pt x="106" y="52"/>
                      <a:pt x="107" y="52"/>
                    </a:cubicBezTo>
                    <a:cubicBezTo>
                      <a:pt x="108" y="52"/>
                      <a:pt x="107" y="53"/>
                      <a:pt x="108" y="53"/>
                    </a:cubicBezTo>
                    <a:cubicBezTo>
                      <a:pt x="109" y="53"/>
                      <a:pt x="110" y="53"/>
                      <a:pt x="110" y="53"/>
                    </a:cubicBezTo>
                    <a:cubicBezTo>
                      <a:pt x="111" y="53"/>
                      <a:pt x="112" y="55"/>
                      <a:pt x="113" y="56"/>
                    </a:cubicBezTo>
                    <a:moveTo>
                      <a:pt x="113" y="62"/>
                    </a:moveTo>
                    <a:cubicBezTo>
                      <a:pt x="112" y="62"/>
                      <a:pt x="110" y="62"/>
                      <a:pt x="110" y="61"/>
                    </a:cubicBezTo>
                    <a:cubicBezTo>
                      <a:pt x="109" y="60"/>
                      <a:pt x="110" y="59"/>
                      <a:pt x="108" y="59"/>
                    </a:cubicBezTo>
                    <a:cubicBezTo>
                      <a:pt x="108" y="59"/>
                      <a:pt x="107" y="60"/>
                      <a:pt x="107" y="60"/>
                    </a:cubicBezTo>
                    <a:cubicBezTo>
                      <a:pt x="106" y="60"/>
                      <a:pt x="105" y="59"/>
                      <a:pt x="105" y="60"/>
                    </a:cubicBezTo>
                    <a:cubicBezTo>
                      <a:pt x="105" y="61"/>
                      <a:pt x="104" y="62"/>
                      <a:pt x="103" y="62"/>
                    </a:cubicBezTo>
                    <a:cubicBezTo>
                      <a:pt x="102" y="62"/>
                      <a:pt x="102" y="62"/>
                      <a:pt x="101" y="62"/>
                    </a:cubicBezTo>
                    <a:cubicBezTo>
                      <a:pt x="101" y="59"/>
                      <a:pt x="101" y="59"/>
                      <a:pt x="101" y="59"/>
                    </a:cubicBezTo>
                    <a:cubicBezTo>
                      <a:pt x="104" y="59"/>
                      <a:pt x="104" y="58"/>
                      <a:pt x="106" y="58"/>
                    </a:cubicBezTo>
                    <a:cubicBezTo>
                      <a:pt x="107" y="58"/>
                      <a:pt x="107" y="59"/>
                      <a:pt x="108" y="59"/>
                    </a:cubicBezTo>
                    <a:cubicBezTo>
                      <a:pt x="110" y="59"/>
                      <a:pt x="109" y="58"/>
                      <a:pt x="110" y="58"/>
                    </a:cubicBezTo>
                    <a:cubicBezTo>
                      <a:pt x="111" y="58"/>
                      <a:pt x="112" y="59"/>
                      <a:pt x="113" y="59"/>
                    </a:cubicBezTo>
                    <a:cubicBezTo>
                      <a:pt x="113" y="60"/>
                      <a:pt x="113" y="61"/>
                      <a:pt x="113" y="62"/>
                    </a:cubicBezTo>
                    <a:moveTo>
                      <a:pt x="111" y="68"/>
                    </a:moveTo>
                    <a:cubicBezTo>
                      <a:pt x="110" y="68"/>
                      <a:pt x="108" y="67"/>
                      <a:pt x="108" y="67"/>
                    </a:cubicBezTo>
                    <a:cubicBezTo>
                      <a:pt x="108" y="66"/>
                      <a:pt x="108" y="65"/>
                      <a:pt x="107" y="65"/>
                    </a:cubicBezTo>
                    <a:cubicBezTo>
                      <a:pt x="106" y="65"/>
                      <a:pt x="105" y="66"/>
                      <a:pt x="103" y="66"/>
                    </a:cubicBezTo>
                    <a:cubicBezTo>
                      <a:pt x="103" y="66"/>
                      <a:pt x="103" y="65"/>
                      <a:pt x="102" y="64"/>
                    </a:cubicBezTo>
                    <a:cubicBezTo>
                      <a:pt x="103" y="64"/>
                      <a:pt x="105" y="63"/>
                      <a:pt x="106" y="63"/>
                    </a:cubicBezTo>
                    <a:cubicBezTo>
                      <a:pt x="108" y="63"/>
                      <a:pt x="110" y="63"/>
                      <a:pt x="110" y="64"/>
                    </a:cubicBezTo>
                    <a:cubicBezTo>
                      <a:pt x="110" y="65"/>
                      <a:pt x="111" y="65"/>
                      <a:pt x="111" y="68"/>
                    </a:cubicBezTo>
                    <a:moveTo>
                      <a:pt x="66" y="27"/>
                    </a:moveTo>
                    <a:cubicBezTo>
                      <a:pt x="66" y="27"/>
                      <a:pt x="65" y="30"/>
                      <a:pt x="65" y="30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5" y="25"/>
                      <a:pt x="66" y="26"/>
                      <a:pt x="66" y="27"/>
                    </a:cubicBezTo>
                    <a:moveTo>
                      <a:pt x="116" y="77"/>
                    </a:moveTo>
                    <a:cubicBezTo>
                      <a:pt x="116" y="79"/>
                      <a:pt x="116" y="79"/>
                      <a:pt x="115" y="81"/>
                    </a:cubicBezTo>
                    <a:cubicBezTo>
                      <a:pt x="114" y="78"/>
                      <a:pt x="114" y="78"/>
                      <a:pt x="114" y="78"/>
                    </a:cubicBezTo>
                    <a:cubicBezTo>
                      <a:pt x="114" y="77"/>
                      <a:pt x="114" y="76"/>
                      <a:pt x="115" y="75"/>
                    </a:cubicBezTo>
                    <a:cubicBezTo>
                      <a:pt x="115" y="75"/>
                      <a:pt x="116" y="77"/>
                      <a:pt x="116" y="77"/>
                    </a:cubicBezTo>
                    <a:moveTo>
                      <a:pt x="110" y="74"/>
                    </a:moveTo>
                    <a:cubicBezTo>
                      <a:pt x="108" y="74"/>
                      <a:pt x="109" y="70"/>
                      <a:pt x="105" y="70"/>
                    </a:cubicBezTo>
                    <a:cubicBezTo>
                      <a:pt x="104" y="70"/>
                      <a:pt x="104" y="71"/>
                      <a:pt x="103" y="72"/>
                    </a:cubicBezTo>
                    <a:cubicBezTo>
                      <a:pt x="103" y="71"/>
                      <a:pt x="103" y="70"/>
                      <a:pt x="103" y="70"/>
                    </a:cubicBezTo>
                    <a:cubicBezTo>
                      <a:pt x="103" y="69"/>
                      <a:pt x="103" y="68"/>
                      <a:pt x="104" y="68"/>
                    </a:cubicBezTo>
                    <a:cubicBezTo>
                      <a:pt x="106" y="68"/>
                      <a:pt x="106" y="68"/>
                      <a:pt x="107" y="69"/>
                    </a:cubicBezTo>
                    <a:cubicBezTo>
                      <a:pt x="108" y="69"/>
                      <a:pt x="109" y="70"/>
                      <a:pt x="110" y="70"/>
                    </a:cubicBezTo>
                    <a:lnTo>
                      <a:pt x="110" y="74"/>
                    </a:lnTo>
                    <a:close/>
                    <a:moveTo>
                      <a:pt x="93" y="59"/>
                    </a:moveTo>
                    <a:cubicBezTo>
                      <a:pt x="91" y="58"/>
                      <a:pt x="90" y="55"/>
                      <a:pt x="88" y="53"/>
                    </a:cubicBezTo>
                    <a:cubicBezTo>
                      <a:pt x="90" y="53"/>
                      <a:pt x="90" y="55"/>
                      <a:pt x="92" y="55"/>
                    </a:cubicBezTo>
                    <a:cubicBezTo>
                      <a:pt x="92" y="56"/>
                      <a:pt x="93" y="56"/>
                      <a:pt x="93" y="57"/>
                    </a:cubicBezTo>
                    <a:lnTo>
                      <a:pt x="93" y="59"/>
                    </a:lnTo>
                    <a:close/>
                    <a:moveTo>
                      <a:pt x="71" y="39"/>
                    </a:moveTo>
                    <a:cubicBezTo>
                      <a:pt x="69" y="39"/>
                      <a:pt x="69" y="39"/>
                      <a:pt x="68" y="37"/>
                    </a:cubicBezTo>
                    <a:cubicBezTo>
                      <a:pt x="68" y="36"/>
                      <a:pt x="68" y="35"/>
                      <a:pt x="68" y="34"/>
                    </a:cubicBezTo>
                    <a:cubicBezTo>
                      <a:pt x="68" y="35"/>
                      <a:pt x="68" y="36"/>
                      <a:pt x="69" y="36"/>
                    </a:cubicBezTo>
                    <a:cubicBezTo>
                      <a:pt x="70" y="36"/>
                      <a:pt x="70" y="37"/>
                      <a:pt x="70" y="37"/>
                    </a:cubicBezTo>
                    <a:cubicBezTo>
                      <a:pt x="70" y="38"/>
                      <a:pt x="71" y="39"/>
                      <a:pt x="71" y="39"/>
                    </a:cubicBezTo>
                    <a:moveTo>
                      <a:pt x="114" y="84"/>
                    </a:moveTo>
                    <a:cubicBezTo>
                      <a:pt x="114" y="85"/>
                      <a:pt x="114" y="85"/>
                      <a:pt x="113" y="86"/>
                    </a:cubicBezTo>
                    <a:cubicBezTo>
                      <a:pt x="113" y="84"/>
                      <a:pt x="112" y="84"/>
                      <a:pt x="111" y="81"/>
                    </a:cubicBezTo>
                    <a:cubicBezTo>
                      <a:pt x="112" y="80"/>
                      <a:pt x="112" y="80"/>
                      <a:pt x="112" y="80"/>
                    </a:cubicBezTo>
                    <a:cubicBezTo>
                      <a:pt x="113" y="80"/>
                      <a:pt x="114" y="81"/>
                      <a:pt x="114" y="82"/>
                    </a:cubicBezTo>
                    <a:cubicBezTo>
                      <a:pt x="114" y="82"/>
                      <a:pt x="113" y="83"/>
                      <a:pt x="114" y="83"/>
                    </a:cubicBezTo>
                    <a:cubicBezTo>
                      <a:pt x="114" y="84"/>
                      <a:pt x="114" y="84"/>
                      <a:pt x="114" y="84"/>
                    </a:cubicBezTo>
                    <a:moveTo>
                      <a:pt x="109" y="77"/>
                    </a:moveTo>
                    <a:cubicBezTo>
                      <a:pt x="109" y="78"/>
                      <a:pt x="109" y="78"/>
                      <a:pt x="108" y="79"/>
                    </a:cubicBezTo>
                    <a:cubicBezTo>
                      <a:pt x="107" y="79"/>
                      <a:pt x="107" y="77"/>
                      <a:pt x="106" y="77"/>
                    </a:cubicBezTo>
                    <a:cubicBezTo>
                      <a:pt x="105" y="75"/>
                      <a:pt x="103" y="76"/>
                      <a:pt x="102" y="76"/>
                    </a:cubicBezTo>
                    <a:cubicBezTo>
                      <a:pt x="102" y="75"/>
                      <a:pt x="102" y="75"/>
                      <a:pt x="102" y="74"/>
                    </a:cubicBezTo>
                    <a:cubicBezTo>
                      <a:pt x="103" y="74"/>
                      <a:pt x="104" y="73"/>
                      <a:pt x="105" y="74"/>
                    </a:cubicBezTo>
                    <a:cubicBezTo>
                      <a:pt x="106" y="73"/>
                      <a:pt x="107" y="75"/>
                      <a:pt x="108" y="75"/>
                    </a:cubicBezTo>
                    <a:cubicBezTo>
                      <a:pt x="108" y="75"/>
                      <a:pt x="109" y="76"/>
                      <a:pt x="109" y="77"/>
                    </a:cubicBezTo>
                    <a:moveTo>
                      <a:pt x="96" y="66"/>
                    </a:moveTo>
                    <a:cubicBezTo>
                      <a:pt x="96" y="67"/>
                      <a:pt x="95" y="68"/>
                      <a:pt x="96" y="69"/>
                    </a:cubicBezTo>
                    <a:cubicBezTo>
                      <a:pt x="95" y="67"/>
                      <a:pt x="94" y="66"/>
                      <a:pt x="93" y="64"/>
                    </a:cubicBezTo>
                    <a:cubicBezTo>
                      <a:pt x="93" y="64"/>
                      <a:pt x="93" y="64"/>
                      <a:pt x="94" y="63"/>
                    </a:cubicBezTo>
                    <a:cubicBezTo>
                      <a:pt x="94" y="63"/>
                      <a:pt x="95" y="63"/>
                      <a:pt x="95" y="64"/>
                    </a:cubicBezTo>
                    <a:cubicBezTo>
                      <a:pt x="95" y="64"/>
                      <a:pt x="96" y="65"/>
                      <a:pt x="96" y="66"/>
                    </a:cubicBezTo>
                    <a:moveTo>
                      <a:pt x="73" y="45"/>
                    </a:moveTo>
                    <a:cubicBezTo>
                      <a:pt x="73" y="46"/>
                      <a:pt x="71" y="45"/>
                      <a:pt x="71" y="45"/>
                    </a:cubicBezTo>
                    <a:cubicBezTo>
                      <a:pt x="69" y="45"/>
                      <a:pt x="69" y="45"/>
                      <a:pt x="69" y="45"/>
                    </a:cubicBezTo>
                    <a:cubicBezTo>
                      <a:pt x="69" y="45"/>
                      <a:pt x="68" y="44"/>
                      <a:pt x="68" y="44"/>
                    </a:cubicBezTo>
                    <a:cubicBezTo>
                      <a:pt x="69" y="44"/>
                      <a:pt x="70" y="43"/>
                      <a:pt x="71" y="44"/>
                    </a:cubicBezTo>
                    <a:cubicBezTo>
                      <a:pt x="71" y="44"/>
                      <a:pt x="72" y="45"/>
                      <a:pt x="73" y="45"/>
                    </a:cubicBezTo>
                    <a:moveTo>
                      <a:pt x="79" y="51"/>
                    </a:moveTo>
                    <a:cubicBezTo>
                      <a:pt x="78" y="52"/>
                      <a:pt x="76" y="52"/>
                      <a:pt x="74" y="51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7" y="51"/>
                      <a:pt x="78" y="51"/>
                      <a:pt x="79" y="51"/>
                    </a:cubicBezTo>
                    <a:moveTo>
                      <a:pt x="92" y="66"/>
                    </a:moveTo>
                    <a:cubicBezTo>
                      <a:pt x="92" y="68"/>
                      <a:pt x="92" y="70"/>
                      <a:pt x="92" y="71"/>
                    </a:cubicBezTo>
                    <a:cubicBezTo>
                      <a:pt x="91" y="71"/>
                      <a:pt x="91" y="71"/>
                      <a:pt x="91" y="70"/>
                    </a:cubicBezTo>
                    <a:cubicBezTo>
                      <a:pt x="91" y="68"/>
                      <a:pt x="90" y="67"/>
                      <a:pt x="90" y="65"/>
                    </a:cubicBezTo>
                    <a:cubicBezTo>
                      <a:pt x="89" y="63"/>
                      <a:pt x="88" y="61"/>
                      <a:pt x="87" y="59"/>
                    </a:cubicBezTo>
                    <a:cubicBezTo>
                      <a:pt x="87" y="58"/>
                      <a:pt x="85" y="58"/>
                      <a:pt x="84" y="57"/>
                    </a:cubicBezTo>
                    <a:cubicBezTo>
                      <a:pt x="85" y="57"/>
                      <a:pt x="87" y="57"/>
                      <a:pt x="88" y="58"/>
                    </a:cubicBezTo>
                    <a:cubicBezTo>
                      <a:pt x="88" y="58"/>
                      <a:pt x="88" y="59"/>
                      <a:pt x="89" y="59"/>
                    </a:cubicBezTo>
                    <a:cubicBezTo>
                      <a:pt x="91" y="59"/>
                      <a:pt x="90" y="62"/>
                      <a:pt x="92" y="63"/>
                    </a:cubicBezTo>
                    <a:cubicBezTo>
                      <a:pt x="91" y="63"/>
                      <a:pt x="91" y="64"/>
                      <a:pt x="90" y="65"/>
                    </a:cubicBezTo>
                    <a:cubicBezTo>
                      <a:pt x="91" y="65"/>
                      <a:pt x="92" y="65"/>
                      <a:pt x="92" y="66"/>
                    </a:cubicBezTo>
                    <a:moveTo>
                      <a:pt x="82" y="58"/>
                    </a:moveTo>
                    <a:cubicBezTo>
                      <a:pt x="82" y="59"/>
                      <a:pt x="81" y="59"/>
                      <a:pt x="81" y="60"/>
                    </a:cubicBezTo>
                    <a:cubicBezTo>
                      <a:pt x="81" y="60"/>
                      <a:pt x="80" y="59"/>
                      <a:pt x="80" y="58"/>
                    </a:cubicBezTo>
                    <a:cubicBezTo>
                      <a:pt x="80" y="57"/>
                      <a:pt x="80" y="56"/>
                      <a:pt x="80" y="56"/>
                    </a:cubicBezTo>
                    <a:cubicBezTo>
                      <a:pt x="81" y="56"/>
                      <a:pt x="82" y="58"/>
                      <a:pt x="82" y="58"/>
                    </a:cubicBezTo>
                    <a:moveTo>
                      <a:pt x="106" y="82"/>
                    </a:moveTo>
                    <a:cubicBezTo>
                      <a:pt x="106" y="82"/>
                      <a:pt x="106" y="83"/>
                      <a:pt x="106" y="83"/>
                    </a:cubicBezTo>
                    <a:cubicBezTo>
                      <a:pt x="105" y="82"/>
                      <a:pt x="104" y="82"/>
                      <a:pt x="102" y="82"/>
                    </a:cubicBezTo>
                    <a:cubicBezTo>
                      <a:pt x="102" y="81"/>
                      <a:pt x="102" y="80"/>
                      <a:pt x="101" y="80"/>
                    </a:cubicBezTo>
                    <a:cubicBezTo>
                      <a:pt x="99" y="80"/>
                      <a:pt x="100" y="81"/>
                      <a:pt x="98" y="81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101" y="78"/>
                      <a:pt x="101" y="78"/>
                      <a:pt x="102" y="78"/>
                    </a:cubicBezTo>
                    <a:cubicBezTo>
                      <a:pt x="102" y="78"/>
                      <a:pt x="103" y="78"/>
                      <a:pt x="103" y="78"/>
                    </a:cubicBezTo>
                    <a:cubicBezTo>
                      <a:pt x="103" y="79"/>
                      <a:pt x="103" y="79"/>
                      <a:pt x="103" y="80"/>
                    </a:cubicBezTo>
                    <a:cubicBezTo>
                      <a:pt x="104" y="81"/>
                      <a:pt x="104" y="80"/>
                      <a:pt x="105" y="81"/>
                    </a:cubicBezTo>
                    <a:cubicBezTo>
                      <a:pt x="106" y="81"/>
                      <a:pt x="106" y="81"/>
                      <a:pt x="106" y="82"/>
                    </a:cubicBezTo>
                    <a:moveTo>
                      <a:pt x="85" y="64"/>
                    </a:moveTo>
                    <a:cubicBezTo>
                      <a:pt x="85" y="65"/>
                      <a:pt x="84" y="65"/>
                      <a:pt x="84" y="65"/>
                    </a:cubicBezTo>
                    <a:cubicBezTo>
                      <a:pt x="84" y="65"/>
                      <a:pt x="83" y="64"/>
                      <a:pt x="83" y="63"/>
                    </a:cubicBezTo>
                    <a:cubicBezTo>
                      <a:pt x="82" y="61"/>
                      <a:pt x="83" y="60"/>
                      <a:pt x="83" y="60"/>
                    </a:cubicBezTo>
                    <a:cubicBezTo>
                      <a:pt x="84" y="60"/>
                      <a:pt x="84" y="60"/>
                      <a:pt x="84" y="60"/>
                    </a:cubicBezTo>
                    <a:cubicBezTo>
                      <a:pt x="84" y="60"/>
                      <a:pt x="84" y="61"/>
                      <a:pt x="84" y="62"/>
                    </a:cubicBezTo>
                    <a:cubicBezTo>
                      <a:pt x="85" y="63"/>
                      <a:pt x="86" y="63"/>
                      <a:pt x="85" y="64"/>
                    </a:cubicBezTo>
                    <a:moveTo>
                      <a:pt x="65" y="39"/>
                    </a:moveTo>
                    <a:cubicBezTo>
                      <a:pt x="62" y="37"/>
                      <a:pt x="58" y="36"/>
                      <a:pt x="55" y="35"/>
                    </a:cubicBezTo>
                    <a:cubicBezTo>
                      <a:pt x="55" y="36"/>
                      <a:pt x="55" y="37"/>
                      <a:pt x="54" y="37"/>
                    </a:cubicBezTo>
                    <a:cubicBezTo>
                      <a:pt x="57" y="39"/>
                      <a:pt x="60" y="40"/>
                      <a:pt x="63" y="42"/>
                    </a:cubicBezTo>
                    <a:cubicBezTo>
                      <a:pt x="63" y="45"/>
                      <a:pt x="63" y="45"/>
                      <a:pt x="63" y="45"/>
                    </a:cubicBezTo>
                    <a:cubicBezTo>
                      <a:pt x="60" y="42"/>
                      <a:pt x="57" y="39"/>
                      <a:pt x="54" y="39"/>
                    </a:cubicBezTo>
                    <a:cubicBezTo>
                      <a:pt x="54" y="39"/>
                      <a:pt x="53" y="40"/>
                      <a:pt x="53" y="41"/>
                    </a:cubicBezTo>
                    <a:cubicBezTo>
                      <a:pt x="51" y="39"/>
                      <a:pt x="49" y="38"/>
                      <a:pt x="47" y="38"/>
                    </a:cubicBezTo>
                    <a:cubicBezTo>
                      <a:pt x="46" y="38"/>
                      <a:pt x="45" y="35"/>
                      <a:pt x="45" y="35"/>
                    </a:cubicBezTo>
                    <a:cubicBezTo>
                      <a:pt x="47" y="35"/>
                      <a:pt x="47" y="34"/>
                      <a:pt x="48" y="33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50" y="33"/>
                      <a:pt x="50" y="32"/>
                      <a:pt x="50" y="31"/>
                    </a:cubicBezTo>
                    <a:cubicBezTo>
                      <a:pt x="50" y="30"/>
                      <a:pt x="46" y="30"/>
                      <a:pt x="45" y="30"/>
                    </a:cubicBezTo>
                    <a:cubicBezTo>
                      <a:pt x="43" y="30"/>
                      <a:pt x="42" y="30"/>
                      <a:pt x="40" y="30"/>
                    </a:cubicBezTo>
                    <a:cubicBezTo>
                      <a:pt x="40" y="30"/>
                      <a:pt x="40" y="31"/>
                      <a:pt x="40" y="32"/>
                    </a:cubicBezTo>
                    <a:cubicBezTo>
                      <a:pt x="40" y="32"/>
                      <a:pt x="41" y="33"/>
                      <a:pt x="41" y="33"/>
                    </a:cubicBezTo>
                    <a:cubicBezTo>
                      <a:pt x="42" y="33"/>
                      <a:pt x="42" y="32"/>
                      <a:pt x="43" y="32"/>
                    </a:cubicBezTo>
                    <a:cubicBezTo>
                      <a:pt x="42" y="34"/>
                      <a:pt x="43" y="34"/>
                      <a:pt x="44" y="35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41" y="38"/>
                      <a:pt x="39" y="39"/>
                      <a:pt x="36" y="40"/>
                    </a:cubicBezTo>
                    <a:cubicBezTo>
                      <a:pt x="36" y="39"/>
                      <a:pt x="35" y="39"/>
                      <a:pt x="35" y="38"/>
                    </a:cubicBezTo>
                    <a:cubicBezTo>
                      <a:pt x="31" y="39"/>
                      <a:pt x="26" y="43"/>
                      <a:pt x="26" y="43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8" y="39"/>
                      <a:pt x="31" y="38"/>
                      <a:pt x="34" y="37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3" y="35"/>
                      <a:pt x="32" y="35"/>
                      <a:pt x="31" y="35"/>
                    </a:cubicBezTo>
                    <a:cubicBezTo>
                      <a:pt x="28" y="35"/>
                      <a:pt x="26" y="36"/>
                      <a:pt x="25" y="38"/>
                    </a:cubicBezTo>
                    <a:cubicBezTo>
                      <a:pt x="25" y="37"/>
                      <a:pt x="24" y="36"/>
                      <a:pt x="24" y="36"/>
                    </a:cubicBezTo>
                    <a:cubicBezTo>
                      <a:pt x="27" y="34"/>
                      <a:pt x="31" y="33"/>
                      <a:pt x="34" y="34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4" y="32"/>
                      <a:pt x="34" y="31"/>
                      <a:pt x="33" y="31"/>
                    </a:cubicBezTo>
                    <a:cubicBezTo>
                      <a:pt x="32" y="30"/>
                      <a:pt x="30" y="27"/>
                      <a:pt x="30" y="26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1" y="24"/>
                      <a:pt x="30" y="20"/>
                      <a:pt x="31" y="18"/>
                    </a:cubicBezTo>
                    <a:cubicBezTo>
                      <a:pt x="30" y="18"/>
                      <a:pt x="28" y="16"/>
                      <a:pt x="28" y="15"/>
                    </a:cubicBezTo>
                    <a:cubicBezTo>
                      <a:pt x="27" y="14"/>
                      <a:pt x="27" y="13"/>
                      <a:pt x="26" y="12"/>
                    </a:cubicBezTo>
                    <a:cubicBezTo>
                      <a:pt x="27" y="10"/>
                      <a:pt x="28" y="10"/>
                      <a:pt x="28" y="8"/>
                    </a:cubicBezTo>
                    <a:cubicBezTo>
                      <a:pt x="29" y="8"/>
                      <a:pt x="30" y="8"/>
                      <a:pt x="30" y="7"/>
                    </a:cubicBezTo>
                    <a:cubicBezTo>
                      <a:pt x="31" y="7"/>
                      <a:pt x="32" y="6"/>
                      <a:pt x="34" y="6"/>
                    </a:cubicBezTo>
                    <a:cubicBezTo>
                      <a:pt x="35" y="6"/>
                      <a:pt x="36" y="7"/>
                      <a:pt x="36" y="7"/>
                    </a:cubicBezTo>
                    <a:cubicBezTo>
                      <a:pt x="36" y="8"/>
                      <a:pt x="36" y="8"/>
                      <a:pt x="37" y="9"/>
                    </a:cubicBezTo>
                    <a:cubicBezTo>
                      <a:pt x="39" y="9"/>
                      <a:pt x="39" y="10"/>
                      <a:pt x="39" y="11"/>
                    </a:cubicBezTo>
                    <a:cubicBezTo>
                      <a:pt x="40" y="12"/>
                      <a:pt x="41" y="12"/>
                      <a:pt x="42" y="12"/>
                    </a:cubicBezTo>
                    <a:cubicBezTo>
                      <a:pt x="43" y="12"/>
                      <a:pt x="44" y="12"/>
                      <a:pt x="45" y="13"/>
                    </a:cubicBezTo>
                    <a:cubicBezTo>
                      <a:pt x="47" y="12"/>
                      <a:pt x="49" y="11"/>
                      <a:pt x="52" y="12"/>
                    </a:cubicBezTo>
                    <a:cubicBezTo>
                      <a:pt x="52" y="11"/>
                      <a:pt x="52" y="10"/>
                      <a:pt x="53" y="9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4" y="8"/>
                      <a:pt x="56" y="6"/>
                      <a:pt x="57" y="7"/>
                    </a:cubicBezTo>
                    <a:cubicBezTo>
                      <a:pt x="58" y="8"/>
                      <a:pt x="60" y="7"/>
                      <a:pt x="61" y="9"/>
                    </a:cubicBezTo>
                    <a:cubicBezTo>
                      <a:pt x="62" y="10"/>
                      <a:pt x="63" y="11"/>
                      <a:pt x="63" y="12"/>
                    </a:cubicBezTo>
                    <a:cubicBezTo>
                      <a:pt x="63" y="14"/>
                      <a:pt x="63" y="16"/>
                      <a:pt x="62" y="17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18"/>
                      <a:pt x="60" y="19"/>
                      <a:pt x="59" y="19"/>
                    </a:cubicBezTo>
                    <a:cubicBezTo>
                      <a:pt x="60" y="21"/>
                      <a:pt x="59" y="23"/>
                      <a:pt x="58" y="25"/>
                    </a:cubicBezTo>
                    <a:cubicBezTo>
                      <a:pt x="59" y="25"/>
                      <a:pt x="60" y="25"/>
                      <a:pt x="60" y="24"/>
                    </a:cubicBezTo>
                    <a:cubicBezTo>
                      <a:pt x="60" y="24"/>
                      <a:pt x="60" y="25"/>
                      <a:pt x="60" y="25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27"/>
                      <a:pt x="59" y="29"/>
                      <a:pt x="58" y="30"/>
                    </a:cubicBezTo>
                    <a:cubicBezTo>
                      <a:pt x="57" y="31"/>
                      <a:pt x="56" y="33"/>
                      <a:pt x="54" y="34"/>
                    </a:cubicBezTo>
                    <a:cubicBezTo>
                      <a:pt x="54" y="34"/>
                      <a:pt x="54" y="34"/>
                      <a:pt x="54" y="34"/>
                    </a:cubicBezTo>
                    <a:cubicBezTo>
                      <a:pt x="58" y="34"/>
                      <a:pt x="61" y="35"/>
                      <a:pt x="65" y="37"/>
                    </a:cubicBezTo>
                    <a:lnTo>
                      <a:pt x="65" y="39"/>
                    </a:lnTo>
                    <a:close/>
                    <a:moveTo>
                      <a:pt x="76" y="55"/>
                    </a:moveTo>
                    <a:cubicBezTo>
                      <a:pt x="74" y="56"/>
                      <a:pt x="74" y="56"/>
                      <a:pt x="74" y="56"/>
                    </a:cubicBezTo>
                    <a:cubicBezTo>
                      <a:pt x="71" y="56"/>
                      <a:pt x="70" y="55"/>
                      <a:pt x="69" y="54"/>
                    </a:cubicBezTo>
                    <a:cubicBezTo>
                      <a:pt x="70" y="54"/>
                      <a:pt x="71" y="53"/>
                      <a:pt x="71" y="53"/>
                    </a:cubicBezTo>
                    <a:cubicBezTo>
                      <a:pt x="73" y="54"/>
                      <a:pt x="74" y="55"/>
                      <a:pt x="76" y="55"/>
                    </a:cubicBezTo>
                    <a:moveTo>
                      <a:pt x="68" y="49"/>
                    </a:moveTo>
                    <a:cubicBezTo>
                      <a:pt x="67" y="49"/>
                      <a:pt x="65" y="50"/>
                      <a:pt x="64" y="48"/>
                    </a:cubicBezTo>
                    <a:cubicBezTo>
                      <a:pt x="65" y="48"/>
                      <a:pt x="65" y="47"/>
                      <a:pt x="66" y="47"/>
                    </a:cubicBezTo>
                    <a:lnTo>
                      <a:pt x="68" y="49"/>
                    </a:lnTo>
                    <a:close/>
                    <a:moveTo>
                      <a:pt x="90" y="74"/>
                    </a:moveTo>
                    <a:cubicBezTo>
                      <a:pt x="90" y="75"/>
                      <a:pt x="88" y="77"/>
                      <a:pt x="88" y="78"/>
                    </a:cubicBezTo>
                    <a:cubicBezTo>
                      <a:pt x="88" y="76"/>
                      <a:pt x="88" y="74"/>
                      <a:pt x="88" y="74"/>
                    </a:cubicBezTo>
                    <a:cubicBezTo>
                      <a:pt x="87" y="73"/>
                      <a:pt x="86" y="74"/>
                      <a:pt x="86" y="73"/>
                    </a:cubicBezTo>
                    <a:cubicBezTo>
                      <a:pt x="86" y="72"/>
                      <a:pt x="86" y="71"/>
                      <a:pt x="86" y="71"/>
                    </a:cubicBezTo>
                    <a:cubicBezTo>
                      <a:pt x="86" y="70"/>
                      <a:pt x="85" y="69"/>
                      <a:pt x="85" y="69"/>
                    </a:cubicBezTo>
                    <a:cubicBezTo>
                      <a:pt x="85" y="67"/>
                      <a:pt x="87" y="67"/>
                      <a:pt x="88" y="66"/>
                    </a:cubicBezTo>
                    <a:cubicBezTo>
                      <a:pt x="88" y="67"/>
                      <a:pt x="88" y="68"/>
                      <a:pt x="88" y="69"/>
                    </a:cubicBezTo>
                    <a:cubicBezTo>
                      <a:pt x="88" y="70"/>
                      <a:pt x="89" y="71"/>
                      <a:pt x="88" y="73"/>
                    </a:cubicBezTo>
                    <a:cubicBezTo>
                      <a:pt x="88" y="73"/>
                      <a:pt x="90" y="73"/>
                      <a:pt x="90" y="74"/>
                    </a:cubicBezTo>
                    <a:moveTo>
                      <a:pt x="84" y="71"/>
                    </a:moveTo>
                    <a:cubicBezTo>
                      <a:pt x="84" y="72"/>
                      <a:pt x="83" y="74"/>
                      <a:pt x="82" y="75"/>
                    </a:cubicBezTo>
                    <a:cubicBezTo>
                      <a:pt x="82" y="74"/>
                      <a:pt x="82" y="72"/>
                      <a:pt x="81" y="71"/>
                    </a:cubicBezTo>
                    <a:cubicBezTo>
                      <a:pt x="81" y="71"/>
                      <a:pt x="82" y="71"/>
                      <a:pt x="81" y="70"/>
                    </a:cubicBezTo>
                    <a:cubicBezTo>
                      <a:pt x="81" y="70"/>
                      <a:pt x="80" y="69"/>
                      <a:pt x="80" y="68"/>
                    </a:cubicBezTo>
                    <a:cubicBezTo>
                      <a:pt x="80" y="67"/>
                      <a:pt x="81" y="66"/>
                      <a:pt x="81" y="66"/>
                    </a:cubicBezTo>
                    <a:cubicBezTo>
                      <a:pt x="81" y="65"/>
                      <a:pt x="82" y="66"/>
                      <a:pt x="82" y="68"/>
                    </a:cubicBezTo>
                    <a:cubicBezTo>
                      <a:pt x="82" y="68"/>
                      <a:pt x="82" y="69"/>
                      <a:pt x="82" y="69"/>
                    </a:cubicBezTo>
                    <a:cubicBezTo>
                      <a:pt x="82" y="70"/>
                      <a:pt x="84" y="70"/>
                      <a:pt x="84" y="71"/>
                    </a:cubicBezTo>
                    <a:moveTo>
                      <a:pt x="62" y="52"/>
                    </a:moveTo>
                    <a:cubicBezTo>
                      <a:pt x="61" y="53"/>
                      <a:pt x="60" y="51"/>
                      <a:pt x="58" y="51"/>
                    </a:cubicBezTo>
                    <a:cubicBezTo>
                      <a:pt x="58" y="49"/>
                      <a:pt x="58" y="48"/>
                      <a:pt x="57" y="47"/>
                    </a:cubicBezTo>
                    <a:cubicBezTo>
                      <a:pt x="58" y="48"/>
                      <a:pt x="61" y="48"/>
                      <a:pt x="60" y="50"/>
                    </a:cubicBezTo>
                    <a:cubicBezTo>
                      <a:pt x="60" y="51"/>
                      <a:pt x="61" y="51"/>
                      <a:pt x="62" y="52"/>
                    </a:cubicBezTo>
                    <a:moveTo>
                      <a:pt x="69" y="60"/>
                    </a:moveTo>
                    <a:cubicBezTo>
                      <a:pt x="68" y="60"/>
                      <a:pt x="67" y="60"/>
                      <a:pt x="66" y="59"/>
                    </a:cubicBezTo>
                    <a:cubicBezTo>
                      <a:pt x="64" y="58"/>
                      <a:pt x="63" y="58"/>
                      <a:pt x="63" y="57"/>
                    </a:cubicBezTo>
                    <a:cubicBezTo>
                      <a:pt x="64" y="56"/>
                      <a:pt x="65" y="56"/>
                      <a:pt x="66" y="56"/>
                    </a:cubicBezTo>
                    <a:cubicBezTo>
                      <a:pt x="67" y="57"/>
                      <a:pt x="68" y="59"/>
                      <a:pt x="69" y="60"/>
                    </a:cubicBezTo>
                    <a:moveTo>
                      <a:pt x="25" y="19"/>
                    </a:move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8"/>
                      <a:pt x="25" y="17"/>
                      <a:pt x="25" y="16"/>
                    </a:cubicBezTo>
                    <a:lnTo>
                      <a:pt x="25" y="19"/>
                    </a:lnTo>
                    <a:close/>
                    <a:moveTo>
                      <a:pt x="59" y="56"/>
                    </a:moveTo>
                    <a:cubicBezTo>
                      <a:pt x="58" y="56"/>
                      <a:pt x="56" y="56"/>
                      <a:pt x="56" y="55"/>
                    </a:cubicBezTo>
                    <a:cubicBezTo>
                      <a:pt x="54" y="53"/>
                      <a:pt x="55" y="51"/>
                      <a:pt x="56" y="49"/>
                    </a:cubicBezTo>
                    <a:cubicBezTo>
                      <a:pt x="56" y="50"/>
                      <a:pt x="56" y="52"/>
                      <a:pt x="57" y="53"/>
                    </a:cubicBezTo>
                    <a:cubicBezTo>
                      <a:pt x="57" y="54"/>
                      <a:pt x="58" y="55"/>
                      <a:pt x="59" y="56"/>
                    </a:cubicBezTo>
                    <a:moveTo>
                      <a:pt x="52" y="41"/>
                    </a:moveTo>
                    <a:cubicBezTo>
                      <a:pt x="51" y="43"/>
                      <a:pt x="51" y="45"/>
                      <a:pt x="49" y="46"/>
                    </a:cubicBezTo>
                    <a:cubicBezTo>
                      <a:pt x="49" y="45"/>
                      <a:pt x="49" y="45"/>
                      <a:pt x="48" y="44"/>
                    </a:cubicBezTo>
                    <a:cubicBezTo>
                      <a:pt x="48" y="44"/>
                      <a:pt x="48" y="45"/>
                      <a:pt x="48" y="45"/>
                    </a:cubicBezTo>
                    <a:cubicBezTo>
                      <a:pt x="48" y="45"/>
                      <a:pt x="47" y="46"/>
                      <a:pt x="47" y="47"/>
                    </a:cubicBezTo>
                    <a:cubicBezTo>
                      <a:pt x="47" y="48"/>
                      <a:pt x="46" y="48"/>
                      <a:pt x="45" y="48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44" y="46"/>
                      <a:pt x="44" y="45"/>
                      <a:pt x="44" y="45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43" y="45"/>
                      <a:pt x="43" y="45"/>
                      <a:pt x="43" y="46"/>
                    </a:cubicBezTo>
                    <a:cubicBezTo>
                      <a:pt x="43" y="46"/>
                      <a:pt x="43" y="47"/>
                      <a:pt x="43" y="48"/>
                    </a:cubicBezTo>
                    <a:cubicBezTo>
                      <a:pt x="42" y="48"/>
                      <a:pt x="41" y="47"/>
                      <a:pt x="40" y="47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39" y="45"/>
                      <a:pt x="39" y="45"/>
                      <a:pt x="39" y="45"/>
                    </a:cubicBezTo>
                    <a:cubicBezTo>
                      <a:pt x="38" y="44"/>
                      <a:pt x="37" y="42"/>
                      <a:pt x="37" y="41"/>
                    </a:cubicBezTo>
                    <a:cubicBezTo>
                      <a:pt x="42" y="39"/>
                      <a:pt x="47" y="39"/>
                      <a:pt x="50" y="41"/>
                    </a:cubicBezTo>
                    <a:cubicBezTo>
                      <a:pt x="50" y="41"/>
                      <a:pt x="51" y="41"/>
                      <a:pt x="52" y="41"/>
                    </a:cubicBezTo>
                    <a:moveTo>
                      <a:pt x="65" y="63"/>
                    </a:moveTo>
                    <a:cubicBezTo>
                      <a:pt x="64" y="63"/>
                      <a:pt x="64" y="63"/>
                      <a:pt x="64" y="63"/>
                    </a:cubicBezTo>
                    <a:cubicBezTo>
                      <a:pt x="61" y="63"/>
                      <a:pt x="59" y="62"/>
                      <a:pt x="57" y="60"/>
                    </a:cubicBezTo>
                    <a:cubicBezTo>
                      <a:pt x="58" y="60"/>
                      <a:pt x="60" y="59"/>
                      <a:pt x="61" y="59"/>
                    </a:cubicBezTo>
                    <a:cubicBezTo>
                      <a:pt x="62" y="61"/>
                      <a:pt x="62" y="61"/>
                      <a:pt x="62" y="61"/>
                    </a:cubicBezTo>
                    <a:cubicBezTo>
                      <a:pt x="63" y="61"/>
                      <a:pt x="64" y="62"/>
                      <a:pt x="65" y="63"/>
                    </a:cubicBezTo>
                    <a:moveTo>
                      <a:pt x="26" y="23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7"/>
                      <a:pt x="24" y="29"/>
                      <a:pt x="24" y="31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3" y="26"/>
                      <a:pt x="23" y="25"/>
                      <a:pt x="24" y="24"/>
                    </a:cubicBezTo>
                    <a:lnTo>
                      <a:pt x="26" y="23"/>
                    </a:lnTo>
                    <a:close/>
                    <a:moveTo>
                      <a:pt x="53" y="57"/>
                    </a:moveTo>
                    <a:cubicBezTo>
                      <a:pt x="52" y="56"/>
                      <a:pt x="49" y="56"/>
                      <a:pt x="50" y="54"/>
                    </a:cubicBezTo>
                    <a:cubicBezTo>
                      <a:pt x="50" y="53"/>
                      <a:pt x="51" y="53"/>
                      <a:pt x="52" y="52"/>
                    </a:cubicBezTo>
                    <a:cubicBezTo>
                      <a:pt x="52" y="54"/>
                      <a:pt x="52" y="55"/>
                      <a:pt x="53" y="57"/>
                    </a:cubicBezTo>
                    <a:moveTo>
                      <a:pt x="77" y="84"/>
                    </a:moveTo>
                    <a:cubicBezTo>
                      <a:pt x="77" y="84"/>
                      <a:pt x="77" y="84"/>
                      <a:pt x="77" y="84"/>
                    </a:cubicBezTo>
                    <a:cubicBezTo>
                      <a:pt x="76" y="83"/>
                      <a:pt x="76" y="82"/>
                      <a:pt x="75" y="82"/>
                    </a:cubicBezTo>
                    <a:cubicBezTo>
                      <a:pt x="76" y="79"/>
                      <a:pt x="75" y="77"/>
                      <a:pt x="74" y="75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5" y="75"/>
                      <a:pt x="77" y="76"/>
                      <a:pt x="77" y="78"/>
                    </a:cubicBezTo>
                    <a:cubicBezTo>
                      <a:pt x="77" y="80"/>
                      <a:pt x="77" y="82"/>
                      <a:pt x="77" y="84"/>
                    </a:cubicBezTo>
                    <a:moveTo>
                      <a:pt x="71" y="74"/>
                    </a:moveTo>
                    <a:cubicBezTo>
                      <a:pt x="70" y="74"/>
                      <a:pt x="69" y="74"/>
                      <a:pt x="68" y="72"/>
                    </a:cubicBezTo>
                    <a:cubicBezTo>
                      <a:pt x="68" y="72"/>
                      <a:pt x="67" y="72"/>
                      <a:pt x="67" y="72"/>
                    </a:cubicBezTo>
                    <a:cubicBezTo>
                      <a:pt x="66" y="73"/>
                      <a:pt x="64" y="71"/>
                      <a:pt x="63" y="72"/>
                    </a:cubicBezTo>
                    <a:cubicBezTo>
                      <a:pt x="62" y="72"/>
                      <a:pt x="61" y="73"/>
                      <a:pt x="60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60" y="72"/>
                      <a:pt x="60" y="71"/>
                      <a:pt x="61" y="71"/>
                    </a:cubicBezTo>
                    <a:cubicBezTo>
                      <a:pt x="63" y="71"/>
                      <a:pt x="64" y="68"/>
                      <a:pt x="66" y="70"/>
                    </a:cubicBezTo>
                    <a:cubicBezTo>
                      <a:pt x="67" y="70"/>
                      <a:pt x="67" y="70"/>
                      <a:pt x="68" y="70"/>
                    </a:cubicBezTo>
                    <a:cubicBezTo>
                      <a:pt x="70" y="71"/>
                      <a:pt x="70" y="72"/>
                      <a:pt x="71" y="74"/>
                    </a:cubicBezTo>
                    <a:moveTo>
                      <a:pt x="47" y="53"/>
                    </a:moveTo>
                    <a:cubicBezTo>
                      <a:pt x="47" y="54"/>
                      <a:pt x="47" y="57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5" y="54"/>
                      <a:pt x="46" y="54"/>
                      <a:pt x="47" y="53"/>
                    </a:cubicBezTo>
                    <a:moveTo>
                      <a:pt x="56" y="64"/>
                    </a:moveTo>
                    <a:cubicBezTo>
                      <a:pt x="55" y="65"/>
                      <a:pt x="54" y="65"/>
                      <a:pt x="53" y="65"/>
                    </a:cubicBezTo>
                    <a:cubicBezTo>
                      <a:pt x="51" y="64"/>
                      <a:pt x="50" y="62"/>
                      <a:pt x="49" y="60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4" y="61"/>
                      <a:pt x="55" y="63"/>
                      <a:pt x="56" y="64"/>
                    </a:cubicBezTo>
                    <a:moveTo>
                      <a:pt x="71" y="79"/>
                    </a:moveTo>
                    <a:cubicBezTo>
                      <a:pt x="70" y="78"/>
                      <a:pt x="69" y="78"/>
                      <a:pt x="68" y="77"/>
                    </a:cubicBezTo>
                    <a:cubicBezTo>
                      <a:pt x="67" y="77"/>
                      <a:pt x="67" y="77"/>
                      <a:pt x="65" y="77"/>
                    </a:cubicBezTo>
                    <a:cubicBezTo>
                      <a:pt x="64" y="77"/>
                      <a:pt x="63" y="77"/>
                      <a:pt x="62" y="77"/>
                    </a:cubicBezTo>
                    <a:cubicBezTo>
                      <a:pt x="62" y="77"/>
                      <a:pt x="62" y="77"/>
                      <a:pt x="61" y="76"/>
                    </a:cubicBezTo>
                    <a:cubicBezTo>
                      <a:pt x="60" y="77"/>
                      <a:pt x="58" y="77"/>
                      <a:pt x="57" y="78"/>
                    </a:cubicBezTo>
                    <a:cubicBezTo>
                      <a:pt x="58" y="75"/>
                      <a:pt x="58" y="75"/>
                      <a:pt x="58" y="75"/>
                    </a:cubicBezTo>
                    <a:cubicBezTo>
                      <a:pt x="59" y="75"/>
                      <a:pt x="60" y="75"/>
                      <a:pt x="60" y="75"/>
                    </a:cubicBezTo>
                    <a:cubicBezTo>
                      <a:pt x="61" y="75"/>
                      <a:pt x="62" y="75"/>
                      <a:pt x="63" y="75"/>
                    </a:cubicBezTo>
                    <a:cubicBezTo>
                      <a:pt x="63" y="75"/>
                      <a:pt x="63" y="75"/>
                      <a:pt x="63" y="75"/>
                    </a:cubicBezTo>
                    <a:cubicBezTo>
                      <a:pt x="66" y="75"/>
                      <a:pt x="69" y="75"/>
                      <a:pt x="71" y="77"/>
                    </a:cubicBezTo>
                    <a:lnTo>
                      <a:pt x="71" y="79"/>
                    </a:lnTo>
                    <a:close/>
                    <a:moveTo>
                      <a:pt x="42" y="57"/>
                    </a:moveTo>
                    <a:cubicBezTo>
                      <a:pt x="40" y="55"/>
                      <a:pt x="39" y="54"/>
                      <a:pt x="39" y="52"/>
                    </a:cubicBezTo>
                    <a:cubicBezTo>
                      <a:pt x="39" y="52"/>
                      <a:pt x="40" y="52"/>
                      <a:pt x="41" y="53"/>
                    </a:cubicBezTo>
                    <a:cubicBezTo>
                      <a:pt x="41" y="54"/>
                      <a:pt x="42" y="55"/>
                      <a:pt x="42" y="57"/>
                    </a:cubicBezTo>
                    <a:moveTo>
                      <a:pt x="36" y="49"/>
                    </a:moveTo>
                    <a:cubicBezTo>
                      <a:pt x="36" y="53"/>
                      <a:pt x="36" y="53"/>
                      <a:pt x="36" y="53"/>
                    </a:cubicBezTo>
                    <a:cubicBezTo>
                      <a:pt x="35" y="51"/>
                      <a:pt x="34" y="49"/>
                      <a:pt x="34" y="48"/>
                    </a:cubicBezTo>
                    <a:lnTo>
                      <a:pt x="36" y="49"/>
                    </a:lnTo>
                    <a:close/>
                    <a:moveTo>
                      <a:pt x="74" y="84"/>
                    </a:moveTo>
                    <a:cubicBezTo>
                      <a:pt x="74" y="85"/>
                      <a:pt x="73" y="86"/>
                      <a:pt x="73" y="87"/>
                    </a:cubicBezTo>
                    <a:cubicBezTo>
                      <a:pt x="73" y="86"/>
                      <a:pt x="72" y="84"/>
                      <a:pt x="70" y="84"/>
                    </a:cubicBezTo>
                    <a:cubicBezTo>
                      <a:pt x="70" y="82"/>
                      <a:pt x="70" y="82"/>
                      <a:pt x="69" y="81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7" y="82"/>
                      <a:pt x="68" y="82"/>
                      <a:pt x="67" y="84"/>
                    </a:cubicBezTo>
                    <a:cubicBezTo>
                      <a:pt x="68" y="84"/>
                      <a:pt x="69" y="84"/>
                      <a:pt x="70" y="86"/>
                    </a:cubicBezTo>
                    <a:cubicBezTo>
                      <a:pt x="70" y="86"/>
                      <a:pt x="70" y="87"/>
                      <a:pt x="70" y="88"/>
                    </a:cubicBezTo>
                    <a:cubicBezTo>
                      <a:pt x="68" y="89"/>
                      <a:pt x="68" y="89"/>
                      <a:pt x="68" y="89"/>
                    </a:cubicBezTo>
                    <a:cubicBezTo>
                      <a:pt x="68" y="87"/>
                      <a:pt x="69" y="85"/>
                      <a:pt x="67" y="84"/>
                    </a:cubicBezTo>
                    <a:cubicBezTo>
                      <a:pt x="65" y="85"/>
                      <a:pt x="65" y="83"/>
                      <a:pt x="64" y="82"/>
                    </a:cubicBezTo>
                    <a:cubicBezTo>
                      <a:pt x="63" y="82"/>
                      <a:pt x="63" y="81"/>
                      <a:pt x="63" y="81"/>
                    </a:cubicBezTo>
                    <a:cubicBezTo>
                      <a:pt x="61" y="82"/>
                      <a:pt x="60" y="81"/>
                      <a:pt x="58" y="82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61" y="79"/>
                      <a:pt x="62" y="80"/>
                      <a:pt x="63" y="79"/>
                    </a:cubicBezTo>
                    <a:cubicBezTo>
                      <a:pt x="65" y="79"/>
                      <a:pt x="65" y="79"/>
                      <a:pt x="65" y="79"/>
                    </a:cubicBezTo>
                    <a:cubicBezTo>
                      <a:pt x="67" y="79"/>
                      <a:pt x="69" y="80"/>
                      <a:pt x="71" y="81"/>
                    </a:cubicBezTo>
                    <a:cubicBezTo>
                      <a:pt x="72" y="81"/>
                      <a:pt x="73" y="82"/>
                      <a:pt x="73" y="83"/>
                    </a:cubicBezTo>
                    <a:cubicBezTo>
                      <a:pt x="73" y="84"/>
                      <a:pt x="74" y="84"/>
                      <a:pt x="74" y="84"/>
                    </a:cubicBezTo>
                    <a:moveTo>
                      <a:pt x="53" y="72"/>
                    </a:moveTo>
                    <a:cubicBezTo>
                      <a:pt x="53" y="72"/>
                      <a:pt x="53" y="72"/>
                      <a:pt x="53" y="72"/>
                    </a:cubicBezTo>
                    <a:cubicBezTo>
                      <a:pt x="53" y="72"/>
                      <a:pt x="51" y="71"/>
                      <a:pt x="50" y="71"/>
                    </a:cubicBezTo>
                    <a:cubicBezTo>
                      <a:pt x="50" y="70"/>
                      <a:pt x="50" y="69"/>
                      <a:pt x="50" y="69"/>
                    </a:cubicBezTo>
                    <a:cubicBezTo>
                      <a:pt x="52" y="69"/>
                      <a:pt x="52" y="69"/>
                      <a:pt x="52" y="69"/>
                    </a:cubicBezTo>
                    <a:lnTo>
                      <a:pt x="53" y="72"/>
                    </a:lnTo>
                    <a:close/>
                    <a:moveTo>
                      <a:pt x="33" y="53"/>
                    </a:moveTo>
                    <a:cubicBezTo>
                      <a:pt x="31" y="53"/>
                      <a:pt x="30" y="51"/>
                      <a:pt x="29" y="50"/>
                    </a:cubicBezTo>
                    <a:cubicBezTo>
                      <a:pt x="28" y="49"/>
                      <a:pt x="28" y="48"/>
                      <a:pt x="28" y="47"/>
                    </a:cubicBezTo>
                    <a:cubicBezTo>
                      <a:pt x="29" y="47"/>
                      <a:pt x="30" y="48"/>
                      <a:pt x="30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1" y="50"/>
                      <a:pt x="33" y="51"/>
                      <a:pt x="33" y="53"/>
                    </a:cubicBezTo>
                    <a:moveTo>
                      <a:pt x="46" y="63"/>
                    </a:moveTo>
                    <a:cubicBezTo>
                      <a:pt x="45" y="64"/>
                      <a:pt x="45" y="65"/>
                      <a:pt x="43" y="66"/>
                    </a:cubicBezTo>
                    <a:cubicBezTo>
                      <a:pt x="43" y="67"/>
                      <a:pt x="41" y="67"/>
                      <a:pt x="39" y="68"/>
                    </a:cubicBezTo>
                    <a:cubicBezTo>
                      <a:pt x="40" y="67"/>
                      <a:pt x="40" y="67"/>
                      <a:pt x="41" y="66"/>
                    </a:cubicBezTo>
                    <a:cubicBezTo>
                      <a:pt x="42" y="65"/>
                      <a:pt x="43" y="64"/>
                      <a:pt x="43" y="63"/>
                    </a:cubicBezTo>
                    <a:cubicBezTo>
                      <a:pt x="44" y="63"/>
                      <a:pt x="45" y="63"/>
                      <a:pt x="46" y="63"/>
                    </a:cubicBezTo>
                    <a:moveTo>
                      <a:pt x="65" y="88"/>
                    </a:moveTo>
                    <a:cubicBezTo>
                      <a:pt x="64" y="89"/>
                      <a:pt x="64" y="89"/>
                      <a:pt x="64" y="89"/>
                    </a:cubicBezTo>
                    <a:cubicBezTo>
                      <a:pt x="63" y="88"/>
                      <a:pt x="64" y="86"/>
                      <a:pt x="63" y="86"/>
                    </a:cubicBezTo>
                    <a:cubicBezTo>
                      <a:pt x="61" y="86"/>
                      <a:pt x="60" y="84"/>
                      <a:pt x="60" y="84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1" y="84"/>
                      <a:pt x="61" y="83"/>
                      <a:pt x="62" y="84"/>
                    </a:cubicBezTo>
                    <a:cubicBezTo>
                      <a:pt x="62" y="84"/>
                      <a:pt x="63" y="84"/>
                      <a:pt x="63" y="85"/>
                    </a:cubicBezTo>
                    <a:cubicBezTo>
                      <a:pt x="63" y="86"/>
                      <a:pt x="64" y="85"/>
                      <a:pt x="65" y="86"/>
                    </a:cubicBezTo>
                    <a:cubicBezTo>
                      <a:pt x="65" y="86"/>
                      <a:pt x="65" y="87"/>
                      <a:pt x="65" y="88"/>
                    </a:cubicBezTo>
                    <a:moveTo>
                      <a:pt x="41" y="60"/>
                    </a:moveTo>
                    <a:cubicBezTo>
                      <a:pt x="40" y="62"/>
                      <a:pt x="39" y="63"/>
                      <a:pt x="38" y="64"/>
                    </a:cubicBezTo>
                    <a:cubicBezTo>
                      <a:pt x="37" y="64"/>
                      <a:pt x="36" y="65"/>
                      <a:pt x="34" y="64"/>
                    </a:cubicBezTo>
                    <a:cubicBezTo>
                      <a:pt x="35" y="63"/>
                      <a:pt x="36" y="63"/>
                      <a:pt x="37" y="63"/>
                    </a:cubicBezTo>
                    <a:cubicBezTo>
                      <a:pt x="39" y="60"/>
                      <a:pt x="39" y="60"/>
                      <a:pt x="39" y="60"/>
                    </a:cubicBezTo>
                    <a:lnTo>
                      <a:pt x="41" y="60"/>
                    </a:lnTo>
                    <a:close/>
                    <a:moveTo>
                      <a:pt x="46" y="72"/>
                    </a:moveTo>
                    <a:cubicBezTo>
                      <a:pt x="45" y="73"/>
                      <a:pt x="44" y="73"/>
                      <a:pt x="43" y="73"/>
                    </a:cubicBezTo>
                    <a:cubicBezTo>
                      <a:pt x="42" y="71"/>
                      <a:pt x="42" y="71"/>
                      <a:pt x="42" y="71"/>
                    </a:cubicBezTo>
                    <a:cubicBezTo>
                      <a:pt x="45" y="71"/>
                      <a:pt x="45" y="71"/>
                      <a:pt x="45" y="71"/>
                    </a:cubicBezTo>
                    <a:lnTo>
                      <a:pt x="46" y="72"/>
                    </a:lnTo>
                    <a:close/>
                    <a:moveTo>
                      <a:pt x="27" y="53"/>
                    </a:moveTo>
                    <a:cubicBezTo>
                      <a:pt x="26" y="54"/>
                      <a:pt x="25" y="54"/>
                      <a:pt x="24" y="56"/>
                    </a:cubicBezTo>
                    <a:cubicBezTo>
                      <a:pt x="24" y="55"/>
                      <a:pt x="24" y="54"/>
                      <a:pt x="24" y="54"/>
                    </a:cubicBezTo>
                    <a:cubicBezTo>
                      <a:pt x="24" y="53"/>
                      <a:pt x="25" y="52"/>
                      <a:pt x="25" y="52"/>
                    </a:cubicBezTo>
                    <a:cubicBezTo>
                      <a:pt x="26" y="52"/>
                      <a:pt x="26" y="52"/>
                      <a:pt x="27" y="53"/>
                    </a:cubicBezTo>
                    <a:moveTo>
                      <a:pt x="30" y="56"/>
                    </a:moveTo>
                    <a:cubicBezTo>
                      <a:pt x="30" y="58"/>
                      <a:pt x="30" y="59"/>
                      <a:pt x="28" y="60"/>
                    </a:cubicBezTo>
                    <a:cubicBezTo>
                      <a:pt x="28" y="60"/>
                      <a:pt x="27" y="61"/>
                      <a:pt x="27" y="61"/>
                    </a:cubicBezTo>
                    <a:cubicBezTo>
                      <a:pt x="27" y="59"/>
                      <a:pt x="28" y="58"/>
                      <a:pt x="28" y="57"/>
                    </a:cubicBezTo>
                    <a:cubicBezTo>
                      <a:pt x="29" y="56"/>
                      <a:pt x="30" y="56"/>
                      <a:pt x="30" y="56"/>
                    </a:cubicBezTo>
                    <a:moveTo>
                      <a:pt x="34" y="60"/>
                    </a:moveTo>
                    <a:cubicBezTo>
                      <a:pt x="33" y="63"/>
                      <a:pt x="33" y="63"/>
                      <a:pt x="33" y="63"/>
                    </a:cubicBezTo>
                    <a:cubicBezTo>
                      <a:pt x="31" y="65"/>
                      <a:pt x="30" y="64"/>
                      <a:pt x="28" y="64"/>
                    </a:cubicBezTo>
                    <a:cubicBezTo>
                      <a:pt x="30" y="63"/>
                      <a:pt x="32" y="61"/>
                      <a:pt x="33" y="60"/>
                    </a:cubicBezTo>
                    <a:cubicBezTo>
                      <a:pt x="33" y="59"/>
                      <a:pt x="33" y="60"/>
                      <a:pt x="34" y="60"/>
                    </a:cubicBezTo>
                    <a:moveTo>
                      <a:pt x="35" y="73"/>
                    </a:moveTo>
                    <a:cubicBezTo>
                      <a:pt x="35" y="74"/>
                      <a:pt x="35" y="77"/>
                      <a:pt x="35" y="77"/>
                    </a:cubicBezTo>
                    <a:cubicBezTo>
                      <a:pt x="34" y="75"/>
                      <a:pt x="33" y="73"/>
                      <a:pt x="31" y="73"/>
                    </a:cubicBezTo>
                    <a:cubicBezTo>
                      <a:pt x="31" y="72"/>
                      <a:pt x="30" y="72"/>
                      <a:pt x="30" y="71"/>
                    </a:cubicBezTo>
                    <a:cubicBezTo>
                      <a:pt x="29" y="70"/>
                      <a:pt x="28" y="71"/>
                      <a:pt x="27" y="70"/>
                    </a:cubicBezTo>
                    <a:cubicBezTo>
                      <a:pt x="26" y="70"/>
                      <a:pt x="25" y="70"/>
                      <a:pt x="24" y="71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30" y="68"/>
                      <a:pt x="30" y="69"/>
                    </a:cubicBezTo>
                    <a:cubicBezTo>
                      <a:pt x="31" y="70"/>
                      <a:pt x="33" y="71"/>
                      <a:pt x="33" y="71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4" y="72"/>
                      <a:pt x="35" y="73"/>
                      <a:pt x="35" y="73"/>
                    </a:cubicBezTo>
                    <a:moveTo>
                      <a:pt x="34" y="81"/>
                    </a:moveTo>
                    <a:cubicBezTo>
                      <a:pt x="32" y="83"/>
                      <a:pt x="32" y="83"/>
                      <a:pt x="32" y="83"/>
                    </a:cubicBezTo>
                    <a:cubicBezTo>
                      <a:pt x="31" y="82"/>
                      <a:pt x="32" y="81"/>
                      <a:pt x="31" y="80"/>
                    </a:cubicBezTo>
                    <a:cubicBezTo>
                      <a:pt x="31" y="80"/>
                      <a:pt x="32" y="79"/>
                      <a:pt x="31" y="79"/>
                    </a:cubicBezTo>
                    <a:cubicBezTo>
                      <a:pt x="31" y="78"/>
                      <a:pt x="28" y="77"/>
                      <a:pt x="28" y="77"/>
                    </a:cubicBezTo>
                    <a:cubicBezTo>
                      <a:pt x="27" y="77"/>
                      <a:pt x="26" y="76"/>
                      <a:pt x="25" y="75"/>
                    </a:cubicBezTo>
                    <a:cubicBezTo>
                      <a:pt x="24" y="75"/>
                      <a:pt x="23" y="75"/>
                      <a:pt x="22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2" y="74"/>
                      <a:pt x="22" y="72"/>
                      <a:pt x="24" y="72"/>
                    </a:cubicBezTo>
                    <a:cubicBezTo>
                      <a:pt x="25" y="72"/>
                      <a:pt x="26" y="72"/>
                      <a:pt x="26" y="73"/>
                    </a:cubicBezTo>
                    <a:cubicBezTo>
                      <a:pt x="27" y="73"/>
                      <a:pt x="28" y="74"/>
                      <a:pt x="28" y="75"/>
                    </a:cubicBezTo>
                    <a:cubicBezTo>
                      <a:pt x="30" y="76"/>
                      <a:pt x="31" y="76"/>
                      <a:pt x="31" y="77"/>
                    </a:cubicBezTo>
                    <a:cubicBezTo>
                      <a:pt x="31" y="78"/>
                      <a:pt x="32" y="78"/>
                      <a:pt x="32" y="78"/>
                    </a:cubicBezTo>
                    <a:cubicBezTo>
                      <a:pt x="34" y="78"/>
                      <a:pt x="33" y="80"/>
                      <a:pt x="34" y="81"/>
                    </a:cubicBezTo>
                    <a:moveTo>
                      <a:pt x="30" y="85"/>
                    </a:moveTo>
                    <a:cubicBezTo>
                      <a:pt x="29" y="87"/>
                      <a:pt x="29" y="87"/>
                      <a:pt x="29" y="87"/>
                    </a:cubicBezTo>
                    <a:cubicBezTo>
                      <a:pt x="27" y="83"/>
                      <a:pt x="27" y="83"/>
                      <a:pt x="27" y="83"/>
                    </a:cubicBezTo>
                    <a:cubicBezTo>
                      <a:pt x="25" y="81"/>
                      <a:pt x="23" y="81"/>
                      <a:pt x="22" y="80"/>
                    </a:cubicBezTo>
                    <a:cubicBezTo>
                      <a:pt x="21" y="79"/>
                      <a:pt x="21" y="80"/>
                      <a:pt x="20" y="80"/>
                    </a:cubicBezTo>
                    <a:cubicBezTo>
                      <a:pt x="20" y="79"/>
                      <a:pt x="20" y="78"/>
                      <a:pt x="21" y="77"/>
                    </a:cubicBezTo>
                    <a:cubicBezTo>
                      <a:pt x="22" y="77"/>
                      <a:pt x="22" y="77"/>
                      <a:pt x="22" y="77"/>
                    </a:cubicBezTo>
                    <a:cubicBezTo>
                      <a:pt x="24" y="78"/>
                      <a:pt x="24" y="78"/>
                      <a:pt x="24" y="78"/>
                    </a:cubicBezTo>
                    <a:cubicBezTo>
                      <a:pt x="25" y="79"/>
                      <a:pt x="27" y="79"/>
                      <a:pt x="27" y="81"/>
                    </a:cubicBezTo>
                    <a:cubicBezTo>
                      <a:pt x="27" y="81"/>
                      <a:pt x="26" y="81"/>
                      <a:pt x="27" y="82"/>
                    </a:cubicBezTo>
                    <a:cubicBezTo>
                      <a:pt x="30" y="83"/>
                      <a:pt x="30" y="83"/>
                      <a:pt x="30" y="83"/>
                    </a:cubicBezTo>
                    <a:lnTo>
                      <a:pt x="30" y="85"/>
                    </a:lnTo>
                    <a:close/>
                    <a:moveTo>
                      <a:pt x="23" y="87"/>
                    </a:moveTo>
                    <a:cubicBezTo>
                      <a:pt x="23" y="90"/>
                      <a:pt x="19" y="92"/>
                      <a:pt x="19" y="92"/>
                    </a:cubicBezTo>
                    <a:cubicBezTo>
                      <a:pt x="19" y="91"/>
                      <a:pt x="20" y="90"/>
                      <a:pt x="20" y="88"/>
                    </a:cubicBezTo>
                    <a:cubicBezTo>
                      <a:pt x="20" y="88"/>
                      <a:pt x="19" y="87"/>
                      <a:pt x="18" y="87"/>
                    </a:cubicBezTo>
                    <a:cubicBezTo>
                      <a:pt x="17" y="87"/>
                      <a:pt x="17" y="88"/>
                      <a:pt x="17" y="89"/>
                    </a:cubicBezTo>
                    <a:cubicBezTo>
                      <a:pt x="16" y="90"/>
                      <a:pt x="15" y="92"/>
                      <a:pt x="14" y="93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4" y="91"/>
                      <a:pt x="14" y="86"/>
                      <a:pt x="16" y="84"/>
                    </a:cubicBezTo>
                    <a:cubicBezTo>
                      <a:pt x="17" y="83"/>
                      <a:pt x="18" y="83"/>
                      <a:pt x="20" y="82"/>
                    </a:cubicBezTo>
                    <a:cubicBezTo>
                      <a:pt x="21" y="83"/>
                      <a:pt x="21" y="83"/>
                      <a:pt x="21" y="83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21" y="85"/>
                      <a:pt x="23" y="86"/>
                      <a:pt x="23" y="87"/>
                    </a:cubicBezTo>
                    <a:moveTo>
                      <a:pt x="14" y="86"/>
                    </a:moveTo>
                    <a:cubicBezTo>
                      <a:pt x="14" y="87"/>
                      <a:pt x="13" y="88"/>
                      <a:pt x="13" y="89"/>
                    </a:cubicBezTo>
                    <a:cubicBezTo>
                      <a:pt x="12" y="88"/>
                      <a:pt x="12" y="86"/>
                      <a:pt x="10" y="86"/>
                    </a:cubicBezTo>
                    <a:cubicBezTo>
                      <a:pt x="9" y="88"/>
                      <a:pt x="9" y="89"/>
                      <a:pt x="10" y="92"/>
                    </a:cubicBezTo>
                    <a:cubicBezTo>
                      <a:pt x="9" y="93"/>
                      <a:pt x="9" y="93"/>
                      <a:pt x="8" y="94"/>
                    </a:cubicBezTo>
                    <a:cubicBezTo>
                      <a:pt x="7" y="93"/>
                      <a:pt x="7" y="91"/>
                      <a:pt x="7" y="90"/>
                    </a:cubicBezTo>
                    <a:cubicBezTo>
                      <a:pt x="7" y="88"/>
                      <a:pt x="8" y="86"/>
                      <a:pt x="8" y="85"/>
                    </a:cubicBezTo>
                    <a:cubicBezTo>
                      <a:pt x="9" y="84"/>
                      <a:pt x="9" y="83"/>
                      <a:pt x="10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2" y="82"/>
                      <a:pt x="12" y="83"/>
                      <a:pt x="12" y="84"/>
                    </a:cubicBezTo>
                    <a:cubicBezTo>
                      <a:pt x="12" y="84"/>
                      <a:pt x="14" y="85"/>
                      <a:pt x="14" y="86"/>
                    </a:cubicBezTo>
                    <a:moveTo>
                      <a:pt x="7" y="89"/>
                    </a:moveTo>
                    <a:cubicBezTo>
                      <a:pt x="7" y="89"/>
                      <a:pt x="6" y="88"/>
                      <a:pt x="5" y="88"/>
                    </a:cubicBezTo>
                    <a:cubicBezTo>
                      <a:pt x="4" y="90"/>
                      <a:pt x="5" y="91"/>
                      <a:pt x="5" y="92"/>
                    </a:cubicBezTo>
                    <a:cubicBezTo>
                      <a:pt x="5" y="93"/>
                      <a:pt x="5" y="94"/>
                      <a:pt x="5" y="94"/>
                    </a:cubicBezTo>
                    <a:cubicBezTo>
                      <a:pt x="4" y="94"/>
                      <a:pt x="3" y="93"/>
                      <a:pt x="3" y="92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5" y="85"/>
                      <a:pt x="5" y="85"/>
                      <a:pt x="5" y="85"/>
                    </a:cubicBezTo>
                    <a:cubicBezTo>
                      <a:pt x="7" y="86"/>
                      <a:pt x="7" y="87"/>
                      <a:pt x="7" y="89"/>
                    </a:cubicBezTo>
                    <a:moveTo>
                      <a:pt x="61" y="16"/>
                    </a:moveTo>
                    <a:cubicBezTo>
                      <a:pt x="61" y="15"/>
                      <a:pt x="61" y="12"/>
                      <a:pt x="60" y="11"/>
                    </a:cubicBezTo>
                    <a:cubicBezTo>
                      <a:pt x="60" y="10"/>
                      <a:pt x="58" y="10"/>
                      <a:pt x="57" y="9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4" y="10"/>
                      <a:pt x="54" y="11"/>
                      <a:pt x="54" y="12"/>
                    </a:cubicBezTo>
                    <a:cubicBezTo>
                      <a:pt x="56" y="13"/>
                      <a:pt x="57" y="15"/>
                      <a:pt x="58" y="17"/>
                    </a:cubicBezTo>
                    <a:cubicBezTo>
                      <a:pt x="59" y="17"/>
                      <a:pt x="59" y="17"/>
                      <a:pt x="59" y="17"/>
                    </a:cubicBezTo>
                    <a:cubicBezTo>
                      <a:pt x="60" y="16"/>
                      <a:pt x="60" y="17"/>
                      <a:pt x="61" y="16"/>
                    </a:cubicBezTo>
                    <a:moveTo>
                      <a:pt x="52" y="18"/>
                    </a:moveTo>
                    <a:cubicBezTo>
                      <a:pt x="52" y="17"/>
                      <a:pt x="52" y="17"/>
                      <a:pt x="52" y="17"/>
                    </a:cubicBezTo>
                    <a:cubicBezTo>
                      <a:pt x="50" y="17"/>
                      <a:pt x="50" y="15"/>
                      <a:pt x="49" y="15"/>
                    </a:cubicBezTo>
                    <a:cubicBezTo>
                      <a:pt x="49" y="15"/>
                      <a:pt x="48" y="15"/>
                      <a:pt x="47" y="15"/>
                    </a:cubicBezTo>
                    <a:cubicBezTo>
                      <a:pt x="47" y="16"/>
                      <a:pt x="47" y="16"/>
                      <a:pt x="48" y="16"/>
                    </a:cubicBezTo>
                    <a:cubicBezTo>
                      <a:pt x="49" y="16"/>
                      <a:pt x="49" y="17"/>
                      <a:pt x="50" y="18"/>
                    </a:cubicBezTo>
                    <a:lnTo>
                      <a:pt x="52" y="18"/>
                    </a:lnTo>
                    <a:close/>
                    <a:moveTo>
                      <a:pt x="56" y="21"/>
                    </a:moveTo>
                    <a:cubicBezTo>
                      <a:pt x="56" y="21"/>
                      <a:pt x="57" y="21"/>
                      <a:pt x="56" y="21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0" y="21"/>
                      <a:pt x="49" y="21"/>
                      <a:pt x="49" y="21"/>
                    </a:cubicBezTo>
                    <a:cubicBezTo>
                      <a:pt x="48" y="21"/>
                      <a:pt x="48" y="21"/>
                      <a:pt x="48" y="21"/>
                    </a:cubicBezTo>
                    <a:cubicBezTo>
                      <a:pt x="49" y="23"/>
                      <a:pt x="49" y="26"/>
                      <a:pt x="49" y="28"/>
                    </a:cubicBezTo>
                    <a:cubicBezTo>
                      <a:pt x="50" y="28"/>
                      <a:pt x="51" y="29"/>
                      <a:pt x="51" y="30"/>
                    </a:cubicBezTo>
                    <a:cubicBezTo>
                      <a:pt x="52" y="31"/>
                      <a:pt x="53" y="31"/>
                      <a:pt x="54" y="32"/>
                    </a:cubicBezTo>
                    <a:cubicBezTo>
                      <a:pt x="54" y="32"/>
                      <a:pt x="55" y="31"/>
                      <a:pt x="55" y="30"/>
                    </a:cubicBezTo>
                    <a:cubicBezTo>
                      <a:pt x="54" y="29"/>
                      <a:pt x="52" y="30"/>
                      <a:pt x="52" y="27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50" y="25"/>
                      <a:pt x="50" y="24"/>
                      <a:pt x="50" y="23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50" y="23"/>
                      <a:pt x="50" y="23"/>
                      <a:pt x="51" y="23"/>
                    </a:cubicBezTo>
                    <a:cubicBezTo>
                      <a:pt x="52" y="23"/>
                      <a:pt x="53" y="24"/>
                      <a:pt x="54" y="23"/>
                    </a:cubicBezTo>
                    <a:cubicBezTo>
                      <a:pt x="54" y="23"/>
                      <a:pt x="54" y="21"/>
                      <a:pt x="55" y="21"/>
                    </a:cubicBezTo>
                    <a:cubicBezTo>
                      <a:pt x="55" y="21"/>
                      <a:pt x="56" y="21"/>
                      <a:pt x="56" y="21"/>
                    </a:cubicBezTo>
                    <a:moveTo>
                      <a:pt x="43" y="15"/>
                    </a:moveTo>
                    <a:cubicBezTo>
                      <a:pt x="43" y="15"/>
                      <a:pt x="41" y="16"/>
                      <a:pt x="40" y="16"/>
                    </a:cubicBezTo>
                    <a:cubicBezTo>
                      <a:pt x="39" y="16"/>
                      <a:pt x="38" y="17"/>
                      <a:pt x="38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2" y="17"/>
                      <a:pt x="43" y="16"/>
                      <a:pt x="43" y="15"/>
                    </a:cubicBezTo>
                    <a:moveTo>
                      <a:pt x="37" y="12"/>
                    </a:moveTo>
                    <a:cubicBezTo>
                      <a:pt x="37" y="10"/>
                      <a:pt x="34" y="10"/>
                      <a:pt x="33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0" y="9"/>
                      <a:pt x="29" y="11"/>
                      <a:pt x="29" y="13"/>
                    </a:cubicBezTo>
                    <a:cubicBezTo>
                      <a:pt x="30" y="16"/>
                      <a:pt x="31" y="14"/>
                      <a:pt x="32" y="16"/>
                    </a:cubicBezTo>
                    <a:cubicBezTo>
                      <a:pt x="33" y="15"/>
                      <a:pt x="36" y="13"/>
                      <a:pt x="37" y="12"/>
                    </a:cubicBezTo>
                    <a:moveTo>
                      <a:pt x="53" y="36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5"/>
                      <a:pt x="50" y="35"/>
                      <a:pt x="50" y="35"/>
                    </a:cubicBezTo>
                    <a:lnTo>
                      <a:pt x="53" y="36"/>
                    </a:lnTo>
                    <a:close/>
                    <a:moveTo>
                      <a:pt x="41" y="21"/>
                    </a:moveTo>
                    <a:cubicBezTo>
                      <a:pt x="41" y="21"/>
                      <a:pt x="40" y="20"/>
                      <a:pt x="40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1"/>
                      <a:pt x="34" y="21"/>
                      <a:pt x="35" y="21"/>
                    </a:cubicBezTo>
                    <a:cubicBezTo>
                      <a:pt x="35" y="22"/>
                      <a:pt x="36" y="23"/>
                      <a:pt x="36" y="23"/>
                    </a:cubicBezTo>
                    <a:cubicBezTo>
                      <a:pt x="37" y="23"/>
                      <a:pt x="37" y="23"/>
                      <a:pt x="38" y="23"/>
                    </a:cubicBezTo>
                    <a:cubicBezTo>
                      <a:pt x="39" y="23"/>
                      <a:pt x="39" y="22"/>
                      <a:pt x="39" y="23"/>
                    </a:cubicBezTo>
                    <a:cubicBezTo>
                      <a:pt x="39" y="24"/>
                      <a:pt x="39" y="25"/>
                      <a:pt x="39" y="26"/>
                    </a:cubicBezTo>
                    <a:cubicBezTo>
                      <a:pt x="39" y="28"/>
                      <a:pt x="37" y="28"/>
                      <a:pt x="36" y="29"/>
                    </a:cubicBezTo>
                    <a:cubicBezTo>
                      <a:pt x="36" y="30"/>
                      <a:pt x="35" y="31"/>
                      <a:pt x="36" y="32"/>
                    </a:cubicBezTo>
                    <a:cubicBezTo>
                      <a:pt x="36" y="31"/>
                      <a:pt x="37" y="31"/>
                      <a:pt x="38" y="30"/>
                    </a:cubicBezTo>
                    <a:cubicBezTo>
                      <a:pt x="38" y="30"/>
                      <a:pt x="39" y="29"/>
                      <a:pt x="40" y="28"/>
                    </a:cubicBezTo>
                    <a:cubicBezTo>
                      <a:pt x="40" y="26"/>
                      <a:pt x="41" y="24"/>
                      <a:pt x="41" y="21"/>
                    </a:cubicBezTo>
                    <a:moveTo>
                      <a:pt x="39" y="35"/>
                    </a:moveTo>
                    <a:cubicBezTo>
                      <a:pt x="38" y="34"/>
                      <a:pt x="37" y="35"/>
                      <a:pt x="36" y="35"/>
                    </a:cubicBezTo>
                    <a:cubicBezTo>
                      <a:pt x="36" y="35"/>
                      <a:pt x="36" y="36"/>
                      <a:pt x="36" y="36"/>
                    </a:cubicBezTo>
                    <a:cubicBezTo>
                      <a:pt x="37" y="35"/>
                      <a:pt x="39" y="35"/>
                      <a:pt x="39" y="35"/>
                    </a:cubicBezTo>
                  </a:path>
                </a:pathLst>
              </a:custGeom>
              <a:solidFill>
                <a:srgbClr val="FF6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1"/>
                <a:endParaRPr lang="en-GB" dirty="0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2137410" y="1763160"/>
            <a:ext cx="4869180" cy="11506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GB" sz="3200" b="1" dirty="0" smtClean="0">
                <a:solidFill>
                  <a:schemeClr val="tx1"/>
                </a:solidFill>
              </a:rPr>
              <a:t>APPENDIX</a:t>
            </a:r>
            <a:endParaRPr lang="en-GB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10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5DCE2-2E38-44CB-A760-5611423EC2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35794" y="4526757"/>
            <a:ext cx="7543006" cy="278606"/>
          </a:xfrm>
        </p:spPr>
        <p:txBody>
          <a:bodyPr/>
          <a:lstStyle/>
          <a:p>
            <a:pPr marL="228600" indent="-228600"/>
            <a:r>
              <a:rPr lang="en-GB" dirty="0" smtClean="0"/>
              <a:t>ING Me, dark grey font size 8</a:t>
            </a:r>
          </a:p>
          <a:p>
            <a:pPr>
              <a:buFont typeface="+mj-lt"/>
              <a:buNone/>
            </a:pPr>
            <a:r>
              <a:rPr lang="en-GB" dirty="0" smtClean="0"/>
              <a:t>Source: Corporate Strategy analysis</a:t>
            </a:r>
          </a:p>
        </p:txBody>
      </p:sp>
    </p:spTree>
    <p:extLst>
      <p:ext uri="{BB962C8B-B14F-4D97-AF65-F5344CB8AC3E}">
        <p14:creationId xmlns:p14="http://schemas.microsoft.com/office/powerpoint/2010/main" val="2550842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5DCE2-2E38-44CB-A760-5611423EC2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35794" y="4526757"/>
            <a:ext cx="7543006" cy="278606"/>
          </a:xfrm>
        </p:spPr>
        <p:txBody>
          <a:bodyPr/>
          <a:lstStyle/>
          <a:p>
            <a:pPr marL="228600" indent="-228600"/>
            <a:r>
              <a:rPr lang="en-GB" dirty="0" smtClean="0"/>
              <a:t>ING Me, dark grey font size 8</a:t>
            </a:r>
          </a:p>
          <a:p>
            <a:pPr>
              <a:buFont typeface="+mj-lt"/>
              <a:buNone/>
            </a:pPr>
            <a:r>
              <a:rPr lang="en-GB" dirty="0" smtClean="0"/>
              <a:t>Source: Corporate Strategy analysis</a:t>
            </a:r>
          </a:p>
        </p:txBody>
      </p:sp>
    </p:spTree>
    <p:extLst>
      <p:ext uri="{BB962C8B-B14F-4D97-AF65-F5344CB8AC3E}">
        <p14:creationId xmlns:p14="http://schemas.microsoft.com/office/powerpoint/2010/main" val="1010820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822203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34182" y="958789"/>
            <a:ext cx="7866881" cy="36917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01216" indent="-201216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402431" indent="-200025">
              <a:buClr>
                <a:schemeClr val="accent2"/>
              </a:buClr>
              <a:defRPr/>
            </a:lvl3pPr>
            <a:lvl4pPr marL="606029" indent="-195263">
              <a:buClr>
                <a:schemeClr val="accent3"/>
              </a:buClr>
              <a:defRPr/>
            </a:lvl4pPr>
            <a:lvl5pPr marL="803672" indent="-189310">
              <a:buClr>
                <a:schemeClr val="accent4"/>
              </a:buClr>
              <a:defRPr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78365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650" y="4874107"/>
            <a:ext cx="371475" cy="141089"/>
          </a:xfrm>
          <a:prstGeom prst="rect">
            <a:avLst/>
          </a:prstGeom>
        </p:spPr>
        <p:txBody>
          <a:bodyPr/>
          <a:lstStyle/>
          <a:p>
            <a:fld id="{4EF4CD3A-0609-458B-A3FC-AD9F4761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83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34182" y="210550"/>
            <a:ext cx="7866881" cy="64055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34181" y="958788"/>
            <a:ext cx="1917000" cy="243000"/>
          </a:xfrm>
        </p:spPr>
        <p:txBody>
          <a:bodyPr/>
          <a:lstStyle>
            <a:lvl1pPr>
              <a:lnSpc>
                <a:spcPts val="1575"/>
              </a:lnSpc>
              <a:defRPr sz="135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34181" y="1317959"/>
            <a:ext cx="1917000" cy="1387800"/>
          </a:xfrm>
        </p:spPr>
        <p:txBody>
          <a:bodyPr/>
          <a:lstStyle>
            <a:lvl3pPr>
              <a:lnSpc>
                <a:spcPts val="1575"/>
              </a:lnSpc>
              <a:defRPr sz="135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34181" y="2908926"/>
            <a:ext cx="1917000" cy="243000"/>
          </a:xfrm>
        </p:spPr>
        <p:txBody>
          <a:bodyPr/>
          <a:lstStyle>
            <a:lvl1pPr>
              <a:lnSpc>
                <a:spcPts val="1575"/>
              </a:lnSpc>
              <a:defRPr sz="135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34181" y="3260082"/>
            <a:ext cx="1917000" cy="1387800"/>
          </a:xfrm>
        </p:spPr>
        <p:txBody>
          <a:bodyPr/>
          <a:lstStyle>
            <a:lvl3pPr>
              <a:lnSpc>
                <a:spcPts val="1575"/>
              </a:lnSpc>
              <a:defRPr sz="135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34181" y="1264212"/>
            <a:ext cx="1917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34181" y="3209108"/>
            <a:ext cx="1917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2617474" y="958788"/>
            <a:ext cx="1917000" cy="243000"/>
          </a:xfrm>
        </p:spPr>
        <p:txBody>
          <a:bodyPr/>
          <a:lstStyle>
            <a:lvl1pPr>
              <a:lnSpc>
                <a:spcPts val="1575"/>
              </a:lnSpc>
              <a:defRPr sz="135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2617474" y="1317959"/>
            <a:ext cx="1917000" cy="1387800"/>
          </a:xfrm>
        </p:spPr>
        <p:txBody>
          <a:bodyPr/>
          <a:lstStyle>
            <a:lvl3pPr>
              <a:lnSpc>
                <a:spcPts val="1575"/>
              </a:lnSpc>
              <a:defRPr sz="135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2617474" y="2908926"/>
            <a:ext cx="1917000" cy="243000"/>
          </a:xfrm>
        </p:spPr>
        <p:txBody>
          <a:bodyPr/>
          <a:lstStyle>
            <a:lvl1pPr>
              <a:lnSpc>
                <a:spcPts val="1575"/>
              </a:lnSpc>
              <a:defRPr sz="135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2617474" y="3260082"/>
            <a:ext cx="1917000" cy="1387800"/>
          </a:xfrm>
        </p:spPr>
        <p:txBody>
          <a:bodyPr/>
          <a:lstStyle>
            <a:lvl3pPr>
              <a:lnSpc>
                <a:spcPts val="1575"/>
              </a:lnSpc>
              <a:defRPr sz="135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2617474" y="1264212"/>
            <a:ext cx="1917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2617474" y="3209108"/>
            <a:ext cx="1917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600769" y="958788"/>
            <a:ext cx="1917000" cy="243000"/>
          </a:xfrm>
        </p:spPr>
        <p:txBody>
          <a:bodyPr/>
          <a:lstStyle>
            <a:lvl1pPr>
              <a:lnSpc>
                <a:spcPts val="1575"/>
              </a:lnSpc>
              <a:defRPr sz="135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600769" y="1317959"/>
            <a:ext cx="1917000" cy="1387800"/>
          </a:xfrm>
        </p:spPr>
        <p:txBody>
          <a:bodyPr/>
          <a:lstStyle>
            <a:lvl3pPr>
              <a:lnSpc>
                <a:spcPts val="1575"/>
              </a:lnSpc>
              <a:defRPr sz="135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600769" y="2908926"/>
            <a:ext cx="1917000" cy="243000"/>
          </a:xfrm>
        </p:spPr>
        <p:txBody>
          <a:bodyPr/>
          <a:lstStyle>
            <a:lvl1pPr>
              <a:lnSpc>
                <a:spcPts val="1575"/>
              </a:lnSpc>
              <a:defRPr sz="135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600769" y="3260082"/>
            <a:ext cx="1917000" cy="1387800"/>
          </a:xfrm>
        </p:spPr>
        <p:txBody>
          <a:bodyPr/>
          <a:lstStyle>
            <a:lvl3pPr>
              <a:lnSpc>
                <a:spcPts val="1575"/>
              </a:lnSpc>
              <a:defRPr sz="135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4600769" y="1264212"/>
            <a:ext cx="1917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4600769" y="3209108"/>
            <a:ext cx="1917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6584063" y="958788"/>
            <a:ext cx="1917000" cy="243000"/>
          </a:xfrm>
        </p:spPr>
        <p:txBody>
          <a:bodyPr/>
          <a:lstStyle>
            <a:lvl1pPr>
              <a:lnSpc>
                <a:spcPts val="1575"/>
              </a:lnSpc>
              <a:defRPr sz="135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6584063" y="1317959"/>
            <a:ext cx="1917000" cy="1387800"/>
          </a:xfrm>
        </p:spPr>
        <p:txBody>
          <a:bodyPr/>
          <a:lstStyle>
            <a:lvl3pPr>
              <a:lnSpc>
                <a:spcPts val="1575"/>
              </a:lnSpc>
              <a:defRPr sz="135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6584063" y="2908926"/>
            <a:ext cx="1917000" cy="243000"/>
          </a:xfrm>
        </p:spPr>
        <p:txBody>
          <a:bodyPr/>
          <a:lstStyle>
            <a:lvl1pPr>
              <a:lnSpc>
                <a:spcPts val="1575"/>
              </a:lnSpc>
              <a:defRPr sz="135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6584063" y="3260082"/>
            <a:ext cx="1917000" cy="1387800"/>
          </a:xfrm>
        </p:spPr>
        <p:txBody>
          <a:bodyPr/>
          <a:lstStyle>
            <a:lvl3pPr>
              <a:lnSpc>
                <a:spcPts val="1575"/>
              </a:lnSpc>
              <a:defRPr sz="135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6584063" y="1264212"/>
            <a:ext cx="1917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6584063" y="3209108"/>
            <a:ext cx="1917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7527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49">
          <p15:clr>
            <a:srgbClr val="FBAE40"/>
          </p15:clr>
        </p15:guide>
        <p15:guide id="2" pos="5480">
          <p15:clr>
            <a:srgbClr val="FBAE40"/>
          </p15:clr>
        </p15:guide>
        <p15:guide id="3" pos="3864">
          <p15:clr>
            <a:srgbClr val="FBAE40"/>
          </p15:clr>
        </p15:guide>
        <p15:guide id="4" pos="2196">
          <p15:clr>
            <a:srgbClr val="FBAE40"/>
          </p15:clr>
        </p15:guide>
        <p15:guide id="5" pos="3809">
          <p15:clr>
            <a:srgbClr val="FBAE40"/>
          </p15:clr>
        </p15:guide>
        <p15:guide id="6" pos="5528">
          <p15:clr>
            <a:srgbClr val="FBAE40"/>
          </p15:clr>
        </p15:guide>
        <p15:guide id="7" orient="horz" pos="2274">
          <p15:clr>
            <a:srgbClr val="FBAE40"/>
          </p15:clr>
        </p15:guide>
        <p15:guide id="8" orient="horz" pos="244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72686840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6000"/>
            <a:ext cx="7886700" cy="75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GB" dirty="0" smtClean="0"/>
              <a:t>Click to edit </a:t>
            </a:r>
            <a:br>
              <a:rPr lang="en-GB" dirty="0" smtClean="0"/>
            </a:br>
            <a:r>
              <a:rPr lang="en-GB" dirty="0" smtClean="0"/>
              <a:t>Master 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4886802"/>
            <a:ext cx="288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ct val="100000"/>
              </a:lnSpc>
              <a:defRPr sz="900" b="1">
                <a:solidFill>
                  <a:schemeClr val="tx1"/>
                </a:solidFill>
              </a:defRPr>
            </a:lvl1pPr>
          </a:lstStyle>
          <a:p>
            <a:fld id="{CCF5DCE2-2E38-44CB-A760-5611423EC2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523875" y="4811713"/>
            <a:ext cx="7251700" cy="101600"/>
          </a:xfrm>
          <a:custGeom>
            <a:avLst/>
            <a:gdLst>
              <a:gd name="T0" fmla="*/ 2284 w 2284"/>
              <a:gd name="T1" fmla="*/ 0 h 32"/>
              <a:gd name="T2" fmla="*/ 32 w 2284"/>
              <a:gd name="T3" fmla="*/ 0 h 32"/>
              <a:gd name="T4" fmla="*/ 0 w 2284"/>
              <a:gd name="T5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84" h="32">
                <a:moveTo>
                  <a:pt x="2284" y="0"/>
                </a:moveTo>
                <a:cubicBezTo>
                  <a:pt x="32" y="0"/>
                  <a:pt x="32" y="0"/>
                  <a:pt x="32" y="0"/>
                </a:cubicBezTo>
                <a:cubicBezTo>
                  <a:pt x="0" y="0"/>
                  <a:pt x="0" y="32"/>
                  <a:pt x="0" y="32"/>
                </a:cubicBezTo>
              </a:path>
            </a:pathLst>
          </a:custGeom>
          <a:noFill/>
          <a:ln w="3175" cap="flat">
            <a:solidFill>
              <a:srgbClr val="33333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8070850" y="4757738"/>
            <a:ext cx="908050" cy="225425"/>
            <a:chOff x="8070850" y="4757738"/>
            <a:chExt cx="908050" cy="225425"/>
          </a:xfrm>
        </p:grpSpPr>
        <p:sp>
          <p:nvSpPr>
            <p:cNvPr id="9" name="Freeform 15"/>
            <p:cNvSpPr>
              <a:spLocks noEditPoints="1"/>
            </p:cNvSpPr>
            <p:nvPr userDrawn="1"/>
          </p:nvSpPr>
          <p:spPr bwMode="auto">
            <a:xfrm>
              <a:off x="8070850" y="4805363"/>
              <a:ext cx="523875" cy="177800"/>
            </a:xfrm>
            <a:custGeom>
              <a:avLst/>
              <a:gdLst>
                <a:gd name="T0" fmla="*/ 159 w 165"/>
                <a:gd name="T1" fmla="*/ 37 h 56"/>
                <a:gd name="T2" fmla="*/ 159 w 165"/>
                <a:gd name="T3" fmla="*/ 50 h 56"/>
                <a:gd name="T4" fmla="*/ 137 w 165"/>
                <a:gd name="T5" fmla="*/ 56 h 56"/>
                <a:gd name="T6" fmla="*/ 105 w 165"/>
                <a:gd name="T7" fmla="*/ 29 h 56"/>
                <a:gd name="T8" fmla="*/ 137 w 165"/>
                <a:gd name="T9" fmla="*/ 0 h 56"/>
                <a:gd name="T10" fmla="*/ 148 w 165"/>
                <a:gd name="T11" fmla="*/ 2 h 56"/>
                <a:gd name="T12" fmla="*/ 153 w 165"/>
                <a:gd name="T13" fmla="*/ 4 h 56"/>
                <a:gd name="T14" fmla="*/ 155 w 165"/>
                <a:gd name="T15" fmla="*/ 0 h 56"/>
                <a:gd name="T16" fmla="*/ 157 w 165"/>
                <a:gd name="T17" fmla="*/ 0 h 56"/>
                <a:gd name="T18" fmla="*/ 159 w 165"/>
                <a:gd name="T19" fmla="*/ 19 h 56"/>
                <a:gd name="T20" fmla="*/ 156 w 165"/>
                <a:gd name="T21" fmla="*/ 19 h 56"/>
                <a:gd name="T22" fmla="*/ 151 w 165"/>
                <a:gd name="T23" fmla="*/ 10 h 56"/>
                <a:gd name="T24" fmla="*/ 137 w 165"/>
                <a:gd name="T25" fmla="*/ 4 h 56"/>
                <a:gd name="T26" fmla="*/ 118 w 165"/>
                <a:gd name="T27" fmla="*/ 28 h 56"/>
                <a:gd name="T28" fmla="*/ 138 w 165"/>
                <a:gd name="T29" fmla="*/ 52 h 56"/>
                <a:gd name="T30" fmla="*/ 148 w 165"/>
                <a:gd name="T31" fmla="*/ 49 h 56"/>
                <a:gd name="T32" fmla="*/ 148 w 165"/>
                <a:gd name="T33" fmla="*/ 35 h 56"/>
                <a:gd name="T34" fmla="*/ 141 w 165"/>
                <a:gd name="T35" fmla="*/ 29 h 56"/>
                <a:gd name="T36" fmla="*/ 141 w 165"/>
                <a:gd name="T37" fmla="*/ 27 h 56"/>
                <a:gd name="T38" fmla="*/ 165 w 165"/>
                <a:gd name="T39" fmla="*/ 27 h 56"/>
                <a:gd name="T40" fmla="*/ 165 w 165"/>
                <a:gd name="T41" fmla="*/ 29 h 56"/>
                <a:gd name="T42" fmla="*/ 159 w 165"/>
                <a:gd name="T43" fmla="*/ 37 h 56"/>
                <a:gd name="T44" fmla="*/ 93 w 165"/>
                <a:gd name="T45" fmla="*/ 14 h 56"/>
                <a:gd name="T46" fmla="*/ 93 w 165"/>
                <a:gd name="T47" fmla="*/ 55 h 56"/>
                <a:gd name="T48" fmla="*/ 90 w 165"/>
                <a:gd name="T49" fmla="*/ 55 h 56"/>
                <a:gd name="T50" fmla="*/ 49 w 165"/>
                <a:gd name="T51" fmla="*/ 13 h 56"/>
                <a:gd name="T52" fmla="*/ 49 w 165"/>
                <a:gd name="T53" fmla="*/ 16 h 56"/>
                <a:gd name="T54" fmla="*/ 49 w 165"/>
                <a:gd name="T55" fmla="*/ 42 h 56"/>
                <a:gd name="T56" fmla="*/ 57 w 165"/>
                <a:gd name="T57" fmla="*/ 53 h 56"/>
                <a:gd name="T58" fmla="*/ 57 w 165"/>
                <a:gd name="T59" fmla="*/ 55 h 56"/>
                <a:gd name="T60" fmla="*/ 37 w 165"/>
                <a:gd name="T61" fmla="*/ 55 h 56"/>
                <a:gd name="T62" fmla="*/ 37 w 165"/>
                <a:gd name="T63" fmla="*/ 53 h 56"/>
                <a:gd name="T64" fmla="*/ 45 w 165"/>
                <a:gd name="T65" fmla="*/ 42 h 56"/>
                <a:gd name="T66" fmla="*/ 45 w 165"/>
                <a:gd name="T67" fmla="*/ 13 h 56"/>
                <a:gd name="T68" fmla="*/ 37 w 165"/>
                <a:gd name="T69" fmla="*/ 3 h 56"/>
                <a:gd name="T70" fmla="*/ 37 w 165"/>
                <a:gd name="T71" fmla="*/ 1 h 56"/>
                <a:gd name="T72" fmla="*/ 55 w 165"/>
                <a:gd name="T73" fmla="*/ 1 h 56"/>
                <a:gd name="T74" fmla="*/ 89 w 165"/>
                <a:gd name="T75" fmla="*/ 36 h 56"/>
                <a:gd name="T76" fmla="*/ 88 w 165"/>
                <a:gd name="T77" fmla="*/ 33 h 56"/>
                <a:gd name="T78" fmla="*/ 88 w 165"/>
                <a:gd name="T79" fmla="*/ 14 h 56"/>
                <a:gd name="T80" fmla="*/ 81 w 165"/>
                <a:gd name="T81" fmla="*/ 3 h 56"/>
                <a:gd name="T82" fmla="*/ 81 w 165"/>
                <a:gd name="T83" fmla="*/ 1 h 56"/>
                <a:gd name="T84" fmla="*/ 101 w 165"/>
                <a:gd name="T85" fmla="*/ 1 h 56"/>
                <a:gd name="T86" fmla="*/ 101 w 165"/>
                <a:gd name="T87" fmla="*/ 3 h 56"/>
                <a:gd name="T88" fmla="*/ 93 w 165"/>
                <a:gd name="T89" fmla="*/ 14 h 56"/>
                <a:gd name="T90" fmla="*/ 0 w 165"/>
                <a:gd name="T91" fmla="*/ 55 h 56"/>
                <a:gd name="T92" fmla="*/ 0 w 165"/>
                <a:gd name="T93" fmla="*/ 53 h 56"/>
                <a:gd name="T94" fmla="*/ 8 w 165"/>
                <a:gd name="T95" fmla="*/ 45 h 56"/>
                <a:gd name="T96" fmla="*/ 8 w 165"/>
                <a:gd name="T97" fmla="*/ 10 h 56"/>
                <a:gd name="T98" fmla="*/ 0 w 165"/>
                <a:gd name="T99" fmla="*/ 3 h 56"/>
                <a:gd name="T100" fmla="*/ 0 w 165"/>
                <a:gd name="T101" fmla="*/ 1 h 56"/>
                <a:gd name="T102" fmla="*/ 27 w 165"/>
                <a:gd name="T103" fmla="*/ 1 h 56"/>
                <a:gd name="T104" fmla="*/ 27 w 165"/>
                <a:gd name="T105" fmla="*/ 3 h 56"/>
                <a:gd name="T106" fmla="*/ 20 w 165"/>
                <a:gd name="T107" fmla="*/ 10 h 56"/>
                <a:gd name="T108" fmla="*/ 20 w 165"/>
                <a:gd name="T109" fmla="*/ 45 h 56"/>
                <a:gd name="T110" fmla="*/ 27 w 165"/>
                <a:gd name="T111" fmla="*/ 53 h 56"/>
                <a:gd name="T112" fmla="*/ 27 w 165"/>
                <a:gd name="T113" fmla="*/ 55 h 56"/>
                <a:gd name="T114" fmla="*/ 0 w 165"/>
                <a:gd name="T11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5" h="56">
                  <a:moveTo>
                    <a:pt x="159" y="37"/>
                  </a:moveTo>
                  <a:cubicBezTo>
                    <a:pt x="159" y="50"/>
                    <a:pt x="159" y="50"/>
                    <a:pt x="159" y="50"/>
                  </a:cubicBezTo>
                  <a:cubicBezTo>
                    <a:pt x="152" y="54"/>
                    <a:pt x="145" y="56"/>
                    <a:pt x="137" y="56"/>
                  </a:cubicBezTo>
                  <a:cubicBezTo>
                    <a:pt x="117" y="56"/>
                    <a:pt x="105" y="44"/>
                    <a:pt x="105" y="29"/>
                  </a:cubicBezTo>
                  <a:cubicBezTo>
                    <a:pt x="105" y="13"/>
                    <a:pt x="119" y="0"/>
                    <a:pt x="137" y="0"/>
                  </a:cubicBezTo>
                  <a:cubicBezTo>
                    <a:pt x="141" y="0"/>
                    <a:pt x="144" y="1"/>
                    <a:pt x="148" y="2"/>
                  </a:cubicBezTo>
                  <a:cubicBezTo>
                    <a:pt x="150" y="3"/>
                    <a:pt x="152" y="4"/>
                    <a:pt x="153" y="4"/>
                  </a:cubicBezTo>
                  <a:cubicBezTo>
                    <a:pt x="154" y="4"/>
                    <a:pt x="155" y="2"/>
                    <a:pt x="155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9" y="19"/>
                    <a:pt x="159" y="19"/>
                    <a:pt x="159" y="19"/>
                  </a:cubicBezTo>
                  <a:cubicBezTo>
                    <a:pt x="156" y="19"/>
                    <a:pt x="156" y="19"/>
                    <a:pt x="156" y="19"/>
                  </a:cubicBezTo>
                  <a:cubicBezTo>
                    <a:pt x="155" y="15"/>
                    <a:pt x="154" y="12"/>
                    <a:pt x="151" y="10"/>
                  </a:cubicBezTo>
                  <a:cubicBezTo>
                    <a:pt x="148" y="6"/>
                    <a:pt x="143" y="4"/>
                    <a:pt x="137" y="4"/>
                  </a:cubicBezTo>
                  <a:cubicBezTo>
                    <a:pt x="125" y="4"/>
                    <a:pt x="118" y="14"/>
                    <a:pt x="118" y="28"/>
                  </a:cubicBezTo>
                  <a:cubicBezTo>
                    <a:pt x="118" y="42"/>
                    <a:pt x="127" y="52"/>
                    <a:pt x="138" y="52"/>
                  </a:cubicBezTo>
                  <a:cubicBezTo>
                    <a:pt x="142" y="52"/>
                    <a:pt x="145" y="51"/>
                    <a:pt x="148" y="49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8" y="31"/>
                    <a:pt x="148" y="29"/>
                    <a:pt x="141" y="29"/>
                  </a:cubicBezTo>
                  <a:cubicBezTo>
                    <a:pt x="141" y="27"/>
                    <a:pt x="141" y="27"/>
                    <a:pt x="141" y="27"/>
                  </a:cubicBezTo>
                  <a:cubicBezTo>
                    <a:pt x="165" y="27"/>
                    <a:pt x="165" y="27"/>
                    <a:pt x="165" y="27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59" y="29"/>
                    <a:pt x="159" y="31"/>
                    <a:pt x="159" y="37"/>
                  </a:cubicBezTo>
                  <a:moveTo>
                    <a:pt x="93" y="14"/>
                  </a:moveTo>
                  <a:cubicBezTo>
                    <a:pt x="93" y="55"/>
                    <a:pt x="93" y="55"/>
                    <a:pt x="93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4"/>
                    <a:pt x="49" y="15"/>
                    <a:pt x="49" y="16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50"/>
                    <a:pt x="49" y="53"/>
                    <a:pt x="57" y="53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45" y="53"/>
                    <a:pt x="45" y="49"/>
                    <a:pt x="45" y="42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8"/>
                    <a:pt x="45" y="3"/>
                    <a:pt x="37" y="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89" y="36"/>
                    <a:pt x="89" y="36"/>
                    <a:pt x="89" y="36"/>
                  </a:cubicBezTo>
                  <a:cubicBezTo>
                    <a:pt x="88" y="35"/>
                    <a:pt x="88" y="34"/>
                    <a:pt x="88" y="33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8" y="7"/>
                    <a:pt x="89" y="3"/>
                    <a:pt x="81" y="3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4" y="3"/>
                    <a:pt x="93" y="6"/>
                    <a:pt x="93" y="14"/>
                  </a:cubicBezTo>
                  <a:moveTo>
                    <a:pt x="0" y="55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5" y="53"/>
                    <a:pt x="8" y="52"/>
                    <a:pt x="8" y="45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6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2" y="3"/>
                    <a:pt x="20" y="4"/>
                    <a:pt x="20" y="10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52"/>
                    <a:pt x="22" y="53"/>
                    <a:pt x="27" y="53"/>
                  </a:cubicBezTo>
                  <a:cubicBezTo>
                    <a:pt x="27" y="55"/>
                    <a:pt x="27" y="55"/>
                    <a:pt x="27" y="55"/>
                  </a:cubicBezTo>
                  <a:lnTo>
                    <a:pt x="0" y="55"/>
                  </a:ln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10" name="Freeform 16"/>
            <p:cNvSpPr>
              <a:spLocks noEditPoints="1"/>
            </p:cNvSpPr>
            <p:nvPr userDrawn="1"/>
          </p:nvSpPr>
          <p:spPr bwMode="auto">
            <a:xfrm>
              <a:off x="8636000" y="4757738"/>
              <a:ext cx="342900" cy="222250"/>
            </a:xfrm>
            <a:custGeom>
              <a:avLst/>
              <a:gdLst>
                <a:gd name="T0" fmla="*/ 98 w 108"/>
                <a:gd name="T1" fmla="*/ 22 h 70"/>
                <a:gd name="T2" fmla="*/ 78 w 108"/>
                <a:gd name="T3" fmla="*/ 15 h 70"/>
                <a:gd name="T4" fmla="*/ 91 w 108"/>
                <a:gd name="T5" fmla="*/ 63 h 70"/>
                <a:gd name="T6" fmla="*/ 56 w 108"/>
                <a:gd name="T7" fmla="*/ 24 h 70"/>
                <a:gd name="T8" fmla="*/ 42 w 108"/>
                <a:gd name="T9" fmla="*/ 2 h 70"/>
                <a:gd name="T10" fmla="*/ 28 w 108"/>
                <a:gd name="T11" fmla="*/ 3 h 70"/>
                <a:gd name="T12" fmla="*/ 15 w 108"/>
                <a:gd name="T13" fmla="*/ 13 h 70"/>
                <a:gd name="T14" fmla="*/ 14 w 108"/>
                <a:gd name="T15" fmla="*/ 35 h 70"/>
                <a:gd name="T16" fmla="*/ 29 w 108"/>
                <a:gd name="T17" fmla="*/ 64 h 70"/>
                <a:gd name="T18" fmla="*/ 39 w 108"/>
                <a:gd name="T19" fmla="*/ 63 h 70"/>
                <a:gd name="T20" fmla="*/ 64 w 108"/>
                <a:gd name="T21" fmla="*/ 61 h 70"/>
                <a:gd name="T22" fmla="*/ 68 w 108"/>
                <a:gd name="T23" fmla="*/ 70 h 70"/>
                <a:gd name="T24" fmla="*/ 71 w 108"/>
                <a:gd name="T25" fmla="*/ 67 h 70"/>
                <a:gd name="T26" fmla="*/ 63 w 108"/>
                <a:gd name="T27" fmla="*/ 65 h 70"/>
                <a:gd name="T28" fmla="*/ 36 w 108"/>
                <a:gd name="T29" fmla="*/ 63 h 70"/>
                <a:gd name="T30" fmla="*/ 80 w 108"/>
                <a:gd name="T31" fmla="*/ 12 h 70"/>
                <a:gd name="T32" fmla="*/ 77 w 108"/>
                <a:gd name="T33" fmla="*/ 37 h 70"/>
                <a:gd name="T34" fmla="*/ 77 w 108"/>
                <a:gd name="T35" fmla="*/ 38 h 70"/>
                <a:gd name="T36" fmla="*/ 76 w 108"/>
                <a:gd name="T37" fmla="*/ 42 h 70"/>
                <a:gd name="T38" fmla="*/ 80 w 108"/>
                <a:gd name="T39" fmla="*/ 49 h 70"/>
                <a:gd name="T40" fmla="*/ 76 w 108"/>
                <a:gd name="T41" fmla="*/ 51 h 70"/>
                <a:gd name="T42" fmla="*/ 51 w 108"/>
                <a:gd name="T43" fmla="*/ 29 h 70"/>
                <a:gd name="T44" fmla="*/ 83 w 108"/>
                <a:gd name="T45" fmla="*/ 61 h 70"/>
                <a:gd name="T46" fmla="*/ 68 w 108"/>
                <a:gd name="T47" fmla="*/ 46 h 70"/>
                <a:gd name="T48" fmla="*/ 57 w 108"/>
                <a:gd name="T49" fmla="*/ 37 h 70"/>
                <a:gd name="T50" fmla="*/ 59 w 108"/>
                <a:gd name="T51" fmla="*/ 43 h 70"/>
                <a:gd name="T52" fmla="*/ 75 w 108"/>
                <a:gd name="T53" fmla="*/ 57 h 70"/>
                <a:gd name="T54" fmla="*/ 39 w 108"/>
                <a:gd name="T55" fmla="*/ 26 h 70"/>
                <a:gd name="T56" fmla="*/ 29 w 108"/>
                <a:gd name="T57" fmla="*/ 22 h 70"/>
                <a:gd name="T58" fmla="*/ 22 w 108"/>
                <a:gd name="T59" fmla="*/ 26 h 70"/>
                <a:gd name="T60" fmla="*/ 21 w 108"/>
                <a:gd name="T61" fmla="*/ 5 h 70"/>
                <a:gd name="T62" fmla="*/ 46 w 108"/>
                <a:gd name="T63" fmla="*/ 9 h 70"/>
                <a:gd name="T64" fmla="*/ 47 w 108"/>
                <a:gd name="T65" fmla="*/ 28 h 70"/>
                <a:gd name="T66" fmla="*/ 63 w 108"/>
                <a:gd name="T67" fmla="*/ 54 h 70"/>
                <a:gd name="T68" fmla="*/ 58 w 108"/>
                <a:gd name="T69" fmla="*/ 50 h 70"/>
                <a:gd name="T70" fmla="*/ 45 w 108"/>
                <a:gd name="T71" fmla="*/ 41 h 70"/>
                <a:gd name="T72" fmla="*/ 42 w 108"/>
                <a:gd name="T73" fmla="*/ 41 h 70"/>
                <a:gd name="T74" fmla="*/ 29 w 108"/>
                <a:gd name="T75" fmla="*/ 34 h 70"/>
                <a:gd name="T76" fmla="*/ 47 w 108"/>
                <a:gd name="T77" fmla="*/ 46 h 70"/>
                <a:gd name="T78" fmla="*/ 55 w 108"/>
                <a:gd name="T79" fmla="*/ 61 h 70"/>
                <a:gd name="T80" fmla="*/ 44 w 108"/>
                <a:gd name="T81" fmla="*/ 52 h 70"/>
                <a:gd name="T82" fmla="*/ 40 w 108"/>
                <a:gd name="T83" fmla="*/ 47 h 70"/>
                <a:gd name="T84" fmla="*/ 52 w 108"/>
                <a:gd name="T85" fmla="*/ 58 h 70"/>
                <a:gd name="T86" fmla="*/ 49 w 108"/>
                <a:gd name="T87" fmla="*/ 59 h 70"/>
                <a:gd name="T88" fmla="*/ 47 w 108"/>
                <a:gd name="T89" fmla="*/ 58 h 70"/>
                <a:gd name="T90" fmla="*/ 20 w 108"/>
                <a:gd name="T91" fmla="*/ 34 h 70"/>
                <a:gd name="T92" fmla="*/ 45 w 108"/>
                <a:gd name="T93" fmla="*/ 62 h 70"/>
                <a:gd name="T94" fmla="*/ 29 w 108"/>
                <a:gd name="T95" fmla="*/ 44 h 70"/>
                <a:gd name="T96" fmla="*/ 20 w 108"/>
                <a:gd name="T97" fmla="*/ 44 h 70"/>
                <a:gd name="T98" fmla="*/ 21 w 108"/>
                <a:gd name="T99" fmla="*/ 52 h 70"/>
                <a:gd name="T100" fmla="*/ 22 w 108"/>
                <a:gd name="T101" fmla="*/ 58 h 70"/>
                <a:gd name="T102" fmla="*/ 21 w 108"/>
                <a:gd name="T103" fmla="*/ 64 h 70"/>
                <a:gd name="T104" fmla="*/ 14 w 108"/>
                <a:gd name="T105" fmla="*/ 67 h 70"/>
                <a:gd name="T106" fmla="*/ 9 w 108"/>
                <a:gd name="T107" fmla="*/ 65 h 70"/>
                <a:gd name="T108" fmla="*/ 3 w 108"/>
                <a:gd name="T109" fmla="*/ 67 h 70"/>
                <a:gd name="T110" fmla="*/ 42 w 108"/>
                <a:gd name="T111" fmla="*/ 12 h 70"/>
                <a:gd name="T112" fmla="*/ 35 w 108"/>
                <a:gd name="T113" fmla="*/ 16 h 70"/>
                <a:gd name="T114" fmla="*/ 39 w 108"/>
                <a:gd name="T115" fmla="*/ 16 h 70"/>
                <a:gd name="T116" fmla="*/ 27 w 108"/>
                <a:gd name="T117" fmla="*/ 9 h 70"/>
                <a:gd name="T118" fmla="*/ 27 w 108"/>
                <a:gd name="T119" fmla="*/ 1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8" h="70">
                  <a:moveTo>
                    <a:pt x="34" y="70"/>
                  </a:moveTo>
                  <a:cubicBezTo>
                    <a:pt x="33" y="68"/>
                    <a:pt x="33" y="65"/>
                    <a:pt x="33" y="65"/>
                  </a:cubicBezTo>
                  <a:cubicBezTo>
                    <a:pt x="33" y="64"/>
                    <a:pt x="33" y="62"/>
                    <a:pt x="34" y="61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4"/>
                  </a:cubicBezTo>
                  <a:cubicBezTo>
                    <a:pt x="32" y="65"/>
                    <a:pt x="31" y="65"/>
                    <a:pt x="31" y="65"/>
                  </a:cubicBezTo>
                  <a:cubicBezTo>
                    <a:pt x="30" y="67"/>
                    <a:pt x="32" y="68"/>
                    <a:pt x="32" y="70"/>
                  </a:cubicBezTo>
                  <a:lnTo>
                    <a:pt x="34" y="70"/>
                  </a:lnTo>
                  <a:close/>
                  <a:moveTo>
                    <a:pt x="108" y="45"/>
                  </a:moveTo>
                  <a:cubicBezTo>
                    <a:pt x="108" y="37"/>
                    <a:pt x="104" y="28"/>
                    <a:pt x="98" y="22"/>
                  </a:cubicBezTo>
                  <a:cubicBezTo>
                    <a:pt x="96" y="20"/>
                    <a:pt x="93" y="18"/>
                    <a:pt x="90" y="16"/>
                  </a:cubicBezTo>
                  <a:cubicBezTo>
                    <a:pt x="89" y="14"/>
                    <a:pt x="88" y="13"/>
                    <a:pt x="88" y="12"/>
                  </a:cubicBezTo>
                  <a:cubicBezTo>
                    <a:pt x="87" y="11"/>
                    <a:pt x="86" y="10"/>
                    <a:pt x="85" y="10"/>
                  </a:cubicBezTo>
                  <a:cubicBezTo>
                    <a:pt x="85" y="10"/>
                    <a:pt x="85" y="11"/>
                    <a:pt x="86" y="11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4" y="11"/>
                    <a:pt x="83" y="11"/>
                    <a:pt x="83" y="10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83" y="9"/>
                    <a:pt x="83" y="9"/>
                    <a:pt x="82" y="9"/>
                  </a:cubicBezTo>
                  <a:cubicBezTo>
                    <a:pt x="79" y="9"/>
                    <a:pt x="76" y="10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2"/>
                    <a:pt x="76" y="14"/>
                    <a:pt x="77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5"/>
                    <a:pt x="79" y="16"/>
                    <a:pt x="79" y="16"/>
                  </a:cubicBezTo>
                  <a:cubicBezTo>
                    <a:pt x="79" y="15"/>
                    <a:pt x="79" y="14"/>
                    <a:pt x="79" y="14"/>
                  </a:cubicBezTo>
                  <a:cubicBezTo>
                    <a:pt x="79" y="14"/>
                    <a:pt x="80" y="14"/>
                    <a:pt x="80" y="14"/>
                  </a:cubicBezTo>
                  <a:cubicBezTo>
                    <a:pt x="81" y="15"/>
                    <a:pt x="82" y="14"/>
                    <a:pt x="83" y="16"/>
                  </a:cubicBezTo>
                  <a:cubicBezTo>
                    <a:pt x="82" y="16"/>
                    <a:pt x="81" y="16"/>
                    <a:pt x="80" y="16"/>
                  </a:cubicBezTo>
                  <a:cubicBezTo>
                    <a:pt x="80" y="16"/>
                    <a:pt x="81" y="17"/>
                    <a:pt x="80" y="17"/>
                  </a:cubicBezTo>
                  <a:cubicBezTo>
                    <a:pt x="79" y="17"/>
                    <a:pt x="78" y="17"/>
                    <a:pt x="78" y="16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8"/>
                    <a:pt x="81" y="19"/>
                    <a:pt x="82" y="20"/>
                  </a:cubicBezTo>
                  <a:cubicBezTo>
                    <a:pt x="85" y="20"/>
                    <a:pt x="87" y="19"/>
                    <a:pt x="89" y="19"/>
                  </a:cubicBezTo>
                  <a:cubicBezTo>
                    <a:pt x="98" y="24"/>
                    <a:pt x="104" y="33"/>
                    <a:pt x="104" y="43"/>
                  </a:cubicBezTo>
                  <a:cubicBezTo>
                    <a:pt x="104" y="57"/>
                    <a:pt x="96" y="63"/>
                    <a:pt x="91" y="63"/>
                  </a:cubicBezTo>
                  <a:cubicBezTo>
                    <a:pt x="90" y="63"/>
                    <a:pt x="89" y="62"/>
                    <a:pt x="88" y="62"/>
                  </a:cubicBezTo>
                  <a:cubicBezTo>
                    <a:pt x="89" y="60"/>
                    <a:pt x="89" y="58"/>
                    <a:pt x="89" y="54"/>
                  </a:cubicBezTo>
                  <a:cubicBezTo>
                    <a:pt x="89" y="46"/>
                    <a:pt x="86" y="37"/>
                    <a:pt x="81" y="33"/>
                  </a:cubicBezTo>
                  <a:cubicBezTo>
                    <a:pt x="79" y="31"/>
                    <a:pt x="77" y="29"/>
                    <a:pt x="75" y="29"/>
                  </a:cubicBezTo>
                  <a:cubicBezTo>
                    <a:pt x="73" y="29"/>
                    <a:pt x="72" y="29"/>
                    <a:pt x="71" y="30"/>
                  </a:cubicBezTo>
                  <a:cubicBezTo>
                    <a:pt x="71" y="31"/>
                    <a:pt x="70" y="32"/>
                    <a:pt x="70" y="33"/>
                  </a:cubicBezTo>
                  <a:cubicBezTo>
                    <a:pt x="69" y="34"/>
                    <a:pt x="66" y="35"/>
                    <a:pt x="64" y="35"/>
                  </a:cubicBezTo>
                  <a:cubicBezTo>
                    <a:pt x="62" y="35"/>
                    <a:pt x="59" y="34"/>
                    <a:pt x="57" y="32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29"/>
                    <a:pt x="55" y="28"/>
                    <a:pt x="56" y="27"/>
                  </a:cubicBezTo>
                  <a:cubicBezTo>
                    <a:pt x="56" y="27"/>
                    <a:pt x="57" y="28"/>
                    <a:pt x="57" y="28"/>
                  </a:cubicBezTo>
                  <a:cubicBezTo>
                    <a:pt x="57" y="26"/>
                    <a:pt x="57" y="25"/>
                    <a:pt x="56" y="24"/>
                  </a:cubicBezTo>
                  <a:cubicBezTo>
                    <a:pt x="55" y="24"/>
                    <a:pt x="55" y="24"/>
                    <a:pt x="54" y="23"/>
                  </a:cubicBezTo>
                  <a:cubicBezTo>
                    <a:pt x="53" y="23"/>
                    <a:pt x="53" y="22"/>
                    <a:pt x="53" y="21"/>
                  </a:cubicBezTo>
                  <a:cubicBezTo>
                    <a:pt x="53" y="22"/>
                    <a:pt x="54" y="22"/>
                    <a:pt x="55" y="22"/>
                  </a:cubicBezTo>
                  <a:cubicBezTo>
                    <a:pt x="54" y="20"/>
                    <a:pt x="54" y="19"/>
                    <a:pt x="53" y="16"/>
                  </a:cubicBezTo>
                  <a:cubicBezTo>
                    <a:pt x="52" y="14"/>
                    <a:pt x="51" y="13"/>
                    <a:pt x="49" y="12"/>
                  </a:cubicBezTo>
                  <a:cubicBezTo>
                    <a:pt x="49" y="11"/>
                    <a:pt x="49" y="11"/>
                    <a:pt x="48" y="11"/>
                  </a:cubicBezTo>
                  <a:cubicBezTo>
                    <a:pt x="47" y="11"/>
                    <a:pt x="47" y="10"/>
                    <a:pt x="47" y="9"/>
                  </a:cubicBezTo>
                  <a:cubicBezTo>
                    <a:pt x="47" y="9"/>
                    <a:pt x="48" y="9"/>
                    <a:pt x="48" y="10"/>
                  </a:cubicBezTo>
                  <a:cubicBezTo>
                    <a:pt x="47" y="7"/>
                    <a:pt x="46" y="4"/>
                    <a:pt x="44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1" y="3"/>
                    <a:pt x="41" y="2"/>
                    <a:pt x="42" y="2"/>
                  </a:cubicBezTo>
                  <a:cubicBezTo>
                    <a:pt x="41" y="2"/>
                    <a:pt x="41" y="1"/>
                    <a:pt x="40" y="1"/>
                  </a:cubicBezTo>
                  <a:cubicBezTo>
                    <a:pt x="39" y="2"/>
                    <a:pt x="39" y="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2"/>
                    <a:pt x="38" y="1"/>
                    <a:pt x="39" y="0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5" y="1"/>
                    <a:pt x="35" y="2"/>
                    <a:pt x="35" y="3"/>
                  </a:cubicBezTo>
                  <a:cubicBezTo>
                    <a:pt x="34" y="3"/>
                    <a:pt x="34" y="4"/>
                    <a:pt x="33" y="4"/>
                  </a:cubicBezTo>
                  <a:cubicBezTo>
                    <a:pt x="33" y="3"/>
                    <a:pt x="34" y="2"/>
                    <a:pt x="34" y="1"/>
                  </a:cubicBezTo>
                  <a:cubicBezTo>
                    <a:pt x="33" y="1"/>
                    <a:pt x="32" y="2"/>
                    <a:pt x="32" y="2"/>
                  </a:cubicBezTo>
                  <a:cubicBezTo>
                    <a:pt x="30" y="1"/>
                    <a:pt x="28" y="0"/>
                    <a:pt x="28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2"/>
                    <a:pt x="26" y="1"/>
                    <a:pt x="26" y="0"/>
                  </a:cubicBezTo>
                  <a:cubicBezTo>
                    <a:pt x="25" y="0"/>
                    <a:pt x="24" y="1"/>
                    <a:pt x="23" y="1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4" y="2"/>
                    <a:pt x="25" y="2"/>
                    <a:pt x="25" y="3"/>
                  </a:cubicBezTo>
                  <a:cubicBezTo>
                    <a:pt x="24" y="3"/>
                    <a:pt x="23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3"/>
                    <a:pt x="20" y="3"/>
                  </a:cubicBezTo>
                  <a:cubicBezTo>
                    <a:pt x="19" y="4"/>
                    <a:pt x="18" y="5"/>
                    <a:pt x="17" y="7"/>
                  </a:cubicBezTo>
                  <a:cubicBezTo>
                    <a:pt x="17" y="7"/>
                    <a:pt x="18" y="7"/>
                    <a:pt x="18" y="7"/>
                  </a:cubicBezTo>
                  <a:cubicBezTo>
                    <a:pt x="17" y="7"/>
                    <a:pt x="17" y="8"/>
                    <a:pt x="16" y="8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2"/>
                    <a:pt x="15" y="12"/>
                    <a:pt x="15" y="13"/>
                  </a:cubicBezTo>
                  <a:cubicBezTo>
                    <a:pt x="14" y="17"/>
                    <a:pt x="13" y="20"/>
                    <a:pt x="13" y="24"/>
                  </a:cubicBezTo>
                  <a:cubicBezTo>
                    <a:pt x="13" y="24"/>
                    <a:pt x="13" y="25"/>
                    <a:pt x="12" y="25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4" y="27"/>
                    <a:pt x="14" y="26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3" y="29"/>
                    <a:pt x="13" y="30"/>
                    <a:pt x="13" y="30"/>
                  </a:cubicBezTo>
                  <a:cubicBezTo>
                    <a:pt x="13" y="31"/>
                    <a:pt x="13" y="32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3"/>
                    <a:pt x="14" y="33"/>
                    <a:pt x="14" y="32"/>
                  </a:cubicBezTo>
                  <a:cubicBezTo>
                    <a:pt x="14" y="32"/>
                    <a:pt x="15" y="32"/>
                    <a:pt x="15" y="32"/>
                  </a:cubicBezTo>
                  <a:cubicBezTo>
                    <a:pt x="15" y="33"/>
                    <a:pt x="15" y="33"/>
                    <a:pt x="14" y="34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4" y="35"/>
                    <a:pt x="13" y="35"/>
                    <a:pt x="13" y="35"/>
                  </a:cubicBezTo>
                  <a:cubicBezTo>
                    <a:pt x="14" y="39"/>
                    <a:pt x="15" y="43"/>
                    <a:pt x="17" y="46"/>
                  </a:cubicBezTo>
                  <a:cubicBezTo>
                    <a:pt x="15" y="49"/>
                    <a:pt x="14" y="54"/>
                    <a:pt x="12" y="58"/>
                  </a:cubicBezTo>
                  <a:cubicBezTo>
                    <a:pt x="11" y="57"/>
                    <a:pt x="10" y="57"/>
                    <a:pt x="9" y="57"/>
                  </a:cubicBezTo>
                  <a:cubicBezTo>
                    <a:pt x="8" y="57"/>
                    <a:pt x="7" y="58"/>
                    <a:pt x="6" y="59"/>
                  </a:cubicBezTo>
                  <a:cubicBezTo>
                    <a:pt x="5" y="58"/>
                    <a:pt x="3" y="59"/>
                    <a:pt x="3" y="59"/>
                  </a:cubicBezTo>
                  <a:cubicBezTo>
                    <a:pt x="1" y="61"/>
                    <a:pt x="1" y="61"/>
                    <a:pt x="1" y="63"/>
                  </a:cubicBezTo>
                  <a:cubicBezTo>
                    <a:pt x="1" y="63"/>
                    <a:pt x="0" y="64"/>
                    <a:pt x="0" y="65"/>
                  </a:cubicBezTo>
                  <a:cubicBezTo>
                    <a:pt x="0" y="67"/>
                    <a:pt x="0" y="68"/>
                    <a:pt x="1" y="70"/>
                  </a:cubicBezTo>
                  <a:cubicBezTo>
                    <a:pt x="30" y="70"/>
                    <a:pt x="30" y="70"/>
                    <a:pt x="30" y="70"/>
                  </a:cubicBezTo>
                  <a:cubicBezTo>
                    <a:pt x="30" y="69"/>
                    <a:pt x="29" y="68"/>
                    <a:pt x="29" y="68"/>
                  </a:cubicBezTo>
                  <a:cubicBezTo>
                    <a:pt x="28" y="67"/>
                    <a:pt x="29" y="65"/>
                    <a:pt x="29" y="64"/>
                  </a:cubicBezTo>
                  <a:cubicBezTo>
                    <a:pt x="29" y="63"/>
                    <a:pt x="30" y="62"/>
                    <a:pt x="30" y="61"/>
                  </a:cubicBezTo>
                  <a:cubicBezTo>
                    <a:pt x="31" y="60"/>
                    <a:pt x="30" y="60"/>
                    <a:pt x="31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3" y="60"/>
                    <a:pt x="33" y="59"/>
                    <a:pt x="34" y="59"/>
                  </a:cubicBezTo>
                  <a:cubicBezTo>
                    <a:pt x="35" y="60"/>
                    <a:pt x="35" y="59"/>
                    <a:pt x="36" y="58"/>
                  </a:cubicBezTo>
                  <a:cubicBezTo>
                    <a:pt x="38" y="58"/>
                    <a:pt x="40" y="58"/>
                    <a:pt x="41" y="60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9" y="60"/>
                    <a:pt x="38" y="59"/>
                    <a:pt x="37" y="60"/>
                  </a:cubicBezTo>
                  <a:cubicBezTo>
                    <a:pt x="37" y="60"/>
                    <a:pt x="36" y="60"/>
                    <a:pt x="36" y="61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7" y="62"/>
                    <a:pt x="38" y="63"/>
                    <a:pt x="39" y="63"/>
                  </a:cubicBezTo>
                  <a:cubicBezTo>
                    <a:pt x="39" y="62"/>
                    <a:pt x="40" y="62"/>
                    <a:pt x="41" y="62"/>
                  </a:cubicBezTo>
                  <a:cubicBezTo>
                    <a:pt x="42" y="62"/>
                    <a:pt x="43" y="62"/>
                    <a:pt x="43" y="64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4" y="67"/>
                    <a:pt x="45" y="67"/>
                    <a:pt x="46" y="67"/>
                  </a:cubicBezTo>
                  <a:cubicBezTo>
                    <a:pt x="45" y="68"/>
                    <a:pt x="45" y="68"/>
                    <a:pt x="44" y="68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2" y="68"/>
                    <a:pt x="42" y="67"/>
                  </a:cubicBezTo>
                  <a:cubicBezTo>
                    <a:pt x="41" y="68"/>
                    <a:pt x="41" y="69"/>
                    <a:pt x="41" y="70"/>
                  </a:cubicBezTo>
                  <a:cubicBezTo>
                    <a:pt x="63" y="70"/>
                    <a:pt x="63" y="70"/>
                    <a:pt x="63" y="70"/>
                  </a:cubicBezTo>
                  <a:cubicBezTo>
                    <a:pt x="62" y="69"/>
                    <a:pt x="62" y="68"/>
                    <a:pt x="62" y="68"/>
                  </a:cubicBezTo>
                  <a:cubicBezTo>
                    <a:pt x="62" y="67"/>
                    <a:pt x="62" y="65"/>
                    <a:pt x="62" y="64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65" y="61"/>
                    <a:pt x="66" y="61"/>
                    <a:pt x="68" y="61"/>
                  </a:cubicBezTo>
                  <a:cubicBezTo>
                    <a:pt x="68" y="60"/>
                    <a:pt x="68" y="60"/>
                    <a:pt x="70" y="60"/>
                  </a:cubicBezTo>
                  <a:cubicBezTo>
                    <a:pt x="71" y="60"/>
                    <a:pt x="72" y="60"/>
                    <a:pt x="72" y="60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72" y="61"/>
                    <a:pt x="71" y="61"/>
                    <a:pt x="71" y="61"/>
                  </a:cubicBezTo>
                  <a:cubicBezTo>
                    <a:pt x="70" y="61"/>
                    <a:pt x="71" y="61"/>
                    <a:pt x="71" y="62"/>
                  </a:cubicBezTo>
                  <a:cubicBezTo>
                    <a:pt x="71" y="62"/>
                    <a:pt x="69" y="61"/>
                    <a:pt x="69" y="61"/>
                  </a:cubicBezTo>
                  <a:cubicBezTo>
                    <a:pt x="69" y="61"/>
                    <a:pt x="69" y="63"/>
                    <a:pt x="68" y="63"/>
                  </a:cubicBezTo>
                  <a:cubicBezTo>
                    <a:pt x="68" y="63"/>
                    <a:pt x="69" y="64"/>
                    <a:pt x="70" y="64"/>
                  </a:cubicBezTo>
                  <a:cubicBezTo>
                    <a:pt x="70" y="65"/>
                    <a:pt x="69" y="65"/>
                    <a:pt x="69" y="66"/>
                  </a:cubicBezTo>
                  <a:cubicBezTo>
                    <a:pt x="69" y="66"/>
                    <a:pt x="68" y="65"/>
                    <a:pt x="68" y="65"/>
                  </a:cubicBezTo>
                  <a:cubicBezTo>
                    <a:pt x="67" y="67"/>
                    <a:pt x="68" y="68"/>
                    <a:pt x="68" y="70"/>
                  </a:cubicBezTo>
                  <a:cubicBezTo>
                    <a:pt x="70" y="70"/>
                    <a:pt x="70" y="70"/>
                    <a:pt x="70" y="70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4"/>
                    <a:pt x="72" y="61"/>
                    <a:pt x="74" y="61"/>
                  </a:cubicBezTo>
                  <a:cubicBezTo>
                    <a:pt x="75" y="61"/>
                    <a:pt x="75" y="61"/>
                    <a:pt x="76" y="62"/>
                  </a:cubicBezTo>
                  <a:cubicBezTo>
                    <a:pt x="76" y="63"/>
                    <a:pt x="77" y="63"/>
                    <a:pt x="77" y="63"/>
                  </a:cubicBezTo>
                  <a:cubicBezTo>
                    <a:pt x="77" y="64"/>
                    <a:pt x="76" y="64"/>
                    <a:pt x="75" y="64"/>
                  </a:cubicBezTo>
                  <a:cubicBezTo>
                    <a:pt x="75" y="64"/>
                    <a:pt x="75" y="63"/>
                    <a:pt x="75" y="63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3" y="64"/>
                    <a:pt x="75" y="65"/>
                    <a:pt x="75" y="66"/>
                  </a:cubicBezTo>
                  <a:cubicBezTo>
                    <a:pt x="75" y="67"/>
                    <a:pt x="75" y="67"/>
                    <a:pt x="74" y="68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72" y="66"/>
                    <a:pt x="71" y="67"/>
                    <a:pt x="71" y="67"/>
                  </a:cubicBezTo>
                  <a:cubicBezTo>
                    <a:pt x="71" y="68"/>
                    <a:pt x="71" y="68"/>
                    <a:pt x="71" y="70"/>
                  </a:cubicBezTo>
                  <a:cubicBezTo>
                    <a:pt x="83" y="70"/>
                    <a:pt x="83" y="70"/>
                    <a:pt x="83" y="70"/>
                  </a:cubicBezTo>
                  <a:cubicBezTo>
                    <a:pt x="84" y="70"/>
                    <a:pt x="85" y="69"/>
                    <a:pt x="86" y="68"/>
                  </a:cubicBezTo>
                  <a:cubicBezTo>
                    <a:pt x="89" y="68"/>
                    <a:pt x="89" y="68"/>
                    <a:pt x="89" y="68"/>
                  </a:cubicBezTo>
                  <a:cubicBezTo>
                    <a:pt x="93" y="68"/>
                    <a:pt x="97" y="67"/>
                    <a:pt x="101" y="64"/>
                  </a:cubicBezTo>
                  <a:cubicBezTo>
                    <a:pt x="105" y="59"/>
                    <a:pt x="108" y="52"/>
                    <a:pt x="108" y="45"/>
                  </a:cubicBezTo>
                  <a:moveTo>
                    <a:pt x="67" y="62"/>
                  </a:moveTo>
                  <a:cubicBezTo>
                    <a:pt x="65" y="63"/>
                    <a:pt x="65" y="63"/>
                    <a:pt x="65" y="63"/>
                  </a:cubicBezTo>
                  <a:cubicBezTo>
                    <a:pt x="66" y="63"/>
                    <a:pt x="66" y="64"/>
                    <a:pt x="66" y="64"/>
                  </a:cubicBezTo>
                  <a:cubicBezTo>
                    <a:pt x="66" y="65"/>
                    <a:pt x="65" y="65"/>
                    <a:pt x="65" y="66"/>
                  </a:cubicBezTo>
                  <a:cubicBezTo>
                    <a:pt x="64" y="65"/>
                    <a:pt x="64" y="65"/>
                    <a:pt x="64" y="64"/>
                  </a:cubicBezTo>
                  <a:cubicBezTo>
                    <a:pt x="64" y="64"/>
                    <a:pt x="63" y="65"/>
                    <a:pt x="63" y="65"/>
                  </a:cubicBezTo>
                  <a:cubicBezTo>
                    <a:pt x="63" y="67"/>
                    <a:pt x="64" y="68"/>
                    <a:pt x="65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6" y="68"/>
                    <a:pt x="66" y="67"/>
                    <a:pt x="66" y="65"/>
                  </a:cubicBezTo>
                  <a:cubicBezTo>
                    <a:pt x="66" y="64"/>
                    <a:pt x="67" y="63"/>
                    <a:pt x="67" y="62"/>
                  </a:cubicBezTo>
                  <a:moveTo>
                    <a:pt x="42" y="65"/>
                  </a:moveTo>
                  <a:cubicBezTo>
                    <a:pt x="42" y="64"/>
                    <a:pt x="41" y="64"/>
                    <a:pt x="40" y="64"/>
                  </a:cubicBezTo>
                  <a:cubicBezTo>
                    <a:pt x="40" y="64"/>
                    <a:pt x="39" y="64"/>
                    <a:pt x="39" y="65"/>
                  </a:cubicBezTo>
                  <a:cubicBezTo>
                    <a:pt x="39" y="65"/>
                    <a:pt x="39" y="70"/>
                    <a:pt x="39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68"/>
                    <a:pt x="42" y="66"/>
                    <a:pt x="42" y="65"/>
                  </a:cubicBezTo>
                  <a:moveTo>
                    <a:pt x="38" y="64"/>
                  </a:moveTo>
                  <a:cubicBezTo>
                    <a:pt x="37" y="64"/>
                    <a:pt x="38" y="65"/>
                    <a:pt x="36" y="63"/>
                  </a:cubicBezTo>
                  <a:cubicBezTo>
                    <a:pt x="35" y="63"/>
                    <a:pt x="35" y="64"/>
                    <a:pt x="35" y="64"/>
                  </a:cubicBezTo>
                  <a:cubicBezTo>
                    <a:pt x="35" y="66"/>
                    <a:pt x="35" y="68"/>
                    <a:pt x="36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7" y="68"/>
                    <a:pt x="38" y="66"/>
                    <a:pt x="38" y="64"/>
                  </a:cubicBezTo>
                  <a:moveTo>
                    <a:pt x="88" y="16"/>
                  </a:moveTo>
                  <a:cubicBezTo>
                    <a:pt x="87" y="16"/>
                    <a:pt x="86" y="15"/>
                    <a:pt x="86" y="15"/>
                  </a:cubicBezTo>
                  <a:cubicBezTo>
                    <a:pt x="85" y="14"/>
                    <a:pt x="85" y="13"/>
                    <a:pt x="84" y="13"/>
                  </a:cubicBezTo>
                  <a:cubicBezTo>
                    <a:pt x="84" y="13"/>
                    <a:pt x="85" y="13"/>
                    <a:pt x="86" y="13"/>
                  </a:cubicBezTo>
                  <a:cubicBezTo>
                    <a:pt x="86" y="14"/>
                    <a:pt x="87" y="14"/>
                    <a:pt x="87" y="15"/>
                  </a:cubicBezTo>
                  <a:lnTo>
                    <a:pt x="88" y="16"/>
                  </a:lnTo>
                  <a:close/>
                  <a:moveTo>
                    <a:pt x="82" y="12"/>
                  </a:moveTo>
                  <a:cubicBezTo>
                    <a:pt x="80" y="12"/>
                    <a:pt x="80" y="12"/>
                    <a:pt x="80" y="12"/>
                  </a:cubicBezTo>
                  <a:cubicBezTo>
                    <a:pt x="79" y="12"/>
                    <a:pt x="79" y="12"/>
                    <a:pt x="78" y="12"/>
                  </a:cubicBezTo>
                  <a:cubicBezTo>
                    <a:pt x="78" y="12"/>
                    <a:pt x="78" y="12"/>
                    <a:pt x="77" y="12"/>
                  </a:cubicBezTo>
                  <a:cubicBezTo>
                    <a:pt x="78" y="12"/>
                    <a:pt x="79" y="11"/>
                    <a:pt x="80" y="11"/>
                  </a:cubicBezTo>
                  <a:cubicBezTo>
                    <a:pt x="81" y="11"/>
                    <a:pt x="81" y="12"/>
                    <a:pt x="82" y="12"/>
                  </a:cubicBezTo>
                  <a:moveTo>
                    <a:pt x="77" y="34"/>
                  </a:moveTo>
                  <a:cubicBezTo>
                    <a:pt x="76" y="34"/>
                    <a:pt x="75" y="33"/>
                    <a:pt x="74" y="33"/>
                  </a:cubicBezTo>
                  <a:cubicBezTo>
                    <a:pt x="74" y="33"/>
                    <a:pt x="72" y="34"/>
                    <a:pt x="72" y="34"/>
                  </a:cubicBezTo>
                  <a:cubicBezTo>
                    <a:pt x="71" y="33"/>
                    <a:pt x="72" y="32"/>
                    <a:pt x="73" y="31"/>
                  </a:cubicBezTo>
                  <a:cubicBezTo>
                    <a:pt x="74" y="31"/>
                    <a:pt x="74" y="31"/>
                    <a:pt x="75" y="31"/>
                  </a:cubicBezTo>
                  <a:cubicBezTo>
                    <a:pt x="75" y="33"/>
                    <a:pt x="76" y="32"/>
                    <a:pt x="77" y="32"/>
                  </a:cubicBezTo>
                  <a:cubicBezTo>
                    <a:pt x="77" y="33"/>
                    <a:pt x="77" y="33"/>
                    <a:pt x="77" y="34"/>
                  </a:cubicBezTo>
                  <a:moveTo>
                    <a:pt x="77" y="37"/>
                  </a:moveTo>
                  <a:cubicBezTo>
                    <a:pt x="76" y="37"/>
                    <a:pt x="76" y="37"/>
                    <a:pt x="75" y="37"/>
                  </a:cubicBezTo>
                  <a:cubicBezTo>
                    <a:pt x="74" y="37"/>
                    <a:pt x="73" y="37"/>
                    <a:pt x="72" y="38"/>
                  </a:cubicBezTo>
                  <a:cubicBezTo>
                    <a:pt x="72" y="37"/>
                    <a:pt x="72" y="37"/>
                    <a:pt x="72" y="36"/>
                  </a:cubicBezTo>
                  <a:cubicBezTo>
                    <a:pt x="73" y="36"/>
                    <a:pt x="74" y="35"/>
                    <a:pt x="75" y="35"/>
                  </a:cubicBezTo>
                  <a:cubicBezTo>
                    <a:pt x="76" y="35"/>
                    <a:pt x="77" y="36"/>
                    <a:pt x="77" y="37"/>
                  </a:cubicBezTo>
                  <a:moveTo>
                    <a:pt x="81" y="41"/>
                  </a:moveTo>
                  <a:cubicBezTo>
                    <a:pt x="80" y="40"/>
                    <a:pt x="78" y="40"/>
                    <a:pt x="76" y="40"/>
                  </a:cubicBezTo>
                  <a:cubicBezTo>
                    <a:pt x="76" y="40"/>
                    <a:pt x="73" y="41"/>
                    <a:pt x="73" y="41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3" y="39"/>
                    <a:pt x="73" y="38"/>
                    <a:pt x="74" y="38"/>
                  </a:cubicBezTo>
                  <a:cubicBezTo>
                    <a:pt x="75" y="38"/>
                    <a:pt x="75" y="38"/>
                    <a:pt x="76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8" y="38"/>
                    <a:pt x="78" y="39"/>
                    <a:pt x="78" y="39"/>
                  </a:cubicBezTo>
                  <a:cubicBezTo>
                    <a:pt x="79" y="39"/>
                    <a:pt x="79" y="38"/>
                    <a:pt x="80" y="38"/>
                  </a:cubicBezTo>
                  <a:cubicBezTo>
                    <a:pt x="81" y="38"/>
                    <a:pt x="81" y="40"/>
                    <a:pt x="81" y="41"/>
                  </a:cubicBezTo>
                  <a:moveTo>
                    <a:pt x="82" y="45"/>
                  </a:moveTo>
                  <a:cubicBezTo>
                    <a:pt x="81" y="45"/>
                    <a:pt x="79" y="45"/>
                    <a:pt x="79" y="44"/>
                  </a:cubicBezTo>
                  <a:cubicBezTo>
                    <a:pt x="79" y="44"/>
                    <a:pt x="79" y="43"/>
                    <a:pt x="78" y="43"/>
                  </a:cubicBezTo>
                  <a:cubicBezTo>
                    <a:pt x="78" y="43"/>
                    <a:pt x="77" y="44"/>
                    <a:pt x="77" y="44"/>
                  </a:cubicBezTo>
                  <a:cubicBezTo>
                    <a:pt x="77" y="44"/>
                    <a:pt x="76" y="43"/>
                    <a:pt x="76" y="44"/>
                  </a:cubicBezTo>
                  <a:cubicBezTo>
                    <a:pt x="76" y="45"/>
                    <a:pt x="75" y="45"/>
                    <a:pt x="74" y="45"/>
                  </a:cubicBezTo>
                  <a:cubicBezTo>
                    <a:pt x="74" y="45"/>
                    <a:pt x="73" y="45"/>
                    <a:pt x="73" y="45"/>
                  </a:cubicBezTo>
                  <a:cubicBezTo>
                    <a:pt x="73" y="43"/>
                    <a:pt x="73" y="43"/>
                    <a:pt x="73" y="43"/>
                  </a:cubicBezTo>
                  <a:cubicBezTo>
                    <a:pt x="75" y="43"/>
                    <a:pt x="75" y="42"/>
                    <a:pt x="76" y="42"/>
                  </a:cubicBezTo>
                  <a:cubicBezTo>
                    <a:pt x="77" y="42"/>
                    <a:pt x="78" y="43"/>
                    <a:pt x="78" y="43"/>
                  </a:cubicBezTo>
                  <a:cubicBezTo>
                    <a:pt x="79" y="43"/>
                    <a:pt x="79" y="42"/>
                    <a:pt x="80" y="42"/>
                  </a:cubicBezTo>
                  <a:cubicBezTo>
                    <a:pt x="81" y="42"/>
                    <a:pt x="81" y="43"/>
                    <a:pt x="81" y="43"/>
                  </a:cubicBezTo>
                  <a:cubicBezTo>
                    <a:pt x="81" y="44"/>
                    <a:pt x="82" y="45"/>
                    <a:pt x="82" y="45"/>
                  </a:cubicBezTo>
                  <a:moveTo>
                    <a:pt x="80" y="49"/>
                  </a:moveTo>
                  <a:cubicBezTo>
                    <a:pt x="80" y="49"/>
                    <a:pt x="78" y="49"/>
                    <a:pt x="78" y="49"/>
                  </a:cubicBezTo>
                  <a:cubicBezTo>
                    <a:pt x="78" y="48"/>
                    <a:pt x="78" y="48"/>
                    <a:pt x="77" y="48"/>
                  </a:cubicBezTo>
                  <a:cubicBezTo>
                    <a:pt x="76" y="48"/>
                    <a:pt x="76" y="48"/>
                    <a:pt x="75" y="48"/>
                  </a:cubicBezTo>
                  <a:cubicBezTo>
                    <a:pt x="75" y="48"/>
                    <a:pt x="74" y="47"/>
                    <a:pt x="74" y="47"/>
                  </a:cubicBezTo>
                  <a:cubicBezTo>
                    <a:pt x="74" y="46"/>
                    <a:pt x="76" y="46"/>
                    <a:pt x="77" y="46"/>
                  </a:cubicBezTo>
                  <a:cubicBezTo>
                    <a:pt x="78" y="46"/>
                    <a:pt x="79" y="46"/>
                    <a:pt x="79" y="47"/>
                  </a:cubicBezTo>
                  <a:cubicBezTo>
                    <a:pt x="79" y="47"/>
                    <a:pt x="80" y="48"/>
                    <a:pt x="80" y="49"/>
                  </a:cubicBezTo>
                  <a:moveTo>
                    <a:pt x="47" y="20"/>
                  </a:moveTo>
                  <a:cubicBezTo>
                    <a:pt x="47" y="20"/>
                    <a:pt x="47" y="22"/>
                    <a:pt x="47" y="22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7" y="19"/>
                    <a:pt x="47" y="19"/>
                    <a:pt x="47" y="20"/>
                  </a:cubicBezTo>
                  <a:moveTo>
                    <a:pt x="84" y="56"/>
                  </a:moveTo>
                  <a:cubicBezTo>
                    <a:pt x="84" y="57"/>
                    <a:pt x="84" y="58"/>
                    <a:pt x="83" y="59"/>
                  </a:cubicBezTo>
                  <a:cubicBezTo>
                    <a:pt x="82" y="57"/>
                    <a:pt x="82" y="57"/>
                    <a:pt x="82" y="57"/>
                  </a:cubicBezTo>
                  <a:cubicBezTo>
                    <a:pt x="83" y="56"/>
                    <a:pt x="83" y="56"/>
                    <a:pt x="83" y="55"/>
                  </a:cubicBezTo>
                  <a:cubicBezTo>
                    <a:pt x="83" y="55"/>
                    <a:pt x="84" y="56"/>
                    <a:pt x="84" y="56"/>
                  </a:cubicBezTo>
                  <a:moveTo>
                    <a:pt x="79" y="54"/>
                  </a:moveTo>
                  <a:cubicBezTo>
                    <a:pt x="78" y="54"/>
                    <a:pt x="79" y="51"/>
                    <a:pt x="76" y="51"/>
                  </a:cubicBezTo>
                  <a:cubicBezTo>
                    <a:pt x="75" y="51"/>
                    <a:pt x="75" y="52"/>
                    <a:pt x="74" y="52"/>
                  </a:cubicBezTo>
                  <a:cubicBezTo>
                    <a:pt x="74" y="52"/>
                    <a:pt x="75" y="51"/>
                    <a:pt x="75" y="51"/>
                  </a:cubicBezTo>
                  <a:cubicBezTo>
                    <a:pt x="75" y="50"/>
                    <a:pt x="75" y="50"/>
                    <a:pt x="75" y="49"/>
                  </a:cubicBezTo>
                  <a:cubicBezTo>
                    <a:pt x="77" y="49"/>
                    <a:pt x="77" y="50"/>
                    <a:pt x="78" y="50"/>
                  </a:cubicBezTo>
                  <a:cubicBezTo>
                    <a:pt x="78" y="50"/>
                    <a:pt x="79" y="51"/>
                    <a:pt x="79" y="51"/>
                  </a:cubicBezTo>
                  <a:lnTo>
                    <a:pt x="79" y="54"/>
                  </a:lnTo>
                  <a:close/>
                  <a:moveTo>
                    <a:pt x="67" y="43"/>
                  </a:moveTo>
                  <a:cubicBezTo>
                    <a:pt x="66" y="42"/>
                    <a:pt x="65" y="40"/>
                    <a:pt x="63" y="38"/>
                  </a:cubicBezTo>
                  <a:cubicBezTo>
                    <a:pt x="65" y="38"/>
                    <a:pt x="65" y="40"/>
                    <a:pt x="66" y="40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3"/>
                  </a:lnTo>
                  <a:close/>
                  <a:moveTo>
                    <a:pt x="51" y="29"/>
                  </a:moveTo>
                  <a:cubicBezTo>
                    <a:pt x="50" y="29"/>
                    <a:pt x="49" y="28"/>
                    <a:pt x="49" y="27"/>
                  </a:cubicBezTo>
                  <a:cubicBezTo>
                    <a:pt x="49" y="27"/>
                    <a:pt x="49" y="26"/>
                    <a:pt x="49" y="25"/>
                  </a:cubicBezTo>
                  <a:cubicBezTo>
                    <a:pt x="49" y="26"/>
                    <a:pt x="49" y="26"/>
                    <a:pt x="50" y="26"/>
                  </a:cubicBezTo>
                  <a:cubicBezTo>
                    <a:pt x="50" y="26"/>
                    <a:pt x="50" y="27"/>
                    <a:pt x="51" y="27"/>
                  </a:cubicBezTo>
                  <a:cubicBezTo>
                    <a:pt x="51" y="28"/>
                    <a:pt x="51" y="28"/>
                    <a:pt x="51" y="29"/>
                  </a:cubicBezTo>
                  <a:moveTo>
                    <a:pt x="83" y="61"/>
                  </a:moveTo>
                  <a:cubicBezTo>
                    <a:pt x="82" y="62"/>
                    <a:pt x="82" y="62"/>
                    <a:pt x="82" y="62"/>
                  </a:cubicBezTo>
                  <a:cubicBezTo>
                    <a:pt x="82" y="61"/>
                    <a:pt x="81" y="61"/>
                    <a:pt x="80" y="59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8"/>
                    <a:pt x="82" y="59"/>
                    <a:pt x="82" y="60"/>
                  </a:cubicBezTo>
                  <a:cubicBezTo>
                    <a:pt x="82" y="60"/>
                    <a:pt x="82" y="60"/>
                    <a:pt x="82" y="61"/>
                  </a:cubicBezTo>
                  <a:cubicBezTo>
                    <a:pt x="82" y="61"/>
                    <a:pt x="83" y="61"/>
                    <a:pt x="83" y="61"/>
                  </a:cubicBezTo>
                  <a:moveTo>
                    <a:pt x="79" y="56"/>
                  </a:moveTo>
                  <a:cubicBezTo>
                    <a:pt x="79" y="57"/>
                    <a:pt x="79" y="57"/>
                    <a:pt x="78" y="58"/>
                  </a:cubicBezTo>
                  <a:cubicBezTo>
                    <a:pt x="77" y="58"/>
                    <a:pt x="77" y="56"/>
                    <a:pt x="77" y="56"/>
                  </a:cubicBezTo>
                  <a:cubicBezTo>
                    <a:pt x="76" y="55"/>
                    <a:pt x="75" y="56"/>
                    <a:pt x="74" y="56"/>
                  </a:cubicBezTo>
                  <a:cubicBezTo>
                    <a:pt x="73" y="54"/>
                    <a:pt x="74" y="54"/>
                    <a:pt x="74" y="54"/>
                  </a:cubicBezTo>
                  <a:cubicBezTo>
                    <a:pt x="75" y="54"/>
                    <a:pt x="75" y="53"/>
                    <a:pt x="76" y="54"/>
                  </a:cubicBezTo>
                  <a:cubicBezTo>
                    <a:pt x="77" y="53"/>
                    <a:pt x="77" y="54"/>
                    <a:pt x="78" y="54"/>
                  </a:cubicBezTo>
                  <a:cubicBezTo>
                    <a:pt x="78" y="55"/>
                    <a:pt x="79" y="56"/>
                    <a:pt x="79" y="56"/>
                  </a:cubicBezTo>
                  <a:moveTo>
                    <a:pt x="69" y="48"/>
                  </a:moveTo>
                  <a:cubicBezTo>
                    <a:pt x="69" y="49"/>
                    <a:pt x="69" y="49"/>
                    <a:pt x="69" y="50"/>
                  </a:cubicBezTo>
                  <a:cubicBezTo>
                    <a:pt x="69" y="49"/>
                    <a:pt x="68" y="48"/>
                    <a:pt x="67" y="47"/>
                  </a:cubicBezTo>
                  <a:cubicBezTo>
                    <a:pt x="67" y="46"/>
                    <a:pt x="67" y="46"/>
                    <a:pt x="68" y="46"/>
                  </a:cubicBezTo>
                  <a:cubicBezTo>
                    <a:pt x="68" y="46"/>
                    <a:pt x="69" y="46"/>
                    <a:pt x="69" y="46"/>
                  </a:cubicBezTo>
                  <a:cubicBezTo>
                    <a:pt x="69" y="47"/>
                    <a:pt x="69" y="47"/>
                    <a:pt x="69" y="48"/>
                  </a:cubicBezTo>
                  <a:moveTo>
                    <a:pt x="52" y="33"/>
                  </a:moveTo>
                  <a:cubicBezTo>
                    <a:pt x="52" y="34"/>
                    <a:pt x="52" y="33"/>
                    <a:pt x="51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9" y="33"/>
                    <a:pt x="49" y="32"/>
                    <a:pt x="49" y="32"/>
                  </a:cubicBezTo>
                  <a:cubicBezTo>
                    <a:pt x="50" y="32"/>
                    <a:pt x="51" y="31"/>
                    <a:pt x="51" y="32"/>
                  </a:cubicBezTo>
                  <a:cubicBezTo>
                    <a:pt x="52" y="32"/>
                    <a:pt x="52" y="33"/>
                    <a:pt x="52" y="33"/>
                  </a:cubicBezTo>
                  <a:moveTo>
                    <a:pt x="57" y="37"/>
                  </a:moveTo>
                  <a:cubicBezTo>
                    <a:pt x="56" y="38"/>
                    <a:pt x="55" y="38"/>
                    <a:pt x="53" y="37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6" y="37"/>
                    <a:pt x="56" y="37"/>
                    <a:pt x="57" y="37"/>
                  </a:cubicBezTo>
                  <a:moveTo>
                    <a:pt x="67" y="48"/>
                  </a:moveTo>
                  <a:cubicBezTo>
                    <a:pt x="67" y="49"/>
                    <a:pt x="66" y="51"/>
                    <a:pt x="66" y="52"/>
                  </a:cubicBezTo>
                  <a:cubicBezTo>
                    <a:pt x="66" y="52"/>
                    <a:pt x="66" y="52"/>
                    <a:pt x="66" y="51"/>
                  </a:cubicBezTo>
                  <a:cubicBezTo>
                    <a:pt x="66" y="50"/>
                    <a:pt x="65" y="49"/>
                    <a:pt x="65" y="48"/>
                  </a:cubicBezTo>
                  <a:cubicBezTo>
                    <a:pt x="64" y="46"/>
                    <a:pt x="63" y="45"/>
                    <a:pt x="63" y="43"/>
                  </a:cubicBezTo>
                  <a:cubicBezTo>
                    <a:pt x="62" y="42"/>
                    <a:pt x="62" y="42"/>
                    <a:pt x="61" y="41"/>
                  </a:cubicBezTo>
                  <a:cubicBezTo>
                    <a:pt x="62" y="41"/>
                    <a:pt x="63" y="41"/>
                    <a:pt x="63" y="42"/>
                  </a:cubicBezTo>
                  <a:cubicBezTo>
                    <a:pt x="63" y="43"/>
                    <a:pt x="64" y="43"/>
                    <a:pt x="64" y="43"/>
                  </a:cubicBezTo>
                  <a:cubicBezTo>
                    <a:pt x="66" y="43"/>
                    <a:pt x="65" y="45"/>
                    <a:pt x="66" y="46"/>
                  </a:cubicBezTo>
                  <a:cubicBezTo>
                    <a:pt x="66" y="46"/>
                    <a:pt x="66" y="47"/>
                    <a:pt x="65" y="47"/>
                  </a:cubicBezTo>
                  <a:cubicBezTo>
                    <a:pt x="66" y="47"/>
                    <a:pt x="66" y="48"/>
                    <a:pt x="67" y="48"/>
                  </a:cubicBezTo>
                  <a:moveTo>
                    <a:pt x="59" y="43"/>
                  </a:moveTo>
                  <a:cubicBezTo>
                    <a:pt x="59" y="43"/>
                    <a:pt x="59" y="43"/>
                    <a:pt x="58" y="44"/>
                  </a:cubicBezTo>
                  <a:cubicBezTo>
                    <a:pt x="58" y="44"/>
                    <a:pt x="58" y="43"/>
                    <a:pt x="58" y="42"/>
                  </a:cubicBezTo>
                  <a:cubicBezTo>
                    <a:pt x="58" y="42"/>
                    <a:pt x="58" y="41"/>
                    <a:pt x="58" y="41"/>
                  </a:cubicBezTo>
                  <a:cubicBezTo>
                    <a:pt x="58" y="41"/>
                    <a:pt x="59" y="42"/>
                    <a:pt x="59" y="43"/>
                  </a:cubicBezTo>
                  <a:moveTo>
                    <a:pt x="77" y="60"/>
                  </a:moveTo>
                  <a:cubicBezTo>
                    <a:pt x="77" y="60"/>
                    <a:pt x="77" y="60"/>
                    <a:pt x="77" y="60"/>
                  </a:cubicBezTo>
                  <a:cubicBezTo>
                    <a:pt x="76" y="60"/>
                    <a:pt x="75" y="60"/>
                    <a:pt x="74" y="60"/>
                  </a:cubicBezTo>
                  <a:cubicBezTo>
                    <a:pt x="74" y="59"/>
                    <a:pt x="73" y="58"/>
                    <a:pt x="73" y="58"/>
                  </a:cubicBezTo>
                  <a:cubicBezTo>
                    <a:pt x="72" y="58"/>
                    <a:pt x="72" y="59"/>
                    <a:pt x="71" y="59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4" y="57"/>
                    <a:pt x="74" y="57"/>
                    <a:pt x="75" y="57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9"/>
                    <a:pt x="75" y="58"/>
                    <a:pt x="76" y="59"/>
                  </a:cubicBezTo>
                  <a:cubicBezTo>
                    <a:pt x="76" y="59"/>
                    <a:pt x="77" y="59"/>
                    <a:pt x="77" y="60"/>
                  </a:cubicBezTo>
                  <a:moveTo>
                    <a:pt x="62" y="47"/>
                  </a:moveTo>
                  <a:cubicBezTo>
                    <a:pt x="62" y="47"/>
                    <a:pt x="61" y="47"/>
                    <a:pt x="61" y="47"/>
                  </a:cubicBezTo>
                  <a:cubicBezTo>
                    <a:pt x="61" y="47"/>
                    <a:pt x="60" y="46"/>
                    <a:pt x="60" y="46"/>
                  </a:cubicBezTo>
                  <a:cubicBezTo>
                    <a:pt x="59" y="45"/>
                    <a:pt x="60" y="43"/>
                    <a:pt x="60" y="43"/>
                  </a:cubicBezTo>
                  <a:cubicBezTo>
                    <a:pt x="60" y="43"/>
                    <a:pt x="61" y="44"/>
                    <a:pt x="61" y="44"/>
                  </a:cubicBezTo>
                  <a:cubicBezTo>
                    <a:pt x="61" y="44"/>
                    <a:pt x="61" y="45"/>
                    <a:pt x="61" y="45"/>
                  </a:cubicBezTo>
                  <a:cubicBezTo>
                    <a:pt x="62" y="46"/>
                    <a:pt x="62" y="46"/>
                    <a:pt x="62" y="47"/>
                  </a:cubicBezTo>
                  <a:moveTo>
                    <a:pt x="47" y="28"/>
                  </a:moveTo>
                  <a:cubicBezTo>
                    <a:pt x="45" y="27"/>
                    <a:pt x="42" y="26"/>
                    <a:pt x="39" y="26"/>
                  </a:cubicBezTo>
                  <a:cubicBezTo>
                    <a:pt x="39" y="26"/>
                    <a:pt x="39" y="27"/>
                    <a:pt x="39" y="27"/>
                  </a:cubicBezTo>
                  <a:cubicBezTo>
                    <a:pt x="41" y="28"/>
                    <a:pt x="43" y="29"/>
                    <a:pt x="45" y="31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3" y="31"/>
                    <a:pt x="41" y="29"/>
                    <a:pt x="39" y="28"/>
                  </a:cubicBezTo>
                  <a:cubicBezTo>
                    <a:pt x="39" y="29"/>
                    <a:pt x="38" y="29"/>
                    <a:pt x="38" y="30"/>
                  </a:cubicBezTo>
                  <a:cubicBezTo>
                    <a:pt x="36" y="29"/>
                    <a:pt x="35" y="28"/>
                    <a:pt x="33" y="28"/>
                  </a:cubicBezTo>
                  <a:cubicBezTo>
                    <a:pt x="33" y="28"/>
                    <a:pt x="32" y="26"/>
                    <a:pt x="32" y="26"/>
                  </a:cubicBezTo>
                  <a:cubicBezTo>
                    <a:pt x="33" y="25"/>
                    <a:pt x="34" y="25"/>
                    <a:pt x="34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6" y="24"/>
                    <a:pt x="36" y="23"/>
                    <a:pt x="36" y="23"/>
                  </a:cubicBezTo>
                  <a:cubicBezTo>
                    <a:pt x="36" y="22"/>
                    <a:pt x="33" y="22"/>
                    <a:pt x="32" y="22"/>
                  </a:cubicBezTo>
                  <a:cubicBezTo>
                    <a:pt x="31" y="22"/>
                    <a:pt x="30" y="22"/>
                    <a:pt x="29" y="22"/>
                  </a:cubicBezTo>
                  <a:cubicBezTo>
                    <a:pt x="29" y="22"/>
                    <a:pt x="29" y="23"/>
                    <a:pt x="29" y="23"/>
                  </a:cubicBezTo>
                  <a:cubicBezTo>
                    <a:pt x="29" y="23"/>
                    <a:pt x="29" y="24"/>
                    <a:pt x="29" y="24"/>
                  </a:cubicBezTo>
                  <a:cubicBezTo>
                    <a:pt x="30" y="24"/>
                    <a:pt x="30" y="23"/>
                    <a:pt x="30" y="23"/>
                  </a:cubicBezTo>
                  <a:cubicBezTo>
                    <a:pt x="30" y="24"/>
                    <a:pt x="31" y="25"/>
                    <a:pt x="32" y="26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29" y="28"/>
                    <a:pt x="28" y="28"/>
                    <a:pt x="26" y="29"/>
                  </a:cubicBezTo>
                  <a:cubicBezTo>
                    <a:pt x="26" y="29"/>
                    <a:pt x="25" y="28"/>
                    <a:pt x="25" y="28"/>
                  </a:cubicBezTo>
                  <a:cubicBezTo>
                    <a:pt x="22" y="28"/>
                    <a:pt x="19" y="31"/>
                    <a:pt x="19" y="31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20" y="29"/>
                    <a:pt x="22" y="28"/>
                    <a:pt x="24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5"/>
                    <a:pt x="23" y="26"/>
                    <a:pt x="22" y="26"/>
                  </a:cubicBezTo>
                  <a:cubicBezTo>
                    <a:pt x="20" y="26"/>
                    <a:pt x="19" y="27"/>
                    <a:pt x="17" y="28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9" y="25"/>
                    <a:pt x="22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2"/>
                    <a:pt x="21" y="20"/>
                    <a:pt x="21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7"/>
                    <a:pt x="21" y="14"/>
                    <a:pt x="22" y="13"/>
                  </a:cubicBezTo>
                  <a:cubicBezTo>
                    <a:pt x="21" y="13"/>
                    <a:pt x="20" y="12"/>
                    <a:pt x="20" y="11"/>
                  </a:cubicBezTo>
                  <a:cubicBezTo>
                    <a:pt x="19" y="10"/>
                    <a:pt x="19" y="10"/>
                    <a:pt x="19" y="9"/>
                  </a:cubicBezTo>
                  <a:cubicBezTo>
                    <a:pt x="19" y="7"/>
                    <a:pt x="20" y="7"/>
                    <a:pt x="20" y="6"/>
                  </a:cubicBezTo>
                  <a:cubicBezTo>
                    <a:pt x="21" y="6"/>
                    <a:pt x="21" y="6"/>
                    <a:pt x="21" y="5"/>
                  </a:cubicBezTo>
                  <a:cubicBezTo>
                    <a:pt x="22" y="5"/>
                    <a:pt x="23" y="4"/>
                    <a:pt x="24" y="5"/>
                  </a:cubicBezTo>
                  <a:cubicBezTo>
                    <a:pt x="25" y="5"/>
                    <a:pt x="26" y="5"/>
                    <a:pt x="26" y="5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9" y="9"/>
                    <a:pt x="29" y="9"/>
                    <a:pt x="30" y="9"/>
                  </a:cubicBezTo>
                  <a:cubicBezTo>
                    <a:pt x="31" y="9"/>
                    <a:pt x="32" y="9"/>
                    <a:pt x="32" y="9"/>
                  </a:cubicBezTo>
                  <a:cubicBezTo>
                    <a:pt x="34" y="9"/>
                    <a:pt x="35" y="8"/>
                    <a:pt x="37" y="9"/>
                  </a:cubicBezTo>
                  <a:cubicBezTo>
                    <a:pt x="37" y="8"/>
                    <a:pt x="38" y="7"/>
                    <a:pt x="38" y="6"/>
                  </a:cubicBezTo>
                  <a:cubicBezTo>
                    <a:pt x="38" y="7"/>
                    <a:pt x="38" y="6"/>
                    <a:pt x="38" y="6"/>
                  </a:cubicBezTo>
                  <a:cubicBezTo>
                    <a:pt x="39" y="6"/>
                    <a:pt x="40" y="5"/>
                    <a:pt x="41" y="5"/>
                  </a:cubicBezTo>
                  <a:cubicBezTo>
                    <a:pt x="42" y="6"/>
                    <a:pt x="43" y="5"/>
                    <a:pt x="44" y="6"/>
                  </a:cubicBezTo>
                  <a:cubicBezTo>
                    <a:pt x="45" y="7"/>
                    <a:pt x="45" y="8"/>
                    <a:pt x="46" y="9"/>
                  </a:cubicBezTo>
                  <a:cubicBezTo>
                    <a:pt x="45" y="10"/>
                    <a:pt x="46" y="12"/>
                    <a:pt x="45" y="1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4"/>
                    <a:pt x="42" y="14"/>
                  </a:cubicBezTo>
                  <a:cubicBezTo>
                    <a:pt x="43" y="15"/>
                    <a:pt x="43" y="17"/>
                    <a:pt x="42" y="18"/>
                  </a:cubicBezTo>
                  <a:cubicBezTo>
                    <a:pt x="42" y="18"/>
                    <a:pt x="43" y="18"/>
                    <a:pt x="43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20"/>
                    <a:pt x="42" y="21"/>
                    <a:pt x="42" y="22"/>
                  </a:cubicBezTo>
                  <a:cubicBezTo>
                    <a:pt x="41" y="23"/>
                    <a:pt x="40" y="24"/>
                    <a:pt x="39" y="24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42" y="25"/>
                    <a:pt x="44" y="26"/>
                    <a:pt x="47" y="27"/>
                  </a:cubicBezTo>
                  <a:lnTo>
                    <a:pt x="47" y="28"/>
                  </a:lnTo>
                  <a:close/>
                  <a:moveTo>
                    <a:pt x="55" y="40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2" y="41"/>
                    <a:pt x="51" y="40"/>
                    <a:pt x="50" y="39"/>
                  </a:cubicBezTo>
                  <a:cubicBezTo>
                    <a:pt x="50" y="39"/>
                    <a:pt x="51" y="38"/>
                    <a:pt x="51" y="38"/>
                  </a:cubicBezTo>
                  <a:cubicBezTo>
                    <a:pt x="52" y="39"/>
                    <a:pt x="54" y="40"/>
                    <a:pt x="55" y="40"/>
                  </a:cubicBezTo>
                  <a:moveTo>
                    <a:pt x="49" y="36"/>
                  </a:moveTo>
                  <a:cubicBezTo>
                    <a:pt x="48" y="36"/>
                    <a:pt x="47" y="36"/>
                    <a:pt x="46" y="35"/>
                  </a:cubicBezTo>
                  <a:cubicBezTo>
                    <a:pt x="47" y="35"/>
                    <a:pt x="47" y="35"/>
                    <a:pt x="47" y="34"/>
                  </a:cubicBezTo>
                  <a:lnTo>
                    <a:pt x="49" y="36"/>
                  </a:lnTo>
                  <a:close/>
                  <a:moveTo>
                    <a:pt x="65" y="54"/>
                  </a:moveTo>
                  <a:cubicBezTo>
                    <a:pt x="65" y="55"/>
                    <a:pt x="64" y="56"/>
                    <a:pt x="63" y="57"/>
                  </a:cubicBezTo>
                  <a:cubicBezTo>
                    <a:pt x="64" y="56"/>
                    <a:pt x="64" y="54"/>
                    <a:pt x="63" y="54"/>
                  </a:cubicBezTo>
                  <a:cubicBezTo>
                    <a:pt x="63" y="54"/>
                    <a:pt x="62" y="54"/>
                    <a:pt x="62" y="53"/>
                  </a:cubicBezTo>
                  <a:cubicBezTo>
                    <a:pt x="62" y="53"/>
                    <a:pt x="62" y="52"/>
                    <a:pt x="62" y="52"/>
                  </a:cubicBezTo>
                  <a:cubicBezTo>
                    <a:pt x="62" y="51"/>
                    <a:pt x="62" y="50"/>
                    <a:pt x="62" y="50"/>
                  </a:cubicBezTo>
                  <a:cubicBezTo>
                    <a:pt x="62" y="49"/>
                    <a:pt x="63" y="49"/>
                    <a:pt x="63" y="48"/>
                  </a:cubicBezTo>
                  <a:cubicBezTo>
                    <a:pt x="64" y="49"/>
                    <a:pt x="64" y="49"/>
                    <a:pt x="64" y="50"/>
                  </a:cubicBezTo>
                  <a:cubicBezTo>
                    <a:pt x="64" y="51"/>
                    <a:pt x="64" y="52"/>
                    <a:pt x="64" y="53"/>
                  </a:cubicBezTo>
                  <a:cubicBezTo>
                    <a:pt x="64" y="54"/>
                    <a:pt x="65" y="53"/>
                    <a:pt x="65" y="54"/>
                  </a:cubicBezTo>
                  <a:moveTo>
                    <a:pt x="60" y="52"/>
                  </a:moveTo>
                  <a:cubicBezTo>
                    <a:pt x="60" y="53"/>
                    <a:pt x="60" y="54"/>
                    <a:pt x="59" y="55"/>
                  </a:cubicBezTo>
                  <a:cubicBezTo>
                    <a:pt x="59" y="54"/>
                    <a:pt x="59" y="53"/>
                    <a:pt x="58" y="52"/>
                  </a:cubicBezTo>
                  <a:cubicBezTo>
                    <a:pt x="58" y="52"/>
                    <a:pt x="59" y="52"/>
                    <a:pt x="59" y="51"/>
                  </a:cubicBezTo>
                  <a:cubicBezTo>
                    <a:pt x="59" y="51"/>
                    <a:pt x="58" y="50"/>
                    <a:pt x="58" y="50"/>
                  </a:cubicBezTo>
                  <a:cubicBezTo>
                    <a:pt x="58" y="49"/>
                    <a:pt x="58" y="48"/>
                    <a:pt x="59" y="48"/>
                  </a:cubicBezTo>
                  <a:cubicBezTo>
                    <a:pt x="59" y="48"/>
                    <a:pt x="59" y="48"/>
                    <a:pt x="59" y="49"/>
                  </a:cubicBezTo>
                  <a:cubicBezTo>
                    <a:pt x="59" y="49"/>
                    <a:pt x="59" y="50"/>
                    <a:pt x="59" y="50"/>
                  </a:cubicBezTo>
                  <a:cubicBezTo>
                    <a:pt x="59" y="51"/>
                    <a:pt x="60" y="51"/>
                    <a:pt x="60" y="52"/>
                  </a:cubicBezTo>
                  <a:moveTo>
                    <a:pt x="45" y="38"/>
                  </a:moveTo>
                  <a:cubicBezTo>
                    <a:pt x="44" y="38"/>
                    <a:pt x="43" y="37"/>
                    <a:pt x="42" y="37"/>
                  </a:cubicBezTo>
                  <a:cubicBezTo>
                    <a:pt x="42" y="36"/>
                    <a:pt x="42" y="35"/>
                    <a:pt x="41" y="34"/>
                  </a:cubicBezTo>
                  <a:cubicBezTo>
                    <a:pt x="42" y="35"/>
                    <a:pt x="44" y="35"/>
                    <a:pt x="43" y="36"/>
                  </a:cubicBezTo>
                  <a:cubicBezTo>
                    <a:pt x="43" y="37"/>
                    <a:pt x="44" y="37"/>
                    <a:pt x="45" y="38"/>
                  </a:cubicBezTo>
                  <a:moveTo>
                    <a:pt x="50" y="43"/>
                  </a:moveTo>
                  <a:cubicBezTo>
                    <a:pt x="49" y="43"/>
                    <a:pt x="48" y="43"/>
                    <a:pt x="47" y="43"/>
                  </a:cubicBezTo>
                  <a:cubicBezTo>
                    <a:pt x="46" y="42"/>
                    <a:pt x="46" y="42"/>
                    <a:pt x="45" y="41"/>
                  </a:cubicBezTo>
                  <a:cubicBezTo>
                    <a:pt x="46" y="41"/>
                    <a:pt x="47" y="41"/>
                    <a:pt x="47" y="41"/>
                  </a:cubicBezTo>
                  <a:cubicBezTo>
                    <a:pt x="48" y="41"/>
                    <a:pt x="49" y="43"/>
                    <a:pt x="50" y="43"/>
                  </a:cubicBezTo>
                  <a:moveTo>
                    <a:pt x="18" y="14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2"/>
                    <a:pt x="18" y="12"/>
                  </a:cubicBezTo>
                  <a:lnTo>
                    <a:pt x="18" y="14"/>
                  </a:lnTo>
                  <a:close/>
                  <a:moveTo>
                    <a:pt x="42" y="41"/>
                  </a:moveTo>
                  <a:cubicBezTo>
                    <a:pt x="42" y="41"/>
                    <a:pt x="40" y="41"/>
                    <a:pt x="40" y="40"/>
                  </a:cubicBezTo>
                  <a:cubicBezTo>
                    <a:pt x="39" y="38"/>
                    <a:pt x="39" y="37"/>
                    <a:pt x="40" y="36"/>
                  </a:cubicBezTo>
                  <a:cubicBezTo>
                    <a:pt x="40" y="37"/>
                    <a:pt x="40" y="38"/>
                    <a:pt x="41" y="39"/>
                  </a:cubicBezTo>
                  <a:cubicBezTo>
                    <a:pt x="41" y="40"/>
                    <a:pt x="42" y="40"/>
                    <a:pt x="42" y="41"/>
                  </a:cubicBezTo>
                  <a:moveTo>
                    <a:pt x="37" y="30"/>
                  </a:moveTo>
                  <a:cubicBezTo>
                    <a:pt x="37" y="31"/>
                    <a:pt x="36" y="33"/>
                    <a:pt x="35" y="34"/>
                  </a:cubicBezTo>
                  <a:cubicBezTo>
                    <a:pt x="35" y="33"/>
                    <a:pt x="35" y="33"/>
                    <a:pt x="35" y="32"/>
                  </a:cubicBezTo>
                  <a:cubicBezTo>
                    <a:pt x="34" y="32"/>
                    <a:pt x="35" y="33"/>
                    <a:pt x="34" y="33"/>
                  </a:cubicBezTo>
                  <a:cubicBezTo>
                    <a:pt x="34" y="33"/>
                    <a:pt x="34" y="34"/>
                    <a:pt x="34" y="35"/>
                  </a:cubicBezTo>
                  <a:cubicBezTo>
                    <a:pt x="34" y="35"/>
                    <a:pt x="33" y="35"/>
                    <a:pt x="32" y="35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33"/>
                    <a:pt x="32" y="3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4"/>
                    <a:pt x="30" y="34"/>
                    <a:pt x="30" y="35"/>
                  </a:cubicBezTo>
                  <a:cubicBezTo>
                    <a:pt x="30" y="35"/>
                    <a:pt x="29" y="35"/>
                    <a:pt x="29" y="34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7" y="32"/>
                    <a:pt x="27" y="31"/>
                    <a:pt x="27" y="30"/>
                  </a:cubicBezTo>
                  <a:cubicBezTo>
                    <a:pt x="30" y="28"/>
                    <a:pt x="34" y="29"/>
                    <a:pt x="36" y="30"/>
                  </a:cubicBezTo>
                  <a:cubicBezTo>
                    <a:pt x="36" y="30"/>
                    <a:pt x="37" y="30"/>
                    <a:pt x="37" y="30"/>
                  </a:cubicBezTo>
                  <a:moveTo>
                    <a:pt x="47" y="46"/>
                  </a:moveTo>
                  <a:cubicBezTo>
                    <a:pt x="46" y="46"/>
                    <a:pt x="46" y="46"/>
                    <a:pt x="46" y="46"/>
                  </a:cubicBezTo>
                  <a:cubicBezTo>
                    <a:pt x="44" y="46"/>
                    <a:pt x="42" y="45"/>
                    <a:pt x="41" y="44"/>
                  </a:cubicBezTo>
                  <a:cubicBezTo>
                    <a:pt x="42" y="43"/>
                    <a:pt x="43" y="43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5" y="45"/>
                    <a:pt x="46" y="45"/>
                    <a:pt x="47" y="46"/>
                  </a:cubicBezTo>
                  <a:moveTo>
                    <a:pt x="18" y="17"/>
                  </a:moveTo>
                  <a:cubicBezTo>
                    <a:pt x="17" y="18"/>
                    <a:pt x="17" y="18"/>
                    <a:pt x="17" y="18"/>
                  </a:cubicBezTo>
                  <a:cubicBezTo>
                    <a:pt x="18" y="20"/>
                    <a:pt x="17" y="21"/>
                    <a:pt x="17" y="23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8"/>
                    <a:pt x="17" y="17"/>
                  </a:cubicBezTo>
                  <a:lnTo>
                    <a:pt x="18" y="17"/>
                  </a:lnTo>
                  <a:close/>
                  <a:moveTo>
                    <a:pt x="38" y="41"/>
                  </a:moveTo>
                  <a:cubicBezTo>
                    <a:pt x="37" y="41"/>
                    <a:pt x="35" y="41"/>
                    <a:pt x="36" y="39"/>
                  </a:cubicBezTo>
                  <a:cubicBezTo>
                    <a:pt x="36" y="38"/>
                    <a:pt x="37" y="38"/>
                    <a:pt x="37" y="38"/>
                  </a:cubicBezTo>
                  <a:cubicBezTo>
                    <a:pt x="37" y="39"/>
                    <a:pt x="37" y="40"/>
                    <a:pt x="38" y="41"/>
                  </a:cubicBezTo>
                  <a:moveTo>
                    <a:pt x="56" y="61"/>
                  </a:moveTo>
                  <a:cubicBezTo>
                    <a:pt x="55" y="61"/>
                    <a:pt x="55" y="61"/>
                    <a:pt x="55" y="61"/>
                  </a:cubicBezTo>
                  <a:cubicBezTo>
                    <a:pt x="55" y="60"/>
                    <a:pt x="55" y="60"/>
                    <a:pt x="54" y="60"/>
                  </a:cubicBezTo>
                  <a:cubicBezTo>
                    <a:pt x="55" y="58"/>
                    <a:pt x="54" y="56"/>
                    <a:pt x="53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4" y="55"/>
                    <a:pt x="56" y="56"/>
                    <a:pt x="55" y="57"/>
                  </a:cubicBezTo>
                  <a:cubicBezTo>
                    <a:pt x="56" y="58"/>
                    <a:pt x="56" y="60"/>
                    <a:pt x="56" y="61"/>
                  </a:cubicBezTo>
                  <a:moveTo>
                    <a:pt x="51" y="54"/>
                  </a:moveTo>
                  <a:cubicBezTo>
                    <a:pt x="50" y="54"/>
                    <a:pt x="49" y="54"/>
                    <a:pt x="49" y="53"/>
                  </a:cubicBezTo>
                  <a:cubicBezTo>
                    <a:pt x="49" y="53"/>
                    <a:pt x="48" y="52"/>
                    <a:pt x="48" y="53"/>
                  </a:cubicBezTo>
                  <a:cubicBezTo>
                    <a:pt x="47" y="53"/>
                    <a:pt x="46" y="52"/>
                    <a:pt x="45" y="52"/>
                  </a:cubicBezTo>
                  <a:cubicBezTo>
                    <a:pt x="45" y="53"/>
                    <a:pt x="44" y="53"/>
                    <a:pt x="43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3" y="53"/>
                    <a:pt x="43" y="52"/>
                    <a:pt x="44" y="52"/>
                  </a:cubicBezTo>
                  <a:cubicBezTo>
                    <a:pt x="45" y="52"/>
                    <a:pt x="46" y="49"/>
                    <a:pt x="47" y="51"/>
                  </a:cubicBezTo>
                  <a:cubicBezTo>
                    <a:pt x="48" y="51"/>
                    <a:pt x="48" y="51"/>
                    <a:pt x="49" y="51"/>
                  </a:cubicBezTo>
                  <a:cubicBezTo>
                    <a:pt x="50" y="52"/>
                    <a:pt x="51" y="53"/>
                    <a:pt x="51" y="54"/>
                  </a:cubicBezTo>
                  <a:moveTo>
                    <a:pt x="34" y="38"/>
                  </a:moveTo>
                  <a:cubicBezTo>
                    <a:pt x="34" y="40"/>
                    <a:pt x="34" y="41"/>
                    <a:pt x="32" y="42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40"/>
                    <a:pt x="33" y="39"/>
                    <a:pt x="34" y="38"/>
                  </a:cubicBezTo>
                  <a:moveTo>
                    <a:pt x="40" y="47"/>
                  </a:moveTo>
                  <a:cubicBezTo>
                    <a:pt x="40" y="47"/>
                    <a:pt x="39" y="47"/>
                    <a:pt x="38" y="47"/>
                  </a:cubicBezTo>
                  <a:cubicBezTo>
                    <a:pt x="37" y="46"/>
                    <a:pt x="36" y="45"/>
                    <a:pt x="35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9" y="45"/>
                    <a:pt x="40" y="46"/>
                    <a:pt x="40" y="47"/>
                  </a:cubicBezTo>
                  <a:moveTo>
                    <a:pt x="52" y="58"/>
                  </a:moveTo>
                  <a:cubicBezTo>
                    <a:pt x="51" y="57"/>
                    <a:pt x="50" y="57"/>
                    <a:pt x="49" y="56"/>
                  </a:cubicBezTo>
                  <a:cubicBezTo>
                    <a:pt x="48" y="56"/>
                    <a:pt x="48" y="56"/>
                    <a:pt x="47" y="56"/>
                  </a:cubicBezTo>
                  <a:cubicBezTo>
                    <a:pt x="46" y="56"/>
                    <a:pt x="45" y="56"/>
                    <a:pt x="45" y="56"/>
                  </a:cubicBezTo>
                  <a:cubicBezTo>
                    <a:pt x="44" y="56"/>
                    <a:pt x="45" y="56"/>
                    <a:pt x="44" y="56"/>
                  </a:cubicBezTo>
                  <a:cubicBezTo>
                    <a:pt x="43" y="56"/>
                    <a:pt x="42" y="56"/>
                    <a:pt x="41" y="57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2" y="55"/>
                    <a:pt x="43" y="54"/>
                    <a:pt x="43" y="54"/>
                  </a:cubicBezTo>
                  <a:cubicBezTo>
                    <a:pt x="44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7" y="54"/>
                    <a:pt x="50" y="54"/>
                    <a:pt x="51" y="56"/>
                  </a:cubicBezTo>
                  <a:lnTo>
                    <a:pt x="52" y="58"/>
                  </a:lnTo>
                  <a:close/>
                  <a:moveTo>
                    <a:pt x="30" y="41"/>
                  </a:moveTo>
                  <a:cubicBezTo>
                    <a:pt x="29" y="40"/>
                    <a:pt x="28" y="39"/>
                    <a:pt x="28" y="38"/>
                  </a:cubicBezTo>
                  <a:cubicBezTo>
                    <a:pt x="28" y="38"/>
                    <a:pt x="29" y="38"/>
                    <a:pt x="29" y="38"/>
                  </a:cubicBezTo>
                  <a:cubicBezTo>
                    <a:pt x="29" y="39"/>
                    <a:pt x="30" y="40"/>
                    <a:pt x="30" y="41"/>
                  </a:cubicBezTo>
                  <a:moveTo>
                    <a:pt x="26" y="36"/>
                  </a:moveTo>
                  <a:cubicBezTo>
                    <a:pt x="26" y="38"/>
                    <a:pt x="26" y="38"/>
                    <a:pt x="26" y="38"/>
                  </a:cubicBezTo>
                  <a:cubicBezTo>
                    <a:pt x="25" y="37"/>
                    <a:pt x="24" y="36"/>
                    <a:pt x="24" y="35"/>
                  </a:cubicBezTo>
                  <a:lnTo>
                    <a:pt x="26" y="36"/>
                  </a:lnTo>
                  <a:close/>
                  <a:moveTo>
                    <a:pt x="53" y="61"/>
                  </a:moveTo>
                  <a:cubicBezTo>
                    <a:pt x="53" y="62"/>
                    <a:pt x="53" y="63"/>
                    <a:pt x="53" y="64"/>
                  </a:cubicBezTo>
                  <a:cubicBezTo>
                    <a:pt x="52" y="63"/>
                    <a:pt x="52" y="61"/>
                    <a:pt x="51" y="61"/>
                  </a:cubicBezTo>
                  <a:cubicBezTo>
                    <a:pt x="50" y="60"/>
                    <a:pt x="50" y="60"/>
                    <a:pt x="49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60"/>
                    <a:pt x="49" y="60"/>
                    <a:pt x="48" y="61"/>
                  </a:cubicBezTo>
                  <a:cubicBezTo>
                    <a:pt x="49" y="61"/>
                    <a:pt x="50" y="61"/>
                    <a:pt x="50" y="62"/>
                  </a:cubicBezTo>
                  <a:cubicBezTo>
                    <a:pt x="51" y="63"/>
                    <a:pt x="50" y="64"/>
                    <a:pt x="50" y="64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64"/>
                    <a:pt x="49" y="62"/>
                    <a:pt x="48" y="61"/>
                  </a:cubicBezTo>
                  <a:cubicBezTo>
                    <a:pt x="47" y="62"/>
                    <a:pt x="47" y="60"/>
                    <a:pt x="46" y="60"/>
                  </a:cubicBezTo>
                  <a:cubicBezTo>
                    <a:pt x="46" y="60"/>
                    <a:pt x="46" y="59"/>
                    <a:pt x="45" y="59"/>
                  </a:cubicBezTo>
                  <a:cubicBezTo>
                    <a:pt x="44" y="60"/>
                    <a:pt x="43" y="59"/>
                    <a:pt x="42" y="60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4" y="58"/>
                    <a:pt x="45" y="58"/>
                    <a:pt x="45" y="58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8" y="58"/>
                    <a:pt x="50" y="58"/>
                    <a:pt x="51" y="59"/>
                  </a:cubicBezTo>
                  <a:cubicBezTo>
                    <a:pt x="52" y="59"/>
                    <a:pt x="52" y="60"/>
                    <a:pt x="52" y="61"/>
                  </a:cubicBezTo>
                  <a:cubicBezTo>
                    <a:pt x="53" y="61"/>
                    <a:pt x="53" y="61"/>
                    <a:pt x="53" y="61"/>
                  </a:cubicBezTo>
                  <a:moveTo>
                    <a:pt x="38" y="53"/>
                  </a:move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36" y="52"/>
                    <a:pt x="36" y="52"/>
                  </a:cubicBezTo>
                  <a:cubicBezTo>
                    <a:pt x="36" y="51"/>
                    <a:pt x="36" y="50"/>
                    <a:pt x="36" y="50"/>
                  </a:cubicBezTo>
                  <a:cubicBezTo>
                    <a:pt x="37" y="50"/>
                    <a:pt x="37" y="50"/>
                    <a:pt x="37" y="50"/>
                  </a:cubicBezTo>
                  <a:lnTo>
                    <a:pt x="38" y="53"/>
                  </a:lnTo>
                  <a:close/>
                  <a:moveTo>
                    <a:pt x="24" y="39"/>
                  </a:moveTo>
                  <a:cubicBezTo>
                    <a:pt x="22" y="38"/>
                    <a:pt x="21" y="37"/>
                    <a:pt x="21" y="36"/>
                  </a:cubicBezTo>
                  <a:cubicBezTo>
                    <a:pt x="20" y="36"/>
                    <a:pt x="20" y="35"/>
                    <a:pt x="20" y="34"/>
                  </a:cubicBezTo>
                  <a:cubicBezTo>
                    <a:pt x="21" y="34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2" y="36"/>
                    <a:pt x="23" y="37"/>
                    <a:pt x="24" y="39"/>
                  </a:cubicBezTo>
                  <a:moveTo>
                    <a:pt x="33" y="46"/>
                  </a:moveTo>
                  <a:cubicBezTo>
                    <a:pt x="33" y="47"/>
                    <a:pt x="32" y="47"/>
                    <a:pt x="31" y="48"/>
                  </a:cubicBezTo>
                  <a:cubicBezTo>
                    <a:pt x="30" y="49"/>
                    <a:pt x="29" y="49"/>
                    <a:pt x="28" y="49"/>
                  </a:cubicBezTo>
                  <a:cubicBezTo>
                    <a:pt x="28" y="49"/>
                    <a:pt x="29" y="49"/>
                    <a:pt x="29" y="48"/>
                  </a:cubicBezTo>
                  <a:cubicBezTo>
                    <a:pt x="30" y="48"/>
                    <a:pt x="30" y="47"/>
                    <a:pt x="31" y="46"/>
                  </a:cubicBezTo>
                  <a:cubicBezTo>
                    <a:pt x="32" y="46"/>
                    <a:pt x="32" y="46"/>
                    <a:pt x="33" y="46"/>
                  </a:cubicBezTo>
                  <a:moveTo>
                    <a:pt x="47" y="64"/>
                  </a:moveTo>
                  <a:cubicBezTo>
                    <a:pt x="46" y="65"/>
                    <a:pt x="46" y="65"/>
                    <a:pt x="46" y="65"/>
                  </a:cubicBezTo>
                  <a:cubicBezTo>
                    <a:pt x="46" y="64"/>
                    <a:pt x="46" y="63"/>
                    <a:pt x="45" y="62"/>
                  </a:cubicBezTo>
                  <a:cubicBezTo>
                    <a:pt x="44" y="62"/>
                    <a:pt x="43" y="61"/>
                    <a:pt x="43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5" y="61"/>
                  </a:cubicBezTo>
                  <a:cubicBezTo>
                    <a:pt x="45" y="61"/>
                    <a:pt x="45" y="61"/>
                    <a:pt x="45" y="62"/>
                  </a:cubicBezTo>
                  <a:cubicBezTo>
                    <a:pt x="46" y="62"/>
                    <a:pt x="46" y="62"/>
                    <a:pt x="47" y="62"/>
                  </a:cubicBezTo>
                  <a:cubicBezTo>
                    <a:pt x="47" y="63"/>
                    <a:pt x="47" y="64"/>
                    <a:pt x="47" y="64"/>
                  </a:cubicBezTo>
                  <a:moveTo>
                    <a:pt x="29" y="44"/>
                  </a:moveTo>
                  <a:cubicBezTo>
                    <a:pt x="29" y="45"/>
                    <a:pt x="28" y="46"/>
                    <a:pt x="27" y="47"/>
                  </a:cubicBezTo>
                  <a:cubicBezTo>
                    <a:pt x="26" y="47"/>
                    <a:pt x="26" y="47"/>
                    <a:pt x="24" y="47"/>
                  </a:cubicBezTo>
                  <a:cubicBezTo>
                    <a:pt x="25" y="46"/>
                    <a:pt x="26" y="46"/>
                    <a:pt x="26" y="46"/>
                  </a:cubicBezTo>
                  <a:cubicBezTo>
                    <a:pt x="28" y="44"/>
                    <a:pt x="28" y="44"/>
                    <a:pt x="28" y="44"/>
                  </a:cubicBezTo>
                  <a:lnTo>
                    <a:pt x="29" y="44"/>
                  </a:lnTo>
                  <a:close/>
                  <a:moveTo>
                    <a:pt x="33" y="53"/>
                  </a:moveTo>
                  <a:cubicBezTo>
                    <a:pt x="32" y="53"/>
                    <a:pt x="32" y="53"/>
                    <a:pt x="31" y="53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3" y="52"/>
                    <a:pt x="33" y="52"/>
                    <a:pt x="33" y="52"/>
                  </a:cubicBezTo>
                  <a:lnTo>
                    <a:pt x="33" y="53"/>
                  </a:lnTo>
                  <a:close/>
                  <a:moveTo>
                    <a:pt x="19" y="38"/>
                  </a:moveTo>
                  <a:cubicBezTo>
                    <a:pt x="18" y="39"/>
                    <a:pt x="17" y="40"/>
                    <a:pt x="17" y="41"/>
                  </a:cubicBezTo>
                  <a:cubicBezTo>
                    <a:pt x="17" y="40"/>
                    <a:pt x="17" y="40"/>
                    <a:pt x="17" y="39"/>
                  </a:cubicBezTo>
                  <a:cubicBezTo>
                    <a:pt x="17" y="38"/>
                    <a:pt x="17" y="38"/>
                    <a:pt x="18" y="38"/>
                  </a:cubicBezTo>
                  <a:cubicBezTo>
                    <a:pt x="18" y="38"/>
                    <a:pt x="19" y="38"/>
                    <a:pt x="19" y="38"/>
                  </a:cubicBezTo>
                  <a:moveTo>
                    <a:pt x="21" y="41"/>
                  </a:moveTo>
                  <a:cubicBezTo>
                    <a:pt x="21" y="42"/>
                    <a:pt x="21" y="43"/>
                    <a:pt x="20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0" y="43"/>
                    <a:pt x="20" y="42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moveTo>
                    <a:pt x="24" y="43"/>
                  </a:moveTo>
                  <a:cubicBezTo>
                    <a:pt x="23" y="46"/>
                    <a:pt x="23" y="46"/>
                    <a:pt x="23" y="46"/>
                  </a:cubicBezTo>
                  <a:cubicBezTo>
                    <a:pt x="22" y="47"/>
                    <a:pt x="21" y="47"/>
                    <a:pt x="20" y="47"/>
                  </a:cubicBezTo>
                  <a:cubicBezTo>
                    <a:pt x="21" y="46"/>
                    <a:pt x="23" y="45"/>
                    <a:pt x="23" y="43"/>
                  </a:cubicBezTo>
                  <a:cubicBezTo>
                    <a:pt x="24" y="43"/>
                    <a:pt x="24" y="43"/>
                    <a:pt x="24" y="43"/>
                  </a:cubicBezTo>
                  <a:moveTo>
                    <a:pt x="25" y="53"/>
                  </a:moveTo>
                  <a:cubicBezTo>
                    <a:pt x="25" y="54"/>
                    <a:pt x="25" y="56"/>
                    <a:pt x="25" y="56"/>
                  </a:cubicBezTo>
                  <a:cubicBezTo>
                    <a:pt x="25" y="55"/>
                    <a:pt x="24" y="53"/>
                    <a:pt x="22" y="53"/>
                  </a:cubicBezTo>
                  <a:cubicBezTo>
                    <a:pt x="22" y="53"/>
                    <a:pt x="21" y="52"/>
                    <a:pt x="21" y="52"/>
                  </a:cubicBezTo>
                  <a:cubicBezTo>
                    <a:pt x="21" y="51"/>
                    <a:pt x="20" y="52"/>
                    <a:pt x="19" y="51"/>
                  </a:cubicBezTo>
                  <a:cubicBezTo>
                    <a:pt x="19" y="51"/>
                    <a:pt x="18" y="51"/>
                    <a:pt x="17" y="52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0" y="50"/>
                    <a:pt x="21" y="49"/>
                    <a:pt x="21" y="50"/>
                  </a:cubicBezTo>
                  <a:cubicBezTo>
                    <a:pt x="22" y="51"/>
                    <a:pt x="23" y="52"/>
                    <a:pt x="24" y="52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3"/>
                    <a:pt x="25" y="53"/>
                    <a:pt x="25" y="53"/>
                  </a:cubicBezTo>
                  <a:moveTo>
                    <a:pt x="24" y="59"/>
                  </a:moveTo>
                  <a:cubicBezTo>
                    <a:pt x="23" y="60"/>
                    <a:pt x="23" y="60"/>
                    <a:pt x="23" y="60"/>
                  </a:cubicBezTo>
                  <a:cubicBezTo>
                    <a:pt x="22" y="60"/>
                    <a:pt x="23" y="59"/>
                    <a:pt x="22" y="58"/>
                  </a:cubicBezTo>
                  <a:cubicBezTo>
                    <a:pt x="22" y="58"/>
                    <a:pt x="23" y="58"/>
                    <a:pt x="22" y="58"/>
                  </a:cubicBezTo>
                  <a:cubicBezTo>
                    <a:pt x="22" y="57"/>
                    <a:pt x="20" y="56"/>
                    <a:pt x="20" y="56"/>
                  </a:cubicBezTo>
                  <a:cubicBezTo>
                    <a:pt x="19" y="56"/>
                    <a:pt x="18" y="55"/>
                    <a:pt x="18" y="54"/>
                  </a:cubicBezTo>
                  <a:cubicBezTo>
                    <a:pt x="17" y="54"/>
                    <a:pt x="16" y="55"/>
                    <a:pt x="15" y="55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6" y="54"/>
                    <a:pt x="16" y="53"/>
                    <a:pt x="17" y="53"/>
                  </a:cubicBezTo>
                  <a:cubicBezTo>
                    <a:pt x="17" y="53"/>
                    <a:pt x="18" y="53"/>
                    <a:pt x="19" y="53"/>
                  </a:cubicBezTo>
                  <a:cubicBezTo>
                    <a:pt x="19" y="53"/>
                    <a:pt x="20" y="54"/>
                    <a:pt x="20" y="54"/>
                  </a:cubicBezTo>
                  <a:cubicBezTo>
                    <a:pt x="21" y="55"/>
                    <a:pt x="22" y="56"/>
                    <a:pt x="22" y="56"/>
                  </a:cubicBezTo>
                  <a:cubicBezTo>
                    <a:pt x="22" y="57"/>
                    <a:pt x="23" y="57"/>
                    <a:pt x="23" y="57"/>
                  </a:cubicBezTo>
                  <a:cubicBezTo>
                    <a:pt x="24" y="57"/>
                    <a:pt x="24" y="58"/>
                    <a:pt x="24" y="59"/>
                  </a:cubicBezTo>
                  <a:moveTo>
                    <a:pt x="21" y="62"/>
                  </a:moveTo>
                  <a:cubicBezTo>
                    <a:pt x="21" y="64"/>
                    <a:pt x="21" y="64"/>
                    <a:pt x="21" y="64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8" y="59"/>
                    <a:pt x="16" y="59"/>
                    <a:pt x="15" y="58"/>
                  </a:cubicBezTo>
                  <a:cubicBezTo>
                    <a:pt x="15" y="58"/>
                    <a:pt x="15" y="58"/>
                    <a:pt x="14" y="58"/>
                  </a:cubicBezTo>
                  <a:cubicBezTo>
                    <a:pt x="14" y="58"/>
                    <a:pt x="14" y="57"/>
                    <a:pt x="15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8" y="58"/>
                    <a:pt x="19" y="58"/>
                    <a:pt x="19" y="59"/>
                  </a:cubicBezTo>
                  <a:cubicBezTo>
                    <a:pt x="19" y="59"/>
                    <a:pt x="19" y="59"/>
                    <a:pt x="19" y="60"/>
                  </a:cubicBezTo>
                  <a:cubicBezTo>
                    <a:pt x="21" y="60"/>
                    <a:pt x="21" y="60"/>
                    <a:pt x="21" y="60"/>
                  </a:cubicBezTo>
                  <a:lnTo>
                    <a:pt x="21" y="62"/>
                  </a:lnTo>
                  <a:close/>
                  <a:moveTo>
                    <a:pt x="16" y="64"/>
                  </a:moveTo>
                  <a:cubicBezTo>
                    <a:pt x="16" y="65"/>
                    <a:pt x="14" y="67"/>
                    <a:pt x="14" y="67"/>
                  </a:cubicBezTo>
                  <a:cubicBezTo>
                    <a:pt x="14" y="66"/>
                    <a:pt x="14" y="65"/>
                    <a:pt x="14" y="64"/>
                  </a:cubicBezTo>
                  <a:cubicBezTo>
                    <a:pt x="14" y="64"/>
                    <a:pt x="13" y="63"/>
                    <a:pt x="13" y="63"/>
                  </a:cubicBezTo>
                  <a:cubicBezTo>
                    <a:pt x="12" y="64"/>
                    <a:pt x="12" y="64"/>
                    <a:pt x="12" y="65"/>
                  </a:cubicBezTo>
                  <a:cubicBezTo>
                    <a:pt x="11" y="66"/>
                    <a:pt x="10" y="67"/>
                    <a:pt x="10" y="68"/>
                  </a:cubicBezTo>
                  <a:cubicBezTo>
                    <a:pt x="10" y="68"/>
                    <a:pt x="10" y="68"/>
                    <a:pt x="10" y="68"/>
                  </a:cubicBezTo>
                  <a:cubicBezTo>
                    <a:pt x="10" y="66"/>
                    <a:pt x="10" y="63"/>
                    <a:pt x="11" y="61"/>
                  </a:cubicBezTo>
                  <a:cubicBezTo>
                    <a:pt x="12" y="60"/>
                    <a:pt x="13" y="60"/>
                    <a:pt x="14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5" y="62"/>
                    <a:pt x="16" y="63"/>
                    <a:pt x="16" y="64"/>
                  </a:cubicBezTo>
                  <a:moveTo>
                    <a:pt x="9" y="63"/>
                  </a:moveTo>
                  <a:cubicBezTo>
                    <a:pt x="9" y="63"/>
                    <a:pt x="9" y="64"/>
                    <a:pt x="9" y="65"/>
                  </a:cubicBezTo>
                  <a:cubicBezTo>
                    <a:pt x="9" y="64"/>
                    <a:pt x="8" y="63"/>
                    <a:pt x="7" y="63"/>
                  </a:cubicBezTo>
                  <a:cubicBezTo>
                    <a:pt x="6" y="64"/>
                    <a:pt x="6" y="65"/>
                    <a:pt x="7" y="67"/>
                  </a:cubicBezTo>
                  <a:cubicBezTo>
                    <a:pt x="6" y="68"/>
                    <a:pt x="6" y="68"/>
                    <a:pt x="5" y="68"/>
                  </a:cubicBezTo>
                  <a:cubicBezTo>
                    <a:pt x="5" y="68"/>
                    <a:pt x="5" y="66"/>
                    <a:pt x="5" y="66"/>
                  </a:cubicBezTo>
                  <a:cubicBezTo>
                    <a:pt x="5" y="64"/>
                    <a:pt x="5" y="63"/>
                    <a:pt x="5" y="62"/>
                  </a:cubicBezTo>
                  <a:cubicBezTo>
                    <a:pt x="6" y="61"/>
                    <a:pt x="6" y="60"/>
                    <a:pt x="7" y="60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8" y="60"/>
                    <a:pt x="8" y="61"/>
                    <a:pt x="8" y="61"/>
                  </a:cubicBezTo>
                  <a:cubicBezTo>
                    <a:pt x="9" y="61"/>
                    <a:pt x="9" y="62"/>
                    <a:pt x="9" y="63"/>
                  </a:cubicBezTo>
                  <a:moveTo>
                    <a:pt x="4" y="65"/>
                  </a:moveTo>
                  <a:cubicBezTo>
                    <a:pt x="4" y="65"/>
                    <a:pt x="4" y="64"/>
                    <a:pt x="3" y="64"/>
                  </a:cubicBezTo>
                  <a:cubicBezTo>
                    <a:pt x="3" y="65"/>
                    <a:pt x="3" y="66"/>
                    <a:pt x="3" y="67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3" y="68"/>
                    <a:pt x="2" y="68"/>
                    <a:pt x="2" y="67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4" y="63"/>
                    <a:pt x="5" y="64"/>
                    <a:pt x="4" y="65"/>
                  </a:cubicBezTo>
                  <a:moveTo>
                    <a:pt x="44" y="12"/>
                  </a:moveTo>
                  <a:cubicBezTo>
                    <a:pt x="44" y="11"/>
                    <a:pt x="44" y="9"/>
                    <a:pt x="43" y="8"/>
                  </a:cubicBezTo>
                  <a:cubicBezTo>
                    <a:pt x="43" y="7"/>
                    <a:pt x="42" y="7"/>
                    <a:pt x="41" y="6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9" y="7"/>
                    <a:pt x="39" y="8"/>
                    <a:pt x="39" y="9"/>
                  </a:cubicBezTo>
                  <a:cubicBezTo>
                    <a:pt x="40" y="10"/>
                    <a:pt x="41" y="11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3" y="12"/>
                    <a:pt x="43" y="12"/>
                    <a:pt x="44" y="12"/>
                  </a:cubicBezTo>
                  <a:moveTo>
                    <a:pt x="37" y="13"/>
                  </a:moveTo>
                  <a:cubicBezTo>
                    <a:pt x="37" y="12"/>
                    <a:pt x="37" y="12"/>
                    <a:pt x="37" y="12"/>
                  </a:cubicBezTo>
                  <a:cubicBezTo>
                    <a:pt x="36" y="12"/>
                    <a:pt x="36" y="11"/>
                    <a:pt x="35" y="11"/>
                  </a:cubicBezTo>
                  <a:cubicBezTo>
                    <a:pt x="35" y="11"/>
                    <a:pt x="35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11"/>
                    <a:pt x="35" y="13"/>
                    <a:pt x="36" y="13"/>
                  </a:cubicBezTo>
                  <a:lnTo>
                    <a:pt x="37" y="13"/>
                  </a:lnTo>
                  <a:close/>
                  <a:moveTo>
                    <a:pt x="40" y="15"/>
                  </a:moveTo>
                  <a:cubicBezTo>
                    <a:pt x="40" y="15"/>
                    <a:pt x="41" y="15"/>
                    <a:pt x="40" y="15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5"/>
                    <a:pt x="35" y="15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7"/>
                    <a:pt x="35" y="19"/>
                    <a:pt x="35" y="20"/>
                  </a:cubicBezTo>
                  <a:cubicBezTo>
                    <a:pt x="36" y="21"/>
                    <a:pt x="36" y="21"/>
                    <a:pt x="36" y="22"/>
                  </a:cubicBezTo>
                  <a:cubicBezTo>
                    <a:pt x="37" y="23"/>
                    <a:pt x="38" y="23"/>
                    <a:pt x="39" y="23"/>
                  </a:cubicBezTo>
                  <a:cubicBezTo>
                    <a:pt x="39" y="23"/>
                    <a:pt x="39" y="23"/>
                    <a:pt x="39" y="22"/>
                  </a:cubicBezTo>
                  <a:cubicBezTo>
                    <a:pt x="39" y="21"/>
                    <a:pt x="37" y="22"/>
                    <a:pt x="37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8"/>
                    <a:pt x="36" y="17"/>
                    <a:pt x="36" y="17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7"/>
                    <a:pt x="38" y="17"/>
                    <a:pt x="39" y="17"/>
                  </a:cubicBezTo>
                  <a:cubicBezTo>
                    <a:pt x="39" y="17"/>
                    <a:pt x="39" y="16"/>
                    <a:pt x="39" y="16"/>
                  </a:cubicBezTo>
                  <a:cubicBezTo>
                    <a:pt x="40" y="16"/>
                    <a:pt x="40" y="16"/>
                    <a:pt x="40" y="15"/>
                  </a:cubicBezTo>
                  <a:moveTo>
                    <a:pt x="31" y="11"/>
                  </a:moveTo>
                  <a:cubicBezTo>
                    <a:pt x="30" y="11"/>
                    <a:pt x="29" y="11"/>
                    <a:pt x="29" y="12"/>
                  </a:cubicBezTo>
                  <a:cubicBezTo>
                    <a:pt x="28" y="12"/>
                    <a:pt x="27" y="12"/>
                    <a:pt x="27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2"/>
                    <a:pt x="30" y="12"/>
                    <a:pt x="31" y="11"/>
                  </a:cubicBezTo>
                  <a:moveTo>
                    <a:pt x="27" y="9"/>
                  </a:moveTo>
                  <a:cubicBezTo>
                    <a:pt x="26" y="7"/>
                    <a:pt x="24" y="7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1" y="7"/>
                    <a:pt x="21" y="8"/>
                    <a:pt x="21" y="10"/>
                  </a:cubicBezTo>
                  <a:cubicBezTo>
                    <a:pt x="21" y="11"/>
                    <a:pt x="22" y="10"/>
                    <a:pt x="23" y="11"/>
                  </a:cubicBezTo>
                  <a:cubicBezTo>
                    <a:pt x="24" y="11"/>
                    <a:pt x="26" y="9"/>
                    <a:pt x="27" y="9"/>
                  </a:cubicBezTo>
                  <a:moveTo>
                    <a:pt x="38" y="27"/>
                  </a:moveTo>
                  <a:cubicBezTo>
                    <a:pt x="38" y="26"/>
                    <a:pt x="38" y="26"/>
                    <a:pt x="38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lnTo>
                    <a:pt x="38" y="27"/>
                  </a:lnTo>
                  <a:close/>
                  <a:moveTo>
                    <a:pt x="29" y="16"/>
                  </a:moveTo>
                  <a:cubicBezTo>
                    <a:pt x="29" y="15"/>
                    <a:pt x="29" y="15"/>
                    <a:pt x="28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5"/>
                    <a:pt x="24" y="16"/>
                    <a:pt x="25" y="16"/>
                  </a:cubicBezTo>
                  <a:cubicBezTo>
                    <a:pt x="25" y="16"/>
                    <a:pt x="26" y="17"/>
                    <a:pt x="26" y="17"/>
                  </a:cubicBezTo>
                  <a:cubicBezTo>
                    <a:pt x="26" y="17"/>
                    <a:pt x="26" y="17"/>
                    <a:pt x="27" y="17"/>
                  </a:cubicBezTo>
                  <a:cubicBezTo>
                    <a:pt x="28" y="17"/>
                    <a:pt x="28" y="16"/>
                    <a:pt x="28" y="17"/>
                  </a:cubicBezTo>
                  <a:cubicBezTo>
                    <a:pt x="28" y="18"/>
                    <a:pt x="28" y="18"/>
                    <a:pt x="28" y="19"/>
                  </a:cubicBezTo>
                  <a:cubicBezTo>
                    <a:pt x="28" y="21"/>
                    <a:pt x="26" y="20"/>
                    <a:pt x="26" y="21"/>
                  </a:cubicBezTo>
                  <a:cubicBezTo>
                    <a:pt x="26" y="22"/>
                    <a:pt x="25" y="23"/>
                    <a:pt x="26" y="23"/>
                  </a:cubicBezTo>
                  <a:cubicBezTo>
                    <a:pt x="26" y="23"/>
                    <a:pt x="26" y="23"/>
                    <a:pt x="27" y="22"/>
                  </a:cubicBezTo>
                  <a:cubicBezTo>
                    <a:pt x="27" y="22"/>
                    <a:pt x="28" y="21"/>
                    <a:pt x="29" y="21"/>
                  </a:cubicBezTo>
                  <a:cubicBezTo>
                    <a:pt x="29" y="19"/>
                    <a:pt x="29" y="17"/>
                    <a:pt x="29" y="16"/>
                  </a:cubicBezTo>
                  <a:moveTo>
                    <a:pt x="28" y="26"/>
                  </a:moveTo>
                  <a:cubicBezTo>
                    <a:pt x="27" y="25"/>
                    <a:pt x="26" y="26"/>
                    <a:pt x="26" y="25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7" y="26"/>
                    <a:pt x="28" y="26"/>
                    <a:pt x="28" y="26"/>
                  </a:cubicBezTo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</p:grp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628650" y="1023939"/>
            <a:ext cx="7886700" cy="34261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Rectangle 69"/>
          <p:cNvSpPr>
            <a:spLocks noGrp="1" noChangeArrowheads="1"/>
          </p:cNvSpPr>
          <p:nvPr>
            <p:ph type="ftr" sz="quarter" idx="3"/>
          </p:nvPr>
        </p:nvSpPr>
        <p:spPr>
          <a:xfrm>
            <a:off x="628174" y="4517232"/>
            <a:ext cx="7543006" cy="278606"/>
          </a:xfrm>
          <a:prstGeom prst="rect">
            <a:avLst/>
          </a:prstGeom>
          <a:ln/>
        </p:spPr>
        <p:txBody>
          <a:bodyPr lIns="36000" tIns="36000" rIns="36000" bIns="36000" anchor="b"/>
          <a:lstStyle>
            <a:lvl1pPr>
              <a:buClr>
                <a:srgbClr val="969696"/>
              </a:buClr>
              <a:buSzPct val="100000"/>
              <a:buFont typeface="+mj-lt"/>
              <a:buAutoNum type="arabicParenR"/>
              <a:defRPr sz="800">
                <a:solidFill>
                  <a:schemeClr val="bg2"/>
                </a:solidFill>
              </a:defRPr>
            </a:lvl1pPr>
          </a:lstStyle>
          <a:p>
            <a:pPr marL="228600" indent="-228600"/>
            <a:r>
              <a:rPr lang="en-GB" dirty="0" smtClean="0"/>
              <a:t>ING Me, dark grey font size 8</a:t>
            </a:r>
          </a:p>
          <a:p>
            <a:pPr>
              <a:buFont typeface="+mj-lt"/>
              <a:buNone/>
            </a:pPr>
            <a:r>
              <a:rPr lang="en-GB" dirty="0" smtClean="0"/>
              <a:t>Source: Corporate Strategy analysis</a:t>
            </a:r>
          </a:p>
        </p:txBody>
      </p:sp>
    </p:spTree>
    <p:extLst>
      <p:ext uri="{BB962C8B-B14F-4D97-AF65-F5344CB8AC3E}">
        <p14:creationId xmlns:p14="http://schemas.microsoft.com/office/powerpoint/2010/main" val="268363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56" r:id="rId3"/>
    <p:sldLayoutId id="2147483664" r:id="rId4"/>
    <p:sldLayoutId id="2147483654" r:id="rId5"/>
    <p:sldLayoutId id="2147483667" r:id="rId6"/>
    <p:sldLayoutId id="2147483669" r:id="rId7"/>
    <p:sldLayoutId id="2147483670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ts val="2400"/>
        </a:lnSpc>
        <a:spcBef>
          <a:spcPct val="0"/>
        </a:spcBef>
        <a:buNone/>
        <a:defRPr sz="21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ts val="12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44000" marR="0" indent="-144000" algn="l" defTabSz="914400" rtl="0" eaLnBrk="1" fontAlgn="auto" latinLnBrk="0" hangingPunct="1">
        <a:lnSpc>
          <a:spcPts val="1200"/>
        </a:lnSpc>
        <a:spcBef>
          <a:spcPts val="0"/>
        </a:spcBef>
        <a:spcAft>
          <a:spcPts val="0"/>
        </a:spcAft>
        <a:buClr>
          <a:schemeClr val="accent1"/>
        </a:buClr>
        <a:buSzTx/>
        <a:buFont typeface="ING Me" panose="02000506040000020004" pitchFamily="50" charset="0"/>
        <a:buChar char="•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288000" marR="0" indent="-142875" algn="l" defTabSz="914400" rtl="0" eaLnBrk="1" fontAlgn="auto" latinLnBrk="0" hangingPunct="1">
        <a:lnSpc>
          <a:spcPts val="12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ING Me" pitchFamily="2" charset="0"/>
        <a:buChar char="•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marR="0" indent="-144000" algn="l" defTabSz="914400" rtl="0" eaLnBrk="1" fontAlgn="auto" latinLnBrk="0" hangingPunct="1">
        <a:lnSpc>
          <a:spcPts val="1200"/>
        </a:lnSpc>
        <a:spcBef>
          <a:spcPts val="0"/>
        </a:spcBef>
        <a:spcAft>
          <a:spcPts val="0"/>
        </a:spcAft>
        <a:buClr>
          <a:schemeClr val="accent3"/>
        </a:buClr>
        <a:buSzTx/>
        <a:buFont typeface="ING Me" pitchFamily="2" charset="0"/>
        <a:buChar char="•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576000" marR="0" indent="-144000" algn="l" defTabSz="914400" rtl="0" eaLnBrk="1" fontAlgn="auto" latinLnBrk="0" hangingPunct="1">
        <a:lnSpc>
          <a:spcPts val="1200"/>
        </a:lnSpc>
        <a:spcBef>
          <a:spcPts val="0"/>
        </a:spcBef>
        <a:spcAft>
          <a:spcPts val="0"/>
        </a:spcAft>
        <a:buClr>
          <a:schemeClr val="accent4"/>
        </a:buClr>
        <a:buSzTx/>
        <a:buFont typeface="ING Me" pitchFamily="2" charset="0"/>
        <a:buChar char="•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394" userDrawn="1">
          <p15:clr>
            <a:srgbClr val="F26B43"/>
          </p15:clr>
        </p15:guide>
        <p15:guide id="4" pos="5371" userDrawn="1">
          <p15:clr>
            <a:srgbClr val="F26B43"/>
          </p15:clr>
        </p15:guide>
        <p15:guide id="5" orient="horz" pos="2923" userDrawn="1">
          <p15:clr>
            <a:srgbClr val="F26B43"/>
          </p15:clr>
        </p15:guide>
        <p15:guide id="6" orient="horz" pos="645" userDrawn="1">
          <p15:clr>
            <a:srgbClr val="F26B43"/>
          </p15:clr>
        </p15:guide>
        <p15:guide id="7" orient="horz" pos="78" userDrawn="1">
          <p15:clr>
            <a:srgbClr val="F26B43"/>
          </p15:clr>
        </p15:guide>
        <p15:guide id="8" orient="horz" pos="5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PSD2 API+ opportunities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Initial view on the VAS APIs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Payments Centre / Natalie Kozlova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June 2017</a:t>
            </a:r>
            <a:endParaRPr lang="en-GB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258" y="992606"/>
            <a:ext cx="4365398" cy="242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998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Authentication &amp; </a:t>
            </a:r>
            <a:r>
              <a:rPr lang="en-GB" sz="2400" dirty="0" smtClean="0"/>
              <a:t>Trust API</a:t>
            </a:r>
            <a:r>
              <a:rPr lang="en-GB" sz="2400" dirty="0"/>
              <a:t>+</a:t>
            </a:r>
            <a:endParaRPr lang="en-GB" sz="2400" b="1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082189"/>
              </p:ext>
            </p:extLst>
          </p:nvPr>
        </p:nvGraphicFramePr>
        <p:xfrm>
          <a:off x="628650" y="1023938"/>
          <a:ext cx="7886700" cy="2985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596"/>
                <a:gridCol w="1753004"/>
                <a:gridCol w="3219450"/>
                <a:gridCol w="1771650"/>
              </a:tblGrid>
              <a:tr h="247915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 group</a:t>
                      </a:r>
                      <a:endParaRPr lang="en-GB" dirty="0"/>
                    </a:p>
                  </a:txBody>
                  <a:tcPr/>
                </a:tc>
              </a:tr>
              <a:tr h="488202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Authentication &amp; Trust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Default authentication (</a:t>
                      </a: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mandatory)</a:t>
                      </a:r>
                      <a:endParaRPr lang="en-GB" sz="12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During AIS / PIS app use - redirect </a:t>
                      </a:r>
                      <a:endParaRPr lang="en-GB" sz="12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GB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End user enters bank’s authentication procedure and logs in to the bank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200" dirty="0" smtClean="0"/>
                        <a:t>TPPs</a:t>
                      </a:r>
                      <a:endParaRPr lang="en-GB" sz="1200" dirty="0"/>
                    </a:p>
                  </a:txBody>
                  <a:tcPr/>
                </a:tc>
              </a:tr>
              <a:tr h="381408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Authentication</a:t>
                      </a:r>
                      <a:endParaRPr lang="en-GB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For AIS / PIS app - based on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oAuth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token, so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TPP can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use own authentication procedure</a:t>
                      </a:r>
                      <a:endParaRPr lang="en-GB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1200" dirty="0" smtClean="0"/>
                        <a:t>TPPs (contracted)</a:t>
                      </a:r>
                    </a:p>
                  </a:txBody>
                  <a:tcPr/>
                </a:tc>
              </a:tr>
              <a:tr h="83909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User trustworthiness validation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Provide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</a:rPr>
                        <a:t> a possibility to check how likely is the client who he /she is..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Bank account verification </a:t>
                      </a:r>
                      <a:endParaRPr lang="en-GB" sz="1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</a:rPr>
                        <a:t>- Data </a:t>
                      </a:r>
                      <a:r>
                        <a:rPr lang="en-GB" sz="1200" baseline="0" dirty="0" err="1" smtClean="0">
                          <a:solidFill>
                            <a:schemeClr val="tx1"/>
                          </a:solidFill>
                        </a:rPr>
                        <a:t>center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</a:rPr>
                        <a:t> hosting + Identity solution for web-merchants</a:t>
                      </a:r>
                      <a:endParaRPr lang="en-GB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200" dirty="0" smtClean="0"/>
                        <a:t>Retailers </a:t>
                      </a:r>
                    </a:p>
                  </a:txBody>
                  <a:tcPr/>
                </a:tc>
              </a:tr>
              <a:tr h="53397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Password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Manage your password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</a:rPr>
                        <a:t> in your trusted ING environment (MVP = 1 field free text), maybe </a:t>
                      </a:r>
                      <a:r>
                        <a:rPr lang="en-GB" sz="1200" baseline="0" dirty="0" err="1" smtClean="0">
                          <a:solidFill>
                            <a:schemeClr val="tx1"/>
                          </a:solidFill>
                        </a:rPr>
                        <a:t>pwd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</a:rPr>
                        <a:t> manager with fill in app later</a:t>
                      </a:r>
                      <a:endParaRPr lang="en-GB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200" dirty="0" smtClean="0"/>
                        <a:t>Customers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7" name="5-Point Star 6"/>
          <p:cNvSpPr/>
          <p:nvPr/>
        </p:nvSpPr>
        <p:spPr>
          <a:xfrm>
            <a:off x="8548687" y="1935282"/>
            <a:ext cx="247650" cy="219929"/>
          </a:xfrm>
          <a:prstGeom prst="star5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endParaRPr lang="en-GB" sz="1200" b="1" dirty="0" err="1" smtClean="0"/>
          </a:p>
        </p:txBody>
      </p:sp>
      <p:sp>
        <p:nvSpPr>
          <p:cNvPr id="8" name="Rectangle 7"/>
          <p:cNvSpPr/>
          <p:nvPr/>
        </p:nvSpPr>
        <p:spPr>
          <a:xfrm>
            <a:off x="8458199" y="2167297"/>
            <a:ext cx="80962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err="1" smtClean="0">
                <a:solidFill>
                  <a:schemeClr val="dk1"/>
                </a:solidFill>
              </a:rPr>
              <a:t>Payconiq</a:t>
            </a:r>
            <a:endParaRPr lang="en-GB" sz="1100" dirty="0" smtClean="0">
              <a:solidFill>
                <a:schemeClr val="dk1"/>
              </a:solidFill>
            </a:endParaRPr>
          </a:p>
          <a:p>
            <a:r>
              <a:rPr lang="en-GB" sz="1100" dirty="0" err="1" smtClean="0">
                <a:solidFill>
                  <a:schemeClr val="dk1"/>
                </a:solidFill>
              </a:rPr>
              <a:t>Yolt</a:t>
            </a:r>
            <a:r>
              <a:rPr lang="en-GB" sz="1100" dirty="0" smtClean="0">
                <a:solidFill>
                  <a:schemeClr val="dk1"/>
                </a:solidFill>
              </a:rPr>
              <a:t> </a:t>
            </a:r>
          </a:p>
          <a:p>
            <a:r>
              <a:rPr lang="en-GB" sz="1100" dirty="0" err="1" smtClean="0">
                <a:solidFill>
                  <a:schemeClr val="dk1"/>
                </a:solidFill>
              </a:rPr>
              <a:t>Fintras</a:t>
            </a:r>
            <a:endParaRPr lang="en-GB" sz="11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92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GB" sz="2400" dirty="0"/>
              <a:t>Authentication &amp; Trust API</a:t>
            </a:r>
            <a:r>
              <a:rPr lang="en-GB" sz="2400" dirty="0" smtClean="0"/>
              <a:t>+</a:t>
            </a:r>
            <a:endParaRPr lang="en-GB" sz="2400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923427"/>
              </p:ext>
            </p:extLst>
          </p:nvPr>
        </p:nvGraphicFramePr>
        <p:xfrm>
          <a:off x="628650" y="1023938"/>
          <a:ext cx="7886700" cy="1780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596"/>
                <a:gridCol w="1753004"/>
                <a:gridCol w="3219450"/>
                <a:gridCol w="1771650"/>
              </a:tblGrid>
              <a:tr h="317793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 group</a:t>
                      </a:r>
                      <a:endParaRPr lang="en-GB" dirty="0"/>
                    </a:p>
                  </a:txBody>
                  <a:tcPr/>
                </a:tc>
              </a:tr>
              <a:tr h="39761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Authentication &amp; Trust</a:t>
                      </a:r>
                    </a:p>
                    <a:p>
                      <a:endParaRPr lang="en-GB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Recovery</a:t>
                      </a:r>
                      <a:r>
                        <a:rPr lang="en-GB" sz="1200" baseline="0" dirty="0" smtClean="0"/>
                        <a:t> service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Lost/broken identification device, ‘bank credentials’, forgotten PIN</a:t>
                      </a:r>
                      <a:r>
                        <a:rPr lang="en-GB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Maybe part of mandatory set, but</a:t>
                      </a:r>
                      <a:r>
                        <a:rPr lang="en-GB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we may charge for this, as we do now e.g. for a lost card</a:t>
                      </a:r>
                      <a:endParaRPr lang="en-GB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1100" dirty="0" smtClean="0"/>
                        <a:t>TPPs</a:t>
                      </a:r>
                    </a:p>
                  </a:txBody>
                  <a:tcPr/>
                </a:tc>
              </a:tr>
              <a:tr h="397617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Get proof of income </a:t>
                      </a:r>
                      <a:r>
                        <a:rPr lang="en-GB" sz="1200" baseline="0" dirty="0" smtClean="0"/>
                        <a:t> / proof of transaction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Recurring salary payment value &amp; duration (bank-signed)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Bank-signed proof of transaction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TPPs, Third parties (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eg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Mortgage providers)</a:t>
                      </a:r>
                      <a:endParaRPr lang="en-GB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21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Accounts </a:t>
            </a:r>
            <a:r>
              <a:rPr lang="en-US" sz="2400" dirty="0"/>
              <a:t>and AIS API+</a:t>
            </a:r>
            <a:endParaRPr lang="en-GB" sz="2400" b="1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755013"/>
              </p:ext>
            </p:extLst>
          </p:nvPr>
        </p:nvGraphicFramePr>
        <p:xfrm>
          <a:off x="628650" y="1023938"/>
          <a:ext cx="7886700" cy="3607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596"/>
                <a:gridCol w="1753004"/>
                <a:gridCol w="3219450"/>
                <a:gridCol w="1771650"/>
              </a:tblGrid>
              <a:tr h="257786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 group</a:t>
                      </a:r>
                      <a:endParaRPr lang="en-GB" dirty="0"/>
                    </a:p>
                  </a:txBody>
                  <a:tcPr/>
                </a:tc>
              </a:tr>
              <a:tr h="650415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Account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 a payment account </a:t>
                      </a:r>
                      <a:endParaRPr lang="en-GB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Allows to automatically open an account given KYC requirements met</a:t>
                      </a:r>
                    </a:p>
                    <a:p>
                      <a:pPr marL="0" indent="0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Known user, via another bank account or internal process </a:t>
                      </a:r>
                      <a:endParaRPr lang="en-GB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TPPs</a:t>
                      </a:r>
                      <a:endParaRPr lang="en-GB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5523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Account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Payment account management for 3</a:t>
                      </a:r>
                      <a:r>
                        <a:rPr lang="en-US" sz="1200" baseline="30000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parties</a:t>
                      </a:r>
                      <a:endParaRPr lang="en-GB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Needed functions to operate the account, similar to what we have in app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Block / Close the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TPPs</a:t>
                      </a:r>
                      <a:endParaRPr lang="en-GB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659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Account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 a saving account, close account</a:t>
                      </a:r>
                      <a:endParaRPr lang="en-GB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Allows open an account automatically (on e.g. a website) given KYC requirements 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TPPs</a:t>
                      </a:r>
                      <a:endParaRPr lang="en-GB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5523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Account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Saving account management for 3</a:t>
                      </a:r>
                      <a:r>
                        <a:rPr lang="en-US" sz="1200" baseline="30000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parties</a:t>
                      </a:r>
                      <a:endParaRPr lang="en-GB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Needed functions to operate the account, similar to what we have in app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Block / Close the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TPPs</a:t>
                      </a:r>
                      <a:endParaRPr lang="en-GB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dirty="0"/>
                    </a:p>
                  </a:txBody>
                  <a:tcPr/>
                </a:tc>
              </a:tr>
              <a:tr h="39659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Account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… offer account mgmt. for other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</a:rPr>
                        <a:t> account types</a:t>
                      </a:r>
                      <a:endParaRPr lang="en-GB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Provide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account management capabilities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100" dirty="0" smtClean="0"/>
                        <a:t>TPPs</a:t>
                      </a:r>
                      <a:endParaRPr lang="en-GB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83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Accounts-related </a:t>
            </a:r>
            <a:r>
              <a:rPr lang="en-US" sz="2400" dirty="0" smtClean="0"/>
              <a:t>API</a:t>
            </a:r>
            <a:r>
              <a:rPr lang="en-US" sz="2400" dirty="0"/>
              <a:t>+</a:t>
            </a:r>
            <a:endParaRPr lang="en-GB" sz="2400" b="1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7295343"/>
              </p:ext>
            </p:extLst>
          </p:nvPr>
        </p:nvGraphicFramePr>
        <p:xfrm>
          <a:off x="628650" y="1023938"/>
          <a:ext cx="78867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596"/>
                <a:gridCol w="1753004"/>
                <a:gridCol w="3219450"/>
                <a:gridCol w="17716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 group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Account management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Set</a:t>
                      </a:r>
                      <a:r>
                        <a:rPr lang="en-US" sz="1200" baseline="0" dirty="0" smtClean="0"/>
                        <a:t> up call back service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 smtClean="0"/>
                        <a:t>Send proactive notification (or batch o</a:t>
                      </a:r>
                      <a:r>
                        <a:rPr lang="en-US" sz="1200" baseline="0" dirty="0" smtClean="0"/>
                        <a:t>f account information) </a:t>
                      </a:r>
                      <a:r>
                        <a:rPr lang="en-US" sz="1200" dirty="0" smtClean="0"/>
                        <a:t>based on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smtClean="0"/>
                        <a:t>Payment received from</a:t>
                      </a:r>
                      <a:r>
                        <a:rPr lang="en-US" sz="1200" baseline="0" dirty="0" smtClean="0"/>
                        <a:t> a specified account, specified value; OR executed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New X amount of payment transactions</a:t>
                      </a:r>
                      <a:endParaRPr lang="en-US" sz="120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smtClean="0"/>
                        <a:t>Extended frequency – </a:t>
                      </a:r>
                      <a:r>
                        <a:rPr lang="en-US" sz="1200" dirty="0" err="1" smtClean="0"/>
                        <a:t>eg</a:t>
                      </a:r>
                      <a:r>
                        <a:rPr lang="en-US" sz="1200" dirty="0" smtClean="0"/>
                        <a:t> hourly callback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smtClean="0"/>
                        <a:t>Call-backs based on specific</a:t>
                      </a:r>
                      <a:r>
                        <a:rPr lang="en-US" sz="1200" baseline="0" dirty="0" smtClean="0"/>
                        <a:t> events on Savings, investment or other accounts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OR: notify on classes of events – e.g. shopping by a grocery store, concert, </a:t>
                      </a:r>
                      <a:r>
                        <a:rPr lang="en-US" sz="1200" baseline="0" dirty="0" err="1" smtClean="0"/>
                        <a:t>ebay</a:t>
                      </a:r>
                      <a:r>
                        <a:rPr lang="en-US" sz="1200" baseline="0" dirty="0" smtClean="0"/>
                        <a:t> – and business rules around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OR: Inform user on the actions of TPP (notification)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Inform retailer about specific events of the customer (e.g. Birthday, child account opening)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New client – </a:t>
                      </a:r>
                      <a:r>
                        <a:rPr lang="en-US" sz="1200" baseline="0" dirty="0" err="1" smtClean="0"/>
                        <a:t>eg</a:t>
                      </a:r>
                      <a:r>
                        <a:rPr lang="en-US" sz="1200" baseline="0" dirty="0" smtClean="0"/>
                        <a:t>. Move to a new area or e.g. around a shop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TPPs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 smtClean="0"/>
                    </a:p>
                    <a:p>
                      <a:pPr marL="0" indent="0">
                        <a:buFontTx/>
                        <a:buNone/>
                      </a:pP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Retailer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208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GB" sz="2400" dirty="0" smtClean="0"/>
              <a:t>Accounts </a:t>
            </a:r>
            <a:r>
              <a:rPr lang="en-US" sz="2400" dirty="0" smtClean="0"/>
              <a:t>and AIS </a:t>
            </a:r>
            <a:r>
              <a:rPr lang="en-US" sz="2400" dirty="0"/>
              <a:t>API</a:t>
            </a:r>
            <a:r>
              <a:rPr lang="en-US" sz="2400" dirty="0" smtClean="0"/>
              <a:t>+</a:t>
            </a:r>
            <a:endParaRPr lang="en-GB" sz="2400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280910"/>
              </p:ext>
            </p:extLst>
          </p:nvPr>
        </p:nvGraphicFramePr>
        <p:xfrm>
          <a:off x="628650" y="1023938"/>
          <a:ext cx="7886700" cy="3609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596"/>
                <a:gridCol w="1753004"/>
                <a:gridCol w="3219450"/>
                <a:gridCol w="1771650"/>
              </a:tblGrid>
              <a:tr h="317793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 group</a:t>
                      </a:r>
                      <a:endParaRPr lang="en-GB" dirty="0"/>
                    </a:p>
                  </a:txBody>
                  <a:tcPr/>
                </a:tc>
              </a:tr>
              <a:tr h="39761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Get account information 1</a:t>
                      </a:r>
                      <a:r>
                        <a:rPr lang="en-US" sz="1200" baseline="30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</a:t>
                      </a: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time</a:t>
                      </a:r>
                      <a:endParaRPr lang="en-GB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(mandatory) </a:t>
                      </a:r>
                      <a:r>
                        <a:rPr lang="en-GB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Provide defined</a:t>
                      </a:r>
                      <a:r>
                        <a:rPr lang="en-GB" sz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data set for </a:t>
                      </a:r>
                      <a:r>
                        <a:rPr lang="en-GB" sz="12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1y?</a:t>
                      </a:r>
                      <a:r>
                        <a:rPr lang="en-GB" sz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(see appendix)</a:t>
                      </a:r>
                      <a:endParaRPr lang="en-GB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dirty="0" smtClean="0"/>
                        <a:t>TPP</a:t>
                      </a:r>
                      <a:endParaRPr lang="en-GB" sz="1200" dirty="0"/>
                    </a:p>
                  </a:txBody>
                  <a:tcPr/>
                </a:tc>
              </a:tr>
              <a:tr h="556643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Get account information within 90 days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after 1</a:t>
                      </a:r>
                      <a:r>
                        <a:rPr lang="en-US" sz="1200" baseline="30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(mandatory)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Provide delta </a:t>
                      </a:r>
                      <a:r>
                        <a:rPr lang="en-GB" sz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data set for &lt;90 days </a:t>
                      </a:r>
                      <a:endParaRPr lang="en-GB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smtClean="0"/>
                        <a:t>TPPs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GB" sz="1400" dirty="0"/>
                    </a:p>
                  </a:txBody>
                  <a:tcPr/>
                </a:tc>
              </a:tr>
              <a:tr h="80437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Check</a:t>
                      </a:r>
                      <a:r>
                        <a:rPr lang="en-GB" sz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availability of funds </a:t>
                      </a: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(mandatory)</a:t>
                      </a:r>
                      <a:endParaRPr lang="en-GB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Provide Y/N answer to availability of funds on linked account for specific POS/e-com transaction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</a:rPr>
                        <a:t>Add / remove linked cards (mandatory?)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TPPs</a:t>
                      </a:r>
                    </a:p>
                    <a:p>
                      <a:pPr marL="285750" marR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85750" marR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85750" marR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Users</a:t>
                      </a:r>
                    </a:p>
                  </a:txBody>
                  <a:tcPr/>
                </a:tc>
              </a:tr>
              <a:tr h="126333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Get</a:t>
                      </a:r>
                      <a:r>
                        <a:rPr lang="en-US" sz="1200" i="1" baseline="0" dirty="0" smtClean="0"/>
                        <a:t> </a:t>
                      </a:r>
                      <a:r>
                        <a:rPr lang="en-US" sz="1200" i="1" baseline="0" dirty="0" err="1" smtClean="0"/>
                        <a:t>parametrised</a:t>
                      </a:r>
                      <a:r>
                        <a:rPr lang="en-US" sz="1200" i="1" baseline="0" dirty="0" smtClean="0"/>
                        <a:t> /  richer account information  </a:t>
                      </a:r>
                      <a:endParaRPr lang="en-GB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dirty="0" smtClean="0">
                          <a:solidFill>
                            <a:schemeClr val="tx1"/>
                          </a:solidFill>
                        </a:rPr>
                        <a:t>Provide delta </a:t>
                      </a:r>
                      <a:r>
                        <a:rPr lang="en-GB" sz="1200" i="1" baseline="0" dirty="0" smtClean="0">
                          <a:solidFill>
                            <a:schemeClr val="tx1"/>
                          </a:solidFill>
                        </a:rPr>
                        <a:t>data set (</a:t>
                      </a:r>
                      <a:r>
                        <a:rPr lang="en-GB" sz="1200" i="1" baseline="0" dirty="0" err="1" smtClean="0">
                          <a:solidFill>
                            <a:schemeClr val="tx1"/>
                          </a:solidFill>
                        </a:rPr>
                        <a:t>wrt</a:t>
                      </a:r>
                      <a:r>
                        <a:rPr lang="en-GB" sz="1200" i="1" baseline="0" dirty="0" smtClean="0">
                          <a:solidFill>
                            <a:schemeClr val="tx1"/>
                          </a:solidFill>
                        </a:rPr>
                        <a:t> mandatory AIS)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</a:rPr>
                        <a:t>More than 1 year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200" i="1" baseline="0" dirty="0" err="1" smtClean="0">
                          <a:solidFill>
                            <a:schemeClr val="tx1"/>
                          </a:solidFill>
                        </a:rPr>
                        <a:t>date+time</a:t>
                      </a:r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</a:rPr>
                        <a:t>&gt; to &lt;</a:t>
                      </a:r>
                      <a:r>
                        <a:rPr lang="en-US" sz="1200" i="1" baseline="0" dirty="0" err="1" smtClean="0">
                          <a:solidFill>
                            <a:schemeClr val="tx1"/>
                          </a:solidFill>
                        </a:rPr>
                        <a:t>date+time</a:t>
                      </a:r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</a:rPr>
                        <a:t>All payment [</a:t>
                      </a:r>
                      <a:r>
                        <a:rPr lang="en-US" sz="1200" b="1" i="1" baseline="0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i="1" baseline="0" dirty="0" smtClean="0">
                          <a:solidFill>
                            <a:schemeClr val="tx1"/>
                          </a:solidFill>
                        </a:rPr>
                        <a:t>other! See p 16</a:t>
                      </a:r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</a:rPr>
                        <a:t>] accounts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</a:rPr>
                        <a:t>Within a specified period or € value 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Only specific transaction types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Only transactions per specific TPPs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685800" rtl="0" eaLnBrk="1" latinLnBrk="0" hangingPunct="1">
                        <a:buFontTx/>
                        <a:buChar char="-"/>
                      </a:pPr>
                      <a:r>
                        <a:rPr lang="en-US" sz="11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TPPs (although probably the TPPs would like to do filtering themselves)</a:t>
                      </a:r>
                    </a:p>
                    <a:p>
                      <a:pPr marL="285750" indent="-285750" algn="l" defTabSz="685800" rtl="0" eaLnBrk="1" latinLnBrk="0" hangingPunct="1">
                        <a:buFontTx/>
                        <a:buChar char="-"/>
                      </a:pPr>
                      <a:endParaRPr lang="en-US" sz="110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685800" rtl="0" eaLnBrk="1" latinLnBrk="0" hangingPunct="1">
                        <a:buFontTx/>
                        <a:buChar char="-"/>
                      </a:pPr>
                      <a:endParaRPr lang="en-US" sz="110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685800" rtl="0" eaLnBrk="1" latinLnBrk="0" hangingPunct="1">
                        <a:buFontTx/>
                        <a:buNone/>
                      </a:pPr>
                      <a:endParaRPr lang="en-US" sz="110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111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Accounts </a:t>
            </a:r>
            <a:r>
              <a:rPr lang="en-US" sz="2400" dirty="0" smtClean="0"/>
              <a:t>and AIS </a:t>
            </a:r>
            <a:r>
              <a:rPr lang="en-US" sz="2400" dirty="0"/>
              <a:t>API+</a:t>
            </a:r>
            <a:endParaRPr lang="en-GB" sz="2400" b="1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771620"/>
              </p:ext>
            </p:extLst>
          </p:nvPr>
        </p:nvGraphicFramePr>
        <p:xfrm>
          <a:off x="628650" y="1023938"/>
          <a:ext cx="7886700" cy="322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596"/>
                <a:gridCol w="1753004"/>
                <a:gridCol w="3219450"/>
                <a:gridCol w="1771650"/>
              </a:tblGrid>
              <a:tr h="242155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 group</a:t>
                      </a:r>
                      <a:endParaRPr lang="en-GB" dirty="0"/>
                    </a:p>
                  </a:txBody>
                  <a:tcPr/>
                </a:tc>
              </a:tr>
              <a:tr h="111763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 account balance &amp; limits for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smtClean="0"/>
                        <a:t>Consumers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smtClean="0"/>
                        <a:t>Business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 + overdraft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 limits &amp; residual room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Businesses 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Available balance / Book balance / Value Balance / Balance forecast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mid-corps/corporates: FIAT balance (available/book/balance, overdraft)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685800" rtl="0" eaLnBrk="1" latinLnBrk="0" hangingPunct="1">
                        <a:buFontTx/>
                        <a:buChar char="-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TPPs</a:t>
                      </a:r>
                    </a:p>
                    <a:p>
                      <a:pPr marL="285750" indent="-285750" algn="l" defTabSz="685800" rtl="0" eaLnBrk="1" latinLnBrk="0" hangingPunct="1">
                        <a:buFontTx/>
                        <a:buChar char="-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Third parties (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hotels, air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b&amp;b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?)</a:t>
                      </a:r>
                      <a:endParaRPr lang="en-GB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254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Get</a:t>
                      </a:r>
                      <a:r>
                        <a:rPr lang="en-US" sz="1200" baseline="0" dirty="0" smtClean="0"/>
                        <a:t> batch account information </a:t>
                      </a: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 Get</a:t>
                      </a:r>
                      <a:r>
                        <a:rPr lang="en-US" sz="1200" baseline="0" dirty="0" smtClean="0"/>
                        <a:t> all data at once - f</a:t>
                      </a:r>
                      <a:r>
                        <a:rPr lang="en-US" sz="1200" dirty="0" smtClean="0"/>
                        <a:t>or multiple “granted” </a:t>
                      </a:r>
                      <a:r>
                        <a:rPr lang="en-US" sz="1200" baseline="0" dirty="0" smtClean="0"/>
                        <a:t>users, for multiple accounts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TPPs</a:t>
                      </a:r>
                    </a:p>
                    <a:p>
                      <a:endParaRPr lang="en-GB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254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Get scheduled payments</a:t>
                      </a: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 Get overview of outgoing</a:t>
                      </a:r>
                      <a:r>
                        <a:rPr lang="en-US" sz="1200" baseline="0" dirty="0" smtClean="0"/>
                        <a:t> (own) and incoming (SDD) scheduled payments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TPPs </a:t>
                      </a:r>
                    </a:p>
                  </a:txBody>
                  <a:tcPr/>
                </a:tc>
              </a:tr>
              <a:tr h="37254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Get</a:t>
                      </a:r>
                      <a:r>
                        <a:rPr lang="en-US" sz="1200" baseline="0" dirty="0" smtClean="0"/>
                        <a:t> richer account information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[more] data as a service 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Extended shopping info (if available) – enriched data, </a:t>
                      </a:r>
                      <a:r>
                        <a:rPr lang="en-US" sz="12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prec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-categorized </a:t>
                      </a:r>
                      <a:r>
                        <a:rPr lang="en-US" sz="12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trx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types, .. / data normalization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685800" rtl="0" eaLnBrk="1" latinLnBrk="0" hangingPunct="1">
                        <a:buFontTx/>
                        <a:buChar char="-"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TPPs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800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Payments </a:t>
            </a:r>
            <a:r>
              <a:rPr lang="en-GB" sz="2400" dirty="0" smtClean="0"/>
              <a:t>generic API+</a:t>
            </a:r>
            <a:endParaRPr lang="en-GB" sz="2400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685126"/>
              </p:ext>
            </p:extLst>
          </p:nvPr>
        </p:nvGraphicFramePr>
        <p:xfrm>
          <a:off x="628650" y="1023938"/>
          <a:ext cx="788670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596"/>
                <a:gridCol w="1753004"/>
                <a:gridCol w="3219450"/>
                <a:gridCol w="17716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 group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b="1" dirty="0" smtClean="0"/>
                        <a:t>Payments generic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Submit 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 single payment order </a:t>
                      </a:r>
                      <a:r>
                        <a:rPr 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(mandatory)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One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and two leg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 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TPPs</a:t>
                      </a:r>
                      <a:endParaRPr lang="en-GB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Submit 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 payment order (grant-based)</a:t>
                      </a:r>
                      <a:endParaRPr lang="en-GB" sz="12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One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and two leg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 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TPPs</a:t>
                      </a:r>
                      <a:endParaRPr lang="en-GB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Submit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a payment order (consumer &amp; business)</a:t>
                      </a:r>
                      <a:endParaRPr lang="en-GB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Scheduled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execution date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Urgent order 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Recurring payment order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Conditional payment order (IFFFT)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Batch order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– multiple payments for one user (consent?)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685800" rtl="0" eaLnBrk="1" latinLnBrk="0" hangingPunct="1">
                        <a:buFontTx/>
                        <a:buChar char="-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TPPs</a:t>
                      </a:r>
                      <a:endParaRPr lang="en-GB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‘SDD replacement’ 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 -&gt; recurring payments service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towards e.g. utility providers</a:t>
                      </a:r>
                      <a:r>
                        <a:rPr lang="en-GB" sz="1200" baseline="0" dirty="0" smtClean="0"/>
                        <a:t> or government -&gt; replace </a:t>
                      </a:r>
                      <a:r>
                        <a:rPr lang="en-GB" sz="1200" baseline="0" dirty="0" err="1" smtClean="0"/>
                        <a:t>sdd</a:t>
                      </a:r>
                      <a:r>
                        <a:rPr lang="en-GB" sz="1200" baseline="0" dirty="0" smtClean="0"/>
                        <a:t> by consent mgmt. services and on-a-page </a:t>
                      </a:r>
                      <a:endParaRPr lang="en-US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User &amp; TPP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</a:t>
                      </a:r>
                      <a:r>
                        <a:rPr lang="en-US" sz="1200" baseline="30000" dirty="0" smtClean="0"/>
                        <a:t>rd</a:t>
                      </a:r>
                      <a:r>
                        <a:rPr lang="en-US" sz="1200" baseline="0" dirty="0" smtClean="0"/>
                        <a:t> parties</a:t>
                      </a:r>
                      <a:endParaRPr lang="en-US" sz="120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111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Payments generic API+</a:t>
            </a:r>
            <a:endParaRPr lang="en-GB" sz="2400" b="1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66"/>
              </p:ext>
            </p:extLst>
          </p:nvPr>
        </p:nvGraphicFramePr>
        <p:xfrm>
          <a:off x="628650" y="1023938"/>
          <a:ext cx="7886700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596"/>
                <a:gridCol w="1753004"/>
                <a:gridCol w="3219450"/>
                <a:gridCol w="17716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 group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dirty="0" smtClean="0"/>
                        <a:t>Payments generic</a:t>
                      </a:r>
                      <a:endParaRPr lang="en-US" sz="1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Manage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a [scheduled] payment order (consumer &amp; business)</a:t>
                      </a:r>
                      <a:endParaRPr lang="en-GB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smtClean="0"/>
                        <a:t>Change payment order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 smtClean="0"/>
                        <a:t>Change recurring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payment order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smtClean="0"/>
                        <a:t>Cancel payment order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 smtClean="0"/>
                        <a:t>TPPs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Submit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a guaranteed payment order (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c&amp;b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smtClean="0"/>
                        <a:t>With a payment guarantee (because</a:t>
                      </a:r>
                      <a:r>
                        <a:rPr lang="en-US" sz="1200" baseline="0" dirty="0" smtClean="0"/>
                        <a:t> now it’s only a payment </a:t>
                      </a:r>
                      <a:r>
                        <a:rPr lang="en-US" sz="1200" b="1" i="1" baseline="0" dirty="0" smtClean="0"/>
                        <a:t>order</a:t>
                      </a:r>
                      <a:r>
                        <a:rPr lang="en-US" sz="1200" baseline="0" dirty="0" smtClean="0"/>
                        <a:t>)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dirty="0" smtClean="0"/>
                        <a:t>TPPs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endParaRPr lang="en-US" sz="1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Transfer payment orders</a:t>
                      </a: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smtClean="0"/>
                        <a:t>Account A to account B (consent / mandates?)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smtClean="0"/>
                        <a:t>…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dirty="0" smtClean="0"/>
                        <a:t>TPPs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dirty="0" smtClean="0"/>
                        <a:t>User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Get / Manage beneficiary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list</a:t>
                      </a:r>
                      <a:endParaRPr lang="en-GB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 overview of trusted beneficiaries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 / remove a trusted beneficiaries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685800" rtl="0" eaLnBrk="1" latinLnBrk="0" hangingPunct="1">
                        <a:buFontTx/>
                        <a:buChar char="-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TPPs</a:t>
                      </a:r>
                    </a:p>
                    <a:p>
                      <a:pPr marL="285750" indent="-285750" algn="l" defTabSz="685800" rtl="0" eaLnBrk="1" latinLnBrk="0" hangingPunct="1">
                        <a:buFontTx/>
                        <a:buChar char="-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Retailers</a:t>
                      </a:r>
                      <a:endParaRPr lang="en-GB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415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Payments </a:t>
            </a:r>
            <a:r>
              <a:rPr lang="en-GB" sz="2400" dirty="0" smtClean="0"/>
              <a:t>corporate API+</a:t>
            </a:r>
            <a:endParaRPr lang="en-GB" sz="2400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055889"/>
              </p:ext>
            </p:extLst>
          </p:nvPr>
        </p:nvGraphicFramePr>
        <p:xfrm>
          <a:off x="628650" y="1023938"/>
          <a:ext cx="7886700" cy="2954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596"/>
                <a:gridCol w="1753004"/>
                <a:gridCol w="3219450"/>
                <a:gridCol w="17716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 group</a:t>
                      </a:r>
                      <a:endParaRPr lang="en-GB" dirty="0"/>
                    </a:p>
                  </a:txBody>
                  <a:tcPr/>
                </a:tc>
              </a:tr>
              <a:tr h="1211653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dirty="0" smtClean="0"/>
                        <a:t>Payments corporate </a:t>
                      </a:r>
                      <a:endParaRPr lang="en-US" sz="1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batch payments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Initiate POBO (payment on Behalf)</a:t>
                      </a:r>
                    </a:p>
                    <a:p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Initiate Salary Payment (batch)</a:t>
                      </a:r>
                    </a:p>
                    <a:p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Initiate MECT (batch)</a:t>
                      </a:r>
                    </a:p>
                    <a:p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Note: small batches only. Large batches must be submitted via corporate FTP 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 smtClean="0"/>
                        <a:t>TPPs</a:t>
                      </a:r>
                    </a:p>
                    <a:p>
                      <a:pPr marL="285750" marR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 smtClean="0"/>
                        <a:t>Corporate clients</a:t>
                      </a:r>
                      <a:endParaRPr lang="en-GB" sz="1200" dirty="0" smtClean="0"/>
                    </a:p>
                  </a:txBody>
                  <a:tcPr/>
                </a:tc>
              </a:tr>
              <a:tr h="1211653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International Payments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 the advice on standard transfer fees/FX rate (with/without reservation for a payment)</a:t>
                      </a:r>
                    </a:p>
                    <a:p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 a set of payment routing options with fees and FX rates </a:t>
                      </a:r>
                    </a:p>
                    <a:p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 pre-agreed FX rate (corporates only, agreement based)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16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Payments corporate API+</a:t>
            </a:r>
            <a:endParaRPr lang="en-GB" sz="2400" b="1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750633"/>
              </p:ext>
            </p:extLst>
          </p:nvPr>
        </p:nvGraphicFramePr>
        <p:xfrm>
          <a:off x="628650" y="1023938"/>
          <a:ext cx="7886700" cy="267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596"/>
                <a:gridCol w="1753004"/>
                <a:gridCol w="3219450"/>
                <a:gridCol w="1771650"/>
              </a:tblGrid>
              <a:tr h="283025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 group</a:t>
                      </a:r>
                      <a:endParaRPr lang="en-GB" dirty="0"/>
                    </a:p>
                  </a:txBody>
                  <a:tcPr/>
                </a:tc>
              </a:tr>
              <a:tr h="78376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dirty="0" smtClean="0"/>
                        <a:t>Payments corporate </a:t>
                      </a:r>
                      <a:endParaRPr lang="en-US" sz="1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endParaRPr lang="en-US" sz="1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TRX for Trade Finance, </a:t>
                      </a: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Securities and any other Delivery-vs- Payment schemes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 a reservation, get a reservation ID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 a reservation with the existing ID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 a payment against reservation with the existing ID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 smtClean="0"/>
                        <a:t>TPPs</a:t>
                      </a:r>
                    </a:p>
                    <a:p>
                      <a:pPr marL="285750" marR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 smtClean="0"/>
                        <a:t>ING clients</a:t>
                      </a:r>
                      <a:endParaRPr lang="en-GB" sz="12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GB" sz="1200" dirty="0"/>
                    </a:p>
                  </a:txBody>
                  <a:tcPr/>
                </a:tc>
              </a:tr>
              <a:tr h="14804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Cash Management</a:t>
                      </a:r>
                      <a:endParaRPr lang="en-GB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Trigger Cash Sweep/Pool on the structure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the structure (add/delete account, change account position in the structure)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Overdraft limit request on an account/FIAT structure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en-GB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UPDADTE FIAT structure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WCS optimisation</a:t>
                      </a:r>
                      <a:r>
                        <a:rPr lang="en-GB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 optimise cash position for the clients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 smtClean="0"/>
                        <a:t>TPPs</a:t>
                      </a:r>
                    </a:p>
                    <a:p>
                      <a:pPr marL="285750" marR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 smtClean="0"/>
                        <a:t>ING clients</a:t>
                      </a:r>
                      <a:endParaRPr lang="en-GB" sz="1200" dirty="0" smtClean="0"/>
                    </a:p>
                    <a:p>
                      <a:pPr marL="285750" marR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63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2274221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33350" y="1760840"/>
            <a:ext cx="5846806" cy="3004548"/>
          </a:xfrm>
          <a:prstGeom prst="rect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endParaRPr lang="en-GB" sz="1200" b="1" dirty="0" err="1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132" y="215731"/>
            <a:ext cx="8392293" cy="640556"/>
          </a:xfrm>
        </p:spPr>
        <p:txBody>
          <a:bodyPr/>
          <a:lstStyle/>
          <a:p>
            <a:r>
              <a:rPr lang="nl-NL" sz="1800" dirty="0" smtClean="0"/>
              <a:t>ING </a:t>
            </a:r>
            <a:r>
              <a:rPr lang="nl-NL" sz="1800" dirty="0" err="1" smtClean="0"/>
              <a:t>aims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build</a:t>
            </a:r>
            <a:r>
              <a:rPr lang="nl-NL" sz="1800" dirty="0" smtClean="0"/>
              <a:t> a shared solution </a:t>
            </a:r>
            <a:r>
              <a:rPr lang="nl-NL" sz="1800" dirty="0" err="1" smtClean="0"/>
              <a:t>for</a:t>
            </a:r>
            <a:r>
              <a:rPr lang="nl-NL" sz="1800" dirty="0" smtClean="0"/>
              <a:t> </a:t>
            </a:r>
            <a:r>
              <a:rPr lang="nl-NL" sz="1800" dirty="0" err="1" smtClean="0"/>
              <a:t>mandatory</a:t>
            </a:r>
            <a:r>
              <a:rPr lang="nl-NL" sz="1800" dirty="0" smtClean="0"/>
              <a:t> PSD2 </a:t>
            </a:r>
            <a:r>
              <a:rPr lang="nl-NL" sz="1800" dirty="0" err="1" smtClean="0"/>
              <a:t>APIs</a:t>
            </a:r>
            <a:r>
              <a:rPr lang="nl-NL" sz="1800" dirty="0" smtClean="0"/>
              <a:t>, </a:t>
            </a:r>
            <a:r>
              <a:rPr lang="nl-NL" sz="1800" dirty="0" err="1" smtClean="0"/>
              <a:t>where</a:t>
            </a:r>
            <a:r>
              <a:rPr lang="nl-NL" sz="1800" dirty="0" smtClean="0"/>
              <a:t> </a:t>
            </a:r>
            <a:r>
              <a:rPr lang="nl-NL" sz="1800" dirty="0" err="1" smtClean="0"/>
              <a:t>each</a:t>
            </a:r>
            <a:r>
              <a:rPr lang="nl-NL" sz="1800" dirty="0" smtClean="0"/>
              <a:t> country </a:t>
            </a:r>
            <a:r>
              <a:rPr lang="nl-NL" sz="1800" dirty="0" err="1" smtClean="0"/>
              <a:t>connects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the </a:t>
            </a:r>
            <a:r>
              <a:rPr lang="nl-NL" sz="1800" dirty="0" err="1" smtClean="0"/>
              <a:t>central</a:t>
            </a:r>
            <a:r>
              <a:rPr lang="nl-NL" sz="1800" dirty="0" smtClean="0"/>
              <a:t> </a:t>
            </a:r>
            <a:r>
              <a:rPr lang="nl-NL" sz="1800" dirty="0" err="1" smtClean="0"/>
              <a:t>infrastructure</a:t>
            </a:r>
            <a:r>
              <a:rPr lang="nl-NL" sz="1800" dirty="0" smtClean="0"/>
              <a:t> </a:t>
            </a:r>
            <a:r>
              <a:rPr lang="nl-NL" sz="1800" dirty="0" err="1" smtClean="0"/>
              <a:t>and</a:t>
            </a:r>
            <a:r>
              <a:rPr lang="nl-NL" sz="1800" dirty="0" smtClean="0"/>
              <a:t> </a:t>
            </a:r>
            <a:r>
              <a:rPr lang="nl-NL" sz="1800" dirty="0" err="1" smtClean="0"/>
              <a:t>TPPs</a:t>
            </a:r>
            <a:r>
              <a:rPr lang="nl-NL" sz="1800" dirty="0" smtClean="0"/>
              <a:t> have </a:t>
            </a:r>
            <a:r>
              <a:rPr lang="nl-NL" sz="1800" dirty="0" err="1" smtClean="0"/>
              <a:t>central</a:t>
            </a:r>
            <a:r>
              <a:rPr lang="nl-NL" sz="1800" dirty="0" smtClean="0"/>
              <a:t> entry point</a:t>
            </a:r>
            <a:endParaRPr lang="nl-NL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</a:t>
            </a:fld>
            <a:endParaRPr lang="en-GB" noProof="0" dirty="0"/>
          </a:p>
        </p:txBody>
      </p:sp>
      <p:sp>
        <p:nvSpPr>
          <p:cNvPr id="2" name="Rectangle 1"/>
          <p:cNvSpPr/>
          <p:nvPr/>
        </p:nvSpPr>
        <p:spPr>
          <a:xfrm>
            <a:off x="6244792" y="1702441"/>
            <a:ext cx="2711582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 defTabSz="68573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NL" sz="1050" kern="0" dirty="0" smtClean="0">
                <a:cs typeface="ING Me"/>
                <a:sym typeface="ING Me"/>
              </a:rPr>
              <a:t>The </a:t>
            </a:r>
            <a:r>
              <a:rPr lang="nl-NL" sz="1050" b="1" kern="0" dirty="0" err="1">
                <a:cs typeface="ING Me"/>
                <a:sym typeface="ING Me"/>
              </a:rPr>
              <a:t>DevPortal</a:t>
            </a:r>
            <a:r>
              <a:rPr lang="nl-NL" sz="1050" kern="0" dirty="0">
                <a:cs typeface="ING Me"/>
                <a:sym typeface="ING Me"/>
              </a:rPr>
              <a:t> </a:t>
            </a:r>
            <a:r>
              <a:rPr lang="nl-NL" sz="1050" kern="0" dirty="0" err="1">
                <a:cs typeface="ING Me"/>
                <a:sym typeface="ING Me"/>
              </a:rPr>
              <a:t>will</a:t>
            </a:r>
            <a:r>
              <a:rPr lang="nl-NL" sz="1050" kern="0" dirty="0">
                <a:cs typeface="ING Me"/>
                <a:sym typeface="ING Me"/>
              </a:rPr>
              <a:t> </a:t>
            </a:r>
            <a:r>
              <a:rPr lang="nl-NL" sz="1050" kern="0" dirty="0" err="1" smtClean="0">
                <a:cs typeface="ING Me"/>
                <a:sym typeface="ING Me"/>
              </a:rPr>
              <a:t>provide</a:t>
            </a:r>
            <a:r>
              <a:rPr lang="nl-NL" sz="1050" kern="0" dirty="0" smtClean="0">
                <a:cs typeface="ING Me"/>
                <a:sym typeface="ING Me"/>
              </a:rPr>
              <a:t> a </a:t>
            </a:r>
            <a:r>
              <a:rPr lang="nl-NL" sz="1050" kern="0" dirty="0" err="1" smtClean="0">
                <a:cs typeface="ING Me"/>
                <a:sym typeface="ING Me"/>
              </a:rPr>
              <a:t>sandbox</a:t>
            </a:r>
            <a:r>
              <a:rPr lang="nl-NL" sz="1050" kern="0" dirty="0" smtClean="0">
                <a:cs typeface="ING Me"/>
                <a:sym typeface="ING Me"/>
              </a:rPr>
              <a:t>/ test access </a:t>
            </a:r>
            <a:r>
              <a:rPr lang="nl-NL" sz="1050" kern="0" dirty="0" err="1">
                <a:cs typeface="ING Me"/>
                <a:sym typeface="ING Me"/>
              </a:rPr>
              <a:t>to</a:t>
            </a:r>
            <a:r>
              <a:rPr lang="nl-NL" sz="1050" kern="0" dirty="0">
                <a:cs typeface="ING Me"/>
                <a:sym typeface="ING Me"/>
              </a:rPr>
              <a:t> </a:t>
            </a:r>
            <a:r>
              <a:rPr lang="nl-NL" sz="1050" kern="0" dirty="0" err="1">
                <a:cs typeface="ING Me"/>
                <a:sym typeface="ING Me"/>
              </a:rPr>
              <a:t>our</a:t>
            </a:r>
            <a:r>
              <a:rPr lang="nl-NL" sz="1050" kern="0" dirty="0">
                <a:cs typeface="ING Me"/>
                <a:sym typeface="ING Me"/>
              </a:rPr>
              <a:t> </a:t>
            </a:r>
            <a:r>
              <a:rPr lang="nl-NL" sz="1050" kern="0" dirty="0" err="1">
                <a:cs typeface="ING Me"/>
                <a:sym typeface="ING Me"/>
              </a:rPr>
              <a:t>APIs</a:t>
            </a:r>
            <a:r>
              <a:rPr lang="nl-NL" sz="1050" kern="0" dirty="0">
                <a:cs typeface="ING Me"/>
                <a:sym typeface="ING Me"/>
              </a:rPr>
              <a:t> </a:t>
            </a:r>
            <a:r>
              <a:rPr lang="nl-NL" sz="1050" kern="0" dirty="0" err="1">
                <a:cs typeface="ING Me"/>
                <a:sym typeface="ING Me"/>
              </a:rPr>
              <a:t>for</a:t>
            </a:r>
            <a:r>
              <a:rPr lang="nl-NL" sz="1050" kern="0" dirty="0">
                <a:cs typeface="ING Me"/>
                <a:sym typeface="ING Me"/>
              </a:rPr>
              <a:t> </a:t>
            </a:r>
            <a:r>
              <a:rPr lang="nl-NL" sz="1050" kern="0" dirty="0" err="1" smtClean="0">
                <a:cs typeface="ING Me"/>
                <a:sym typeface="ING Me"/>
              </a:rPr>
              <a:t>developers</a:t>
            </a:r>
            <a:r>
              <a:rPr lang="nl-NL" sz="1050" kern="0" dirty="0" smtClean="0">
                <a:cs typeface="ING Me"/>
                <a:sym typeface="ING Me"/>
              </a:rPr>
              <a:t>, </a:t>
            </a:r>
            <a:r>
              <a:rPr lang="nl-NL" sz="1050" kern="0" dirty="0" err="1" smtClean="0">
                <a:cs typeface="ING Me"/>
                <a:sym typeface="ING Me"/>
              </a:rPr>
              <a:t>perform</a:t>
            </a:r>
            <a:r>
              <a:rPr lang="nl-NL" sz="1050" kern="0" dirty="0" smtClean="0">
                <a:cs typeface="ING Me"/>
                <a:sym typeface="ING Me"/>
              </a:rPr>
              <a:t> </a:t>
            </a:r>
            <a:r>
              <a:rPr lang="nl-NL" sz="1050" kern="0" dirty="0" err="1" smtClean="0">
                <a:cs typeface="ING Me"/>
                <a:sym typeface="ING Me"/>
              </a:rPr>
              <a:t>and</a:t>
            </a:r>
            <a:r>
              <a:rPr lang="nl-NL" sz="1050" kern="0" dirty="0" smtClean="0">
                <a:cs typeface="ING Me"/>
                <a:sym typeface="ING Me"/>
              </a:rPr>
              <a:t> test TPP </a:t>
            </a:r>
            <a:r>
              <a:rPr lang="nl-NL" sz="1050" kern="0" dirty="0" err="1" smtClean="0">
                <a:cs typeface="ING Me"/>
                <a:sym typeface="ING Me"/>
              </a:rPr>
              <a:t>onboarding</a:t>
            </a:r>
            <a:endParaRPr lang="nl-NL" sz="1050" kern="0" dirty="0">
              <a:cs typeface="ING Me"/>
              <a:sym typeface="ING Me"/>
            </a:endParaRPr>
          </a:p>
          <a:p>
            <a:pPr marL="214313" indent="-214313" defTabSz="68573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NL" sz="1050" kern="0" dirty="0">
                <a:cs typeface="ING Me"/>
                <a:sym typeface="ING Me"/>
              </a:rPr>
              <a:t>The </a:t>
            </a:r>
            <a:r>
              <a:rPr lang="nl-NL" sz="1050" b="1" kern="0" dirty="0">
                <a:cs typeface="ING Me"/>
                <a:sym typeface="ING Me"/>
              </a:rPr>
              <a:t>API Platform </a:t>
            </a:r>
            <a:r>
              <a:rPr lang="nl-NL" sz="1050" kern="0" dirty="0" err="1">
                <a:cs typeface="ING Me"/>
                <a:sym typeface="ING Me"/>
              </a:rPr>
              <a:t>will</a:t>
            </a:r>
            <a:r>
              <a:rPr lang="nl-NL" sz="1050" kern="0" dirty="0">
                <a:cs typeface="ING Me"/>
                <a:sym typeface="ING Me"/>
              </a:rPr>
              <a:t>  </a:t>
            </a:r>
            <a:r>
              <a:rPr lang="nl-NL" sz="1050" kern="0" dirty="0" err="1">
                <a:cs typeface="ING Me"/>
                <a:sym typeface="ING Me"/>
              </a:rPr>
              <a:t>expose</a:t>
            </a:r>
            <a:r>
              <a:rPr lang="nl-NL" sz="1050" kern="0" dirty="0">
                <a:cs typeface="ING Me"/>
                <a:sym typeface="ING Me"/>
              </a:rPr>
              <a:t> </a:t>
            </a:r>
            <a:r>
              <a:rPr lang="nl-NL" sz="1050" kern="0" dirty="0" err="1">
                <a:cs typeface="ING Me"/>
                <a:sym typeface="ING Me"/>
              </a:rPr>
              <a:t>our</a:t>
            </a:r>
            <a:r>
              <a:rPr lang="nl-NL" sz="1050" kern="0" dirty="0">
                <a:cs typeface="ING Me"/>
                <a:sym typeface="ING Me"/>
              </a:rPr>
              <a:t> shared XS2A </a:t>
            </a:r>
            <a:r>
              <a:rPr lang="nl-NL" sz="1050" kern="0" dirty="0" err="1" smtClean="0">
                <a:cs typeface="ING Me"/>
                <a:sym typeface="ING Me"/>
              </a:rPr>
              <a:t>APIs</a:t>
            </a:r>
            <a:endParaRPr lang="nl-NL" sz="1050" kern="0" dirty="0">
              <a:cs typeface="ING Me"/>
              <a:sym typeface="ING Me"/>
            </a:endParaRPr>
          </a:p>
          <a:p>
            <a:pPr marL="214313" indent="-214313" defTabSz="68573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NL" sz="1050" b="1" kern="0" dirty="0" smtClean="0">
                <a:cs typeface="ING Me"/>
                <a:sym typeface="ING Me"/>
              </a:rPr>
              <a:t>The </a:t>
            </a:r>
            <a:r>
              <a:rPr lang="nl-NL" sz="1050" b="1" kern="0" dirty="0">
                <a:cs typeface="ING Me"/>
                <a:sym typeface="ING Me"/>
              </a:rPr>
              <a:t>API Gateway </a:t>
            </a:r>
            <a:r>
              <a:rPr lang="nl-NL" sz="1050" kern="0" dirty="0" err="1">
                <a:cs typeface="ING Me"/>
                <a:sym typeface="ING Me"/>
              </a:rPr>
              <a:t>will</a:t>
            </a:r>
            <a:r>
              <a:rPr lang="nl-NL" sz="1050" kern="0" dirty="0">
                <a:cs typeface="ING Me"/>
                <a:sym typeface="ING Me"/>
              </a:rPr>
              <a:t> </a:t>
            </a:r>
            <a:r>
              <a:rPr lang="nl-NL" sz="1050" kern="0" dirty="0" smtClean="0">
                <a:cs typeface="ING Me"/>
                <a:sym typeface="ING Me"/>
              </a:rPr>
              <a:t>secure </a:t>
            </a:r>
            <a:r>
              <a:rPr lang="nl-NL" sz="1050" kern="0" dirty="0" err="1" smtClean="0">
                <a:cs typeface="ING Me"/>
                <a:sym typeface="ING Me"/>
              </a:rPr>
              <a:t>our</a:t>
            </a:r>
            <a:r>
              <a:rPr lang="nl-NL" sz="1050" kern="0" dirty="0" smtClean="0">
                <a:cs typeface="ING Me"/>
                <a:sym typeface="ING Me"/>
              </a:rPr>
              <a:t> </a:t>
            </a:r>
            <a:r>
              <a:rPr lang="nl-NL" sz="1050" kern="0" dirty="0" err="1">
                <a:cs typeface="ING Me"/>
                <a:sym typeface="ING Me"/>
              </a:rPr>
              <a:t>APIs</a:t>
            </a:r>
            <a:r>
              <a:rPr lang="nl-NL" sz="1050" kern="0" dirty="0">
                <a:cs typeface="ING Me"/>
                <a:sym typeface="ING Me"/>
              </a:rPr>
              <a:t> </a:t>
            </a:r>
            <a:r>
              <a:rPr lang="nl-NL" sz="1050" kern="0" dirty="0" err="1">
                <a:cs typeface="ING Me"/>
                <a:sym typeface="ING Me"/>
              </a:rPr>
              <a:t>and</a:t>
            </a:r>
            <a:r>
              <a:rPr lang="nl-NL" sz="1050" kern="0" dirty="0">
                <a:cs typeface="ING Me"/>
                <a:sym typeface="ING Me"/>
              </a:rPr>
              <a:t> </a:t>
            </a:r>
            <a:r>
              <a:rPr lang="nl-NL" sz="1050" kern="0" dirty="0" err="1">
                <a:cs typeface="ING Me"/>
                <a:sym typeface="ING Me"/>
              </a:rPr>
              <a:t>ensure</a:t>
            </a:r>
            <a:r>
              <a:rPr lang="nl-NL" sz="1050" kern="0" dirty="0">
                <a:cs typeface="ING Me"/>
                <a:sym typeface="ING Me"/>
              </a:rPr>
              <a:t> </a:t>
            </a:r>
            <a:r>
              <a:rPr lang="nl-NL" sz="1050" kern="0" dirty="0" err="1">
                <a:cs typeface="ING Me"/>
                <a:sym typeface="ING Me"/>
              </a:rPr>
              <a:t>TPPs</a:t>
            </a:r>
            <a:r>
              <a:rPr lang="nl-NL" sz="1050" kern="0" dirty="0">
                <a:cs typeface="ING Me"/>
                <a:sym typeface="ING Me"/>
              </a:rPr>
              <a:t> are </a:t>
            </a:r>
            <a:r>
              <a:rPr lang="nl-NL" sz="1050" kern="0" dirty="0" err="1">
                <a:cs typeface="ING Me"/>
                <a:sym typeface="ING Me"/>
              </a:rPr>
              <a:t>authenticated</a:t>
            </a:r>
            <a:r>
              <a:rPr lang="nl-NL" sz="1050" kern="0" dirty="0">
                <a:cs typeface="ING Me"/>
                <a:sym typeface="ING Me"/>
              </a:rPr>
              <a:t>. </a:t>
            </a:r>
            <a:endParaRPr lang="nl-NL" sz="1050" kern="0" dirty="0" smtClean="0">
              <a:cs typeface="ING Me"/>
              <a:sym typeface="ING Me"/>
            </a:endParaRPr>
          </a:p>
          <a:p>
            <a:pPr marL="214313" indent="-214313" defTabSz="68573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NL" sz="1050" kern="0" dirty="0" smtClean="0">
                <a:cs typeface="ING Me"/>
                <a:sym typeface="ING Me"/>
              </a:rPr>
              <a:t>The </a:t>
            </a:r>
            <a:r>
              <a:rPr lang="nl-NL" sz="1050" b="1" kern="0" dirty="0">
                <a:cs typeface="ING Me"/>
                <a:sym typeface="ING Me"/>
              </a:rPr>
              <a:t>Security Platform </a:t>
            </a:r>
            <a:r>
              <a:rPr lang="nl-NL" sz="1050" kern="0" dirty="0" err="1">
                <a:cs typeface="ING Me"/>
                <a:sym typeface="ING Me"/>
              </a:rPr>
              <a:t>will</a:t>
            </a:r>
            <a:r>
              <a:rPr lang="nl-NL" sz="1050" kern="0" dirty="0">
                <a:cs typeface="ING Me"/>
                <a:sym typeface="ING Me"/>
              </a:rPr>
              <a:t> </a:t>
            </a:r>
            <a:r>
              <a:rPr lang="nl-NL" sz="1050" kern="0" dirty="0" err="1">
                <a:cs typeface="ING Me"/>
                <a:sym typeface="ING Me"/>
              </a:rPr>
              <a:t>be</a:t>
            </a:r>
            <a:r>
              <a:rPr lang="nl-NL" sz="1050" kern="0" dirty="0">
                <a:cs typeface="ING Me"/>
                <a:sym typeface="ING Me"/>
              </a:rPr>
              <a:t> </a:t>
            </a:r>
            <a:r>
              <a:rPr lang="nl-NL" sz="1050" kern="0" dirty="0" err="1">
                <a:cs typeface="ING Me"/>
                <a:sym typeface="ING Me"/>
              </a:rPr>
              <a:t>used</a:t>
            </a:r>
            <a:r>
              <a:rPr lang="nl-NL" sz="1050" kern="0" dirty="0">
                <a:cs typeface="ING Me"/>
                <a:sym typeface="ING Me"/>
              </a:rPr>
              <a:t> </a:t>
            </a:r>
            <a:r>
              <a:rPr lang="nl-NL" sz="1050" kern="0" dirty="0" err="1">
                <a:cs typeface="ING Me"/>
                <a:sym typeface="ING Me"/>
              </a:rPr>
              <a:t>to</a:t>
            </a:r>
            <a:r>
              <a:rPr lang="nl-NL" sz="1050" kern="0" dirty="0">
                <a:cs typeface="ING Me"/>
                <a:sym typeface="ING Me"/>
              </a:rPr>
              <a:t> </a:t>
            </a:r>
            <a:r>
              <a:rPr lang="nl-NL" sz="1050" kern="0" dirty="0" err="1">
                <a:cs typeface="ING Me"/>
                <a:sym typeface="ING Me"/>
              </a:rPr>
              <a:t>orchestrate</a:t>
            </a:r>
            <a:r>
              <a:rPr lang="nl-NL" sz="1050" kern="0" dirty="0">
                <a:cs typeface="ING Me"/>
                <a:sym typeface="ING Me"/>
              </a:rPr>
              <a:t> </a:t>
            </a:r>
            <a:r>
              <a:rPr lang="nl-NL" sz="1050" kern="0" dirty="0" err="1">
                <a:cs typeface="ING Me"/>
                <a:sym typeface="ING Me"/>
              </a:rPr>
              <a:t>authentication</a:t>
            </a:r>
            <a:r>
              <a:rPr lang="nl-NL" sz="1050" kern="0" dirty="0">
                <a:cs typeface="ING Me"/>
                <a:sym typeface="ING Me"/>
              </a:rPr>
              <a:t> of users, </a:t>
            </a:r>
            <a:r>
              <a:rPr lang="nl-NL" sz="1050" kern="0" dirty="0" err="1">
                <a:cs typeface="ING Me"/>
                <a:sym typeface="ING Me"/>
              </a:rPr>
              <a:t>authorisations</a:t>
            </a:r>
            <a:r>
              <a:rPr lang="nl-NL" sz="1050" kern="0" dirty="0">
                <a:cs typeface="ING Me"/>
                <a:sym typeface="ING Me"/>
              </a:rPr>
              <a:t> </a:t>
            </a:r>
            <a:r>
              <a:rPr lang="nl-NL" sz="1050" kern="0" dirty="0" err="1">
                <a:cs typeface="ING Me"/>
                <a:sym typeface="ING Me"/>
              </a:rPr>
              <a:t>and</a:t>
            </a:r>
            <a:r>
              <a:rPr lang="nl-NL" sz="1050" kern="0" dirty="0">
                <a:cs typeface="ING Me"/>
                <a:sym typeface="ING Me"/>
              </a:rPr>
              <a:t> </a:t>
            </a:r>
            <a:r>
              <a:rPr lang="nl-NL" sz="1050" kern="0" dirty="0" err="1">
                <a:cs typeface="ING Me"/>
                <a:sym typeface="ING Me"/>
              </a:rPr>
              <a:t>grant</a:t>
            </a:r>
            <a:r>
              <a:rPr lang="nl-NL" sz="1050" kern="0" dirty="0">
                <a:cs typeface="ING Me"/>
                <a:sym typeface="ING Me"/>
              </a:rPr>
              <a:t> </a:t>
            </a:r>
            <a:r>
              <a:rPr lang="nl-NL" sz="1050" kern="0" dirty="0" err="1">
                <a:cs typeface="ING Me"/>
                <a:sym typeface="ING Me"/>
              </a:rPr>
              <a:t>TPPs</a:t>
            </a:r>
            <a:r>
              <a:rPr lang="nl-NL" sz="1050" kern="0" dirty="0">
                <a:cs typeface="ING Me"/>
                <a:sym typeface="ING Me"/>
              </a:rPr>
              <a:t> </a:t>
            </a:r>
            <a:r>
              <a:rPr lang="nl-NL" sz="1050" kern="0" dirty="0" err="1">
                <a:cs typeface="ING Me"/>
                <a:sym typeface="ING Me"/>
              </a:rPr>
              <a:t>to</a:t>
            </a:r>
            <a:r>
              <a:rPr lang="nl-NL" sz="1050" kern="0" dirty="0">
                <a:cs typeface="ING Me"/>
                <a:sym typeface="ING Me"/>
              </a:rPr>
              <a:t> access ING services via </a:t>
            </a:r>
            <a:r>
              <a:rPr lang="nl-NL" sz="1050" kern="0" dirty="0" err="1">
                <a:cs typeface="ING Me"/>
                <a:sym typeface="ING Me"/>
              </a:rPr>
              <a:t>APIs</a:t>
            </a:r>
            <a:r>
              <a:rPr lang="nl-NL" sz="1050" kern="0" dirty="0">
                <a:cs typeface="ING Me"/>
                <a:sym typeface="ING Me"/>
              </a:rPr>
              <a:t>.</a:t>
            </a:r>
          </a:p>
          <a:p>
            <a:pPr marL="214313" indent="-214313" defTabSz="68573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NL" sz="1050" kern="0" dirty="0">
                <a:cs typeface="ING Me"/>
                <a:sym typeface="ING Me"/>
              </a:rPr>
              <a:t>The </a:t>
            </a:r>
            <a:r>
              <a:rPr lang="nl-NL" sz="1050" b="1" kern="0" dirty="0" err="1">
                <a:cs typeface="ING Me"/>
                <a:sym typeface="ING Me"/>
              </a:rPr>
              <a:t>OnePAM</a:t>
            </a:r>
            <a:r>
              <a:rPr lang="nl-NL" sz="1050" kern="0" dirty="0">
                <a:cs typeface="ING Me"/>
                <a:sym typeface="ING Me"/>
              </a:rPr>
              <a:t> </a:t>
            </a:r>
            <a:r>
              <a:rPr lang="nl-NL" sz="1050" kern="0" dirty="0" err="1" smtClean="0">
                <a:cs typeface="ING Me"/>
                <a:sym typeface="ING Me"/>
              </a:rPr>
              <a:t>contains</a:t>
            </a:r>
            <a:r>
              <a:rPr lang="nl-NL" sz="1050" kern="0" dirty="0" smtClean="0">
                <a:cs typeface="ING Me"/>
                <a:sym typeface="ING Me"/>
              </a:rPr>
              <a:t> info </a:t>
            </a:r>
            <a:r>
              <a:rPr lang="nl-NL" sz="1050" kern="0" dirty="0" err="1" smtClean="0">
                <a:cs typeface="ING Me"/>
                <a:sym typeface="ING Me"/>
              </a:rPr>
              <a:t>about</a:t>
            </a:r>
            <a:r>
              <a:rPr lang="nl-NL" sz="1050" kern="0" dirty="0" smtClean="0">
                <a:cs typeface="ING Me"/>
                <a:sym typeface="ING Me"/>
              </a:rPr>
              <a:t> </a:t>
            </a:r>
            <a:r>
              <a:rPr lang="nl-NL" sz="1050" kern="0" dirty="0" err="1" smtClean="0">
                <a:cs typeface="ING Me"/>
                <a:sym typeface="ING Me"/>
              </a:rPr>
              <a:t>clients</a:t>
            </a:r>
            <a:r>
              <a:rPr lang="nl-NL" sz="1050" kern="0" dirty="0">
                <a:cs typeface="ING Me"/>
                <a:sym typeface="ING Me"/>
              </a:rPr>
              <a:t>, </a:t>
            </a:r>
            <a:r>
              <a:rPr lang="nl-NL" sz="1050" kern="0" dirty="0" smtClean="0">
                <a:cs typeface="ING Me"/>
                <a:sym typeface="ING Me"/>
              </a:rPr>
              <a:t>security means </a:t>
            </a:r>
            <a:r>
              <a:rPr lang="nl-NL" sz="1050" kern="0" dirty="0" err="1" smtClean="0">
                <a:cs typeface="ING Me"/>
                <a:sym typeface="ING Me"/>
              </a:rPr>
              <a:t>and</a:t>
            </a:r>
            <a:r>
              <a:rPr lang="nl-NL" sz="1050" kern="0" dirty="0" smtClean="0">
                <a:cs typeface="ING Me"/>
                <a:sym typeface="ING Me"/>
              </a:rPr>
              <a:t> </a:t>
            </a:r>
            <a:r>
              <a:rPr lang="nl-NL" sz="1050" kern="0" dirty="0">
                <a:cs typeface="ING Me"/>
                <a:sym typeface="ING Me"/>
              </a:rPr>
              <a:t>account </a:t>
            </a:r>
            <a:r>
              <a:rPr lang="nl-NL" sz="1050" kern="0" dirty="0" err="1">
                <a:cs typeface="ING Me"/>
                <a:sym typeface="ING Me"/>
              </a:rPr>
              <a:t>agreements</a:t>
            </a:r>
            <a:r>
              <a:rPr lang="nl-NL" sz="1050" kern="0" dirty="0">
                <a:cs typeface="ING Me"/>
                <a:sym typeface="ING Me"/>
              </a:rPr>
              <a:t> </a:t>
            </a:r>
            <a:r>
              <a:rPr lang="nl-NL" sz="1050" kern="0" dirty="0" err="1" smtClean="0">
                <a:cs typeface="ING Me"/>
                <a:sym typeface="ING Me"/>
              </a:rPr>
              <a:t>from</a:t>
            </a:r>
            <a:r>
              <a:rPr lang="nl-NL" sz="1050" kern="0" dirty="0" smtClean="0">
                <a:cs typeface="ING Me"/>
                <a:sym typeface="ING Me"/>
              </a:rPr>
              <a:t> </a:t>
            </a:r>
            <a:r>
              <a:rPr lang="nl-NL" sz="1050" kern="0" dirty="0" err="1">
                <a:cs typeface="ING Me"/>
                <a:sym typeface="ING Me"/>
              </a:rPr>
              <a:t>all</a:t>
            </a:r>
            <a:r>
              <a:rPr lang="nl-NL" sz="1050" kern="0" dirty="0">
                <a:cs typeface="ING Me"/>
                <a:sym typeface="ING Me"/>
              </a:rPr>
              <a:t> ING </a:t>
            </a:r>
            <a:r>
              <a:rPr lang="nl-NL" sz="1050" kern="0" dirty="0" err="1">
                <a:cs typeface="ING Me"/>
                <a:sym typeface="ING Me"/>
              </a:rPr>
              <a:t>entities</a:t>
            </a:r>
            <a:r>
              <a:rPr lang="nl-NL" sz="1050" kern="0" dirty="0">
                <a:cs typeface="ING Me"/>
                <a:sym typeface="ING Me"/>
              </a:rPr>
              <a:t> in scope </a:t>
            </a:r>
            <a:r>
              <a:rPr lang="nl-NL" sz="1050" kern="0" dirty="0" smtClean="0">
                <a:cs typeface="ING Me"/>
                <a:sym typeface="ING Me"/>
              </a:rPr>
              <a:t>(feed - </a:t>
            </a:r>
            <a:r>
              <a:rPr lang="nl-NL" sz="1050" kern="0" dirty="0" err="1" smtClean="0">
                <a:cs typeface="ING Me"/>
                <a:sym typeface="ING Me"/>
              </a:rPr>
              <a:t>local</a:t>
            </a:r>
            <a:r>
              <a:rPr lang="nl-NL" sz="1050" kern="0" dirty="0" smtClean="0">
                <a:cs typeface="ING Me"/>
                <a:sym typeface="ING Me"/>
              </a:rPr>
              <a:t> system </a:t>
            </a:r>
            <a:r>
              <a:rPr lang="nl-NL" sz="1050" kern="0" dirty="0" err="1" smtClean="0">
                <a:cs typeface="ING Me"/>
                <a:sym typeface="ING Me"/>
              </a:rPr>
              <a:t>remains</a:t>
            </a:r>
            <a:r>
              <a:rPr lang="nl-NL" sz="1050" kern="0" dirty="0" smtClean="0">
                <a:cs typeface="ING Me"/>
                <a:sym typeface="ING Me"/>
              </a:rPr>
              <a:t> </a:t>
            </a:r>
            <a:r>
              <a:rPr lang="nl-NL" sz="1050" kern="0" dirty="0">
                <a:cs typeface="ING Me"/>
                <a:sym typeface="ING Me"/>
              </a:rPr>
              <a:t>master!)</a:t>
            </a:r>
          </a:p>
        </p:txBody>
      </p:sp>
      <p:sp>
        <p:nvSpPr>
          <p:cNvPr id="43" name="Left-Right Arrow 42"/>
          <p:cNvSpPr/>
          <p:nvPr/>
        </p:nvSpPr>
        <p:spPr>
          <a:xfrm rot="5400000">
            <a:off x="1671520" y="2026202"/>
            <a:ext cx="999289" cy="228899"/>
          </a:xfrm>
          <a:prstGeom prst="leftRightArrow">
            <a:avLst/>
          </a:prstGeom>
          <a:solidFill>
            <a:schemeClr val="tx2"/>
          </a:solidFill>
          <a:ln w="38100">
            <a:solidFill>
              <a:schemeClr val="tx2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800" b="1" dirty="0" err="1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457407" y="2581010"/>
            <a:ext cx="1234289" cy="42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09"/>
            <a:r>
              <a:rPr lang="en-GB" sz="1067" b="1" u="sng" dirty="0">
                <a:solidFill>
                  <a:prstClr val="white"/>
                </a:solidFill>
              </a:rPr>
              <a:t>Supporting components</a:t>
            </a:r>
          </a:p>
        </p:txBody>
      </p:sp>
      <p:sp>
        <p:nvSpPr>
          <p:cNvPr id="45" name="Up-Down Arrow 44"/>
          <p:cNvSpPr/>
          <p:nvPr/>
        </p:nvSpPr>
        <p:spPr>
          <a:xfrm flipV="1">
            <a:off x="4493616" y="1566535"/>
            <a:ext cx="228571" cy="1092207"/>
          </a:xfrm>
          <a:prstGeom prst="upDownArrow">
            <a:avLst/>
          </a:prstGeom>
          <a:solidFill>
            <a:schemeClr val="bg2"/>
          </a:solidFill>
          <a:ln w="28575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27000" rIns="27000" bIns="27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200"/>
          </a:p>
        </p:txBody>
      </p:sp>
      <p:sp>
        <p:nvSpPr>
          <p:cNvPr id="46" name="Rounded Rectangle 45"/>
          <p:cNvSpPr/>
          <p:nvPr/>
        </p:nvSpPr>
        <p:spPr>
          <a:xfrm>
            <a:off x="4396263" y="1894051"/>
            <a:ext cx="857260" cy="45440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7000" tIns="27000" rIns="27000" bIns="27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800" b="1" dirty="0">
                <a:solidFill>
                  <a:schemeClr val="accent1"/>
                </a:solidFill>
              </a:rPr>
              <a:t>Means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40217" y="2059600"/>
            <a:ext cx="555865" cy="244172"/>
          </a:xfrm>
          <a:prstGeom prst="rect">
            <a:avLst/>
          </a:prstGeom>
        </p:spPr>
      </p:pic>
      <p:sp>
        <p:nvSpPr>
          <p:cNvPr id="48" name="Rounded Rectangle 47"/>
          <p:cNvSpPr/>
          <p:nvPr/>
        </p:nvSpPr>
        <p:spPr>
          <a:xfrm>
            <a:off x="1539738" y="2694884"/>
            <a:ext cx="2273988" cy="613829"/>
          </a:xfrm>
          <a:prstGeom prst="roundRect">
            <a:avLst/>
          </a:prstGeom>
          <a:solidFill>
            <a:schemeClr val="tx2"/>
          </a:solidFill>
          <a:ln w="38100">
            <a:solidFill>
              <a:schemeClr val="bg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7000" tIns="27000" rIns="27000" bIns="27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800" b="1" dirty="0" smtClean="0">
                <a:solidFill>
                  <a:schemeClr val="bg1"/>
                </a:solidFill>
              </a:rPr>
              <a:t>Production APIs (mandatory)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49" name="Up-Down Arrow 48"/>
          <p:cNvSpPr/>
          <p:nvPr/>
        </p:nvSpPr>
        <p:spPr>
          <a:xfrm flipV="1">
            <a:off x="4894335" y="2355066"/>
            <a:ext cx="228571" cy="309846"/>
          </a:xfrm>
          <a:prstGeom prst="upDownArrow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27000" rIns="27000" bIns="27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200"/>
          </a:p>
        </p:txBody>
      </p:sp>
      <p:sp>
        <p:nvSpPr>
          <p:cNvPr id="50" name="Up Arrow 49"/>
          <p:cNvSpPr/>
          <p:nvPr/>
        </p:nvSpPr>
        <p:spPr>
          <a:xfrm>
            <a:off x="4658981" y="3782944"/>
            <a:ext cx="277052" cy="421565"/>
          </a:xfrm>
          <a:prstGeom prst="upArrow">
            <a:avLst/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27000" rIns="27000" bIns="27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200"/>
          </a:p>
        </p:txBody>
      </p:sp>
      <p:sp>
        <p:nvSpPr>
          <p:cNvPr id="51" name="Rounded Rectangle 50"/>
          <p:cNvSpPr/>
          <p:nvPr/>
        </p:nvSpPr>
        <p:spPr>
          <a:xfrm>
            <a:off x="1499111" y="1912763"/>
            <a:ext cx="2650709" cy="448648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nl-NL" sz="800" b="1" dirty="0">
                <a:solidFill>
                  <a:schemeClr val="bg1"/>
                </a:solidFill>
                <a:sym typeface="ING Me"/>
              </a:rPr>
              <a:t>API Platform &amp; </a:t>
            </a:r>
            <a:r>
              <a:rPr lang="en-GB" sz="800" b="1" dirty="0">
                <a:solidFill>
                  <a:schemeClr val="bg1"/>
                </a:solidFill>
              </a:rPr>
              <a:t>API Gateway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346328" y="4287808"/>
            <a:ext cx="4894150" cy="283103"/>
          </a:xfrm>
          <a:prstGeom prst="roundRect">
            <a:avLst/>
          </a:prstGeom>
          <a:solidFill>
            <a:schemeClr val="bg1"/>
          </a:solidFill>
          <a:ln w="28575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7000" tIns="27000" rIns="27000" bIns="27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800" b="1" dirty="0">
              <a:solidFill>
                <a:schemeClr val="accent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402565" y="2658743"/>
            <a:ext cx="844656" cy="568814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800" b="1" dirty="0" smtClean="0">
                <a:solidFill>
                  <a:schemeClr val="bg1"/>
                </a:solidFill>
              </a:rPr>
              <a:t>Security platform  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346327" y="1917352"/>
            <a:ext cx="980636" cy="1837018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7000" tIns="27000" rIns="27000" bIns="27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800" b="1" dirty="0" smtClean="0">
                <a:solidFill>
                  <a:schemeClr val="bg1"/>
                </a:solidFill>
              </a:rPr>
              <a:t>Dev Portal (sandbox, </a:t>
            </a:r>
            <a:r>
              <a:rPr lang="en-GB" sz="800" b="1" dirty="0" err="1" smtClean="0">
                <a:solidFill>
                  <a:schemeClr val="bg1"/>
                </a:solidFill>
              </a:rPr>
              <a:t>onboarding</a:t>
            </a:r>
            <a:r>
              <a:rPr lang="en-GB" sz="800" b="1" dirty="0" smtClean="0">
                <a:solidFill>
                  <a:schemeClr val="bg1"/>
                </a:solidFill>
              </a:rPr>
              <a:t>)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55" name="Up-Down Arrow 54"/>
          <p:cNvSpPr/>
          <p:nvPr/>
        </p:nvSpPr>
        <p:spPr>
          <a:xfrm flipV="1">
            <a:off x="748201" y="1606654"/>
            <a:ext cx="228571" cy="327515"/>
          </a:xfrm>
          <a:prstGeom prst="upDownArrow">
            <a:avLst/>
          </a:prstGeom>
          <a:solidFill>
            <a:schemeClr val="bg2"/>
          </a:solidFill>
          <a:ln w="28575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27000" rIns="27000" bIns="27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200"/>
          </a:p>
        </p:txBody>
      </p:sp>
      <p:grpSp>
        <p:nvGrpSpPr>
          <p:cNvPr id="56" name="Group 55"/>
          <p:cNvGrpSpPr/>
          <p:nvPr/>
        </p:nvGrpSpPr>
        <p:grpSpPr>
          <a:xfrm>
            <a:off x="4325096" y="938317"/>
            <a:ext cx="1519982" cy="666841"/>
            <a:chOff x="3900995" y="1567475"/>
            <a:chExt cx="1550672" cy="710092"/>
          </a:xfrm>
        </p:grpSpPr>
        <p:pic>
          <p:nvPicPr>
            <p:cNvPr id="57" name="Picture 4" descr="Gerelateerde afbeeldi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6756" y="1567475"/>
              <a:ext cx="517629" cy="517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3900995" y="2050976"/>
              <a:ext cx="1550672" cy="226591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nl-NL" sz="1000" b="1" dirty="0"/>
                <a:t>ING </a:t>
              </a:r>
              <a:r>
                <a:rPr lang="nl-NL" sz="1000" b="1" dirty="0" err="1" smtClean="0"/>
                <a:t>Clients</a:t>
              </a:r>
              <a:r>
                <a:rPr lang="nl-NL" sz="1000" b="1" dirty="0" smtClean="0"/>
                <a:t> (</a:t>
              </a:r>
              <a:r>
                <a:rPr lang="nl-NL" sz="1000" b="1" dirty="0" err="1" smtClean="0"/>
                <a:t>any</a:t>
              </a:r>
              <a:r>
                <a:rPr lang="nl-NL" sz="1000" b="1" dirty="0" smtClean="0"/>
                <a:t> country)</a:t>
              </a:r>
              <a:endParaRPr lang="nl-NL" sz="1000" b="1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85107" y="901745"/>
            <a:ext cx="1154631" cy="727915"/>
            <a:chOff x="3024581" y="1565049"/>
            <a:chExt cx="1209575" cy="738684"/>
          </a:xfrm>
        </p:grpSpPr>
        <p:pic>
          <p:nvPicPr>
            <p:cNvPr id="60" name="Picture 2" descr="Afbeeldingsresultaat voor users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3630" y="1565049"/>
              <a:ext cx="528371" cy="528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/>
            <p:cNvSpPr txBox="1"/>
            <p:nvPr/>
          </p:nvSpPr>
          <p:spPr>
            <a:xfrm>
              <a:off x="3024581" y="2069154"/>
              <a:ext cx="1209575" cy="234579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nl-NL" sz="1000" b="1" dirty="0" err="1" smtClean="0"/>
                <a:t>TPPs</a:t>
              </a:r>
              <a:r>
                <a:rPr lang="nl-NL" sz="1000" b="1" dirty="0" smtClean="0"/>
                <a:t> / </a:t>
              </a:r>
              <a:r>
                <a:rPr lang="nl-NL" sz="1000" b="1" dirty="0"/>
                <a:t>Developers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833732" y="927768"/>
            <a:ext cx="696377" cy="721053"/>
            <a:chOff x="1521821" y="1505353"/>
            <a:chExt cx="648072" cy="751963"/>
          </a:xfrm>
        </p:grpSpPr>
        <p:pic>
          <p:nvPicPr>
            <p:cNvPr id="63" name="Picture 6" descr="Afbeeldingsresultaat voor apps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8702" y="1505353"/>
              <a:ext cx="560132" cy="560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TextBox 63"/>
            <p:cNvSpPr txBox="1"/>
            <p:nvPr/>
          </p:nvSpPr>
          <p:spPr>
            <a:xfrm>
              <a:off x="1521821" y="2030725"/>
              <a:ext cx="648072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nl-NL" sz="1000" b="1" dirty="0"/>
                <a:t>TPP APPS</a:t>
              </a:r>
            </a:p>
          </p:txBody>
        </p:sp>
      </p:grpSp>
      <p:sp>
        <p:nvSpPr>
          <p:cNvPr id="65" name="Rounded Rectangle 64"/>
          <p:cNvSpPr/>
          <p:nvPr/>
        </p:nvSpPr>
        <p:spPr>
          <a:xfrm>
            <a:off x="2755136" y="2924555"/>
            <a:ext cx="743619" cy="293217"/>
          </a:xfrm>
          <a:prstGeom prst="round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3175">
            <a:solidFill>
              <a:schemeClr val="bg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b="1" dirty="0" smtClean="0">
                <a:solidFill>
                  <a:srgbClr val="525199"/>
                </a:solidFill>
              </a:rPr>
              <a:t>API+</a:t>
            </a:r>
            <a:endParaRPr lang="en-GB" sz="1100" b="1" dirty="0">
              <a:solidFill>
                <a:srgbClr val="525199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786519" y="2924555"/>
            <a:ext cx="864983" cy="29321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b="1" dirty="0" smtClean="0">
                <a:solidFill>
                  <a:srgbClr val="525199"/>
                </a:solidFill>
              </a:rPr>
              <a:t>AIS / CAF</a:t>
            </a:r>
          </a:p>
          <a:p>
            <a:pPr algn="ctr">
              <a:lnSpc>
                <a:spcPct val="90000"/>
              </a:lnSpc>
            </a:pPr>
            <a:r>
              <a:rPr lang="en-GB" sz="1100" b="1" dirty="0" smtClean="0">
                <a:solidFill>
                  <a:srgbClr val="525199"/>
                </a:solidFill>
              </a:rPr>
              <a:t>PIS</a:t>
            </a:r>
            <a:endParaRPr lang="en-GB" sz="1100" b="1" dirty="0">
              <a:solidFill>
                <a:srgbClr val="525199"/>
              </a:solidFill>
            </a:endParaRPr>
          </a:p>
        </p:txBody>
      </p:sp>
      <p:sp>
        <p:nvSpPr>
          <p:cNvPr id="67" name="Up-Down Arrow 66"/>
          <p:cNvSpPr/>
          <p:nvPr/>
        </p:nvSpPr>
        <p:spPr>
          <a:xfrm rot="16200000">
            <a:off x="3314502" y="299703"/>
            <a:ext cx="233048" cy="1903950"/>
          </a:xfrm>
          <a:prstGeom prst="upDownArrow">
            <a:avLst/>
          </a:prstGeom>
          <a:solidFill>
            <a:schemeClr val="bg2">
              <a:lumMod val="20000"/>
              <a:lumOff val="80000"/>
            </a:schemeClr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27000" rIns="27000" bIns="27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200"/>
          </a:p>
        </p:txBody>
      </p:sp>
      <p:cxnSp>
        <p:nvCxnSpPr>
          <p:cNvPr id="72" name="Straight Connector 71"/>
          <p:cNvCxnSpPr/>
          <p:nvPr/>
        </p:nvCxnSpPr>
        <p:spPr>
          <a:xfrm>
            <a:off x="372754" y="4262148"/>
            <a:ext cx="48677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4402565" y="3477012"/>
            <a:ext cx="844656" cy="281897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800" b="1" dirty="0" err="1">
                <a:solidFill>
                  <a:schemeClr val="bg1"/>
                </a:solidFill>
              </a:rPr>
              <a:t>OnePAM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74" name="Up-Down Arrow 73"/>
          <p:cNvSpPr/>
          <p:nvPr/>
        </p:nvSpPr>
        <p:spPr>
          <a:xfrm flipV="1">
            <a:off x="4749918" y="3233900"/>
            <a:ext cx="149950" cy="247431"/>
          </a:xfrm>
          <a:prstGeom prst="upDownArrow">
            <a:avLst>
              <a:gd name="adj1" fmla="val 44444"/>
              <a:gd name="adj2" fmla="val 50000"/>
            </a:avLst>
          </a:prstGeom>
          <a:solidFill>
            <a:schemeClr val="bg2"/>
          </a:solidFill>
          <a:ln w="28575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27000" rIns="27000" bIns="27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200"/>
          </a:p>
        </p:txBody>
      </p:sp>
      <p:sp>
        <p:nvSpPr>
          <p:cNvPr id="75" name="TextBox 74"/>
          <p:cNvSpPr txBox="1"/>
          <p:nvPr/>
        </p:nvSpPr>
        <p:spPr>
          <a:xfrm>
            <a:off x="3170401" y="919953"/>
            <a:ext cx="71871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1200"/>
              </a:lnSpc>
            </a:pPr>
            <a:r>
              <a:rPr lang="nl-NL" sz="1000" b="1" dirty="0" smtClean="0"/>
              <a:t>TPP Clients</a:t>
            </a:r>
            <a:endParaRPr lang="nl-NL" sz="1000" b="1" dirty="0"/>
          </a:p>
        </p:txBody>
      </p:sp>
      <p:sp>
        <p:nvSpPr>
          <p:cNvPr id="76" name="Left-Right Arrow 75"/>
          <p:cNvSpPr/>
          <p:nvPr/>
        </p:nvSpPr>
        <p:spPr>
          <a:xfrm>
            <a:off x="3845296" y="2874769"/>
            <a:ext cx="525699" cy="229691"/>
          </a:xfrm>
          <a:prstGeom prst="leftRightArrow">
            <a:avLst/>
          </a:prstGeom>
          <a:solidFill>
            <a:schemeClr val="bg2"/>
          </a:solidFill>
          <a:ln w="28575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27000" rIns="27000" bIns="27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200" dirty="0" err="1"/>
          </a:p>
        </p:txBody>
      </p:sp>
      <p:sp>
        <p:nvSpPr>
          <p:cNvPr id="77" name="Left-Right Arrow 76"/>
          <p:cNvSpPr/>
          <p:nvPr/>
        </p:nvSpPr>
        <p:spPr>
          <a:xfrm rot="5400000">
            <a:off x="1708079" y="3597412"/>
            <a:ext cx="888970" cy="266101"/>
          </a:xfrm>
          <a:prstGeom prst="leftRightArrow">
            <a:avLst/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27000" rIns="27000" bIns="27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200" dirty="0" err="1"/>
          </a:p>
        </p:txBody>
      </p:sp>
      <p:sp>
        <p:nvSpPr>
          <p:cNvPr id="5" name="TextBox 4"/>
          <p:cNvSpPr txBox="1"/>
          <p:nvPr/>
        </p:nvSpPr>
        <p:spPr>
          <a:xfrm>
            <a:off x="385107" y="3753440"/>
            <a:ext cx="1148092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00" b="1" dirty="0" smtClean="0"/>
              <a:t>AIS/PIS/CAF can be </a:t>
            </a:r>
            <a:r>
              <a:rPr lang="en-US" sz="1000" b="1" dirty="0" smtClean="0"/>
              <a:t>shared </a:t>
            </a:r>
            <a:r>
              <a:rPr lang="en-US" sz="900" b="1" dirty="0" smtClean="0"/>
              <a:t>or</a:t>
            </a:r>
            <a:r>
              <a:rPr lang="en-US" sz="1000" dirty="0" smtClean="0"/>
              <a:t> </a:t>
            </a:r>
            <a:r>
              <a:rPr lang="en-US" sz="1000" b="1" dirty="0"/>
              <a:t>local</a:t>
            </a:r>
            <a:r>
              <a:rPr lang="en-US" sz="1000" dirty="0" smtClean="0"/>
              <a:t> services</a:t>
            </a:r>
            <a:endParaRPr lang="en-GB" sz="1000" dirty="0" smtClean="0"/>
          </a:p>
        </p:txBody>
      </p:sp>
      <p:sp>
        <p:nvSpPr>
          <p:cNvPr id="80" name="Rounded Rectangle 79"/>
          <p:cNvSpPr/>
          <p:nvPr/>
        </p:nvSpPr>
        <p:spPr>
          <a:xfrm>
            <a:off x="960259" y="4369839"/>
            <a:ext cx="3773146" cy="2818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3175">
            <a:solidFill>
              <a:schemeClr val="bg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800" b="1" dirty="0">
                <a:solidFill>
                  <a:schemeClr val="bg1"/>
                </a:solidFill>
              </a:rPr>
              <a:t>Payments Back-ends or Core Bank systems (all countries)</a:t>
            </a: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344" y="4220386"/>
            <a:ext cx="688364" cy="511907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7575151" y="891315"/>
            <a:ext cx="1504950" cy="396225"/>
          </a:xfrm>
          <a:prstGeom prst="rect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sz="1200" b="1" dirty="0" smtClean="0"/>
              <a:t>Input PSD2 readiness</a:t>
            </a:r>
            <a:endParaRPr lang="en-GB" sz="1200" b="1" dirty="0" err="1" smtClean="0"/>
          </a:p>
        </p:txBody>
      </p:sp>
      <p:sp>
        <p:nvSpPr>
          <p:cNvPr id="8" name="TextBox 7"/>
          <p:cNvSpPr txBox="1"/>
          <p:nvPr/>
        </p:nvSpPr>
        <p:spPr>
          <a:xfrm>
            <a:off x="3848364" y="2147649"/>
            <a:ext cx="247431" cy="21453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GB" sz="800" b="1" i="1" dirty="0" smtClean="0">
                <a:solidFill>
                  <a:schemeClr val="bg1"/>
                </a:solidFill>
              </a:rPr>
              <a:t>TPA</a:t>
            </a:r>
            <a:endParaRPr lang="en-GB" sz="1000" b="1" i="1" dirty="0" smtClean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993047" y="3035598"/>
            <a:ext cx="247431" cy="21453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GB" sz="800" b="1" i="1" dirty="0" smtClean="0">
                <a:solidFill>
                  <a:schemeClr val="bg1"/>
                </a:solidFill>
              </a:rPr>
              <a:t>TPA</a:t>
            </a:r>
            <a:endParaRPr lang="en-GB" sz="1000" b="1" i="1" dirty="0" smtClean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024250" y="3585216"/>
            <a:ext cx="247431" cy="21453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GB" sz="800" b="1" i="1" dirty="0" smtClean="0">
                <a:solidFill>
                  <a:schemeClr val="bg1"/>
                </a:solidFill>
              </a:rPr>
              <a:t>TPA</a:t>
            </a:r>
            <a:endParaRPr lang="en-GB" sz="1000" b="1" i="1" dirty="0" smtClean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33824" y="3539833"/>
            <a:ext cx="247431" cy="21453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GB" sz="800" b="1" i="1" dirty="0" smtClean="0">
                <a:solidFill>
                  <a:schemeClr val="bg1"/>
                </a:solidFill>
              </a:rPr>
              <a:t>TPA</a:t>
            </a:r>
            <a:endParaRPr lang="en-GB" sz="1000" b="1" i="1" dirty="0" smtClean="0">
              <a:solidFill>
                <a:schemeClr val="bg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548105" y="3099727"/>
            <a:ext cx="645684" cy="293217"/>
          </a:xfrm>
          <a:prstGeom prst="round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3175">
            <a:solidFill>
              <a:schemeClr val="bg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b="1" dirty="0" smtClean="0">
                <a:solidFill>
                  <a:srgbClr val="525199"/>
                </a:solidFill>
              </a:rPr>
              <a:t>API+</a:t>
            </a:r>
            <a:endParaRPr lang="en-GB" sz="1100" b="1" dirty="0">
              <a:solidFill>
                <a:srgbClr val="525199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536140" y="2660233"/>
            <a:ext cx="665239" cy="29321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b="1" dirty="0" smtClean="0">
                <a:solidFill>
                  <a:srgbClr val="525199"/>
                </a:solidFill>
              </a:rPr>
              <a:t>AIS / CAF</a:t>
            </a:r>
          </a:p>
          <a:p>
            <a:pPr algn="ctr">
              <a:lnSpc>
                <a:spcPct val="90000"/>
              </a:lnSpc>
            </a:pPr>
            <a:r>
              <a:rPr lang="en-GB" sz="1100" b="1" dirty="0" smtClean="0">
                <a:solidFill>
                  <a:srgbClr val="525199"/>
                </a:solidFill>
              </a:rPr>
              <a:t>PIS</a:t>
            </a:r>
            <a:endParaRPr lang="en-GB" sz="1100" b="1" dirty="0">
              <a:solidFill>
                <a:srgbClr val="525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Loans API+</a:t>
            </a:r>
            <a:endParaRPr lang="en-GB" sz="2400" b="1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254733"/>
              </p:ext>
            </p:extLst>
          </p:nvPr>
        </p:nvGraphicFramePr>
        <p:xfrm>
          <a:off x="628650" y="1023938"/>
          <a:ext cx="7886700" cy="3275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596"/>
                <a:gridCol w="1753004"/>
                <a:gridCol w="3219450"/>
                <a:gridCol w="1771650"/>
              </a:tblGrid>
              <a:tr h="283025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 group</a:t>
                      </a:r>
                      <a:endParaRPr lang="en-GB" dirty="0"/>
                    </a:p>
                  </a:txBody>
                  <a:tcPr/>
                </a:tc>
              </a:tr>
              <a:tr h="78376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dirty="0" smtClean="0"/>
                        <a:t>Loans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Loan overview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 overview of the loans per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TPPs, Third parties</a:t>
                      </a:r>
                      <a:endParaRPr lang="en-GB" sz="1200" dirty="0" smtClean="0"/>
                    </a:p>
                  </a:txBody>
                  <a:tcPr/>
                </a:tc>
              </a:tr>
              <a:tr h="78376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Easy loan</a:t>
                      </a:r>
                      <a:endParaRPr lang="en-GB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Confirm a payment order / transform the order into a short-term loan / installment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Provide a quick &amp; easy loan (at the moment of 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TPPs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Consumer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Businesses</a:t>
                      </a:r>
                      <a:endParaRPr lang="en-GB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7371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Get credit rating / risk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Get client credit worthiness (ING-specific? Local standard?)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TPPs, Third parties (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eg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Mortgage..)</a:t>
                      </a:r>
                      <a:endParaRPr lang="en-GB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7371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Prices and rates </a:t>
                      </a:r>
                      <a:endParaRPr lang="en-GB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Publish prices for various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TPPs, comparison engines</a:t>
                      </a:r>
                    </a:p>
                  </a:txBody>
                  <a:tcPr/>
                </a:tc>
              </a:tr>
              <a:tr h="27371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Invoice financing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dirty="0" smtClean="0"/>
                        <a:t>“Procure-to-pay”-like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clients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9" name="5-Point Star 8"/>
          <p:cNvSpPr/>
          <p:nvPr/>
        </p:nvSpPr>
        <p:spPr>
          <a:xfrm>
            <a:off x="8695605" y="1750504"/>
            <a:ext cx="247650" cy="219929"/>
          </a:xfrm>
          <a:prstGeom prst="star5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endParaRPr lang="en-GB" sz="1200" b="1" dirty="0" err="1" smtClean="0"/>
          </a:p>
        </p:txBody>
      </p:sp>
      <p:sp>
        <p:nvSpPr>
          <p:cNvPr id="10" name="Rectangle 9"/>
          <p:cNvSpPr/>
          <p:nvPr/>
        </p:nvSpPr>
        <p:spPr>
          <a:xfrm>
            <a:off x="8514272" y="1121804"/>
            <a:ext cx="6297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 smtClean="0"/>
              <a:t>Retailers, acquiring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12747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Cards API+</a:t>
            </a:r>
            <a:endParaRPr lang="en-GB" sz="2400" b="1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1233342"/>
              </p:ext>
            </p:extLst>
          </p:nvPr>
        </p:nvGraphicFramePr>
        <p:xfrm>
          <a:off x="628650" y="1023943"/>
          <a:ext cx="7886700" cy="370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596"/>
                <a:gridCol w="1753004"/>
                <a:gridCol w="3219450"/>
                <a:gridCol w="1771650"/>
              </a:tblGrid>
              <a:tr h="273086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 group</a:t>
                      </a:r>
                      <a:endParaRPr lang="en-GB" dirty="0"/>
                    </a:p>
                  </a:txBody>
                  <a:tcPr/>
                </a:tc>
              </a:tr>
              <a:tr h="1092343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chemeClr val="tx2"/>
                        </a:buClr>
                        <a:buNone/>
                      </a:pPr>
                      <a:r>
                        <a:rPr lang="en-GB" sz="1200" dirty="0" smtClean="0"/>
                        <a:t>Card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891" indent="-342891">
                        <a:lnSpc>
                          <a:spcPct val="100000"/>
                        </a:lnSpc>
                        <a:buClr>
                          <a:schemeClr val="tx2"/>
                        </a:buClr>
                        <a:buChar char="•"/>
                      </a:pPr>
                      <a:r>
                        <a:rPr lang="en-GB" sz="1200" dirty="0" smtClean="0"/>
                        <a:t>Overview cards per customer</a:t>
                      </a:r>
                    </a:p>
                    <a:p>
                      <a:pPr marL="342891" indent="-342891">
                        <a:lnSpc>
                          <a:spcPct val="100000"/>
                        </a:lnSpc>
                        <a:buClr>
                          <a:schemeClr val="tx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 smtClean="0"/>
                        <a:t>Request card / virtual card</a:t>
                      </a:r>
                    </a:p>
                    <a:p>
                      <a:pPr marL="342891" indent="-342891">
                        <a:lnSpc>
                          <a:spcPct val="100000"/>
                        </a:lnSpc>
                        <a:buClr>
                          <a:schemeClr val="tx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 smtClean="0"/>
                        <a:t>Product overview</a:t>
                      </a:r>
                    </a:p>
                    <a:p>
                      <a:pPr marL="342891" indent="-342891">
                        <a:lnSpc>
                          <a:spcPct val="100000"/>
                        </a:lnSpc>
                        <a:buClr>
                          <a:schemeClr val="tx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 smtClean="0"/>
                        <a:t>Loyalty, gift cards</a:t>
                      </a:r>
                    </a:p>
                    <a:p>
                      <a:pPr marL="342891" indent="-342891">
                        <a:lnSpc>
                          <a:spcPct val="100000"/>
                        </a:lnSpc>
                        <a:buClr>
                          <a:schemeClr val="tx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 smtClean="0"/>
                        <a:t>Manage card - change limits, set overdraft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200" dirty="0" smtClean="0"/>
                        <a:t>Users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GB" sz="12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GB" sz="12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200" dirty="0" smtClean="0"/>
                        <a:t>Users / TPPs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GB" sz="1200" dirty="0"/>
                    </a:p>
                  </a:txBody>
                  <a:tcPr/>
                </a:tc>
              </a:tr>
              <a:tr h="92429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Linked (decoupled) 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200" dirty="0" smtClean="0"/>
                        <a:t>Present to the user overview</a:t>
                      </a:r>
                      <a:r>
                        <a:rPr lang="en-GB" sz="1200" baseline="0" dirty="0" smtClean="0"/>
                        <a:t> of 3</a:t>
                      </a:r>
                      <a:r>
                        <a:rPr lang="en-GB" sz="1200" baseline="30000" dirty="0" smtClean="0"/>
                        <a:t>rd</a:t>
                      </a:r>
                      <a:r>
                        <a:rPr lang="en-GB" sz="1200" baseline="0" dirty="0" smtClean="0"/>
                        <a:t> party cards linked to the account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200" baseline="0" dirty="0" smtClean="0"/>
                        <a:t>Card management - set limits, change overdraft, enable / disable roaming, </a:t>
                      </a:r>
                      <a:r>
                        <a:rPr lang="en-GB" sz="1200" baseline="0" dirty="0" err="1" smtClean="0"/>
                        <a:t>etc</a:t>
                      </a:r>
                      <a:endParaRPr lang="en-GB" sz="1200" baseline="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200" baseline="0" dirty="0" smtClean="0"/>
                        <a:t>Linking gift / loyalty cards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200" dirty="0" smtClean="0"/>
                        <a:t>Users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GB" sz="12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GB" sz="12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200" dirty="0" smtClean="0"/>
                        <a:t>Users / TPPs</a:t>
                      </a:r>
                      <a:endParaRPr lang="en-GB" sz="1200" dirty="0"/>
                    </a:p>
                  </a:txBody>
                  <a:tcPr/>
                </a:tc>
              </a:tr>
              <a:tr h="1211445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Card</a:t>
                      </a:r>
                      <a:r>
                        <a:rPr lang="en-US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management</a:t>
                      </a:r>
                      <a:endParaRPr lang="en-US" sz="1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[Virtual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</a:rPr>
                        <a:t>] cards platform</a:t>
                      </a:r>
                      <a:endParaRPr lang="en-GB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200" dirty="0" smtClean="0"/>
                        <a:t>With our current capabilities for card tokenisation</a:t>
                      </a:r>
                      <a:r>
                        <a:rPr lang="en-GB" sz="1200" baseline="0" dirty="0" smtClean="0"/>
                        <a:t> (Mobile Payments) we can also extend the offer to non-ING parties, providing a full suite of functionality for potential virtual card issuers and retailers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200" baseline="0" dirty="0" smtClean="0"/>
                        <a:t>Issue physical cards ‘as a service’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200" dirty="0" smtClean="0"/>
                        <a:t>TPPs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200" dirty="0" smtClean="0"/>
                        <a:t>Retailers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7" name="5-Point Star 6"/>
          <p:cNvSpPr/>
          <p:nvPr/>
        </p:nvSpPr>
        <p:spPr>
          <a:xfrm>
            <a:off x="8621469" y="3704245"/>
            <a:ext cx="247650" cy="219929"/>
          </a:xfrm>
          <a:prstGeom prst="star5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endParaRPr lang="en-GB" sz="1200" b="1" dirty="0" err="1" smtClean="0"/>
          </a:p>
        </p:txBody>
      </p:sp>
      <p:sp>
        <p:nvSpPr>
          <p:cNvPr id="8" name="Rectangle 7"/>
          <p:cNvSpPr/>
          <p:nvPr/>
        </p:nvSpPr>
        <p:spPr>
          <a:xfrm>
            <a:off x="8440494" y="3924174"/>
            <a:ext cx="85725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dk1"/>
                </a:solidFill>
              </a:rPr>
              <a:t>Mobile </a:t>
            </a:r>
          </a:p>
          <a:p>
            <a:r>
              <a:rPr lang="en-GB" sz="1100" dirty="0" smtClean="0">
                <a:solidFill>
                  <a:schemeClr val="dk1"/>
                </a:solidFill>
              </a:rPr>
              <a:t>payments</a:t>
            </a:r>
          </a:p>
          <a:p>
            <a:r>
              <a:rPr lang="en-GB" sz="1100" dirty="0" smtClean="0">
                <a:solidFill>
                  <a:schemeClr val="dk1"/>
                </a:solidFill>
              </a:rPr>
              <a:t>project</a:t>
            </a:r>
            <a:endParaRPr lang="en-GB" sz="11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06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Partner management API+</a:t>
            </a:r>
            <a:endParaRPr lang="en-GB" sz="2400" b="1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897469"/>
              </p:ext>
            </p:extLst>
          </p:nvPr>
        </p:nvGraphicFramePr>
        <p:xfrm>
          <a:off x="628650" y="1023939"/>
          <a:ext cx="7886700" cy="3608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596"/>
                <a:gridCol w="1753004"/>
                <a:gridCol w="3219450"/>
                <a:gridCol w="1771650"/>
              </a:tblGrid>
              <a:tr h="275663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 group</a:t>
                      </a:r>
                      <a:endParaRPr lang="en-GB" dirty="0"/>
                    </a:p>
                  </a:txBody>
                  <a:tcPr/>
                </a:tc>
              </a:tr>
              <a:tr h="55132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Partner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chemeClr val="tx2"/>
                        </a:buClr>
                        <a:buNone/>
                      </a:pPr>
                      <a:r>
                        <a:rPr lang="en-GB" sz="1100" dirty="0" smtClean="0"/>
                        <a:t>List of partners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Which companies are partners of ING and we provide their services</a:t>
                      </a:r>
                      <a:endParaRPr lang="en-US" sz="11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100" dirty="0" smtClean="0"/>
                        <a:t>TPPs</a:t>
                      </a:r>
                      <a:r>
                        <a:rPr lang="en-US" sz="1100" baseline="0" dirty="0" smtClean="0"/>
                        <a:t> / </a:t>
                      </a:r>
                      <a:r>
                        <a:rPr lang="en-US" sz="1100" dirty="0" smtClean="0"/>
                        <a:t>Other</a:t>
                      </a:r>
                      <a:r>
                        <a:rPr lang="en-US" sz="1100" baseline="0" dirty="0" smtClean="0"/>
                        <a:t> banks</a:t>
                      </a:r>
                    </a:p>
                    <a:p>
                      <a:pPr marL="285750" marR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Developers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100" baseline="0" dirty="0" smtClean="0"/>
                        <a:t>End customers?</a:t>
                      </a:r>
                      <a:endParaRPr lang="en-GB" dirty="0"/>
                    </a:p>
                  </a:txBody>
                  <a:tcPr/>
                </a:tc>
              </a:tr>
              <a:tr h="551326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chemeClr val="tx2"/>
                        </a:buClr>
                        <a:buNone/>
                      </a:pPr>
                      <a:r>
                        <a:rPr lang="en-GB" sz="1100" dirty="0" smtClean="0"/>
                        <a:t>List of partner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buFontTx/>
                        <a:buNone/>
                      </a:pPr>
                      <a:r>
                        <a:rPr lang="en-US" sz="1100" b="0" baseline="0" dirty="0" smtClean="0"/>
                        <a:t>List of the services that partners provide (partner API catalogue)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100" dirty="0" smtClean="0"/>
                        <a:t>TPPs</a:t>
                      </a:r>
                      <a:r>
                        <a:rPr lang="en-US" sz="1100" baseline="0" dirty="0" smtClean="0"/>
                        <a:t> / </a:t>
                      </a:r>
                      <a:r>
                        <a:rPr lang="en-US" sz="1100" dirty="0" smtClean="0"/>
                        <a:t>Other</a:t>
                      </a:r>
                      <a:r>
                        <a:rPr lang="en-US" sz="1100" baseline="0" dirty="0" smtClean="0"/>
                        <a:t> banks</a:t>
                      </a:r>
                      <a:endParaRPr lang="en-GB" sz="1100" dirty="0" smtClean="0"/>
                    </a:p>
                    <a:p>
                      <a:pPr marL="285750" indent="-285750" algn="l" defTabSz="685800" rtl="0" eaLnBrk="1" latinLnBrk="0" hangingPunct="1">
                        <a:buFontTx/>
                        <a:buChar char="-"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Developers</a:t>
                      </a:r>
                    </a:p>
                    <a:p>
                      <a:pPr marL="285750" marR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baseline="0" dirty="0" smtClean="0"/>
                        <a:t>End customers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GB" sz="1100" dirty="0" smtClean="0"/>
                    </a:p>
                  </a:txBody>
                  <a:tcPr/>
                </a:tc>
              </a:tr>
              <a:tr h="551326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chemeClr val="tx2"/>
                        </a:buClr>
                        <a:buNone/>
                      </a:pPr>
                      <a:r>
                        <a:rPr lang="en-GB" sz="1100" dirty="0" smtClean="0"/>
                        <a:t>Register (add) partner/service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buFontTx/>
                        <a:buNone/>
                      </a:pPr>
                      <a:r>
                        <a:rPr lang="en-US" sz="1100" b="0" baseline="0" dirty="0" smtClean="0"/>
                        <a:t>Functionality to m2m add or remove a partner services in the </a:t>
                      </a:r>
                      <a:r>
                        <a:rPr lang="en-US" sz="1100" b="0" i="1" baseline="0" dirty="0" smtClean="0"/>
                        <a:t>partner API catalogue</a:t>
                      </a:r>
                    </a:p>
                    <a:p>
                      <a:pPr marL="0" indent="0" algn="l" defTabSz="685800" rtl="0" eaLnBrk="1" latinLnBrk="0" hangingPunct="1">
                        <a:buFontTx/>
                        <a:buNone/>
                      </a:pPr>
                      <a:endParaRPr lang="en-US" sz="11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100" dirty="0" smtClean="0"/>
                        <a:t>TPPs</a:t>
                      </a:r>
                      <a:r>
                        <a:rPr lang="en-US" sz="1100" baseline="0" dirty="0" smtClean="0"/>
                        <a:t> / </a:t>
                      </a:r>
                      <a:r>
                        <a:rPr lang="en-US" sz="1100" dirty="0" smtClean="0"/>
                        <a:t>Other</a:t>
                      </a:r>
                      <a:r>
                        <a:rPr lang="en-US" sz="1100" baseline="0" dirty="0" smtClean="0"/>
                        <a:t> banks</a:t>
                      </a:r>
                      <a:endParaRPr lang="en-GB" sz="1100" dirty="0" smtClean="0"/>
                    </a:p>
                    <a:p>
                      <a:pPr marL="285750" indent="-285750" algn="l" defTabSz="685800" rtl="0" eaLnBrk="1" latinLnBrk="0" hangingPunct="1">
                        <a:buFontTx/>
                        <a:buChar char="-"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Developers</a:t>
                      </a:r>
                    </a:p>
                    <a:p>
                      <a:pPr marL="285750" indent="-285750" algn="l" defTabSz="685800" rtl="0" eaLnBrk="1" latinLnBrk="0" hangingPunct="1">
                        <a:buFontTx/>
                        <a:buChar char="-"/>
                      </a:pPr>
                      <a:endParaRPr 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51326">
                <a:tc>
                  <a:txBody>
                    <a:bodyPr/>
                    <a:lstStyle/>
                    <a:p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chemeClr val="tx2"/>
                        </a:buClr>
                        <a:buNone/>
                      </a:pPr>
                      <a:r>
                        <a:rPr lang="en-GB" sz="1100" dirty="0" smtClean="0"/>
                        <a:t>Request partner service</a:t>
                      </a:r>
                      <a:endParaRPr lang="en-US" sz="1100" dirty="0" smtClean="0"/>
                    </a:p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buFontTx/>
                        <a:buNone/>
                      </a:pPr>
                      <a:r>
                        <a:rPr lang="en-US" sz="1100" b="0" baseline="0" dirty="0" err="1" smtClean="0"/>
                        <a:t>Sumbit</a:t>
                      </a:r>
                      <a:r>
                        <a:rPr lang="en-US" sz="1100" b="0" baseline="0" dirty="0" smtClean="0"/>
                        <a:t> a request (providing all required data) to request a product / service on behalf of a customer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TPPs / Other banks</a:t>
                      </a:r>
                      <a:endParaRPr lang="en-GB" sz="11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685800" rtl="0" eaLnBrk="1" latinLnBrk="0" hangingPunct="1">
                        <a:buFontTx/>
                        <a:buChar char="-"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Developers</a:t>
                      </a:r>
                    </a:p>
                  </a:txBody>
                  <a:tcPr/>
                </a:tc>
              </a:tr>
              <a:tr h="93423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Partner management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/ PSD2 specific</a:t>
                      </a:r>
                      <a:endParaRPr lang="en-GB" sz="11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TPP qualification (Derived KYC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process)</a:t>
                      </a: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buFontTx/>
                        <a:buNone/>
                      </a:pPr>
                      <a:r>
                        <a:rPr lang="en-US" sz="1100" b="1" baseline="0" dirty="0" smtClean="0"/>
                        <a:t>TPP ‘qualification’ </a:t>
                      </a:r>
                      <a:r>
                        <a:rPr lang="en-US" sz="1100" baseline="0" dirty="0" smtClean="0"/>
                        <a:t>if TPP </a:t>
                      </a:r>
                      <a:r>
                        <a:rPr lang="en-US" sz="1100" baseline="0" dirty="0" err="1" smtClean="0"/>
                        <a:t>onboarded</a:t>
                      </a:r>
                      <a:r>
                        <a:rPr lang="en-US" sz="1100" baseline="0" dirty="0" smtClean="0"/>
                        <a:t> by ING, it can get ‘a star’ to show to its users and we as ING can promote it</a:t>
                      </a:r>
                    </a:p>
                    <a:p>
                      <a:pPr marL="514350" lvl="1" indent="-171450" algn="l" defTabSz="685800" rtl="0" eaLnBrk="1" latinLnBrk="0" hangingPunct="1">
                        <a:buFontTx/>
                        <a:buChar char="-"/>
                      </a:pPr>
                      <a:r>
                        <a:rPr lang="en-US" sz="1100" baseline="0" dirty="0" smtClean="0"/>
                        <a:t>TPP of the week, partner of the week</a:t>
                      </a:r>
                    </a:p>
                    <a:p>
                      <a:pPr marL="514350" lvl="1" indent="-171450" algn="l" defTabSz="685800" rtl="0" eaLnBrk="1" latinLnBrk="0" hangingPunct="1">
                        <a:buFontTx/>
                        <a:buChar char="-"/>
                      </a:pPr>
                      <a:r>
                        <a:rPr lang="en-US" sz="1100" baseline="0" dirty="0" smtClean="0"/>
                        <a:t>Per business line where TPPS good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685800" rtl="0" eaLnBrk="1" latinLnBrk="0" hangingPunct="1">
                        <a:buFontTx/>
                        <a:buChar char="-"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TPPs</a:t>
                      </a:r>
                    </a:p>
                    <a:p>
                      <a:pPr marL="285750" indent="-285750" algn="l" defTabSz="685800" rtl="0" eaLnBrk="1" latinLnBrk="0" hangingPunct="1">
                        <a:buFontTx/>
                        <a:buChar char="-"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 banks</a:t>
                      </a:r>
                    </a:p>
                    <a:p>
                      <a:pPr marL="285750" indent="-285750" algn="l" defTabSz="685800" rtl="0" eaLnBrk="1" latinLnBrk="0" hangingPunct="1">
                        <a:buFontTx/>
                        <a:buChar char="-"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8" name="5-Point Star 7"/>
          <p:cNvSpPr/>
          <p:nvPr/>
        </p:nvSpPr>
        <p:spPr>
          <a:xfrm>
            <a:off x="8753475" y="4133850"/>
            <a:ext cx="247650" cy="219929"/>
          </a:xfrm>
          <a:prstGeom prst="star5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endParaRPr lang="en-GB" sz="1200" b="1" dirty="0" err="1" smtClean="0"/>
          </a:p>
        </p:txBody>
      </p:sp>
      <p:sp>
        <p:nvSpPr>
          <p:cNvPr id="9" name="Rectangle 8"/>
          <p:cNvSpPr/>
          <p:nvPr/>
        </p:nvSpPr>
        <p:spPr>
          <a:xfrm>
            <a:off x="714374" y="4758939"/>
            <a:ext cx="73247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NB:  </a:t>
            </a:r>
            <a:r>
              <a:rPr lang="en-US" sz="1000" i="1" dirty="0"/>
              <a:t>more legal question – do we need a kind of CDD / or not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SEPARATE  </a:t>
            </a:r>
            <a:r>
              <a:rPr lang="en-US" sz="1000" dirty="0"/>
              <a:t>LEGAL &amp; IT onboarding </a:t>
            </a:r>
            <a:r>
              <a:rPr lang="en-US" sz="1000" dirty="0" smtClean="0"/>
              <a:t>processes - If </a:t>
            </a:r>
            <a:r>
              <a:rPr lang="en-US" sz="1000" dirty="0"/>
              <a:t>we </a:t>
            </a:r>
            <a:r>
              <a:rPr lang="en-US" sz="1000" dirty="0" err="1"/>
              <a:t>onboarded</a:t>
            </a:r>
            <a:r>
              <a:rPr lang="en-US" sz="1000" dirty="0"/>
              <a:t> a TPP, we can share legal / CDD docs with other </a:t>
            </a:r>
            <a:r>
              <a:rPr lang="en-US" sz="1000" dirty="0" smtClean="0"/>
              <a:t>banks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79535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Partner management </a:t>
            </a:r>
            <a:r>
              <a:rPr lang="en-GB" sz="2400" dirty="0" smtClean="0"/>
              <a:t>API+</a:t>
            </a:r>
            <a:endParaRPr lang="en-GB" sz="2400" b="1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553943"/>
              </p:ext>
            </p:extLst>
          </p:nvPr>
        </p:nvGraphicFramePr>
        <p:xfrm>
          <a:off x="628650" y="1023939"/>
          <a:ext cx="7886700" cy="36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596"/>
                <a:gridCol w="1753004"/>
                <a:gridCol w="3219450"/>
                <a:gridCol w="1771650"/>
              </a:tblGrid>
              <a:tr h="276387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 group</a:t>
                      </a:r>
                      <a:endParaRPr lang="en-GB" dirty="0"/>
                    </a:p>
                  </a:txBody>
                  <a:tcPr/>
                </a:tc>
              </a:tr>
              <a:tr h="86459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Partner management </a:t>
                      </a:r>
                      <a:r>
                        <a:rPr lang="en-US" sz="1100" b="1" dirty="0" smtClean="0"/>
                        <a:t>/ PSD2 specific</a:t>
                      </a:r>
                      <a:endParaRPr lang="en-GB" sz="110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Overview of the registered TPPs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 dirty="0" smtClean="0"/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Overview of the </a:t>
                      </a:r>
                      <a:r>
                        <a:rPr lang="en-US" sz="1100" dirty="0" err="1" smtClean="0"/>
                        <a:t>oboarded</a:t>
                      </a:r>
                      <a:r>
                        <a:rPr lang="en-US" sz="1100" dirty="0" smtClean="0"/>
                        <a:t> TPPs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Provide a </a:t>
                      </a:r>
                      <a:r>
                        <a:rPr lang="en-US" sz="1100" b="1" dirty="0" smtClean="0"/>
                        <a:t>searchable and readable</a:t>
                      </a:r>
                      <a:r>
                        <a:rPr lang="en-US" sz="1100" b="1" baseline="0" dirty="0" smtClean="0"/>
                        <a:t> catalogue </a:t>
                      </a:r>
                      <a:r>
                        <a:rPr lang="en-US" sz="1100" baseline="0" dirty="0" smtClean="0"/>
                        <a:t>of the registered TPPs, including supporting information 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baseline="0" dirty="0" smtClean="0"/>
                        <a:t>date of registration, country, etc… 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If TPP is </a:t>
                      </a:r>
                      <a:r>
                        <a:rPr lang="en-US" sz="1100" baseline="0" dirty="0" err="1" smtClean="0"/>
                        <a:t>onboarded</a:t>
                      </a:r>
                      <a:r>
                        <a:rPr lang="en-US" sz="1100" baseline="0" dirty="0" smtClean="0"/>
                        <a:t> by 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Consumers – clients and non-clients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TPPs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GB" dirty="0"/>
                    </a:p>
                  </a:txBody>
                  <a:tcPr/>
                </a:tc>
              </a:tr>
              <a:tr h="708683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baseline="0" dirty="0" smtClean="0"/>
                        <a:t>Ranking platform on a TPP directory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baseline="0" dirty="0" smtClean="0"/>
                        <a:t>allow end users to rank TPPs the use and leave comments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baseline="0" dirty="0" smtClean="0"/>
                        <a:t>Allow information received from other banks</a:t>
                      </a:r>
                      <a:endParaRPr lang="en-GB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dirty="0" smtClean="0"/>
                        <a:t>Consumers – clients and non-clients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100" dirty="0" smtClean="0"/>
                        <a:t>Other</a:t>
                      </a:r>
                      <a:r>
                        <a:rPr lang="en-US" sz="1100" baseline="0" dirty="0" smtClean="0"/>
                        <a:t> banks (system can be open )</a:t>
                      </a:r>
                      <a:endParaRPr lang="en-GB" dirty="0"/>
                    </a:p>
                  </a:txBody>
                  <a:tcPr/>
                </a:tc>
              </a:tr>
              <a:tr h="162806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Fast-line onboarding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[extended] technical support for TPPs</a:t>
                      </a:r>
                      <a:endParaRPr lang="en-US" sz="11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1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Support communities</a:t>
                      </a:r>
                    </a:p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National vs international onboarding?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[extended] technical support for TPPs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who’d like to offer AIS / PIS for ING clients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11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1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Joint development – </a:t>
                      </a:r>
                      <a:r>
                        <a:rPr lang="en-US" sz="11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  <a:r>
                        <a:rPr lang="en-US" sz="11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partners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100" b="1" baseline="0" dirty="0" smtClean="0"/>
                        <a:t>[Onboarding] Support community 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100" b="0" baseline="0" dirty="0" smtClean="0"/>
                        <a:t>- (bank independent) portal for TPPs / developers to share experience / tips and tricks about onboarding by other banks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Developers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TPPs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685800" rtl="0" eaLnBrk="1" latinLnBrk="0" hangingPunct="1">
                        <a:buFontTx/>
                        <a:buChar char="-"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1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parties with TPP license</a:t>
                      </a:r>
                    </a:p>
                    <a:p>
                      <a:pPr marL="285750" indent="-285750" algn="l" defTabSz="685800" rtl="0" eaLnBrk="1" latinLnBrk="0" hangingPunct="1">
                        <a:buFontTx/>
                        <a:buChar char="-"/>
                      </a:pPr>
                      <a:endParaRPr 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685800" rtl="0" eaLnBrk="1" latinLnBrk="0" hangingPunct="1">
                        <a:buFontTx/>
                        <a:buChar char="-"/>
                      </a:pPr>
                      <a:endParaRPr 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685800" rtl="0" eaLnBrk="1" latinLnBrk="0" hangingPunct="1">
                        <a:buFontTx/>
                        <a:buChar char="-"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Developers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TPPs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685800" rtl="0" eaLnBrk="1" latinLnBrk="0" hangingPunct="1">
                        <a:buFontTx/>
                        <a:buChar char="-"/>
                      </a:pPr>
                      <a:endParaRPr 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8" name="5-Point Star 7"/>
          <p:cNvSpPr/>
          <p:nvPr/>
        </p:nvSpPr>
        <p:spPr>
          <a:xfrm>
            <a:off x="8753475" y="4133850"/>
            <a:ext cx="247650" cy="219929"/>
          </a:xfrm>
          <a:prstGeom prst="star5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endParaRPr lang="en-GB" sz="1200" b="1" dirty="0" err="1" smtClean="0"/>
          </a:p>
        </p:txBody>
      </p:sp>
      <p:sp>
        <p:nvSpPr>
          <p:cNvPr id="10" name="5-Point Star 9"/>
          <p:cNvSpPr/>
          <p:nvPr/>
        </p:nvSpPr>
        <p:spPr>
          <a:xfrm>
            <a:off x="8753475" y="3086100"/>
            <a:ext cx="247650" cy="219929"/>
          </a:xfrm>
          <a:prstGeom prst="star5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endParaRPr lang="en-GB" sz="12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64444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Analytics API+</a:t>
            </a:r>
            <a:endParaRPr lang="en-GB" sz="2400" b="1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18860"/>
              </p:ext>
            </p:extLst>
          </p:nvPr>
        </p:nvGraphicFramePr>
        <p:xfrm>
          <a:off x="628650" y="1023938"/>
          <a:ext cx="7886700" cy="2315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596"/>
                <a:gridCol w="1753004"/>
                <a:gridCol w="3219450"/>
                <a:gridCol w="1771650"/>
              </a:tblGrid>
              <a:tr h="242155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 group</a:t>
                      </a:r>
                      <a:endParaRPr lang="en-GB" dirty="0"/>
                    </a:p>
                  </a:txBody>
                  <a:tcPr/>
                </a:tc>
              </a:tr>
              <a:tr h="37254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Analytics - Get anonymised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G</a:t>
                      </a:r>
                      <a:r>
                        <a:rPr lang="en-GB" sz="1200" baseline="0" dirty="0" smtClean="0"/>
                        <a:t>et info about your relative market share in the zip code area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Analytics on the purchase behavior of the clients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1200" dirty="0" err="1" smtClean="0">
                          <a:solidFill>
                            <a:schemeClr val="tx1"/>
                          </a:solidFill>
                        </a:rPr>
                        <a:t>Anonimised</a:t>
                      </a:r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 profiles of the people in the area an their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</a:rPr>
                        <a:t> shopping behaviour</a:t>
                      </a:r>
                      <a:endParaRPr lang="en-GB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TPP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Merchant</a:t>
                      </a:r>
                    </a:p>
                  </a:txBody>
                  <a:tcPr/>
                </a:tc>
              </a:tr>
              <a:tr h="37254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Analytics - Get anonymised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dk1"/>
                          </a:solidFill>
                        </a:rPr>
                        <a:t>Client</a:t>
                      </a:r>
                      <a:r>
                        <a:rPr lang="en-US" sz="1200" baseline="0" dirty="0" smtClean="0">
                          <a:solidFill>
                            <a:schemeClr val="dk1"/>
                          </a:solidFill>
                        </a:rPr>
                        <a:t> profile – not anonymized, but in exchange of say discounts</a:t>
                      </a:r>
                      <a:endParaRPr lang="en-GB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TPP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Merchant</a:t>
                      </a:r>
                    </a:p>
                  </a:txBody>
                  <a:tcPr/>
                </a:tc>
              </a:tr>
              <a:tr h="37254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More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1" dirty="0" smtClean="0">
                          <a:solidFill>
                            <a:schemeClr val="tx1"/>
                          </a:solidFill>
                        </a:rPr>
                        <a:t>…to be discussed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6" name="5-Point Star 5"/>
          <p:cNvSpPr/>
          <p:nvPr/>
        </p:nvSpPr>
        <p:spPr>
          <a:xfrm>
            <a:off x="8675837" y="1412575"/>
            <a:ext cx="247650" cy="219929"/>
          </a:xfrm>
          <a:prstGeom prst="star5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endParaRPr lang="en-GB" sz="1200" b="1" dirty="0" err="1" smtClean="0"/>
          </a:p>
        </p:txBody>
      </p:sp>
      <p:sp>
        <p:nvSpPr>
          <p:cNvPr id="2" name="Rectangle 1"/>
          <p:cNvSpPr/>
          <p:nvPr/>
        </p:nvSpPr>
        <p:spPr>
          <a:xfrm>
            <a:off x="8505644" y="1632504"/>
            <a:ext cx="6297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 smtClean="0"/>
              <a:t>ING </a:t>
            </a:r>
            <a:r>
              <a:rPr lang="en-GB" sz="1050" dirty="0"/>
              <a:t>360 </a:t>
            </a:r>
            <a:endParaRPr lang="en-GB" sz="1050" dirty="0" smtClean="0"/>
          </a:p>
          <a:p>
            <a:r>
              <a:rPr lang="en-GB" sz="1050" dirty="0" err="1" smtClean="0"/>
              <a:t>Abraca</a:t>
            </a:r>
            <a:r>
              <a:rPr lang="en-GB" sz="1050" dirty="0" smtClean="0"/>
              <a:t>-data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36621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Other API+</a:t>
            </a:r>
            <a:endParaRPr lang="en-GB" sz="2400" b="1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574744"/>
              </p:ext>
            </p:extLst>
          </p:nvPr>
        </p:nvGraphicFramePr>
        <p:xfrm>
          <a:off x="628650" y="1023938"/>
          <a:ext cx="78867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752600"/>
                <a:gridCol w="3219450"/>
                <a:gridCol w="17716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 group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Other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White-label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app &amp; capabilities </a:t>
                      </a:r>
                      <a:endParaRPr lang="en-GB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manage accounts &amp; pay for non-payments / AIS / PSD2-specific TPPs?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(e.g. for TPPs specializing in lending)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smtClean="0"/>
                        <a:t>TPPs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Other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TPA / </a:t>
                      </a:r>
                      <a:r>
                        <a:rPr lang="en-GB" sz="1200" dirty="0" err="1" smtClean="0">
                          <a:solidFill>
                            <a:schemeClr val="tx1"/>
                          </a:solidFill>
                        </a:rPr>
                        <a:t>Devportal</a:t>
                      </a:r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 / API portal for other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</a:rPr>
                        <a:t> banks</a:t>
                      </a:r>
                      <a:endParaRPr lang="en-GB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TPA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Devportal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&amp; TPA API gateway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as a service to other banks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smtClean="0"/>
                        <a:t>Banks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/>
                        <a:t>Other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/ Acquiring</a:t>
                      </a:r>
                      <a:endParaRPr lang="en-GB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Analytics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solidFill>
                            <a:schemeClr val="tx1"/>
                          </a:solidFill>
                        </a:rPr>
                        <a:t>Assuming our ING acquiring product</a:t>
                      </a:r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i="1" dirty="0" smtClean="0">
                          <a:solidFill>
                            <a:schemeClr val="tx1"/>
                          </a:solidFill>
                        </a:rPr>
                        <a:t>does provide PSD</a:t>
                      </a:r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i="1" dirty="0" smtClean="0">
                          <a:solidFill>
                            <a:schemeClr val="tx1"/>
                          </a:solidFill>
                        </a:rPr>
                        <a:t>payment initiation,</a:t>
                      </a:r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</a:rPr>
                        <a:t> extra services can include: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- Analytics on the purchase behavior of clients in other banks</a:t>
                      </a:r>
                      <a:endParaRPr lang="en-GB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 smtClean="0"/>
                        <a:t>Merchants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GB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/>
                        <a:t>Other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/ Acquiring</a:t>
                      </a:r>
                      <a:endParaRPr lang="en-GB" sz="1200" b="1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Collecting portal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solidFill>
                            <a:schemeClr val="tx1"/>
                          </a:solidFill>
                        </a:rPr>
                        <a:t>Assuming our ING acquiring product</a:t>
                      </a:r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i="1" dirty="0" smtClean="0">
                          <a:solidFill>
                            <a:schemeClr val="tx1"/>
                          </a:solidFill>
                        </a:rPr>
                        <a:t>does provide PSD</a:t>
                      </a:r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i="1" dirty="0" smtClean="0">
                          <a:solidFill>
                            <a:schemeClr val="tx1"/>
                          </a:solidFill>
                        </a:rPr>
                        <a:t>payment initiation,</a:t>
                      </a:r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</a:rPr>
                        <a:t> extra services can include: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- Consolidation of the individual payments from the customers to the merchant (1-batch-per-day in place of many individual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trx</a:t>
                      </a:r>
                      <a:endParaRPr lang="en-GB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 smtClean="0"/>
                        <a:t>Merchants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GB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628650" y="696179"/>
            <a:ext cx="1617394" cy="23146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200" b="1" dirty="0">
                <a:solidFill>
                  <a:schemeClr val="tx1"/>
                </a:solidFill>
              </a:rPr>
              <a:t>Other </a:t>
            </a:r>
            <a:r>
              <a:rPr lang="en-GB" sz="1200" b="1" dirty="0" smtClean="0">
                <a:solidFill>
                  <a:schemeClr val="tx1"/>
                </a:solidFill>
              </a:rPr>
              <a:t>services</a:t>
            </a:r>
            <a:endParaRPr lang="en-GB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97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Other API+</a:t>
            </a:r>
            <a:endParaRPr lang="en-GB" sz="2400" b="1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307171"/>
              </p:ext>
            </p:extLst>
          </p:nvPr>
        </p:nvGraphicFramePr>
        <p:xfrm>
          <a:off x="628650" y="1023939"/>
          <a:ext cx="7886700" cy="189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596"/>
                <a:gridCol w="1753004"/>
                <a:gridCol w="3219450"/>
                <a:gridCol w="1771650"/>
              </a:tblGrid>
              <a:tr h="292426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 group</a:t>
                      </a:r>
                      <a:endParaRPr lang="en-GB" dirty="0"/>
                    </a:p>
                  </a:txBody>
                  <a:tcPr/>
                </a:tc>
              </a:tr>
              <a:tr h="776625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Other</a:t>
                      </a:r>
                      <a:endParaRPr lang="en-GB" sz="1200" b="1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Accounts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Smart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 euro current balance, all money on the saving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acc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– money transfer to current account at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the moment of transaction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Certain investment options (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robo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-advise)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200" dirty="0" smtClean="0"/>
                        <a:t>Consumers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endParaRPr lang="en-GB" sz="120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endParaRPr lang="en-GB" sz="120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200" dirty="0" smtClean="0"/>
                        <a:t>C/ Small businesses</a:t>
                      </a:r>
                    </a:p>
                  </a:txBody>
                  <a:tcPr/>
                </a:tc>
              </a:tr>
              <a:tr h="776625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Prices and f/x rates </a:t>
                      </a:r>
                      <a:endParaRPr lang="en-GB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Publish prices for various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200" dirty="0" smtClean="0"/>
                        <a:t>TPPs, comparison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628650" y="721504"/>
            <a:ext cx="1617394" cy="23146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200" b="1" dirty="0">
                <a:solidFill>
                  <a:schemeClr val="tx1"/>
                </a:solidFill>
              </a:rPr>
              <a:t>Other services</a:t>
            </a:r>
          </a:p>
        </p:txBody>
      </p:sp>
    </p:spTree>
    <p:extLst>
      <p:ext uri="{BB962C8B-B14F-4D97-AF65-F5344CB8AC3E}">
        <p14:creationId xmlns:p14="http://schemas.microsoft.com/office/powerpoint/2010/main" val="277743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view of ING on the information and service which should be available via PIS and AIS services APIs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6" name="Rectangle 5"/>
          <p:cNvSpPr/>
          <p:nvPr/>
        </p:nvSpPr>
        <p:spPr>
          <a:xfrm>
            <a:off x="3029550" y="1032072"/>
            <a:ext cx="2674964" cy="1797171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900" b="1" u="sng" dirty="0" smtClean="0">
                <a:solidFill>
                  <a:schemeClr val="tx2"/>
                </a:solidFill>
              </a:rPr>
              <a:t>Exchanged data</a:t>
            </a:r>
            <a:endParaRPr lang="en-GB" sz="900" b="1" u="sng" dirty="0">
              <a:solidFill>
                <a:schemeClr val="tx2"/>
              </a:solidFill>
            </a:endParaRPr>
          </a:p>
          <a:p>
            <a:r>
              <a:rPr lang="en-GB" sz="900" b="1" dirty="0">
                <a:solidFill>
                  <a:schemeClr val="tx1"/>
                </a:solidFill>
              </a:rPr>
              <a:t>Transactional data; minimal required</a:t>
            </a:r>
            <a:endParaRPr lang="en-GB" sz="900" dirty="0">
              <a:solidFill>
                <a:schemeClr val="tx1"/>
              </a:solidFill>
            </a:endParaRP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IBAN payee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Name payee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Amount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Currency</a:t>
            </a:r>
          </a:p>
          <a:p>
            <a:r>
              <a:rPr lang="en-GB" sz="900" b="1" dirty="0">
                <a:solidFill>
                  <a:schemeClr val="tx1"/>
                </a:solidFill>
              </a:rPr>
              <a:t>Transactional data; optional</a:t>
            </a:r>
            <a:endParaRPr lang="en-GB" sz="900" dirty="0">
              <a:solidFill>
                <a:schemeClr val="tx1"/>
              </a:solidFill>
            </a:endParaRP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Remittance information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End 2 End transaction </a:t>
            </a:r>
            <a:r>
              <a:rPr lang="en-GB" sz="900" dirty="0" smtClean="0">
                <a:solidFill>
                  <a:schemeClr val="tx1"/>
                </a:solidFill>
              </a:rPr>
              <a:t>ID (</a:t>
            </a:r>
            <a:r>
              <a:rPr lang="en-GB" sz="900" dirty="0" err="1" smtClean="0">
                <a:solidFill>
                  <a:schemeClr val="tx1"/>
                </a:solidFill>
              </a:rPr>
              <a:t>incl</a:t>
            </a:r>
            <a:r>
              <a:rPr lang="en-GB" sz="900" dirty="0" smtClean="0">
                <a:solidFill>
                  <a:schemeClr val="tx1"/>
                </a:solidFill>
              </a:rPr>
              <a:t> TPP Id)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900" b="1" dirty="0">
                <a:solidFill>
                  <a:schemeClr val="tx1"/>
                </a:solidFill>
              </a:rPr>
              <a:t>Additional data, non-transactional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IP address of payer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Time stamp of initiation of transaction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… </a:t>
            </a:r>
            <a:r>
              <a:rPr lang="en-GB" sz="900" dirty="0" smtClean="0">
                <a:solidFill>
                  <a:schemeClr val="tx1"/>
                </a:solidFill>
              </a:rPr>
              <a:t> 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5300" y="1032073"/>
            <a:ext cx="2389159" cy="226589"/>
          </a:xfrm>
          <a:prstGeom prst="rect">
            <a:avLst/>
          </a:prstGeom>
          <a:solidFill>
            <a:schemeClr val="tx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5999" tIns="35999" rIns="35999" bIns="35999" rtlCol="0" anchor="ctr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GB" sz="1125" b="1" dirty="0" smtClean="0">
                <a:solidFill>
                  <a:schemeClr val="bg1"/>
                </a:solidFill>
              </a:rPr>
              <a:t>PIS / Payment </a:t>
            </a:r>
            <a:r>
              <a:rPr lang="en-GB" sz="1125" b="1" dirty="0">
                <a:solidFill>
                  <a:schemeClr val="bg1"/>
                </a:solidFill>
              </a:rPr>
              <a:t>initiation service</a:t>
            </a:r>
          </a:p>
        </p:txBody>
      </p:sp>
      <p:sp>
        <p:nvSpPr>
          <p:cNvPr id="9" name="Oval 8"/>
          <p:cNvSpPr/>
          <p:nvPr/>
        </p:nvSpPr>
        <p:spPr>
          <a:xfrm>
            <a:off x="421347" y="1013426"/>
            <a:ext cx="250193" cy="252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GB" sz="1200" b="1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0" name="Picture 4" descr="Afbeeldingsresultaat voor payconi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74" y="1514017"/>
            <a:ext cx="529352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455" y="1505070"/>
            <a:ext cx="504905" cy="5040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1190354" y="1882244"/>
            <a:ext cx="720000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195092" y="1564442"/>
            <a:ext cx="704809" cy="173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031717" y="2865828"/>
            <a:ext cx="2674610" cy="1934772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900" b="1" u="sng" dirty="0">
                <a:solidFill>
                  <a:schemeClr val="tx2"/>
                </a:solidFill>
              </a:rPr>
              <a:t>Provided data</a:t>
            </a:r>
          </a:p>
          <a:p>
            <a:r>
              <a:rPr lang="en-GB" sz="900" b="1" dirty="0">
                <a:solidFill>
                  <a:schemeClr val="tx1"/>
                </a:solidFill>
              </a:rPr>
              <a:t>Payment account data</a:t>
            </a:r>
          </a:p>
          <a:p>
            <a:r>
              <a:rPr lang="en-GB" sz="900" dirty="0">
                <a:solidFill>
                  <a:schemeClr val="tx1"/>
                </a:solidFill>
              </a:rPr>
              <a:t>- IBAN / name of the account holder</a:t>
            </a:r>
          </a:p>
          <a:p>
            <a:pPr marL="128588" indent="-128588">
              <a:buFontTx/>
              <a:buChar char="-"/>
            </a:pPr>
            <a:r>
              <a:rPr lang="en-GB" sz="900" dirty="0">
                <a:solidFill>
                  <a:schemeClr val="tx1"/>
                </a:solidFill>
              </a:rPr>
              <a:t>Timestamp of the moment of response</a:t>
            </a:r>
          </a:p>
          <a:p>
            <a:pPr marL="128588" indent="-128588">
              <a:buFontTx/>
              <a:buChar char="-"/>
            </a:pPr>
            <a:r>
              <a:rPr lang="en-GB" sz="900" dirty="0" smtClean="0">
                <a:solidFill>
                  <a:schemeClr val="tx1"/>
                </a:solidFill>
              </a:rPr>
              <a:t>[latest book] Balance</a:t>
            </a:r>
            <a:r>
              <a:rPr lang="en-GB" sz="900" dirty="0">
                <a:solidFill>
                  <a:schemeClr val="tx1"/>
                </a:solidFill>
              </a:rPr>
              <a:t>,  Currency  </a:t>
            </a:r>
            <a:endParaRPr lang="en-GB" sz="900" dirty="0" smtClean="0">
              <a:solidFill>
                <a:schemeClr val="tx1"/>
              </a:solidFill>
            </a:endParaRPr>
          </a:p>
          <a:p>
            <a:pPr marL="128588" indent="-128588">
              <a:buFontTx/>
              <a:buChar char="-"/>
            </a:pPr>
            <a:r>
              <a:rPr lang="en-US" sz="900" dirty="0" smtClean="0">
                <a:solidFill>
                  <a:schemeClr val="tx1"/>
                </a:solidFill>
              </a:rPr>
              <a:t>Spending limit, overdraft (?)</a:t>
            </a:r>
            <a:endParaRPr lang="en-GB" sz="900" dirty="0">
              <a:solidFill>
                <a:schemeClr val="tx1"/>
              </a:solidFill>
            </a:endParaRPr>
          </a:p>
          <a:p>
            <a:pPr marL="128588" indent="-128588">
              <a:buFontTx/>
              <a:buChar char="-"/>
            </a:pPr>
            <a:r>
              <a:rPr lang="en-GB" sz="900" dirty="0">
                <a:solidFill>
                  <a:schemeClr val="tx1"/>
                </a:solidFill>
              </a:rPr>
              <a:t>Name / IBAN of the counterparty</a:t>
            </a:r>
          </a:p>
          <a:p>
            <a:r>
              <a:rPr lang="en-GB" sz="900" b="1" dirty="0">
                <a:solidFill>
                  <a:schemeClr val="tx1"/>
                </a:solidFill>
              </a:rPr>
              <a:t>Transactional data</a:t>
            </a:r>
          </a:p>
          <a:p>
            <a:r>
              <a:rPr lang="en-GB" sz="900" dirty="0">
                <a:solidFill>
                  <a:schemeClr val="tx1"/>
                </a:solidFill>
              </a:rPr>
              <a:t>- Amount of the transaction</a:t>
            </a:r>
          </a:p>
          <a:p>
            <a:r>
              <a:rPr lang="en-GB" sz="900" dirty="0">
                <a:solidFill>
                  <a:schemeClr val="tx1"/>
                </a:solidFill>
              </a:rPr>
              <a:t>- Balance debit/credit indicator </a:t>
            </a:r>
          </a:p>
          <a:p>
            <a:r>
              <a:rPr lang="en-GB" sz="900" dirty="0">
                <a:solidFill>
                  <a:schemeClr val="tx1"/>
                </a:solidFill>
              </a:rPr>
              <a:t>- Reference number of the transaction</a:t>
            </a:r>
          </a:p>
          <a:p>
            <a:r>
              <a:rPr lang="en-GB" sz="900" dirty="0">
                <a:solidFill>
                  <a:schemeClr val="tx1"/>
                </a:solidFill>
              </a:rPr>
              <a:t>- Date of the transaction</a:t>
            </a:r>
          </a:p>
          <a:p>
            <a:r>
              <a:rPr lang="en-GB" sz="900" dirty="0">
                <a:solidFill>
                  <a:schemeClr val="tx1"/>
                </a:solidFill>
              </a:rPr>
              <a:t>- Remittance information </a:t>
            </a:r>
          </a:p>
          <a:p>
            <a:r>
              <a:rPr lang="en-GB" sz="900" dirty="0">
                <a:solidFill>
                  <a:schemeClr val="tx1"/>
                </a:solidFill>
              </a:rPr>
              <a:t>- E2E ID (As used in SEPA </a:t>
            </a:r>
            <a:r>
              <a:rPr lang="en-GB" sz="900" dirty="0" err="1" smtClean="0">
                <a:solidFill>
                  <a:schemeClr val="tx1"/>
                </a:solidFill>
              </a:rPr>
              <a:t>trx</a:t>
            </a:r>
            <a:r>
              <a:rPr lang="en-GB" sz="900" dirty="0">
                <a:solidFill>
                  <a:schemeClr val="tx1"/>
                </a:solidFill>
              </a:rPr>
              <a:t>, </a:t>
            </a:r>
            <a:r>
              <a:rPr lang="en-GB" sz="900" dirty="0" err="1" smtClean="0">
                <a:solidFill>
                  <a:schemeClr val="tx1"/>
                </a:solidFill>
              </a:rPr>
              <a:t>incl</a:t>
            </a:r>
            <a:r>
              <a:rPr lang="en-GB" sz="900" dirty="0" smtClean="0">
                <a:solidFill>
                  <a:schemeClr val="tx1"/>
                </a:solidFill>
              </a:rPr>
              <a:t> </a:t>
            </a:r>
            <a:r>
              <a:rPr lang="en-GB" sz="900" dirty="0">
                <a:solidFill>
                  <a:schemeClr val="tx1"/>
                </a:solidFill>
              </a:rPr>
              <a:t>TPP </a:t>
            </a:r>
            <a:r>
              <a:rPr lang="en-GB" sz="900" dirty="0" smtClean="0">
                <a:solidFill>
                  <a:schemeClr val="tx1"/>
                </a:solidFill>
              </a:rPr>
              <a:t>Id)</a:t>
            </a:r>
            <a:endParaRPr lang="en-GB" sz="900" dirty="0">
              <a:solidFill>
                <a:schemeClr val="tx1"/>
              </a:solidFill>
            </a:endParaRPr>
          </a:p>
          <a:p>
            <a:pPr marL="128588" indent="-128588">
              <a:buFontTx/>
              <a:buChar char="-"/>
            </a:pPr>
            <a:endParaRPr lang="en-GB" sz="900" dirty="0">
              <a:solidFill>
                <a:schemeClr val="tx1"/>
              </a:solidFill>
            </a:endParaRPr>
          </a:p>
          <a:p>
            <a:pPr marL="128588" indent="-128588">
              <a:buFontTx/>
              <a:buChar char="-"/>
            </a:pP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5300" y="2897306"/>
            <a:ext cx="2389159" cy="226589"/>
          </a:xfrm>
          <a:prstGeom prst="rect">
            <a:avLst/>
          </a:prstGeom>
          <a:solidFill>
            <a:schemeClr val="tx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5999" tIns="35999" rIns="35999" bIns="35999" rtlCol="0" anchor="ctr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GB" sz="1125" b="1" dirty="0" smtClean="0">
                <a:solidFill>
                  <a:schemeClr val="bg1"/>
                </a:solidFill>
              </a:rPr>
              <a:t>AIS / Account </a:t>
            </a:r>
            <a:r>
              <a:rPr lang="en-GB" sz="1125" b="1" dirty="0">
                <a:solidFill>
                  <a:schemeClr val="bg1"/>
                </a:solidFill>
              </a:rPr>
              <a:t>information service</a:t>
            </a:r>
            <a:endParaRPr lang="en-GB" sz="1125" b="1" baseline="300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21347" y="2878659"/>
            <a:ext cx="250193" cy="252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GB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02750" y="3248960"/>
            <a:ext cx="282446" cy="242372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GB" sz="975" b="1" dirty="0">
                <a:solidFill>
                  <a:srgbClr val="00B050"/>
                </a:solidFill>
                <a:sym typeface="Wingdings"/>
              </a:rPr>
              <a:t></a:t>
            </a:r>
            <a:endParaRPr lang="en-GB" sz="975" b="1" dirty="0">
              <a:solidFill>
                <a:srgbClr val="00B050"/>
              </a:solidFill>
            </a:endParaRPr>
          </a:p>
        </p:txBody>
      </p:sp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876" y="3513224"/>
            <a:ext cx="283008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639740" y="3875844"/>
            <a:ext cx="396000" cy="177715"/>
          </a:xfrm>
          <a:prstGeom prst="rect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19" rIns="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GB" sz="675" b="1" dirty="0"/>
              <a:t>TPP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199515" y="3367051"/>
            <a:ext cx="403203" cy="176107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224870" y="3642213"/>
            <a:ext cx="399111" cy="63625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1208156" y="3827803"/>
            <a:ext cx="393378" cy="8726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1199515" y="3980554"/>
            <a:ext cx="343154" cy="13098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1" descr="Image result for ING ban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294" y="3514997"/>
            <a:ext cx="288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Image result for ABN Amro bank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2" r="24597" b="38831"/>
          <a:stretch/>
        </p:blipFill>
        <p:spPr bwMode="auto">
          <a:xfrm>
            <a:off x="1651492" y="3316557"/>
            <a:ext cx="435772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Image result for Rabobank Amro bank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9" t="20846" r="23008" b="24302"/>
          <a:stretch/>
        </p:blipFill>
        <p:spPr bwMode="auto">
          <a:xfrm>
            <a:off x="1683098" y="3942701"/>
            <a:ext cx="25902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1231" y="3795131"/>
            <a:ext cx="400082" cy="144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540" y="3367051"/>
            <a:ext cx="212952" cy="206824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2002750" y="3523823"/>
            <a:ext cx="282446" cy="242372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GB" sz="975" b="1" dirty="0">
                <a:solidFill>
                  <a:srgbClr val="00B050"/>
                </a:solidFill>
                <a:sym typeface="Wingdings"/>
              </a:rPr>
              <a:t></a:t>
            </a:r>
            <a:endParaRPr lang="en-GB" sz="975" b="1" dirty="0">
              <a:solidFill>
                <a:srgbClr val="00B0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02750" y="3752424"/>
            <a:ext cx="282446" cy="242372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GB" sz="975" b="1" dirty="0">
                <a:solidFill>
                  <a:srgbClr val="00B050"/>
                </a:solidFill>
                <a:sym typeface="Wingdings"/>
              </a:rPr>
              <a:t></a:t>
            </a:r>
            <a:endParaRPr lang="en-GB" sz="975" b="1" dirty="0">
              <a:solidFill>
                <a:srgbClr val="00B05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02750" y="3989186"/>
            <a:ext cx="282446" cy="242372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GB" sz="975" b="1" dirty="0">
                <a:solidFill>
                  <a:srgbClr val="00B050"/>
                </a:solidFill>
                <a:sym typeface="Wingdings"/>
              </a:rPr>
              <a:t></a:t>
            </a:r>
            <a:endParaRPr lang="en-GB" sz="975" b="1" dirty="0">
              <a:solidFill>
                <a:srgbClr val="00B05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0540" y="1909032"/>
            <a:ext cx="396000" cy="177715"/>
          </a:xfrm>
          <a:prstGeom prst="rect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19" rIns="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GB" sz="675" b="1" dirty="0"/>
              <a:t>TPP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916761" y="1032072"/>
            <a:ext cx="2674964" cy="1797171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900" b="1" u="sng" dirty="0">
                <a:solidFill>
                  <a:schemeClr val="tx2"/>
                </a:solidFill>
              </a:rPr>
              <a:t>Provided </a:t>
            </a:r>
            <a:r>
              <a:rPr lang="en-GB" sz="900" b="1" u="sng" dirty="0" smtClean="0">
                <a:solidFill>
                  <a:schemeClr val="tx2"/>
                </a:solidFill>
              </a:rPr>
              <a:t>service (PIS)</a:t>
            </a:r>
            <a:endParaRPr lang="en-GB" sz="900" b="1" u="sng" dirty="0">
              <a:solidFill>
                <a:schemeClr val="tx2"/>
              </a:solidFill>
            </a:endParaRPr>
          </a:p>
          <a:p>
            <a:r>
              <a:rPr lang="en-GB" sz="900" b="1" dirty="0" smtClean="0">
                <a:solidFill>
                  <a:schemeClr val="tx1"/>
                </a:solidFill>
              </a:rPr>
              <a:t>ING Response: </a:t>
            </a:r>
          </a:p>
          <a:p>
            <a:pPr marL="171450" indent="-171450">
              <a:buFontTx/>
              <a:buChar char="-"/>
            </a:pPr>
            <a:r>
              <a:rPr lang="en-GB" sz="900" dirty="0" smtClean="0">
                <a:solidFill>
                  <a:schemeClr val="tx1"/>
                </a:solidFill>
              </a:rPr>
              <a:t>OK, payments order created + </a:t>
            </a:r>
            <a:r>
              <a:rPr lang="en-GB" sz="900" dirty="0" err="1" smtClean="0">
                <a:solidFill>
                  <a:schemeClr val="tx1"/>
                </a:solidFill>
              </a:rPr>
              <a:t>trx</a:t>
            </a:r>
            <a:r>
              <a:rPr lang="en-GB" sz="900" dirty="0" smtClean="0">
                <a:solidFill>
                  <a:schemeClr val="tx1"/>
                </a:solidFill>
              </a:rPr>
              <a:t> unique reference + timestamp</a:t>
            </a:r>
          </a:p>
          <a:p>
            <a:pPr marL="171450" indent="-171450">
              <a:buFontTx/>
              <a:buChar char="-"/>
            </a:pPr>
            <a:endParaRPr lang="en-GB" sz="900" dirty="0" smtClean="0">
              <a:solidFill>
                <a:schemeClr val="tx1"/>
              </a:solidFill>
            </a:endParaRPr>
          </a:p>
          <a:p>
            <a:r>
              <a:rPr lang="en-GB" sz="900" dirty="0" smtClean="0">
                <a:solidFill>
                  <a:schemeClr val="tx1"/>
                </a:solidFill>
              </a:rPr>
              <a:t>- NOK</a:t>
            </a:r>
            <a:r>
              <a:rPr lang="en-GB" sz="900" dirty="0">
                <a:solidFill>
                  <a:schemeClr val="tx1"/>
                </a:solidFill>
              </a:rPr>
              <a:t>, </a:t>
            </a:r>
            <a:r>
              <a:rPr lang="en-GB" sz="900" dirty="0" smtClean="0">
                <a:solidFill>
                  <a:schemeClr val="tx1"/>
                </a:solidFill>
              </a:rPr>
              <a:t>payment order initiation failure reason</a:t>
            </a:r>
            <a:endParaRPr lang="en-GB" sz="900" dirty="0">
              <a:solidFill>
                <a:schemeClr val="tx1"/>
              </a:solidFill>
            </a:endParaRPr>
          </a:p>
          <a:p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931305" y="2863426"/>
            <a:ext cx="2674964" cy="193717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900" b="1" u="sng" dirty="0">
                <a:solidFill>
                  <a:schemeClr val="tx2"/>
                </a:solidFill>
              </a:rPr>
              <a:t>Provided </a:t>
            </a:r>
            <a:r>
              <a:rPr lang="en-GB" sz="900" b="1" u="sng" dirty="0" smtClean="0">
                <a:solidFill>
                  <a:schemeClr val="tx2"/>
                </a:solidFill>
              </a:rPr>
              <a:t>service (AIS)</a:t>
            </a:r>
            <a:endParaRPr lang="en-GB" sz="900" b="1" u="sng" dirty="0">
              <a:solidFill>
                <a:schemeClr val="tx2"/>
              </a:solidFill>
            </a:endParaRPr>
          </a:p>
          <a:p>
            <a:r>
              <a:rPr lang="en-GB" sz="900" b="1" dirty="0">
                <a:solidFill>
                  <a:schemeClr val="tx1"/>
                </a:solidFill>
              </a:rPr>
              <a:t>ING Response: </a:t>
            </a:r>
          </a:p>
          <a:p>
            <a:r>
              <a:rPr lang="en-GB" sz="900" dirty="0">
                <a:solidFill>
                  <a:schemeClr val="tx1"/>
                </a:solidFill>
              </a:rPr>
              <a:t>- </a:t>
            </a:r>
            <a:r>
              <a:rPr lang="en-GB" sz="900" dirty="0" smtClean="0">
                <a:solidFill>
                  <a:schemeClr val="tx1"/>
                </a:solidFill>
              </a:rPr>
              <a:t>The account information data set</a:t>
            </a:r>
            <a:endParaRPr lang="en-GB" sz="9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GB" sz="900" dirty="0" smtClean="0">
                <a:solidFill>
                  <a:schemeClr val="tx1"/>
                </a:solidFill>
              </a:rPr>
              <a:t>NOK</a:t>
            </a:r>
            <a:r>
              <a:rPr lang="en-GB" sz="900" dirty="0">
                <a:solidFill>
                  <a:schemeClr val="tx1"/>
                </a:solidFill>
              </a:rPr>
              <a:t>, </a:t>
            </a:r>
            <a:r>
              <a:rPr lang="en-GB" sz="900" dirty="0" smtClean="0">
                <a:solidFill>
                  <a:schemeClr val="tx1"/>
                </a:solidFill>
              </a:rPr>
              <a:t>failure reason</a:t>
            </a:r>
          </a:p>
          <a:p>
            <a:pPr marL="171450" indent="-171450">
              <a:buFontTx/>
              <a:buChar char="-"/>
            </a:pPr>
            <a:endParaRPr lang="en-US" sz="900" dirty="0">
              <a:solidFill>
                <a:schemeClr val="tx1"/>
              </a:solidFill>
            </a:endParaRPr>
          </a:p>
          <a:p>
            <a:r>
              <a:rPr lang="en-GB" sz="900" b="1" u="sng" dirty="0">
                <a:solidFill>
                  <a:schemeClr val="tx2"/>
                </a:solidFill>
              </a:rPr>
              <a:t>Provided </a:t>
            </a:r>
            <a:r>
              <a:rPr lang="en-GB" sz="900" b="1" u="sng" dirty="0" smtClean="0">
                <a:solidFill>
                  <a:schemeClr val="tx2"/>
                </a:solidFill>
              </a:rPr>
              <a:t>service (CAF)</a:t>
            </a:r>
            <a:endParaRPr lang="en-GB" sz="900" b="1" u="sng" dirty="0">
              <a:solidFill>
                <a:schemeClr val="tx2"/>
              </a:solidFill>
            </a:endParaRPr>
          </a:p>
          <a:p>
            <a:r>
              <a:rPr lang="en-GB" sz="900" b="1" dirty="0">
                <a:solidFill>
                  <a:schemeClr val="tx1"/>
                </a:solidFill>
              </a:rPr>
              <a:t>ING Response: </a:t>
            </a:r>
          </a:p>
          <a:p>
            <a:pPr marL="171450" indent="-171450">
              <a:buFontTx/>
              <a:buChar char="-"/>
            </a:pPr>
            <a:r>
              <a:rPr lang="en-GB" sz="900" dirty="0" smtClean="0">
                <a:solidFill>
                  <a:schemeClr val="tx1"/>
                </a:solidFill>
              </a:rPr>
              <a:t>Y, Balance sufficient</a:t>
            </a:r>
          </a:p>
          <a:p>
            <a:pPr marL="171450" indent="-171450">
              <a:buFontTx/>
              <a:buChar char="-"/>
            </a:pPr>
            <a:r>
              <a:rPr lang="en-US" sz="900" dirty="0" smtClean="0">
                <a:solidFill>
                  <a:schemeClr val="tx1"/>
                </a:solidFill>
              </a:rPr>
              <a:t>N, Balance insufficient</a:t>
            </a:r>
            <a:endParaRPr lang="en-GB" sz="9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GB" sz="900" dirty="0" smtClean="0">
                <a:solidFill>
                  <a:schemeClr val="tx1"/>
                </a:solidFill>
              </a:rPr>
              <a:t>NOK</a:t>
            </a:r>
            <a:r>
              <a:rPr lang="en-GB" sz="900" dirty="0">
                <a:solidFill>
                  <a:schemeClr val="tx1"/>
                </a:solidFill>
              </a:rPr>
              <a:t>, failure</a:t>
            </a:r>
          </a:p>
          <a:p>
            <a:pPr marL="171450" indent="-171450">
              <a:buFontTx/>
              <a:buChar char="-"/>
            </a:pP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39050" y="504000"/>
            <a:ext cx="1504950" cy="396225"/>
          </a:xfrm>
          <a:prstGeom prst="rect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sz="1200" b="1" dirty="0" smtClean="0"/>
              <a:t>Input PSD2 readiness</a:t>
            </a:r>
            <a:endParaRPr lang="en-GB" sz="12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417631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this moment about 50 potential API+ are identified – categories are provided </a:t>
            </a:r>
            <a:r>
              <a:rPr lang="en-US" dirty="0" smtClean="0"/>
              <a:t>below (I)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34181" y="962300"/>
            <a:ext cx="1917000" cy="243000"/>
          </a:xfrm>
        </p:spPr>
        <p:txBody>
          <a:bodyPr/>
          <a:lstStyle/>
          <a:p>
            <a:pPr algn="ctr"/>
            <a:r>
              <a:rPr lang="en-GB" dirty="0"/>
              <a:t>Customer / Prospect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634181" y="1317959"/>
            <a:ext cx="1917000" cy="1387800"/>
          </a:xfrm>
        </p:spPr>
        <p:txBody>
          <a:bodyPr/>
          <a:lstStyle/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dirty="0"/>
              <a:t>Customer details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dirty="0"/>
              <a:t>Product ownership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dirty="0"/>
              <a:t>Proxies (authorisations – access for 3rd parties)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dirty="0"/>
              <a:t>Manage customer information (create/change)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20"/>
          </p:nvPr>
        </p:nvSpPr>
        <p:spPr>
          <a:xfrm>
            <a:off x="4733356" y="2908926"/>
            <a:ext cx="1917000" cy="243000"/>
          </a:xfrm>
        </p:spPr>
        <p:txBody>
          <a:bodyPr/>
          <a:lstStyle/>
          <a:p>
            <a:pPr algn="ctr"/>
            <a:r>
              <a:rPr lang="en-GB" dirty="0" smtClean="0"/>
              <a:t>Cards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idx="21"/>
          </p:nvPr>
        </p:nvSpPr>
        <p:spPr>
          <a:xfrm>
            <a:off x="4733356" y="3260082"/>
            <a:ext cx="1917000" cy="1387800"/>
          </a:xfrm>
        </p:spPr>
        <p:txBody>
          <a:bodyPr vert="horz" lIns="0" tIns="0" rIns="0" bIns="0" rtlCol="0">
            <a:noAutofit/>
          </a:bodyPr>
          <a:lstStyle/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dirty="0"/>
              <a:t>Overview cards per customer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050" dirty="0"/>
              <a:t>Request card / virtual card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050" dirty="0"/>
              <a:t>Product overview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050" dirty="0"/>
              <a:t>Loyalty, gift cards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050" dirty="0"/>
              <a:t>Manage card - change limits, set overdraft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050" dirty="0"/>
              <a:t>Virtual card issuing as a service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GB" sz="1050" dirty="0"/>
          </a:p>
        </p:txBody>
      </p:sp>
      <p:sp>
        <p:nvSpPr>
          <p:cNvPr id="12" name="Content Placeholder 11"/>
          <p:cNvSpPr>
            <a:spLocks noGrp="1"/>
          </p:cNvSpPr>
          <p:nvPr>
            <p:ph idx="22"/>
          </p:nvPr>
        </p:nvSpPr>
        <p:spPr>
          <a:xfrm>
            <a:off x="6716651" y="962300"/>
            <a:ext cx="1917000" cy="243000"/>
          </a:xfrm>
        </p:spPr>
        <p:txBody>
          <a:bodyPr/>
          <a:lstStyle/>
          <a:p>
            <a:pPr algn="ctr"/>
            <a:r>
              <a:rPr lang="en-GB" dirty="0" smtClean="0"/>
              <a:t>Accounts and AIS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idx="23"/>
          </p:nvPr>
        </p:nvSpPr>
        <p:spPr>
          <a:xfrm>
            <a:off x="6650357" y="1317959"/>
            <a:ext cx="1917000" cy="1387800"/>
          </a:xfrm>
        </p:spPr>
        <p:txBody>
          <a:bodyPr vert="horz" lIns="0" tIns="0" rIns="0" bIns="0" rtlCol="0">
            <a:noAutofit/>
          </a:bodyPr>
          <a:lstStyle/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dirty="0"/>
              <a:t>Account details (currency, balance, type, overdraft)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dirty="0"/>
              <a:t>Get all accounts per user 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dirty="0"/>
              <a:t>Transaction history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50" dirty="0"/>
              <a:t>Get scheduled payments</a:t>
            </a:r>
            <a:endParaRPr lang="en-GB" sz="1050" dirty="0"/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b="1" dirty="0"/>
              <a:t>Account Management </a:t>
            </a:r>
            <a:r>
              <a:rPr lang="en-GB" sz="1050" dirty="0"/>
              <a:t>(open, change) </a:t>
            </a:r>
            <a:endParaRPr lang="en-GB" sz="1050" dirty="0" smtClean="0"/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dirty="0" smtClean="0"/>
              <a:t>Call-back services</a:t>
            </a:r>
            <a:endParaRPr lang="en-GB" sz="1050" dirty="0"/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GB" sz="1050" b="1" i="1" dirty="0" smtClean="0"/>
              <a:t>Services for other types of accounts - </a:t>
            </a:r>
            <a:r>
              <a:rPr lang="en-GB" sz="1050" i="1" dirty="0" smtClean="0"/>
              <a:t>..</a:t>
            </a:r>
            <a:r>
              <a:rPr lang="en-GB" sz="1050" i="1" dirty="0"/>
              <a:t>same </a:t>
            </a:r>
            <a:r>
              <a:rPr lang="en-GB" sz="1050" i="1" dirty="0" smtClean="0"/>
              <a:t>as above  </a:t>
            </a:r>
            <a:endParaRPr lang="en-GB" sz="1050" i="1" dirty="0"/>
          </a:p>
          <a:p>
            <a:endParaRPr lang="en-GB" sz="1050" dirty="0"/>
          </a:p>
          <a:p>
            <a:endParaRPr lang="en-GB" sz="1050" dirty="0"/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endParaRPr lang="en-GB" sz="1050" dirty="0"/>
          </a:p>
        </p:txBody>
      </p:sp>
      <p:sp>
        <p:nvSpPr>
          <p:cNvPr id="14" name="Content Placeholder 13"/>
          <p:cNvSpPr>
            <a:spLocks noGrp="1"/>
          </p:cNvSpPr>
          <p:nvPr>
            <p:ph idx="24"/>
          </p:nvPr>
        </p:nvSpPr>
        <p:spPr>
          <a:xfrm>
            <a:off x="588150" y="2908926"/>
            <a:ext cx="1917000" cy="243000"/>
          </a:xfrm>
        </p:spPr>
        <p:txBody>
          <a:bodyPr/>
          <a:lstStyle/>
          <a:p>
            <a:pPr algn="ctr"/>
            <a:r>
              <a:rPr lang="en-GB" dirty="0" smtClean="0"/>
              <a:t>Payments generic</a:t>
            </a:r>
            <a:endParaRPr lang="en-GB" dirty="0"/>
          </a:p>
        </p:txBody>
      </p:sp>
      <p:sp>
        <p:nvSpPr>
          <p:cNvPr id="15" name="Content Placeholder 14"/>
          <p:cNvSpPr>
            <a:spLocks noGrp="1"/>
          </p:cNvSpPr>
          <p:nvPr>
            <p:ph idx="25"/>
          </p:nvPr>
        </p:nvSpPr>
        <p:spPr>
          <a:xfrm>
            <a:off x="588150" y="3260082"/>
            <a:ext cx="1917000" cy="1387800"/>
          </a:xfr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GB" sz="1050" b="1" dirty="0"/>
              <a:t>Private &amp; Corporate  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dirty="0"/>
              <a:t>Single payments domestic 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050" dirty="0"/>
              <a:t>Single payments </a:t>
            </a:r>
            <a:r>
              <a:rPr lang="en-GB" sz="1050" dirty="0" err="1"/>
              <a:t>internatl</a:t>
            </a:r>
            <a:r>
              <a:rPr lang="en-GB" sz="1050" dirty="0"/>
              <a:t>.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dirty="0"/>
              <a:t>Scheduled payments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US" sz="1050" dirty="0">
                <a:solidFill>
                  <a:schemeClr val="dk1"/>
                </a:solidFill>
              </a:rPr>
              <a:t>Recurring payments service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US" sz="1050" dirty="0">
                <a:solidFill>
                  <a:schemeClr val="dk1"/>
                </a:solidFill>
              </a:rPr>
              <a:t>Guaranteed payment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US" sz="1050" dirty="0">
                <a:solidFill>
                  <a:schemeClr val="dk1"/>
                </a:solidFill>
              </a:rPr>
              <a:t>Urgent order</a:t>
            </a:r>
            <a:endParaRPr lang="en-GB" sz="1050" dirty="0"/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50" dirty="0"/>
              <a:t>Get / Manage trusted beneficiary list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GB" sz="1050" dirty="0"/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endParaRPr lang="en-GB" sz="1050" dirty="0"/>
          </a:p>
        </p:txBody>
      </p:sp>
      <p:sp>
        <p:nvSpPr>
          <p:cNvPr id="16" name="Content Placeholder 15"/>
          <p:cNvSpPr>
            <a:spLocks noGrp="1"/>
          </p:cNvSpPr>
          <p:nvPr>
            <p:ph idx="26"/>
          </p:nvPr>
        </p:nvSpPr>
        <p:spPr>
          <a:xfrm>
            <a:off x="4667063" y="962300"/>
            <a:ext cx="1917000" cy="243000"/>
          </a:xfrm>
        </p:spPr>
        <p:txBody>
          <a:bodyPr/>
          <a:lstStyle/>
          <a:p>
            <a:pPr algn="ctr"/>
            <a:r>
              <a:rPr lang="en-GB" dirty="0" smtClean="0"/>
              <a:t>Authentication &amp; Trust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idx="27"/>
          </p:nvPr>
        </p:nvSpPr>
        <p:spPr>
          <a:xfrm>
            <a:off x="4667063" y="1317959"/>
            <a:ext cx="1917000" cy="1387800"/>
          </a:xfrm>
        </p:spPr>
        <p:txBody>
          <a:bodyPr vert="horz" lIns="0" tIns="0" rIns="0" bIns="0" rtlCol="0">
            <a:noAutofit/>
          </a:bodyPr>
          <a:lstStyle/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dirty="0"/>
              <a:t>Digital Identity / trust services towards 3</a:t>
            </a:r>
            <a:r>
              <a:rPr lang="en-GB" sz="1050" baseline="30000" dirty="0"/>
              <a:t>rd</a:t>
            </a:r>
            <a:r>
              <a:rPr lang="en-GB" sz="1050" dirty="0"/>
              <a:t> parties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dirty="0"/>
              <a:t>KYC service (3</a:t>
            </a:r>
            <a:r>
              <a:rPr lang="en-GB" sz="1050" baseline="30000" dirty="0"/>
              <a:t>rd</a:t>
            </a:r>
            <a:r>
              <a:rPr lang="en-GB" sz="1050" dirty="0"/>
              <a:t> parties)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050" dirty="0"/>
              <a:t>IBAN ownership validation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50" dirty="0"/>
              <a:t>Get proof of income </a:t>
            </a:r>
            <a:r>
              <a:rPr lang="en-GB" sz="1050" dirty="0"/>
              <a:t> / proof of transaction</a:t>
            </a:r>
            <a:endParaRPr lang="en-US" sz="1050" dirty="0"/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dirty="0"/>
              <a:t>Password manager / secure vault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dirty="0"/>
              <a:t>Recovery services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endParaRPr lang="en-GB" sz="1050" dirty="0"/>
          </a:p>
        </p:txBody>
      </p:sp>
      <p:sp>
        <p:nvSpPr>
          <p:cNvPr id="20" name="Content Placeholder 19"/>
          <p:cNvSpPr>
            <a:spLocks noGrp="1"/>
          </p:cNvSpPr>
          <p:nvPr>
            <p:ph idx="30"/>
          </p:nvPr>
        </p:nvSpPr>
        <p:spPr>
          <a:xfrm>
            <a:off x="2683769" y="962300"/>
            <a:ext cx="1917000" cy="243000"/>
          </a:xfrm>
        </p:spPr>
        <p:txBody>
          <a:bodyPr/>
          <a:lstStyle/>
          <a:p>
            <a:pPr algn="ctr"/>
            <a:r>
              <a:rPr lang="en-GB" dirty="0"/>
              <a:t>Authorisation / </a:t>
            </a:r>
            <a:r>
              <a:rPr lang="en-GB" dirty="0" smtClean="0"/>
              <a:t>granting</a:t>
            </a:r>
            <a:endParaRPr lang="en-GB" dirty="0"/>
          </a:p>
        </p:txBody>
      </p:sp>
      <p:sp>
        <p:nvSpPr>
          <p:cNvPr id="21" name="Content Placeholder 20"/>
          <p:cNvSpPr>
            <a:spLocks noGrp="1"/>
          </p:cNvSpPr>
          <p:nvPr>
            <p:ph idx="31"/>
          </p:nvPr>
        </p:nvSpPr>
        <p:spPr>
          <a:xfrm>
            <a:off x="2683769" y="1317959"/>
            <a:ext cx="1917000" cy="1387800"/>
          </a:xfrm>
        </p:spPr>
        <p:txBody>
          <a:bodyPr vert="horz" lIns="0" tIns="0" rIns="0" bIns="0" rtlCol="0">
            <a:noAutofit/>
          </a:bodyPr>
          <a:lstStyle/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dirty="0"/>
              <a:t>Advanced granting (&gt; 90d)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dirty="0"/>
              <a:t>Manage TPP access to various account and product types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dirty="0"/>
              <a:t>Proxy overview and management (access for 3</a:t>
            </a:r>
            <a:r>
              <a:rPr lang="en-GB" sz="1050" baseline="30000" dirty="0"/>
              <a:t>rd</a:t>
            </a:r>
            <a:r>
              <a:rPr lang="en-GB" sz="1050" dirty="0"/>
              <a:t> parties)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050" dirty="0"/>
              <a:t>Organisation rights mgmt. 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050" dirty="0"/>
              <a:t>Bulk granting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050" dirty="0"/>
              <a:t>Granting to other sources</a:t>
            </a:r>
          </a:p>
        </p:txBody>
      </p:sp>
      <p:sp>
        <p:nvSpPr>
          <p:cNvPr id="26" name="Content Placeholder 21"/>
          <p:cNvSpPr txBox="1">
            <a:spLocks/>
          </p:cNvSpPr>
          <p:nvPr/>
        </p:nvSpPr>
        <p:spPr bwMode="gray">
          <a:xfrm>
            <a:off x="2571445" y="2908926"/>
            <a:ext cx="1917000" cy="243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R="0" indent="0" algn="ctr" defTabSz="914400" fontAlgn="auto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1"/>
            </a:lvl1pPr>
            <a:lvl2pPr marL="144000" marR="0" indent="-144000" defTabSz="91440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ING Me" panose="02000506040000020004" pitchFamily="50" charset="0"/>
              <a:buChar char="•"/>
              <a:tabLst/>
              <a:defRPr sz="1000"/>
            </a:lvl2pPr>
            <a:lvl3pPr marL="288000" marR="0" indent="-142875" defTabSz="91440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ING Me" pitchFamily="2" charset="0"/>
              <a:buChar char="•"/>
              <a:tabLst/>
              <a:defRPr sz="1000"/>
            </a:lvl3pPr>
            <a:lvl4pPr marL="432000" marR="0" indent="-144000" defTabSz="91440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ING Me" pitchFamily="2" charset="0"/>
              <a:buChar char="•"/>
              <a:tabLst/>
              <a:defRPr sz="1000"/>
            </a:lvl4pPr>
            <a:lvl5pPr marL="576000" marR="0" indent="-144000" defTabSz="91440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ING Me" pitchFamily="2" charset="0"/>
              <a:buChar char="•"/>
              <a:tabLst/>
              <a:defRPr sz="1000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GB" dirty="0"/>
              <a:t>Payments corporate</a:t>
            </a:r>
          </a:p>
        </p:txBody>
      </p:sp>
      <p:sp>
        <p:nvSpPr>
          <p:cNvPr id="27" name="Content Placeholder 22"/>
          <p:cNvSpPr txBox="1">
            <a:spLocks/>
          </p:cNvSpPr>
          <p:nvPr/>
        </p:nvSpPr>
        <p:spPr bwMode="gray">
          <a:xfrm>
            <a:off x="2571445" y="3260082"/>
            <a:ext cx="1917000" cy="1387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266700" indent="-266700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ING Me" pitchFamily="2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512763" indent="-26035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762000" indent="-252413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050" dirty="0"/>
              <a:t>Batch payments (MECT, POBO, Salary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050" dirty="0"/>
              <a:t>Order Management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050" dirty="0"/>
              <a:t>Manage scheduled payments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50" dirty="0"/>
              <a:t>Transfer payment orders</a:t>
            </a:r>
            <a:endParaRPr lang="en-GB" sz="1050" dirty="0"/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50" dirty="0"/>
              <a:t>Set up call back / notification service </a:t>
            </a:r>
            <a:endParaRPr lang="en-GB" sz="1050" dirty="0"/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050" dirty="0"/>
              <a:t>FX advise and FX routing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GB" sz="1050" dirty="0"/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GB" sz="1050" dirty="0"/>
          </a:p>
        </p:txBody>
      </p:sp>
      <p:sp>
        <p:nvSpPr>
          <p:cNvPr id="2" name="TextBox 1"/>
          <p:cNvSpPr txBox="1"/>
          <p:nvPr/>
        </p:nvSpPr>
        <p:spPr>
          <a:xfrm>
            <a:off x="7248746" y="153135"/>
            <a:ext cx="1577380" cy="377693"/>
          </a:xfrm>
          <a:prstGeom prst="rect">
            <a:avLst/>
          </a:prstGeom>
          <a:noFill/>
        </p:spPr>
        <p:txBody>
          <a:bodyPr wrap="none" lIns="27000" tIns="27000" rIns="27000" bIns="27000" rtlCol="0">
            <a:spAutoFit/>
          </a:bodyPr>
          <a:lstStyle/>
          <a:p>
            <a:r>
              <a:rPr lang="en-GB" sz="1050" dirty="0"/>
              <a:t>Black: Covered in API+ list</a:t>
            </a:r>
          </a:p>
          <a:p>
            <a:r>
              <a:rPr lang="en-GB" sz="1050" dirty="0">
                <a:solidFill>
                  <a:srgbClr val="00B0F0"/>
                </a:solidFill>
              </a:rPr>
              <a:t>Blue: Not yet covered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idx="1"/>
          </p:nvPr>
        </p:nvSpPr>
        <p:spPr>
          <a:xfrm>
            <a:off x="6716651" y="2908926"/>
            <a:ext cx="1917000" cy="243000"/>
          </a:xfrm>
        </p:spPr>
        <p:txBody>
          <a:bodyPr/>
          <a:lstStyle/>
          <a:p>
            <a:pPr algn="ctr"/>
            <a:r>
              <a:rPr lang="en-GB" dirty="0"/>
              <a:t>Partner management</a:t>
            </a:r>
          </a:p>
        </p:txBody>
      </p:sp>
      <p:sp>
        <p:nvSpPr>
          <p:cNvPr id="23" name="Content Placeholder 6"/>
          <p:cNvSpPr>
            <a:spLocks noGrp="1"/>
          </p:cNvSpPr>
          <p:nvPr>
            <p:ph idx="13"/>
          </p:nvPr>
        </p:nvSpPr>
        <p:spPr>
          <a:xfrm>
            <a:off x="6716651" y="3260082"/>
            <a:ext cx="1917000" cy="1387800"/>
          </a:xfrm>
        </p:spPr>
        <p:txBody>
          <a:bodyPr vert="horz" lIns="0" tIns="0" rIns="0" bIns="0" rtlCol="0">
            <a:noAutofit/>
          </a:bodyPr>
          <a:lstStyle/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dirty="0"/>
              <a:t>List of partners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dirty="0"/>
              <a:t>List of partner services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dirty="0"/>
              <a:t>Register partner/service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dirty="0"/>
              <a:t>Request partner </a:t>
            </a:r>
            <a:r>
              <a:rPr lang="en-GB" sz="1050" dirty="0" smtClean="0"/>
              <a:t>service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GB" sz="1050" b="1" dirty="0"/>
              <a:t>Specifically for PSD2</a:t>
            </a:r>
          </a:p>
          <a:p>
            <a:pPr marL="342900" indent="-3429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050" dirty="0"/>
              <a:t>Overview </a:t>
            </a:r>
            <a:r>
              <a:rPr lang="en-GB" sz="1050" dirty="0" err="1"/>
              <a:t>onboarded</a:t>
            </a:r>
            <a:r>
              <a:rPr lang="en-GB" sz="1050" dirty="0"/>
              <a:t> TPPs </a:t>
            </a:r>
          </a:p>
          <a:p>
            <a:pPr marL="342900" indent="-3429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050" dirty="0"/>
              <a:t>Ranking system for TPPs</a:t>
            </a:r>
          </a:p>
          <a:p>
            <a:pPr marL="342900" indent="-3429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50" dirty="0"/>
              <a:t>Fast-line onboarding, Extended / premium technical support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196946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this moment about 50 potential API+ are identified – categories are provided below (</a:t>
            </a:r>
            <a:r>
              <a:rPr lang="en-US" dirty="0" smtClean="0"/>
              <a:t>II)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pPr algn="ctr"/>
            <a:r>
              <a:rPr lang="en-GB" dirty="0" smtClean="0"/>
              <a:t>Fraud and risk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idx="21"/>
          </p:nvPr>
        </p:nvSpPr>
        <p:spPr/>
        <p:txBody>
          <a:bodyPr vert="horz" lIns="0" tIns="0" rIns="0" bIns="0" rtlCol="0">
            <a:noAutofit/>
          </a:bodyPr>
          <a:lstStyle/>
          <a:p>
            <a:pPr marL="257175" indent="-25717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050" dirty="0"/>
              <a:t>Transaction screening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dirty="0"/>
              <a:t>…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050" dirty="0"/>
              <a:t>Get credit scoring / risk profile of a client or supplier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endParaRPr lang="en-GB" sz="1050" dirty="0"/>
          </a:p>
        </p:txBody>
      </p:sp>
      <p:sp>
        <p:nvSpPr>
          <p:cNvPr id="12" name="Content Placeholder 11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rgbClr val="00B0F0"/>
                </a:solidFill>
              </a:rPr>
              <a:t>Calculators &amp; products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23"/>
          </p:nvPr>
        </p:nvSpPr>
        <p:spPr/>
        <p:txBody>
          <a:bodyPr vert="horz" lIns="0" tIns="0" rIns="0" bIns="0" rtlCol="0">
            <a:noAutofit/>
          </a:bodyPr>
          <a:lstStyle/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dirty="0"/>
              <a:t>Loan calculator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dirty="0"/>
              <a:t>Mortgage calculator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dirty="0"/>
              <a:t>Account fees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dirty="0"/>
              <a:t>Product fees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050" dirty="0"/>
              <a:t>Payment fees and f/x rates 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dirty="0"/>
              <a:t>...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endParaRPr lang="en-GB" sz="1050" dirty="0"/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dirty="0"/>
              <a:t>Products overview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050" dirty="0"/>
              <a:t>Products details (Mortgage)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endParaRPr lang="en-GB" sz="1050" dirty="0"/>
          </a:p>
        </p:txBody>
      </p:sp>
      <p:sp>
        <p:nvSpPr>
          <p:cNvPr id="14" name="Content Placeholder 13"/>
          <p:cNvSpPr>
            <a:spLocks noGrp="1"/>
          </p:cNvSpPr>
          <p:nvPr>
            <p:ph idx="24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rgbClr val="00B0F0"/>
                </a:solidFill>
              </a:rPr>
              <a:t>Investments &amp; Trading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25"/>
          </p:nvPr>
        </p:nvSpPr>
        <p:spPr/>
        <p:txBody>
          <a:bodyPr vert="horz" lIns="0" tIns="0" rIns="0" bIns="0" rtlCol="0">
            <a:noAutofit/>
          </a:bodyPr>
          <a:lstStyle/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dirty="0"/>
              <a:t>Product overview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dirty="0"/>
              <a:t>Market data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dirty="0"/>
              <a:t>Trading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pPr algn="ctr"/>
            <a:r>
              <a:rPr lang="en-GB" dirty="0" smtClean="0"/>
              <a:t>Analytics</a:t>
            </a:r>
          </a:p>
          <a:p>
            <a:pPr algn="ctr"/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idx="27"/>
          </p:nvPr>
        </p:nvSpPr>
        <p:spPr/>
        <p:txBody>
          <a:bodyPr vert="horz" lIns="0" tIns="0" rIns="0" bIns="0" rtlCol="0">
            <a:noAutofit/>
          </a:bodyPr>
          <a:lstStyle/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dirty="0"/>
              <a:t>Anonymised payments statistics per area, merchant type, </a:t>
            </a:r>
            <a:r>
              <a:rPr lang="en-GB" sz="1050" dirty="0" err="1"/>
              <a:t>etc</a:t>
            </a:r>
            <a:endParaRPr lang="en-GB" sz="1050" dirty="0"/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dirty="0"/>
              <a:t>Cards usage statistics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dirty="0"/>
              <a:t>….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28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Lifestyle Services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29"/>
          </p:nvPr>
        </p:nvSpPr>
        <p:spPr/>
        <p:txBody>
          <a:bodyPr vert="horz" lIns="0" tIns="0" rIns="0" bIns="0" rtlCol="0">
            <a:noAutofit/>
          </a:bodyPr>
          <a:lstStyle/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dirty="0"/>
              <a:t>Get deal / Post deals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dirty="0"/>
              <a:t>Register user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dirty="0"/>
              <a:t>User check / ID Check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dirty="0"/>
              <a:t> APIs for Bazar or Shopping </a:t>
            </a:r>
            <a:r>
              <a:rPr lang="en-GB" sz="1050" dirty="0" err="1"/>
              <a:t>Naranja</a:t>
            </a:r>
            <a:endParaRPr lang="en-GB" sz="1050" dirty="0"/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endParaRPr lang="en-GB" sz="1050" dirty="0"/>
          </a:p>
        </p:txBody>
      </p:sp>
      <p:sp>
        <p:nvSpPr>
          <p:cNvPr id="20" name="Content Placeholder 19"/>
          <p:cNvSpPr>
            <a:spLocks noGrp="1"/>
          </p:cNvSpPr>
          <p:nvPr>
            <p:ph idx="30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rgbClr val="00B0F0"/>
                </a:solidFill>
              </a:rPr>
              <a:t>Reporting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idx="31"/>
          </p:nvPr>
        </p:nvSpPr>
        <p:spPr/>
        <p:txBody>
          <a:bodyPr vert="horz" lIns="0" tIns="0" rIns="0" bIns="0" rtlCol="0">
            <a:noAutofit/>
          </a:bodyPr>
          <a:lstStyle/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dirty="0"/>
              <a:t>Reporting per product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dirty="0"/>
              <a:t>Real-time product notifications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dirty="0"/>
              <a:t>….</a:t>
            </a:r>
          </a:p>
        </p:txBody>
      </p:sp>
      <p:sp>
        <p:nvSpPr>
          <p:cNvPr id="28" name="Content Placeholder 21"/>
          <p:cNvSpPr>
            <a:spLocks noGrp="1"/>
          </p:cNvSpPr>
          <p:nvPr>
            <p:ph idx="32"/>
          </p:nvPr>
        </p:nvSpPr>
        <p:spPr>
          <a:xfrm>
            <a:off x="6584063" y="2908926"/>
            <a:ext cx="1917000" cy="243000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00B0F0"/>
                </a:solidFill>
              </a:rPr>
              <a:t>Locator 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29" name="Content Placeholder 22"/>
          <p:cNvSpPr>
            <a:spLocks noGrp="1"/>
          </p:cNvSpPr>
          <p:nvPr>
            <p:ph idx="33"/>
          </p:nvPr>
        </p:nvSpPr>
        <p:spPr>
          <a:xfrm>
            <a:off x="6584063" y="3260082"/>
            <a:ext cx="1917000" cy="1387800"/>
          </a:xfrm>
        </p:spPr>
        <p:txBody>
          <a:bodyPr vert="horz" lIns="0" tIns="0" rIns="0" bIns="0" rtlCol="0">
            <a:noAutofit/>
          </a:bodyPr>
          <a:lstStyle/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dirty="0"/>
              <a:t>ATM locator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dirty="0"/>
              <a:t>Branches locator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r>
              <a:rPr lang="en-GB" sz="1050" dirty="0"/>
              <a:t>Scheduler (make appointment)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Char char="•"/>
            </a:pPr>
            <a:endParaRPr lang="en-GB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7248746" y="153135"/>
            <a:ext cx="1577380" cy="377693"/>
          </a:xfrm>
          <a:prstGeom prst="rect">
            <a:avLst/>
          </a:prstGeom>
          <a:noFill/>
        </p:spPr>
        <p:txBody>
          <a:bodyPr wrap="none" lIns="27000" tIns="27000" rIns="27000" bIns="27000" rtlCol="0">
            <a:spAutoFit/>
          </a:bodyPr>
          <a:lstStyle/>
          <a:p>
            <a:r>
              <a:rPr lang="en-GB" sz="1050" dirty="0"/>
              <a:t>Black: Covered in API+ list</a:t>
            </a:r>
          </a:p>
          <a:p>
            <a:r>
              <a:rPr lang="en-GB" sz="1050" dirty="0">
                <a:solidFill>
                  <a:srgbClr val="00B0F0"/>
                </a:solidFill>
              </a:rPr>
              <a:t>Blue: Not yet covered</a:t>
            </a:r>
          </a:p>
        </p:txBody>
      </p:sp>
      <p:sp>
        <p:nvSpPr>
          <p:cNvPr id="23" name="Content Placeholder 17"/>
          <p:cNvSpPr txBox="1">
            <a:spLocks/>
          </p:cNvSpPr>
          <p:nvPr/>
        </p:nvSpPr>
        <p:spPr bwMode="gray">
          <a:xfrm>
            <a:off x="700474" y="956540"/>
            <a:ext cx="1917000" cy="243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marR="0" indent="-14400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ING Me" panose="02000506040000020004" pitchFamily="50" charset="0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marR="0" indent="-142875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ING Me" pitchFamily="2" charset="0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marR="0" indent="-14400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ING Me" pitchFamily="2" charset="0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6000" marR="0" indent="-14400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ING Me" pitchFamily="2" charset="0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 smtClean="0"/>
              <a:t>Loans</a:t>
            </a:r>
            <a:endParaRPr lang="en-GB" dirty="0"/>
          </a:p>
        </p:txBody>
      </p:sp>
      <p:sp>
        <p:nvSpPr>
          <p:cNvPr id="24" name="Content Placeholder 18"/>
          <p:cNvSpPr txBox="1">
            <a:spLocks/>
          </p:cNvSpPr>
          <p:nvPr/>
        </p:nvSpPr>
        <p:spPr bwMode="gray">
          <a:xfrm>
            <a:off x="700474" y="1307696"/>
            <a:ext cx="1917000" cy="1387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marR="0" indent="-14400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ING Me" panose="02000506040000020004" pitchFamily="50" charset="0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marR="0" indent="-142875" algn="l" defTabSz="914400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ING Me" pitchFamily="2" charset="0"/>
              <a:buChar char="•"/>
              <a:tabLst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marR="0" indent="-14400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ING Me" pitchFamily="2" charset="0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6000" marR="0" indent="-14400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ING Me" pitchFamily="2" charset="0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GB" sz="1050" b="1" dirty="0" smtClean="0"/>
              <a:t>Private and Corporate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050" dirty="0" smtClean="0"/>
              <a:t>Loan overviews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050" dirty="0" smtClean="0"/>
              <a:t>Get preapproved loan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050" dirty="0" smtClean="0"/>
              <a:t>Credit scoring / risk profile (customer or supplier)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050" dirty="0" smtClean="0"/>
              <a:t>Convert payment into loan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GB" sz="825" dirty="0" smtClean="0"/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GB" sz="1050" b="1" dirty="0" smtClean="0">
                <a:solidFill>
                  <a:srgbClr val="00B0F0"/>
                </a:solidFill>
              </a:rPr>
              <a:t>Corporate only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050" dirty="0" smtClean="0">
                <a:solidFill>
                  <a:srgbClr val="00B0F0"/>
                </a:solidFill>
              </a:rPr>
              <a:t>…WCF, Trade Finance</a:t>
            </a:r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GB" sz="1050" dirty="0" smtClean="0"/>
          </a:p>
          <a:p>
            <a:pPr>
              <a:lnSpc>
                <a:spcPct val="100000"/>
              </a:lnSpc>
              <a:buClr>
                <a:schemeClr val="tx2"/>
              </a:buClr>
            </a:pPr>
            <a:endParaRPr lang="en-GB" sz="1050" dirty="0" smtClean="0"/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GB" sz="1050" dirty="0" smtClean="0"/>
          </a:p>
          <a:p>
            <a:pPr marL="257175" indent="-25717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323607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GB" sz="2400" dirty="0"/>
              <a:t>Customer / </a:t>
            </a:r>
            <a:r>
              <a:rPr lang="en-GB" sz="2400" dirty="0" smtClean="0"/>
              <a:t>Prospect API+</a:t>
            </a:r>
            <a:endParaRPr lang="en-GB" sz="2400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48774"/>
              </p:ext>
            </p:extLst>
          </p:nvPr>
        </p:nvGraphicFramePr>
        <p:xfrm>
          <a:off x="628650" y="1023938"/>
          <a:ext cx="7886700" cy="3140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596"/>
                <a:gridCol w="1753004"/>
                <a:gridCol w="3219450"/>
                <a:gridCol w="1771650"/>
              </a:tblGrid>
              <a:tr h="217175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 group</a:t>
                      </a:r>
                      <a:endParaRPr lang="en-GB" dirty="0"/>
                    </a:p>
                  </a:txBody>
                  <a:tcPr/>
                </a:tc>
              </a:tr>
              <a:tr h="43435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/>
                        <a:t>Customer / Prospect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7175" indent="-257175" algn="l">
                        <a:lnSpc>
                          <a:spcPct val="100000"/>
                        </a:lnSpc>
                        <a:buClr>
                          <a:schemeClr val="tx2"/>
                        </a:buClr>
                        <a:buChar char="•"/>
                      </a:pPr>
                      <a:r>
                        <a:rPr lang="en-GB" sz="1100" dirty="0" smtClean="0"/>
                        <a:t>Customer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/>
                        <a:t>Provide details</a:t>
                      </a:r>
                      <a:r>
                        <a:rPr lang="en-US" sz="1100" baseline="0" smtClean="0"/>
                        <a:t> of the specific customer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baseline="0" smtClean="0"/>
                        <a:t>Name / address / phone/ .…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100" dirty="0" smtClean="0"/>
                        <a:t>TPPs</a:t>
                      </a:r>
                      <a:r>
                        <a:rPr lang="en-US" sz="1100" baseline="0" dirty="0" smtClean="0"/>
                        <a:t> / </a:t>
                      </a:r>
                      <a:r>
                        <a:rPr lang="en-US" sz="1100" dirty="0" smtClean="0"/>
                        <a:t>Other</a:t>
                      </a:r>
                      <a:r>
                        <a:rPr lang="en-US" sz="1100" baseline="0" dirty="0" smtClean="0"/>
                        <a:t> banks</a:t>
                      </a:r>
                      <a:endParaRPr lang="en-GB" dirty="0"/>
                    </a:p>
                  </a:txBody>
                  <a:tcPr/>
                </a:tc>
              </a:tr>
              <a:tr h="434350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7175" indent="-257175">
                        <a:lnSpc>
                          <a:spcPct val="100000"/>
                        </a:lnSpc>
                        <a:buClr>
                          <a:schemeClr val="tx2"/>
                        </a:buClr>
                        <a:buChar char="•"/>
                      </a:pPr>
                      <a:r>
                        <a:rPr lang="en-GB" sz="1100" dirty="0" smtClean="0"/>
                        <a:t>Product ownership</a:t>
                      </a:r>
                    </a:p>
                    <a:p>
                      <a:pPr marL="257175" indent="-257175">
                        <a:lnSpc>
                          <a:spcPct val="100000"/>
                        </a:lnSpc>
                        <a:buClr>
                          <a:schemeClr val="tx2"/>
                        </a:buClr>
                        <a:buChar char="•"/>
                      </a:pPr>
                      <a:endParaRPr lang="en-GB" sz="1100" dirty="0" smtClean="0"/>
                    </a:p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buFontTx/>
                        <a:buNone/>
                      </a:pPr>
                      <a:r>
                        <a:rPr lang="en-US" sz="1100" b="0" baseline="0" dirty="0" smtClean="0"/>
                        <a:t>Which accounts and products does specific customer have?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100" dirty="0" smtClean="0"/>
                        <a:t>TPPs</a:t>
                      </a:r>
                      <a:r>
                        <a:rPr lang="en-US" sz="1100" baseline="0" dirty="0" smtClean="0"/>
                        <a:t> / </a:t>
                      </a:r>
                      <a:r>
                        <a:rPr lang="en-US" sz="1100" dirty="0" smtClean="0"/>
                        <a:t>Other</a:t>
                      </a:r>
                      <a:r>
                        <a:rPr lang="en-US" sz="1100" baseline="0" dirty="0" smtClean="0"/>
                        <a:t> banks</a:t>
                      </a:r>
                      <a:endParaRPr lang="en-GB" sz="1100" dirty="0" smtClean="0"/>
                    </a:p>
                    <a:p>
                      <a:pPr marL="285750" indent="-285750" algn="l" defTabSz="685800" rtl="0" eaLnBrk="1" latinLnBrk="0" hangingPunct="1">
                        <a:buFontTx/>
                        <a:buChar char="-"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Developers</a:t>
                      </a:r>
                    </a:p>
                  </a:txBody>
                  <a:tcPr/>
                </a:tc>
              </a:tr>
              <a:tr h="556859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7175" marR="0" indent="-257175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en-GB" sz="1100" dirty="0" smtClean="0"/>
                        <a:t>Proxies  (authorisations – access for 3rd parties)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Provide list of parties which are </a:t>
                      </a:r>
                      <a:r>
                        <a:rPr lang="en-GB" sz="1100" dirty="0" err="1" smtClean="0"/>
                        <a:t>authrosied</a:t>
                      </a:r>
                      <a:r>
                        <a:rPr lang="en-GB" sz="1100" dirty="0" smtClean="0"/>
                        <a:t> to access the client account (E.g. his notary,</a:t>
                      </a:r>
                      <a:r>
                        <a:rPr lang="en-GB" sz="1100" baseline="0" dirty="0" smtClean="0"/>
                        <a:t> accountant, …)</a:t>
                      </a:r>
                      <a:endParaRPr lang="en-GB" sz="1100" dirty="0" smtClean="0"/>
                    </a:p>
                    <a:p>
                      <a:pPr marL="0" indent="0" algn="l" defTabSz="685800" rtl="0" eaLnBrk="1" latinLnBrk="0" hangingPunct="1">
                        <a:buFontTx/>
                        <a:buNone/>
                      </a:pPr>
                      <a:endParaRPr lang="en-US" sz="11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100" dirty="0" smtClean="0"/>
                        <a:t>TPPs</a:t>
                      </a:r>
                      <a:r>
                        <a:rPr lang="en-US" sz="1100" baseline="0" dirty="0" smtClean="0"/>
                        <a:t> / </a:t>
                      </a:r>
                      <a:r>
                        <a:rPr lang="en-US" sz="1100" dirty="0" smtClean="0"/>
                        <a:t>Other</a:t>
                      </a:r>
                      <a:r>
                        <a:rPr lang="en-US" sz="1100" baseline="0" dirty="0" smtClean="0"/>
                        <a:t> banks</a:t>
                      </a:r>
                      <a:endParaRPr lang="en-GB" sz="1100" dirty="0" smtClean="0"/>
                    </a:p>
                    <a:p>
                      <a:pPr marL="285750" indent="-285750" algn="l" defTabSz="685800" rtl="0" eaLnBrk="1" latinLnBrk="0" hangingPunct="1">
                        <a:buFontTx/>
                        <a:buChar char="-"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Developers</a:t>
                      </a:r>
                    </a:p>
                    <a:p>
                      <a:pPr marL="285750" indent="-285750" algn="l" defTabSz="685800" rtl="0" eaLnBrk="1" latinLnBrk="0" hangingPunct="1">
                        <a:buFontTx/>
                        <a:buChar char="-"/>
                      </a:pPr>
                      <a:endParaRPr 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30005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7175" indent="-257175">
                        <a:lnSpc>
                          <a:spcPct val="100000"/>
                        </a:lnSpc>
                        <a:buClr>
                          <a:schemeClr val="tx2"/>
                        </a:buClr>
                        <a:buChar char="•"/>
                      </a:pPr>
                      <a:r>
                        <a:rPr lang="en-GB" sz="1100" dirty="0" smtClean="0"/>
                        <a:t>Manage customer information (create/change)</a:t>
                      </a:r>
                    </a:p>
                    <a:p>
                      <a:endParaRPr lang="en-US" sz="1100" dirty="0" smtClean="0"/>
                    </a:p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buFontTx/>
                        <a:buNone/>
                      </a:pPr>
                      <a:r>
                        <a:rPr lang="en-US" sz="1100" b="0" baseline="0" dirty="0" smtClean="0"/>
                        <a:t>Change customer information (e.g. update phone number)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100" dirty="0" smtClean="0"/>
                        <a:t>TPPs</a:t>
                      </a:r>
                      <a:r>
                        <a:rPr lang="en-US" sz="1100" baseline="0" dirty="0" smtClean="0"/>
                        <a:t> / </a:t>
                      </a:r>
                      <a:r>
                        <a:rPr lang="en-US" sz="1100" dirty="0" smtClean="0"/>
                        <a:t>Other</a:t>
                      </a:r>
                      <a:r>
                        <a:rPr lang="en-US" sz="1100" baseline="0" dirty="0" smtClean="0"/>
                        <a:t> banks</a:t>
                      </a:r>
                      <a:endParaRPr lang="en-GB" sz="1100" dirty="0" smtClean="0"/>
                    </a:p>
                    <a:p>
                      <a:pPr marL="285750" indent="-285750" algn="l" defTabSz="685800" rtl="0" eaLnBrk="1" latinLnBrk="0" hangingPunct="1">
                        <a:buFontTx/>
                        <a:buChar char="-"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Developers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8" name="5-Point Star 7"/>
          <p:cNvSpPr/>
          <p:nvPr/>
        </p:nvSpPr>
        <p:spPr>
          <a:xfrm>
            <a:off x="8753475" y="4133850"/>
            <a:ext cx="247650" cy="219929"/>
          </a:xfrm>
          <a:prstGeom prst="star5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endParaRPr lang="en-GB" sz="12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382188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GB" sz="2400" dirty="0"/>
              <a:t>Authorisation / </a:t>
            </a:r>
            <a:r>
              <a:rPr lang="en-GB" sz="2400" dirty="0" smtClean="0"/>
              <a:t>granting </a:t>
            </a:r>
            <a:r>
              <a:rPr lang="en-GB" sz="2400" dirty="0"/>
              <a:t>API+</a:t>
            </a:r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7242721"/>
              </p:ext>
            </p:extLst>
          </p:nvPr>
        </p:nvGraphicFramePr>
        <p:xfrm>
          <a:off x="628650" y="1023940"/>
          <a:ext cx="7886700" cy="377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596"/>
                <a:gridCol w="1753004"/>
                <a:gridCol w="3219450"/>
                <a:gridCol w="1771650"/>
              </a:tblGrid>
              <a:tr h="283549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 group</a:t>
                      </a:r>
                      <a:endParaRPr lang="en-GB" dirty="0"/>
                    </a:p>
                  </a:txBody>
                  <a:tcPr/>
                </a:tc>
              </a:tr>
              <a:tr h="26173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Authorisation / granting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Default granting (readiness)</a:t>
                      </a:r>
                      <a:endParaRPr lang="en-GB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buFontTx/>
                        <a:buNone/>
                      </a:pPr>
                      <a:r>
                        <a:rPr lang="en-U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AIS</a:t>
                      </a:r>
                      <a:r>
                        <a:rPr lang="en-US" sz="12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only – for payment account, 90 days </a:t>
                      </a:r>
                      <a:endParaRPr lang="en-GB" sz="12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buFontTx/>
                        <a:buNone/>
                      </a:pPr>
                      <a:r>
                        <a:rPr lang="en-U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  <a:r>
                        <a:rPr lang="en-US" sz="12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&amp; TPP</a:t>
                      </a:r>
                      <a:endParaRPr lang="en-GB" sz="12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36330">
                <a:tc>
                  <a:txBody>
                    <a:bodyPr/>
                    <a:lstStyle/>
                    <a:p>
                      <a:endParaRPr lang="en-GB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Advanced granting (PSD2)</a:t>
                      </a:r>
                      <a:endParaRPr lang="en-GB" sz="1200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For AIS and PIS services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Can set up the grant duration – e.g. &lt; 90 days </a:t>
                      </a:r>
                      <a:r>
                        <a:rPr lang="en-US" sz="1200" b="0" baseline="0" dirty="0" smtClean="0"/>
                        <a:t>or </a:t>
                      </a:r>
                      <a:r>
                        <a:rPr lang="en-US" sz="1200" b="1" baseline="0" dirty="0" smtClean="0"/>
                        <a:t>&gt; 90 days </a:t>
                      </a:r>
                      <a:r>
                        <a:rPr lang="en-US" sz="1200" baseline="0" dirty="0" smtClean="0"/>
                        <a:t>(to define which measures will alleviate SCA requirement)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Can set up a ‘at will’ duration – e.g. user chooses for how long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Users &amp; TPP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(support </a:t>
                      </a:r>
                      <a:r>
                        <a:rPr lang="en-US" sz="1200" baseline="0" dirty="0" err="1" smtClean="0"/>
                        <a:t>Fintras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Yolt</a:t>
                      </a:r>
                      <a:r>
                        <a:rPr lang="en-US" sz="1200" baseline="0" dirty="0" smtClean="0"/>
                        <a:t>)</a:t>
                      </a:r>
                      <a:endParaRPr lang="en-US" sz="1200" dirty="0" smtClean="0"/>
                    </a:p>
                    <a:p>
                      <a:endParaRPr lang="en-GB" dirty="0"/>
                    </a:p>
                  </a:txBody>
                  <a:tcPr/>
                </a:tc>
              </a:tr>
              <a:tr h="610720">
                <a:tc>
                  <a:txBody>
                    <a:bodyPr/>
                    <a:lstStyle/>
                    <a:p>
                      <a:endParaRPr lang="en-GB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Extended</a:t>
                      </a:r>
                      <a:r>
                        <a:rPr lang="en-US" sz="1200" baseline="0" dirty="0" smtClean="0"/>
                        <a:t> granting (other products)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Grant to access Saving, Credit, Mortgage or Investment accounts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Grant duration </a:t>
                      </a:r>
                      <a:r>
                        <a:rPr lang="en-US" sz="1200" dirty="0" smtClean="0"/>
                        <a:t>can</a:t>
                      </a:r>
                      <a:r>
                        <a:rPr lang="en-US" sz="1200" baseline="0" dirty="0" smtClean="0"/>
                        <a:t> be set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User &amp; TPP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(support </a:t>
                      </a:r>
                      <a:r>
                        <a:rPr lang="en-US" sz="1200" baseline="0" dirty="0" err="1" smtClean="0"/>
                        <a:t>Fintras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Yolt</a:t>
                      </a:r>
                      <a:r>
                        <a:rPr lang="en-US" sz="1200" baseline="0" dirty="0" smtClean="0"/>
                        <a:t>)</a:t>
                      </a:r>
                      <a:endParaRPr lang="en-US" sz="1200" dirty="0" smtClean="0"/>
                    </a:p>
                  </a:txBody>
                  <a:tcPr/>
                </a:tc>
              </a:tr>
              <a:tr h="61072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Grant management (PSD + </a:t>
                      </a:r>
                      <a:r>
                        <a:rPr lang="en-US" sz="1200" baseline="0" dirty="0" smtClean="0"/>
                        <a:t>other products)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Bulk granting </a:t>
                      </a:r>
                      <a:endParaRPr lang="en-GB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and revoke all types of grants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Extend number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grants per account (e.g. max 3, other paid?)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Bulk granting (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eg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for all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Uber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ING clients)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 back service to TPP – grant revoked</a:t>
                      </a:r>
                      <a:endParaRPr lang="en-GB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TPP</a:t>
                      </a:r>
                      <a:endParaRPr lang="en-GB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5-Point Star 5"/>
          <p:cNvSpPr/>
          <p:nvPr/>
        </p:nvSpPr>
        <p:spPr>
          <a:xfrm>
            <a:off x="8705850" y="1914525"/>
            <a:ext cx="247650" cy="219929"/>
          </a:xfrm>
          <a:prstGeom prst="star5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endParaRPr lang="en-GB" sz="12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144252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GB" sz="2400" dirty="0"/>
              <a:t>Authorisation / </a:t>
            </a:r>
            <a:r>
              <a:rPr lang="en-GB" sz="2400" dirty="0" smtClean="0"/>
              <a:t>granting </a:t>
            </a:r>
            <a:r>
              <a:rPr lang="en-GB" sz="2400" dirty="0"/>
              <a:t>API+</a:t>
            </a:r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103113"/>
              </p:ext>
            </p:extLst>
          </p:nvPr>
        </p:nvGraphicFramePr>
        <p:xfrm>
          <a:off x="628650" y="1023940"/>
          <a:ext cx="7886700" cy="377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596"/>
                <a:gridCol w="1753004"/>
                <a:gridCol w="3219450"/>
                <a:gridCol w="1771650"/>
              </a:tblGrid>
              <a:tr h="262284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 group</a:t>
                      </a:r>
                      <a:endParaRPr lang="en-GB" dirty="0"/>
                    </a:p>
                  </a:txBody>
                  <a:tcPr/>
                </a:tc>
              </a:tr>
              <a:tr h="88772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Authorisation / granting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Grant management to other data sources / extra data</a:t>
                      </a:r>
                      <a:endParaRPr lang="en-GB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Grant access to more data </a:t>
                      </a:r>
                      <a:r>
                        <a:rPr lang="en-GB" sz="1200" dirty="0" smtClean="0"/>
                        <a:t>e.g. NAT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Data augmentation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Grant access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data in other parties’ systems (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eg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feed to / from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Kvk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government)</a:t>
                      </a:r>
                      <a:endParaRPr lang="en-GB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TPP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2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Parties</a:t>
                      </a:r>
                      <a:endParaRPr lang="en-GB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64919">
                <a:tc>
                  <a:txBody>
                    <a:bodyPr/>
                    <a:lstStyle/>
                    <a:p>
                      <a:endParaRPr lang="en-GB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Granting to</a:t>
                      </a:r>
                      <a:r>
                        <a:rPr lang="en-GB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3</a:t>
                      </a:r>
                      <a:r>
                        <a:rPr lang="en-GB" sz="12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GB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parties</a:t>
                      </a:r>
                      <a:endParaRPr lang="en-GB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Granting various access to account roles as</a:t>
                      </a:r>
                      <a:r>
                        <a:rPr lang="en-GB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consumer, society or company to 3</a:t>
                      </a:r>
                      <a:r>
                        <a:rPr lang="en-GB" sz="12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GB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parties </a:t>
                      </a:r>
                      <a:r>
                        <a:rPr lang="en-GB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</a:t>
                      </a:r>
                      <a:r>
                        <a:rPr lang="en-GB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accountants, tax support…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Consumers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Businesses</a:t>
                      </a:r>
                    </a:p>
                  </a:txBody>
                  <a:tcPr/>
                </a:tc>
              </a:tr>
              <a:tr h="887729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Proxy overview and management</a:t>
                      </a:r>
                      <a:r>
                        <a:rPr lang="en-GB" sz="1200" baseline="0" dirty="0" smtClean="0"/>
                        <a:t> - </a:t>
                      </a: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“3</a:t>
                      </a:r>
                      <a:r>
                        <a:rPr lang="en-GB" sz="12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GB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pty</a:t>
                      </a:r>
                      <a:r>
                        <a:rPr lang="en-GB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access” ( Banking</a:t>
                      </a:r>
                      <a:r>
                        <a:rPr lang="en-GB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eyond marriage, beyond life)</a:t>
                      </a:r>
                      <a:endParaRPr lang="en-GB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Friend-like’ solution for the invited people to view the transaction history </a:t>
                      </a:r>
                      <a:endParaRPr lang="en-GB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happens if en/of account needs</a:t>
                      </a:r>
                      <a:r>
                        <a:rPr lang="en-GB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separated, death</a:t>
                      </a:r>
                      <a:r>
                        <a:rPr lang="en-GB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offering interface for 3</a:t>
                      </a:r>
                      <a:r>
                        <a:rPr lang="en-GB" sz="12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rd</a:t>
                      </a:r>
                      <a:r>
                        <a:rPr lang="en-GB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parties to do formalities</a:t>
                      </a:r>
                      <a:endParaRPr lang="en-GB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Consumers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Tax advisors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Notaries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Attorneys</a:t>
                      </a:r>
                      <a:endParaRPr lang="en-GB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26324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endParaRPr lang="en-US" sz="1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Corporate</a:t>
                      </a:r>
                      <a:r>
                        <a:rPr lang="en-US" sz="1200" baseline="0" dirty="0" smtClean="0"/>
                        <a:t> proxy / p</a:t>
                      </a:r>
                      <a:r>
                        <a:rPr lang="en-US" sz="1200" dirty="0" smtClean="0"/>
                        <a:t>rocuration schemes</a:t>
                      </a: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smtClean="0"/>
                        <a:t>Approval proxy system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smtClean="0"/>
                        <a:t>Automatic granting based on changes in the company </a:t>
                      </a:r>
                      <a:r>
                        <a:rPr lang="en-US" sz="120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>
                          <a:sym typeface="Wingdings" panose="05000000000000000000" pitchFamily="2" charset="2"/>
                        </a:rPr>
                        <a:t>Connected</a:t>
                      </a:r>
                      <a:r>
                        <a:rPr lang="en-US" sz="1200" baseline="0" dirty="0" smtClean="0">
                          <a:sym typeface="Wingdings" panose="05000000000000000000" pitchFamily="2" charset="2"/>
                        </a:rPr>
                        <a:t> to LDAP / or any other client’s system ..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TPPs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Enterprise Clients </a:t>
                      </a:r>
                      <a:endParaRPr lang="en-GB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8" name="5-Point Star 7"/>
          <p:cNvSpPr/>
          <p:nvPr/>
        </p:nvSpPr>
        <p:spPr>
          <a:xfrm>
            <a:off x="8568211" y="3022486"/>
            <a:ext cx="247650" cy="219929"/>
          </a:xfrm>
          <a:prstGeom prst="star5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endParaRPr lang="en-GB" sz="1200" b="1" dirty="0" err="1" smtClean="0"/>
          </a:p>
        </p:txBody>
      </p:sp>
      <p:sp>
        <p:nvSpPr>
          <p:cNvPr id="2" name="Rectangle 1"/>
          <p:cNvSpPr/>
          <p:nvPr/>
        </p:nvSpPr>
        <p:spPr>
          <a:xfrm>
            <a:off x="8477250" y="3195215"/>
            <a:ext cx="84819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dk1"/>
                </a:solidFill>
              </a:rPr>
              <a:t>validated </a:t>
            </a:r>
            <a:r>
              <a:rPr lang="en-GB" sz="1100" dirty="0">
                <a:solidFill>
                  <a:schemeClr val="dk1"/>
                </a:solidFill>
              </a:rPr>
              <a:t>in BE / </a:t>
            </a:r>
            <a:r>
              <a:rPr lang="en-GB" sz="1100" dirty="0" err="1" smtClean="0">
                <a:solidFill>
                  <a:schemeClr val="dk1"/>
                </a:solidFill>
              </a:rPr>
              <a:t>Paylink</a:t>
            </a:r>
            <a:endParaRPr lang="en-GB" sz="11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6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GB" sz="2400" dirty="0"/>
              <a:t>Authorisation / </a:t>
            </a:r>
            <a:r>
              <a:rPr lang="en-GB" sz="2400" dirty="0" smtClean="0"/>
              <a:t>granting </a:t>
            </a:r>
            <a:r>
              <a:rPr lang="en-GB" sz="2400" dirty="0"/>
              <a:t>API+</a:t>
            </a:r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770646"/>
              </p:ext>
            </p:extLst>
          </p:nvPr>
        </p:nvGraphicFramePr>
        <p:xfrm>
          <a:off x="628650" y="1023940"/>
          <a:ext cx="7886700" cy="313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596"/>
                <a:gridCol w="1753004"/>
                <a:gridCol w="3219450"/>
                <a:gridCol w="1771650"/>
              </a:tblGrid>
              <a:tr h="283549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 group</a:t>
                      </a:r>
                      <a:endParaRPr lang="en-GB" dirty="0"/>
                    </a:p>
                  </a:txBody>
                  <a:tcPr/>
                </a:tc>
              </a:tr>
              <a:tr h="156275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Authorisation / granting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Group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granting</a:t>
                      </a:r>
                      <a:endParaRPr lang="en-GB" sz="1200" b="1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="0" baseline="0" dirty="0" smtClean="0"/>
                        <a:t>To </a:t>
                      </a:r>
                      <a:r>
                        <a:rPr lang="pl-PL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developer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s,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pl-PL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developer groups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(enterprise)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 organizations</a:t>
                      </a:r>
                      <a:endParaRPr lang="en-GB" sz="1200" b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endParaRPr lang="en-GB" sz="1200" b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200" b="1" dirty="0" smtClean="0"/>
                        <a:t>Organisation rights </a:t>
                      </a:r>
                      <a:r>
                        <a:rPr lang="en-GB" sz="1200" b="1" dirty="0" err="1" smtClean="0"/>
                        <a:t>mgmt</a:t>
                      </a:r>
                      <a:endParaRPr lang="en-GB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rtl="0" fontAlgn="ctr">
                        <a:buFont typeface="Arial" panose="020B0604020202020204" pitchFamily="34" charset="0"/>
                        <a:buNone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Varied permission levels within given organizations (multiple groups per organization)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-&gt; to be detailed further</a:t>
                      </a:r>
                    </a:p>
                    <a:p>
                      <a:pPr marL="0" indent="0" rtl="0" fontAlgn="ctr">
                        <a:buFont typeface="Arial" panose="020B0604020202020204" pitchFamily="34" charset="0"/>
                        <a:buNone/>
                      </a:pPr>
                      <a:endParaRPr lang="en-US" sz="12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rtl="0" fontAlgn="ctr">
                        <a:buFont typeface="Arial" panose="020B0604020202020204" pitchFamily="34" charset="0"/>
                        <a:buNone/>
                      </a:pPr>
                      <a:endParaRPr lang="en-US" sz="12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rtl="0" fontAlgn="ctr">
                        <a:buFont typeface="Arial" panose="020B0604020202020204" pitchFamily="34" charset="0"/>
                        <a:buNone/>
                      </a:pPr>
                      <a:endParaRPr lang="en-US" sz="12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rtl="0" fontAlgn="ctr">
                        <a:buFont typeface="Arial" panose="020B0604020202020204" pitchFamily="34" charset="0"/>
                        <a:buNone/>
                      </a:pPr>
                      <a:endParaRPr lang="en-US" sz="12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rtl="0" fontAlgn="ctr">
                        <a:buFont typeface="Arial" panose="020B0604020202020204" pitchFamily="34" charset="0"/>
                        <a:buNone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Adding / revoking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organisations</a:t>
                      </a:r>
                      <a:endParaRPr lang="en-US" sz="12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rtl="0" fontAlgn="ctr">
                        <a:buFont typeface="Arial" panose="020B0604020202020204" pitchFamily="34" charset="0"/>
                        <a:buNone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Adding / revoking rights</a:t>
                      </a:r>
                    </a:p>
                    <a:p>
                      <a:pPr marL="0" indent="0" rtl="0" fontAlgn="ctr">
                        <a:buFont typeface="Arial" panose="020B0604020202020204" pitchFamily="34" charset="0"/>
                        <a:buNone/>
                      </a:pPr>
                      <a:endParaRPr lang="en-US" sz="12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rtl="0" fontAlgn="ctr">
                        <a:buFont typeface="Arial" panose="020B0604020202020204" pitchFamily="34" charset="0"/>
                        <a:buNone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Possible services for the TPA portal: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 with customer's LDAP for easier user/group management,</a:t>
                      </a:r>
                    </a:p>
                    <a:p>
                      <a:pPr marL="171450" indent="-171450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 with customer's authentication/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authorisation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capabilities.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Developers</a:t>
                      </a:r>
                    </a:p>
                    <a:p>
                      <a:pPr marL="171450" indent="-1714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2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parties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 client and TPP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rganisations</a:t>
                      </a:r>
                      <a:endParaRPr lang="en-GB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294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4203ed496ed741df05d401461fca74e2a84"/>
  <p:tag name="THINKCELLPRESENTATIONDONOTDELETE" val="&lt;?xml version=&quot;1.0&quot; encoding=&quot;UTF-16&quot; standalone=&quot;yes&quot;?&gt;&#10;&lt;root reqver=&quot;21047&quot;&gt;&lt;version val=&quot;23265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/m_precDefaultNumber&gt;&lt;m_precDefaultPercent&gt;&lt;m_bNumberIsYear val=&quot;1&quot;/&gt;&lt;m_chMinusSymbol&gt;-&lt;/m_chMinusSymbol&gt;&lt;m_nDecimalDigits17909 val=&quot;1&quot;/&gt;&lt;m_chDecimalSymbol17909&gt;,&lt;/m_chDecimalSymbol17909&gt;&lt;m_nGroupingDigits17909 val=&quot;3&quot;/&gt;&lt;m_chGroupingSymbol17909&gt;.&lt;/m_chGroupingSymbol17909&gt;&lt;m_strSuffix17909&gt;%&lt;/m_strSuffix17909&gt;&lt;/m_precDefaultPercent&gt;&lt;m_precDefaultDate&gt;&lt;m_bNumberIsYear val=&quot;0&quot;/&gt;&lt;m_strFormatTime&gt;%d/%m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m_strFormatTime&gt;%4&lt;/m_strFormatTime&gt;&lt;/m_precDefaultWeek&gt;&lt;m_precDefaultDay&gt;&lt;m_bNumberIsYear val=&quot;0&quot;/&gt;&lt;m_strFormatTime&gt;%#d&lt;/m_strFormatTime&gt;&lt;/m_precDefaultDay&gt;&lt;m_mruColor&gt;&lt;m_vecMRU length=&quot;7&quot;&gt;&lt;elem m_fUsage=&quot;2.98106964102776080000E+000&quot;&gt;&lt;m_msothmcolidx val=&quot;0&quot;/&gt;&lt;m_rgb r=&quot;a8&quot; g=&quot;a8&quot; b=&quot;a8&quot;/&gt;&lt;m_ppcolschidx tagver0=&quot;23004&quot; tagname0=&quot;m_ppcolschidxUNRECOGNIZED&quot; val=&quot;0&quot;/&gt;&lt;m_nBrightness val=&quot;0&quot;/&gt;&lt;/elem&gt;&lt;elem m_fUsage=&quot;1.39258214506812190000E+000&quot;&gt;&lt;m_msothmcolidx val=&quot;0&quot;/&gt;&lt;m_rgb r=&quot;60&quot; g=&quot;a6&quot; b=&quot;da&quot;/&gt;&lt;m_ppcolschidx tagver0=&quot;23004&quot; tagname0=&quot;m_ppcolschidxUNRECOGNIZED&quot; val=&quot;0&quot;/&gt;&lt;m_nBrightness val=&quot;0&quot;/&gt;&lt;/elem&gt;&lt;elem m_fUsage=&quot;1.38742048900000010000E+000&quot;&gt;&lt;m_msothmcolidx val=&quot;0&quot;/&gt;&lt;m_rgb r=&quot;d0&quot; g=&quot;d9&quot; b=&quot;3c&quot;/&gt;&lt;m_ppcolschidx tagver0=&quot;23004&quot; tagname0=&quot;m_ppcolschidxUNRECOGNIZED&quot; val=&quot;0&quot;/&gt;&lt;m_nBrightness val=&quot;0&quot;/&gt;&lt;/elem&gt;&lt;elem m_fUsage=&quot;1.33046721000000010000E+000&quot;&gt;&lt;m_msothmcolidx val=&quot;0&quot;/&gt;&lt;m_rgb r=&quot;34&quot; g=&quot;96&quot; b=&quot;51&quot;/&gt;&lt;m_ppcolschidx tagver0=&quot;23004&quot; tagname0=&quot;m_ppcolschidxUNRECOGNIZED&quot; val=&quot;0&quot;/&gt;&lt;m_nBrightness val=&quot;0&quot;/&gt;&lt;/elem&gt;&lt;elem m_fUsage=&quot;1.13439690000000030000E+000&quot;&gt;&lt;m_msothmcolidx val=&quot;0&quot;/&gt;&lt;m_rgb r=&quot;76&quot; g=&quot;76&quot; b=&quot;76&quot;/&gt;&lt;m_ppcolschidx tagver0=&quot;23004&quot; tagname0=&quot;m_ppcolschidxUNRECOGNIZED&quot; val=&quot;0&quot;/&gt;&lt;m_nBrightness val=&quot;0&quot;/&gt;&lt;/elem&gt;&lt;elem m_fUsage=&quot;5.39091362838868720000E-001&quot;&gt;&lt;m_msothmcolidx val=&quot;0&quot;/&gt;&lt;m_rgb r=&quot;52&quot; g=&quot;51&quot; b=&quot;99&quot;/&gt;&lt;m_ppcolschidx tagver0=&quot;23004&quot; tagname0=&quot;m_ppcolschidxUNRECOGNIZED&quot; val=&quot;0&quot;/&gt;&lt;m_nBrightness val=&quot;0&quot;/&gt;&lt;/elem&gt;&lt;elem m_fUsage=&quot;3.48678440100000150000E-001&quot;&gt;&lt;m_msothmcolidx val=&quot;0&quot;/&gt;&lt;m_rgb r=&quot;ab&quot; g=&quot;0&quot; b=&quot;66&quot;/&gt;&lt;m_ppcolschidx tagver0=&quot;23004&quot; tagname0=&quot;m_ppcolschidxUNRECOGNIZED&quot; val=&quot;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ING 2015 Digital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635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200"/>
          </a:lnSpc>
          <a:defRPr sz="12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36000" tIns="36000" rIns="36000" bIns="36000" rtlCol="0">
        <a:spAutoFit/>
      </a:bodyPr>
      <a:lstStyle>
        <a:defPPr>
          <a:lnSpc>
            <a:spcPts val="1200"/>
          </a:lnSpc>
          <a:defRPr sz="10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ING 2015 Digital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ING 2015 Digital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AE5912027AB44BA538E5CB0FF86EE4" ma:contentTypeVersion="0" ma:contentTypeDescription="Create a new document." ma:contentTypeScope="" ma:versionID="f3650817b58f70a4e4fd3e2469564f9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87936B9-6EFA-43E6-90D5-9149C8FA3C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0D50B5-32DF-4C99-BF37-59E33E813D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2DD8C7F-6F90-4B89-9D4E-5D032ECEBE65}">
  <ds:schemaRefs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45462</TotalTime>
  <Words>3484</Words>
  <Application>Microsoft Office PowerPoint</Application>
  <PresentationFormat>On-screen Show (16:9)</PresentationFormat>
  <Paragraphs>765</Paragraphs>
  <Slides>26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Wingdings</vt:lpstr>
      <vt:lpstr>ING Me</vt:lpstr>
      <vt:lpstr>blank</vt:lpstr>
      <vt:lpstr>think-cell Slide</vt:lpstr>
      <vt:lpstr>PSD2 API+ opportunities</vt:lpstr>
      <vt:lpstr>ING aims to build a shared solution for mandatory PSD2 APIs, where each country connects to the central infrastructure and TPPs have central entry point</vt:lpstr>
      <vt:lpstr>Current view of ING on the information and service which should be available via PIS and AIS services APIs</vt:lpstr>
      <vt:lpstr>At this moment about 50 potential API+ are identified – categories are provided below (I)</vt:lpstr>
      <vt:lpstr>At this moment about 50 potential API+ are identified – categories are provided below (II)</vt:lpstr>
      <vt:lpstr>Customer / Prospect API+</vt:lpstr>
      <vt:lpstr>Authorisation / granting API+</vt:lpstr>
      <vt:lpstr>Authorisation / granting API+</vt:lpstr>
      <vt:lpstr>Authorisation / granting API+</vt:lpstr>
      <vt:lpstr>Authentication &amp; Trust API+</vt:lpstr>
      <vt:lpstr>Authentication &amp; Trust API+</vt:lpstr>
      <vt:lpstr>Accounts and AIS API+</vt:lpstr>
      <vt:lpstr>Accounts-related API+</vt:lpstr>
      <vt:lpstr>Accounts and AIS API+</vt:lpstr>
      <vt:lpstr>Accounts and AIS API+</vt:lpstr>
      <vt:lpstr>Payments generic API+</vt:lpstr>
      <vt:lpstr>Payments generic API+</vt:lpstr>
      <vt:lpstr>Payments corporate API+</vt:lpstr>
      <vt:lpstr>Payments corporate API+</vt:lpstr>
      <vt:lpstr>Loans API+</vt:lpstr>
      <vt:lpstr>Cards API+</vt:lpstr>
      <vt:lpstr>Partner management API+</vt:lpstr>
      <vt:lpstr>Partner management API+</vt:lpstr>
      <vt:lpstr>Analytics API+</vt:lpstr>
      <vt:lpstr>Other API+</vt:lpstr>
      <vt:lpstr>Other API+</vt:lpstr>
    </vt:vector>
  </TitlesOfParts>
  <Company>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 title (28pt) over two lines or  over three lines</dc:title>
  <dc:creator>Erp, S.A.M. van (Sanne)</dc:creator>
  <cp:keywords>ING Board Templates, ING Me</cp:keywords>
  <cp:lastModifiedBy>Agarwal, S. (Sujit)</cp:lastModifiedBy>
  <cp:revision>402</cp:revision>
  <cp:lastPrinted>2017-02-14T15:11:08Z</cp:lastPrinted>
  <dcterms:created xsi:type="dcterms:W3CDTF">2016-09-20T08:06:45Z</dcterms:created>
  <dcterms:modified xsi:type="dcterms:W3CDTF">2018-06-04T07:45:22Z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0x0101009DAE5912027AB44BA538E5CB0FF86EE4</vt:lpwstr>
  </property>
</Properties>
</file>