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" ContentType="image/t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438" r:id="rId5"/>
    <p:sldId id="607" r:id="rId6"/>
    <p:sldId id="603" r:id="rId7"/>
    <p:sldId id="604" r:id="rId8"/>
    <p:sldId id="605" r:id="rId9"/>
    <p:sldId id="606" r:id="rId10"/>
    <p:sldId id="5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17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deshna  Choudhury" initials="SC" lastIdx="1" clrIdx="0">
    <p:extLst/>
  </p:cmAuthor>
  <p:cmAuthor id="2" name="Udipta Datta" initials="UD" lastIdx="1" clrIdx="1">
    <p:extLst/>
  </p:cmAuthor>
  <p:cmAuthor id="3" name="Rahul Mohan" initials="RM" lastIdx="13" clrIdx="2">
    <p:extLst/>
  </p:cmAuthor>
  <p:cmAuthor id="4" name="Varun  G" initials="VG" lastIdx="6" clrIdx="3">
    <p:extLst/>
  </p:cmAuthor>
  <p:cmAuthor id="5" name="Prachi  Shenoy" initials="PS" lastIdx="1" clrIdx="4">
    <p:extLst>
      <p:ext uri="{19B8F6BF-5375-455C-9EA6-DF929625EA0E}">
        <p15:presenceInfo xmlns:p15="http://schemas.microsoft.com/office/powerpoint/2012/main" userId="S-1-5-21-1801674531-1177238915-682003330-14036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183"/>
    <a:srgbClr val="ED7D31"/>
    <a:srgbClr val="D2DEEF"/>
    <a:srgbClr val="2E75B6"/>
    <a:srgbClr val="800080"/>
    <a:srgbClr val="CC00CC"/>
    <a:srgbClr val="00B0F0"/>
    <a:srgbClr val="FF9900"/>
    <a:srgbClr val="C5FFC5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38" autoAdjust="0"/>
    <p:restoredTop sz="89767" autoAdjust="0"/>
  </p:normalViewPr>
  <p:slideViewPr>
    <p:cSldViewPr snapToGrid="0">
      <p:cViewPr varScale="1">
        <p:scale>
          <a:sx n="83" d="100"/>
          <a:sy n="83" d="100"/>
        </p:scale>
        <p:origin x="1008" y="84"/>
      </p:cViewPr>
      <p:guideLst>
        <p:guide orient="horz" pos="2160"/>
        <p:guide pos="3840"/>
        <p:guide orient="horz" pos="217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21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BFC8AD-100A-4D1F-A984-01DD8A6FAEC0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C3062D81-EF23-4BB4-8101-3D265C6DBCEC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rPr>
            <a:t>Onboarding Portal</a:t>
          </a:r>
        </a:p>
        <a:p>
          <a:r>
            <a:rPr lang="en-US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rPr>
            <a:t>Migration</a:t>
          </a:r>
          <a:endParaRPr lang="nl-NL" dirty="0"/>
        </a:p>
      </dgm:t>
    </dgm:pt>
    <dgm:pt modelId="{429194BB-5136-40FB-920F-CEE9F6D8C925}" type="parTrans" cxnId="{3B39FA59-1467-4A70-8EE0-1CB1549D6504}">
      <dgm:prSet/>
      <dgm:spPr/>
      <dgm:t>
        <a:bodyPr/>
        <a:lstStyle/>
        <a:p>
          <a:endParaRPr lang="nl-NL"/>
        </a:p>
      </dgm:t>
    </dgm:pt>
    <dgm:pt modelId="{88F1F6E6-5BE1-4E94-B4A5-C3EA23AC750B}" type="sibTrans" cxnId="{3B39FA59-1467-4A70-8EE0-1CB1549D6504}">
      <dgm:prSet/>
      <dgm:spPr/>
      <dgm:t>
        <a:bodyPr/>
        <a:lstStyle/>
        <a:p>
          <a:endParaRPr lang="nl-NL"/>
        </a:p>
      </dgm:t>
    </dgm:pt>
    <dgm:pt modelId="{05BD215D-8A29-4674-BDF2-B2D79B520CDE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GB" b="1" dirty="0" smtClean="0"/>
            <a:t>Financial Market</a:t>
          </a:r>
        </a:p>
        <a:p>
          <a:r>
            <a:rPr lang="en-GB" dirty="0" smtClean="0"/>
            <a:t>Current knowledge on FM for end to end system &amp; Business</a:t>
          </a:r>
          <a:endParaRPr lang="nl-NL" dirty="0"/>
        </a:p>
      </dgm:t>
    </dgm:pt>
    <dgm:pt modelId="{FD1B26C8-342D-4645-B6B5-88CF92FACEF7}" type="parTrans" cxnId="{D74FE996-B389-4729-8AE8-A52B3147EA0F}">
      <dgm:prSet/>
      <dgm:spPr/>
      <dgm:t>
        <a:bodyPr/>
        <a:lstStyle/>
        <a:p>
          <a:endParaRPr lang="nl-NL"/>
        </a:p>
      </dgm:t>
    </dgm:pt>
    <dgm:pt modelId="{851F7D00-9B29-4259-A355-646538BAD758}" type="sibTrans" cxnId="{D74FE996-B389-4729-8AE8-A52B3147EA0F}">
      <dgm:prSet/>
      <dgm:spPr/>
      <dgm:t>
        <a:bodyPr/>
        <a:lstStyle/>
        <a:p>
          <a:endParaRPr lang="nl-NL"/>
        </a:p>
      </dgm:t>
    </dgm:pt>
    <dgm:pt modelId="{168E2797-AD5F-4424-9F01-0A9E3DB2DB0F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nl-NL" sz="900" b="1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rPr>
            <a:t>TCS - ING BE</a:t>
          </a:r>
          <a:endParaRPr lang="nl-NL" sz="900" dirty="0" smtClean="0">
            <a:solidFill>
              <a:prstClr val="white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9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rPr>
            <a:t>Learnings, Tools, Consulting leverage the technical Knowledge</a:t>
          </a:r>
          <a:endParaRPr lang="nl-NL" sz="900" dirty="0"/>
        </a:p>
      </dgm:t>
    </dgm:pt>
    <dgm:pt modelId="{CCFDF495-353B-4673-B19C-CFD2EE7F8012}" type="parTrans" cxnId="{8BDAA083-B7AD-4947-8CEC-7D801E178434}">
      <dgm:prSet/>
      <dgm:spPr/>
      <dgm:t>
        <a:bodyPr/>
        <a:lstStyle/>
        <a:p>
          <a:endParaRPr lang="nl-NL"/>
        </a:p>
      </dgm:t>
    </dgm:pt>
    <dgm:pt modelId="{0168DCAE-CD96-4A99-8DBC-7298991834D3}" type="sibTrans" cxnId="{8BDAA083-B7AD-4947-8CEC-7D801E178434}">
      <dgm:prSet/>
      <dgm:spPr/>
      <dgm:t>
        <a:bodyPr/>
        <a:lstStyle/>
        <a:p>
          <a:endParaRPr lang="nl-NL"/>
        </a:p>
      </dgm:t>
    </dgm:pt>
    <dgm:pt modelId="{1BF508FE-EE10-4083-9A4C-C01AA3828A0C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GB" sz="1000" b="1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rPr>
            <a:t>TCS Presence in all connected system with TPA.</a:t>
          </a:r>
          <a:endParaRPr lang="nl-NL" sz="1000" b="1" dirty="0" smtClean="0">
            <a:solidFill>
              <a:prstClr val="white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6D0985-3737-434B-893F-B9465515F71E}" type="parTrans" cxnId="{19FFFF64-D127-469A-BF68-7AEB2C71E6E7}">
      <dgm:prSet/>
      <dgm:spPr/>
      <dgm:t>
        <a:bodyPr/>
        <a:lstStyle/>
        <a:p>
          <a:endParaRPr lang="nl-NL"/>
        </a:p>
      </dgm:t>
    </dgm:pt>
    <dgm:pt modelId="{06D4DBBE-4DAD-4784-BCB7-6CC3338A63F6}" type="sibTrans" cxnId="{19FFFF64-D127-469A-BF68-7AEB2C71E6E7}">
      <dgm:prSet/>
      <dgm:spPr/>
      <dgm:t>
        <a:bodyPr/>
        <a:lstStyle/>
        <a:p>
          <a:endParaRPr lang="nl-NL"/>
        </a:p>
      </dgm:t>
    </dgm:pt>
    <dgm:pt modelId="{B4D69285-70BB-49B6-911E-69BC4F4960EC}">
      <dgm:prSet phldrT="[Text]"/>
      <dgm:spPr>
        <a:solidFill>
          <a:srgbClr val="0070C0"/>
        </a:solidFill>
      </dgm:spPr>
      <dgm:t>
        <a:bodyPr/>
        <a:lstStyle/>
        <a:p>
          <a:r>
            <a:rPr lang="nl-NL" b="1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rPr>
            <a:t>IT4IT</a:t>
          </a:r>
          <a:endParaRPr lang="nl-NL" dirty="0" smtClean="0">
            <a:solidFill>
              <a:prstClr val="white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rPr>
            <a:t>Complete Continuous Delivery, Monitoring Consulting, Innovation</a:t>
          </a:r>
          <a:endParaRPr lang="nl-NL" dirty="0"/>
        </a:p>
      </dgm:t>
    </dgm:pt>
    <dgm:pt modelId="{DBE50CD6-2D77-4000-B125-C45329EA621C}" type="parTrans" cxnId="{73D74A5E-63F0-46F3-B197-5606738B1871}">
      <dgm:prSet/>
      <dgm:spPr/>
      <dgm:t>
        <a:bodyPr/>
        <a:lstStyle/>
        <a:p>
          <a:endParaRPr lang="nl-NL"/>
        </a:p>
      </dgm:t>
    </dgm:pt>
    <dgm:pt modelId="{547EC2AD-0EFE-401A-8CEA-4277E66C0F04}" type="sibTrans" cxnId="{73D74A5E-63F0-46F3-B197-5606738B1871}">
      <dgm:prSet/>
      <dgm:spPr/>
      <dgm:t>
        <a:bodyPr/>
        <a:lstStyle/>
        <a:p>
          <a:endParaRPr lang="nl-NL"/>
        </a:p>
      </dgm:t>
    </dgm:pt>
    <dgm:pt modelId="{D5BB4D33-C2E9-461B-8E25-F25B33B2EB8D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GB" b="1" dirty="0" smtClean="0"/>
            <a:t>Way of Working</a:t>
          </a:r>
        </a:p>
        <a:p>
          <a:r>
            <a:rPr lang="en-GB" dirty="0" smtClean="0"/>
            <a:t>Understanding of ING way of working &amp; Process</a:t>
          </a:r>
          <a:endParaRPr lang="nl-NL" dirty="0"/>
        </a:p>
      </dgm:t>
    </dgm:pt>
    <dgm:pt modelId="{52495253-870B-44D7-9E57-941D647AC9B6}" type="parTrans" cxnId="{B497278A-F6B3-43EF-A2DB-403D2C60D7C5}">
      <dgm:prSet/>
      <dgm:spPr/>
      <dgm:t>
        <a:bodyPr/>
        <a:lstStyle/>
        <a:p>
          <a:endParaRPr lang="nl-NL"/>
        </a:p>
      </dgm:t>
    </dgm:pt>
    <dgm:pt modelId="{95E1C232-81AE-47E0-87D1-4F762DC0509B}" type="sibTrans" cxnId="{B497278A-F6B3-43EF-A2DB-403D2C60D7C5}">
      <dgm:prSet/>
      <dgm:spPr/>
      <dgm:t>
        <a:bodyPr/>
        <a:lstStyle/>
        <a:p>
          <a:endParaRPr lang="nl-NL"/>
        </a:p>
      </dgm:t>
    </dgm:pt>
    <dgm:pt modelId="{22BBA247-09A4-4967-B08E-FBD77B2DAAB0}" type="pres">
      <dgm:prSet presAssocID="{86BFC8AD-100A-4D1F-A984-01DD8A6FAEC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570B2E1A-CD64-49CC-B99C-2317B3BF8356}" type="pres">
      <dgm:prSet presAssocID="{C3062D81-EF23-4BB4-8101-3D265C6DBCEC}" presName="centerShape" presStyleLbl="node0" presStyleIdx="0" presStyleCnt="1" custScaleX="57832" custScaleY="79829" custLinFactNeighborX="1386" custLinFactNeighborY="-4434"/>
      <dgm:spPr/>
      <dgm:t>
        <a:bodyPr/>
        <a:lstStyle/>
        <a:p>
          <a:endParaRPr lang="nl-NL"/>
        </a:p>
      </dgm:t>
    </dgm:pt>
    <dgm:pt modelId="{66A14DB1-0C7E-401F-97A9-1BDA4C2C0B3A}" type="pres">
      <dgm:prSet presAssocID="{05BD215D-8A29-4674-BDF2-B2D79B520CDE}" presName="node" presStyleLbl="node1" presStyleIdx="0" presStyleCnt="5" custScaleX="223196" custRadScaleRad="92247" custRadScaleInc="-2869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0774849B-344C-4602-BB77-0E6FD9787CD7}" type="pres">
      <dgm:prSet presAssocID="{05BD215D-8A29-4674-BDF2-B2D79B520CDE}" presName="dummy" presStyleCnt="0"/>
      <dgm:spPr/>
    </dgm:pt>
    <dgm:pt modelId="{78B5D5B4-1F2E-4F3E-8394-E6286603AE5B}" type="pres">
      <dgm:prSet presAssocID="{851F7D00-9B29-4259-A355-646538BAD758}" presName="sibTrans" presStyleLbl="sibTrans2D1" presStyleIdx="0" presStyleCnt="5"/>
      <dgm:spPr/>
      <dgm:t>
        <a:bodyPr/>
        <a:lstStyle/>
        <a:p>
          <a:endParaRPr lang="nl-NL"/>
        </a:p>
      </dgm:t>
    </dgm:pt>
    <dgm:pt modelId="{38260E4A-1DA1-456B-8572-D6EE9560243F}" type="pres">
      <dgm:prSet presAssocID="{D5BB4D33-C2E9-461B-8E25-F25B33B2EB8D}" presName="node" presStyleLbl="node1" presStyleIdx="1" presStyleCnt="5" custScaleX="217754" custRadScaleRad="107011" custRadScaleInc="-119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2AD6B6C7-6106-4679-979E-F48BD4ADFF09}" type="pres">
      <dgm:prSet presAssocID="{D5BB4D33-C2E9-461B-8E25-F25B33B2EB8D}" presName="dummy" presStyleCnt="0"/>
      <dgm:spPr/>
    </dgm:pt>
    <dgm:pt modelId="{19F228EB-64D5-4FD9-928C-0C38E5AFF611}" type="pres">
      <dgm:prSet presAssocID="{95E1C232-81AE-47E0-87D1-4F762DC0509B}" presName="sibTrans" presStyleLbl="sibTrans2D1" presStyleIdx="1" presStyleCnt="5"/>
      <dgm:spPr/>
      <dgm:t>
        <a:bodyPr/>
        <a:lstStyle/>
        <a:p>
          <a:endParaRPr lang="nl-NL"/>
        </a:p>
      </dgm:t>
    </dgm:pt>
    <dgm:pt modelId="{9FE3E1D4-A393-4A99-A49A-FA21E57ED049}" type="pres">
      <dgm:prSet presAssocID="{168E2797-AD5F-4424-9F01-0A9E3DB2DB0F}" presName="node" presStyleLbl="node1" presStyleIdx="2" presStyleCnt="5" custScaleX="223196" custRadScaleRad="93518" custRadScaleInc="-89071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5842FF57-9174-4F89-BFDA-B265F932EE4B}" type="pres">
      <dgm:prSet presAssocID="{168E2797-AD5F-4424-9F01-0A9E3DB2DB0F}" presName="dummy" presStyleCnt="0"/>
      <dgm:spPr/>
    </dgm:pt>
    <dgm:pt modelId="{41E02E8A-B64A-40B1-8A7C-9BDCAF34D442}" type="pres">
      <dgm:prSet presAssocID="{0168DCAE-CD96-4A99-8DBC-7298991834D3}" presName="sibTrans" presStyleLbl="sibTrans2D1" presStyleIdx="2" presStyleCnt="5"/>
      <dgm:spPr/>
      <dgm:t>
        <a:bodyPr/>
        <a:lstStyle/>
        <a:p>
          <a:endParaRPr lang="nl-NL"/>
        </a:p>
      </dgm:t>
    </dgm:pt>
    <dgm:pt modelId="{DF84B0BD-14B4-4F62-ABBE-6EA09CD0C1B0}" type="pres">
      <dgm:prSet presAssocID="{1BF508FE-EE10-4083-9A4C-C01AA3828A0C}" presName="node" presStyleLbl="node1" presStyleIdx="3" presStyleCnt="5" custScaleX="223196" custRadScaleRad="93503" custRadScaleInc="78822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CBE981F2-745E-4CCE-91D1-774FC1025202}" type="pres">
      <dgm:prSet presAssocID="{1BF508FE-EE10-4083-9A4C-C01AA3828A0C}" presName="dummy" presStyleCnt="0"/>
      <dgm:spPr/>
    </dgm:pt>
    <dgm:pt modelId="{A36821D7-553A-4E22-88D3-B761C31D6EB9}" type="pres">
      <dgm:prSet presAssocID="{06D4DBBE-4DAD-4784-BCB7-6CC3338A63F6}" presName="sibTrans" presStyleLbl="sibTrans2D1" presStyleIdx="3" presStyleCnt="5"/>
      <dgm:spPr/>
      <dgm:t>
        <a:bodyPr/>
        <a:lstStyle/>
        <a:p>
          <a:endParaRPr lang="nl-NL"/>
        </a:p>
      </dgm:t>
    </dgm:pt>
    <dgm:pt modelId="{563079DF-97F9-4C8C-B2DA-9DCEBEEF686C}" type="pres">
      <dgm:prSet presAssocID="{B4D69285-70BB-49B6-911E-69BC4F4960EC}" presName="node" presStyleLbl="node1" presStyleIdx="4" presStyleCnt="5" custScaleX="223196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3FC34FBA-06B5-49CD-ABE0-F958AE349C98}" type="pres">
      <dgm:prSet presAssocID="{B4D69285-70BB-49B6-911E-69BC4F4960EC}" presName="dummy" presStyleCnt="0"/>
      <dgm:spPr/>
    </dgm:pt>
    <dgm:pt modelId="{E7E50D74-DA46-443F-AFE7-03E89AFC50DD}" type="pres">
      <dgm:prSet presAssocID="{547EC2AD-0EFE-401A-8CEA-4277E66C0F04}" presName="sibTrans" presStyleLbl="sibTrans2D1" presStyleIdx="4" presStyleCnt="5"/>
      <dgm:spPr/>
      <dgm:t>
        <a:bodyPr/>
        <a:lstStyle/>
        <a:p>
          <a:endParaRPr lang="nl-NL"/>
        </a:p>
      </dgm:t>
    </dgm:pt>
  </dgm:ptLst>
  <dgm:cxnLst>
    <dgm:cxn modelId="{8BA9D787-3C98-47E4-9C67-B34A67C919E0}" type="presOf" srcId="{05BD215D-8A29-4674-BDF2-B2D79B520CDE}" destId="{66A14DB1-0C7E-401F-97A9-1BDA4C2C0B3A}" srcOrd="0" destOrd="0" presId="urn:microsoft.com/office/officeart/2005/8/layout/radial6"/>
    <dgm:cxn modelId="{D74FE996-B389-4729-8AE8-A52B3147EA0F}" srcId="{C3062D81-EF23-4BB4-8101-3D265C6DBCEC}" destId="{05BD215D-8A29-4674-BDF2-B2D79B520CDE}" srcOrd="0" destOrd="0" parTransId="{FD1B26C8-342D-4645-B6B5-88CF92FACEF7}" sibTransId="{851F7D00-9B29-4259-A355-646538BAD758}"/>
    <dgm:cxn modelId="{8BDAA083-B7AD-4947-8CEC-7D801E178434}" srcId="{C3062D81-EF23-4BB4-8101-3D265C6DBCEC}" destId="{168E2797-AD5F-4424-9F01-0A9E3DB2DB0F}" srcOrd="2" destOrd="0" parTransId="{CCFDF495-353B-4673-B19C-CFD2EE7F8012}" sibTransId="{0168DCAE-CD96-4A99-8DBC-7298991834D3}"/>
    <dgm:cxn modelId="{1F1EC865-302A-4DA1-8A49-19BF7A92D215}" type="presOf" srcId="{168E2797-AD5F-4424-9F01-0A9E3DB2DB0F}" destId="{9FE3E1D4-A393-4A99-A49A-FA21E57ED049}" srcOrd="0" destOrd="0" presId="urn:microsoft.com/office/officeart/2005/8/layout/radial6"/>
    <dgm:cxn modelId="{A1E575E3-24B9-4228-8488-802D6CE6BFA4}" type="presOf" srcId="{547EC2AD-0EFE-401A-8CEA-4277E66C0F04}" destId="{E7E50D74-DA46-443F-AFE7-03E89AFC50DD}" srcOrd="0" destOrd="0" presId="urn:microsoft.com/office/officeart/2005/8/layout/radial6"/>
    <dgm:cxn modelId="{F8CEDCBF-73CE-4AAE-B73C-0A0BEA3BECAA}" type="presOf" srcId="{C3062D81-EF23-4BB4-8101-3D265C6DBCEC}" destId="{570B2E1A-CD64-49CC-B99C-2317B3BF8356}" srcOrd="0" destOrd="0" presId="urn:microsoft.com/office/officeart/2005/8/layout/radial6"/>
    <dgm:cxn modelId="{2F98FA6C-79A1-4CAC-87BA-BC053D8B3D2F}" type="presOf" srcId="{D5BB4D33-C2E9-461B-8E25-F25B33B2EB8D}" destId="{38260E4A-1DA1-456B-8572-D6EE9560243F}" srcOrd="0" destOrd="0" presId="urn:microsoft.com/office/officeart/2005/8/layout/radial6"/>
    <dgm:cxn modelId="{F914722E-1D2F-452F-9152-8A7F91161202}" type="presOf" srcId="{1BF508FE-EE10-4083-9A4C-C01AA3828A0C}" destId="{DF84B0BD-14B4-4F62-ABBE-6EA09CD0C1B0}" srcOrd="0" destOrd="0" presId="urn:microsoft.com/office/officeart/2005/8/layout/radial6"/>
    <dgm:cxn modelId="{73D74A5E-63F0-46F3-B197-5606738B1871}" srcId="{C3062D81-EF23-4BB4-8101-3D265C6DBCEC}" destId="{B4D69285-70BB-49B6-911E-69BC4F4960EC}" srcOrd="4" destOrd="0" parTransId="{DBE50CD6-2D77-4000-B125-C45329EA621C}" sibTransId="{547EC2AD-0EFE-401A-8CEA-4277E66C0F04}"/>
    <dgm:cxn modelId="{EDC7E4C3-9DC4-43F7-B543-5BF815A1E371}" type="presOf" srcId="{95E1C232-81AE-47E0-87D1-4F762DC0509B}" destId="{19F228EB-64D5-4FD9-928C-0C38E5AFF611}" srcOrd="0" destOrd="0" presId="urn:microsoft.com/office/officeart/2005/8/layout/radial6"/>
    <dgm:cxn modelId="{CB04BC9A-3841-4D39-AEA7-09230803DD1F}" type="presOf" srcId="{86BFC8AD-100A-4D1F-A984-01DD8A6FAEC0}" destId="{22BBA247-09A4-4967-B08E-FBD77B2DAAB0}" srcOrd="0" destOrd="0" presId="urn:microsoft.com/office/officeart/2005/8/layout/radial6"/>
    <dgm:cxn modelId="{19FFFF64-D127-469A-BF68-7AEB2C71E6E7}" srcId="{C3062D81-EF23-4BB4-8101-3D265C6DBCEC}" destId="{1BF508FE-EE10-4083-9A4C-C01AA3828A0C}" srcOrd="3" destOrd="0" parTransId="{7D6D0985-3737-434B-893F-B9465515F71E}" sibTransId="{06D4DBBE-4DAD-4784-BCB7-6CC3338A63F6}"/>
    <dgm:cxn modelId="{88B096EC-49E1-4079-A39C-36E2C1B0F356}" type="presOf" srcId="{0168DCAE-CD96-4A99-8DBC-7298991834D3}" destId="{41E02E8A-B64A-40B1-8A7C-9BDCAF34D442}" srcOrd="0" destOrd="0" presId="urn:microsoft.com/office/officeart/2005/8/layout/radial6"/>
    <dgm:cxn modelId="{3D6B504D-B757-41F4-B458-B2D74E029B78}" type="presOf" srcId="{851F7D00-9B29-4259-A355-646538BAD758}" destId="{78B5D5B4-1F2E-4F3E-8394-E6286603AE5B}" srcOrd="0" destOrd="0" presId="urn:microsoft.com/office/officeart/2005/8/layout/radial6"/>
    <dgm:cxn modelId="{3B39FA59-1467-4A70-8EE0-1CB1549D6504}" srcId="{86BFC8AD-100A-4D1F-A984-01DD8A6FAEC0}" destId="{C3062D81-EF23-4BB4-8101-3D265C6DBCEC}" srcOrd="0" destOrd="0" parTransId="{429194BB-5136-40FB-920F-CEE9F6D8C925}" sibTransId="{88F1F6E6-5BE1-4E94-B4A5-C3EA23AC750B}"/>
    <dgm:cxn modelId="{90F876D7-467C-409B-A197-236E9439433C}" type="presOf" srcId="{06D4DBBE-4DAD-4784-BCB7-6CC3338A63F6}" destId="{A36821D7-553A-4E22-88D3-B761C31D6EB9}" srcOrd="0" destOrd="0" presId="urn:microsoft.com/office/officeart/2005/8/layout/radial6"/>
    <dgm:cxn modelId="{C92ED1F6-BA8C-4977-9D39-A005C01DE5CC}" type="presOf" srcId="{B4D69285-70BB-49B6-911E-69BC4F4960EC}" destId="{563079DF-97F9-4C8C-B2DA-9DCEBEEF686C}" srcOrd="0" destOrd="0" presId="urn:microsoft.com/office/officeart/2005/8/layout/radial6"/>
    <dgm:cxn modelId="{B497278A-F6B3-43EF-A2DB-403D2C60D7C5}" srcId="{C3062D81-EF23-4BB4-8101-3D265C6DBCEC}" destId="{D5BB4D33-C2E9-461B-8E25-F25B33B2EB8D}" srcOrd="1" destOrd="0" parTransId="{52495253-870B-44D7-9E57-941D647AC9B6}" sibTransId="{95E1C232-81AE-47E0-87D1-4F762DC0509B}"/>
    <dgm:cxn modelId="{26C87BCC-5C4B-4E74-B51F-12B61215885D}" type="presParOf" srcId="{22BBA247-09A4-4967-B08E-FBD77B2DAAB0}" destId="{570B2E1A-CD64-49CC-B99C-2317B3BF8356}" srcOrd="0" destOrd="0" presId="urn:microsoft.com/office/officeart/2005/8/layout/radial6"/>
    <dgm:cxn modelId="{FD626A76-004C-4C31-A880-7A3DD7556EBF}" type="presParOf" srcId="{22BBA247-09A4-4967-B08E-FBD77B2DAAB0}" destId="{66A14DB1-0C7E-401F-97A9-1BDA4C2C0B3A}" srcOrd="1" destOrd="0" presId="urn:microsoft.com/office/officeart/2005/8/layout/radial6"/>
    <dgm:cxn modelId="{8CE65F30-59CA-4BA8-AB9C-7D54DF53AE11}" type="presParOf" srcId="{22BBA247-09A4-4967-B08E-FBD77B2DAAB0}" destId="{0774849B-344C-4602-BB77-0E6FD9787CD7}" srcOrd="2" destOrd="0" presId="urn:microsoft.com/office/officeart/2005/8/layout/radial6"/>
    <dgm:cxn modelId="{596DB323-A66C-4541-A044-2D36F0B408FD}" type="presParOf" srcId="{22BBA247-09A4-4967-B08E-FBD77B2DAAB0}" destId="{78B5D5B4-1F2E-4F3E-8394-E6286603AE5B}" srcOrd="3" destOrd="0" presId="urn:microsoft.com/office/officeart/2005/8/layout/radial6"/>
    <dgm:cxn modelId="{15D976A2-15E5-490E-A209-F2050A823839}" type="presParOf" srcId="{22BBA247-09A4-4967-B08E-FBD77B2DAAB0}" destId="{38260E4A-1DA1-456B-8572-D6EE9560243F}" srcOrd="4" destOrd="0" presId="urn:microsoft.com/office/officeart/2005/8/layout/radial6"/>
    <dgm:cxn modelId="{63BA5E5C-041D-4E02-9202-C292BEE3104D}" type="presParOf" srcId="{22BBA247-09A4-4967-B08E-FBD77B2DAAB0}" destId="{2AD6B6C7-6106-4679-979E-F48BD4ADFF09}" srcOrd="5" destOrd="0" presId="urn:microsoft.com/office/officeart/2005/8/layout/radial6"/>
    <dgm:cxn modelId="{52023EE8-AEB6-4C96-8069-242A490171EA}" type="presParOf" srcId="{22BBA247-09A4-4967-B08E-FBD77B2DAAB0}" destId="{19F228EB-64D5-4FD9-928C-0C38E5AFF611}" srcOrd="6" destOrd="0" presId="urn:microsoft.com/office/officeart/2005/8/layout/radial6"/>
    <dgm:cxn modelId="{CC26296C-5659-47D8-B37E-A86D3F131B2F}" type="presParOf" srcId="{22BBA247-09A4-4967-B08E-FBD77B2DAAB0}" destId="{9FE3E1D4-A393-4A99-A49A-FA21E57ED049}" srcOrd="7" destOrd="0" presId="urn:microsoft.com/office/officeart/2005/8/layout/radial6"/>
    <dgm:cxn modelId="{43C99BDD-50BA-496F-B01D-2238BAF943EC}" type="presParOf" srcId="{22BBA247-09A4-4967-B08E-FBD77B2DAAB0}" destId="{5842FF57-9174-4F89-BFDA-B265F932EE4B}" srcOrd="8" destOrd="0" presId="urn:microsoft.com/office/officeart/2005/8/layout/radial6"/>
    <dgm:cxn modelId="{18B40F6B-CC16-479F-A72F-F33CEBE3E807}" type="presParOf" srcId="{22BBA247-09A4-4967-B08E-FBD77B2DAAB0}" destId="{41E02E8A-B64A-40B1-8A7C-9BDCAF34D442}" srcOrd="9" destOrd="0" presId="urn:microsoft.com/office/officeart/2005/8/layout/radial6"/>
    <dgm:cxn modelId="{1A679EB4-F419-48A0-B6E9-A8F021851A1D}" type="presParOf" srcId="{22BBA247-09A4-4967-B08E-FBD77B2DAAB0}" destId="{DF84B0BD-14B4-4F62-ABBE-6EA09CD0C1B0}" srcOrd="10" destOrd="0" presId="urn:microsoft.com/office/officeart/2005/8/layout/radial6"/>
    <dgm:cxn modelId="{6BED6647-A0AB-4128-A012-E823584E9313}" type="presParOf" srcId="{22BBA247-09A4-4967-B08E-FBD77B2DAAB0}" destId="{CBE981F2-745E-4CCE-91D1-774FC1025202}" srcOrd="11" destOrd="0" presId="urn:microsoft.com/office/officeart/2005/8/layout/radial6"/>
    <dgm:cxn modelId="{C99D6135-2CF2-47A5-A5ED-9CCA737DCF3A}" type="presParOf" srcId="{22BBA247-09A4-4967-B08E-FBD77B2DAAB0}" destId="{A36821D7-553A-4E22-88D3-B761C31D6EB9}" srcOrd="12" destOrd="0" presId="urn:microsoft.com/office/officeart/2005/8/layout/radial6"/>
    <dgm:cxn modelId="{43290795-172D-4EF1-B06A-ED94FD5806E2}" type="presParOf" srcId="{22BBA247-09A4-4967-B08E-FBD77B2DAAB0}" destId="{563079DF-97F9-4C8C-B2DA-9DCEBEEF686C}" srcOrd="13" destOrd="0" presId="urn:microsoft.com/office/officeart/2005/8/layout/radial6"/>
    <dgm:cxn modelId="{257736AA-31BA-4F00-9E1D-CF2450C84884}" type="presParOf" srcId="{22BBA247-09A4-4967-B08E-FBD77B2DAAB0}" destId="{3FC34FBA-06B5-49CD-ABE0-F958AE349C98}" srcOrd="14" destOrd="0" presId="urn:microsoft.com/office/officeart/2005/8/layout/radial6"/>
    <dgm:cxn modelId="{8848023E-F01C-4701-8F06-9BCAAB07AFC3}" type="presParOf" srcId="{22BBA247-09A4-4967-B08E-FBD77B2DAAB0}" destId="{E7E50D74-DA46-443F-AFE7-03E89AFC50DD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50D74-DA46-443F-AFE7-03E89AFC50DD}">
      <dsp:nvSpPr>
        <dsp:cNvPr id="0" name=""/>
        <dsp:cNvSpPr/>
      </dsp:nvSpPr>
      <dsp:spPr>
        <a:xfrm>
          <a:off x="3273952" y="724171"/>
          <a:ext cx="3854802" cy="3854802"/>
        </a:xfrm>
        <a:prstGeom prst="blockArc">
          <a:avLst>
            <a:gd name="adj1" fmla="val 12164056"/>
            <a:gd name="adj2" fmla="val 16260726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821D7-553A-4E22-88D3-B761C31D6EB9}">
      <dsp:nvSpPr>
        <dsp:cNvPr id="0" name=""/>
        <dsp:cNvSpPr/>
      </dsp:nvSpPr>
      <dsp:spPr>
        <a:xfrm>
          <a:off x="3369800" y="429399"/>
          <a:ext cx="3854802" cy="3854802"/>
        </a:xfrm>
        <a:prstGeom prst="blockArc">
          <a:avLst>
            <a:gd name="adj1" fmla="val 8516133"/>
            <a:gd name="adj2" fmla="val 11597421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02E8A-B64A-40B1-8A7C-9BDCAF34D442}">
      <dsp:nvSpPr>
        <dsp:cNvPr id="0" name=""/>
        <dsp:cNvSpPr/>
      </dsp:nvSpPr>
      <dsp:spPr>
        <a:xfrm>
          <a:off x="3323850" y="373001"/>
          <a:ext cx="3854802" cy="3854802"/>
        </a:xfrm>
        <a:prstGeom prst="blockArc">
          <a:avLst>
            <a:gd name="adj1" fmla="val 2269495"/>
            <a:gd name="adj2" fmla="val 8383289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228EB-64D5-4FD9-928C-0C38E5AFF611}">
      <dsp:nvSpPr>
        <dsp:cNvPr id="0" name=""/>
        <dsp:cNvSpPr/>
      </dsp:nvSpPr>
      <dsp:spPr>
        <a:xfrm>
          <a:off x="3391390" y="290901"/>
          <a:ext cx="3854802" cy="3854802"/>
        </a:xfrm>
        <a:prstGeom prst="blockArc">
          <a:avLst>
            <a:gd name="adj1" fmla="val 20983077"/>
            <a:gd name="adj2" fmla="val 2463645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B5D5B4-1F2E-4F3E-8394-E6286603AE5B}">
      <dsp:nvSpPr>
        <dsp:cNvPr id="0" name=""/>
        <dsp:cNvSpPr/>
      </dsp:nvSpPr>
      <dsp:spPr>
        <a:xfrm>
          <a:off x="3520278" y="712369"/>
          <a:ext cx="3854802" cy="3854802"/>
        </a:xfrm>
        <a:prstGeom prst="blockArc">
          <a:avLst>
            <a:gd name="adj1" fmla="val 15810098"/>
            <a:gd name="adj2" fmla="val 20176448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0B2E1A-CD64-49CC-B99C-2317B3BF8356}">
      <dsp:nvSpPr>
        <dsp:cNvPr id="0" name=""/>
        <dsp:cNvSpPr/>
      </dsp:nvSpPr>
      <dsp:spPr>
        <a:xfrm>
          <a:off x="4794355" y="1630268"/>
          <a:ext cx="1026622" cy="1417108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rPr>
            <a:t>Onboarding Portal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rPr>
            <a:t>Migration</a:t>
          </a:r>
          <a:endParaRPr lang="nl-NL" sz="1000" kern="1200" dirty="0"/>
        </a:p>
      </dsp:txBody>
      <dsp:txXfrm>
        <a:off x="4944700" y="1837799"/>
        <a:ext cx="725932" cy="1002046"/>
      </dsp:txXfrm>
    </dsp:sp>
    <dsp:sp modelId="{66A14DB1-0C7E-401F-97A9-1BDA4C2C0B3A}">
      <dsp:nvSpPr>
        <dsp:cNvPr id="0" name=""/>
        <dsp:cNvSpPr/>
      </dsp:nvSpPr>
      <dsp:spPr>
        <a:xfrm>
          <a:off x="3847862" y="147886"/>
          <a:ext cx="2773492" cy="1242626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b="1" kern="1200" dirty="0" smtClean="0"/>
            <a:t>Financial Market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Current knowledge on FM for end to end system &amp; Business</a:t>
          </a:r>
          <a:endParaRPr lang="nl-NL" sz="1000" kern="1200" dirty="0"/>
        </a:p>
      </dsp:txBody>
      <dsp:txXfrm>
        <a:off x="4254030" y="329864"/>
        <a:ext cx="1961156" cy="878670"/>
      </dsp:txXfrm>
    </dsp:sp>
    <dsp:sp modelId="{38260E4A-1DA1-456B-8572-D6EE9560243F}">
      <dsp:nvSpPr>
        <dsp:cNvPr id="0" name=""/>
        <dsp:cNvSpPr/>
      </dsp:nvSpPr>
      <dsp:spPr>
        <a:xfrm>
          <a:off x="5818290" y="1260945"/>
          <a:ext cx="2705868" cy="1242626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b="1" kern="1200" dirty="0" smtClean="0"/>
            <a:t>Way of Working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Understanding of ING way of working &amp; Process</a:t>
          </a:r>
          <a:endParaRPr lang="nl-NL" sz="1000" kern="1200" dirty="0"/>
        </a:p>
      </dsp:txBody>
      <dsp:txXfrm>
        <a:off x="6214555" y="1442923"/>
        <a:ext cx="1913338" cy="878670"/>
      </dsp:txXfrm>
    </dsp:sp>
    <dsp:sp modelId="{9FE3E1D4-A393-4A99-A49A-FA21E57ED049}">
      <dsp:nvSpPr>
        <dsp:cNvPr id="0" name=""/>
        <dsp:cNvSpPr/>
      </dsp:nvSpPr>
      <dsp:spPr>
        <a:xfrm>
          <a:off x="5351601" y="2833636"/>
          <a:ext cx="2773492" cy="1242626"/>
        </a:xfrm>
        <a:prstGeom prst="ellipse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900" b="1" kern="12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rPr>
            <a:t>TCS - ING BE</a:t>
          </a:r>
          <a:endParaRPr lang="nl-NL" sz="900" kern="1200" dirty="0" smtClean="0">
            <a:solidFill>
              <a:prstClr val="white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rPr>
            <a:t>Learnings, Tools, Consulting leverage the technical Knowledge</a:t>
          </a:r>
          <a:endParaRPr lang="nl-NL" sz="900" kern="1200" dirty="0"/>
        </a:p>
      </dsp:txBody>
      <dsp:txXfrm>
        <a:off x="5757769" y="3015614"/>
        <a:ext cx="1961156" cy="878670"/>
      </dsp:txXfrm>
    </dsp:sp>
    <dsp:sp modelId="{DF84B0BD-14B4-4F62-ABBE-6EA09CD0C1B0}">
      <dsp:nvSpPr>
        <dsp:cNvPr id="0" name=""/>
        <dsp:cNvSpPr/>
      </dsp:nvSpPr>
      <dsp:spPr>
        <a:xfrm>
          <a:off x="2428198" y="2896240"/>
          <a:ext cx="2773492" cy="1242626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b="1" kern="12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rPr>
            <a:t>TCS Presence in all connected system with TPA.</a:t>
          </a:r>
          <a:endParaRPr lang="nl-NL" sz="1000" b="1" kern="1200" dirty="0" smtClean="0">
            <a:solidFill>
              <a:prstClr val="white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34366" y="3078218"/>
        <a:ext cx="1961156" cy="878670"/>
      </dsp:txXfrm>
    </dsp:sp>
    <dsp:sp modelId="{563079DF-97F9-4C8C-B2DA-9DCEBEEF686C}">
      <dsp:nvSpPr>
        <dsp:cNvPr id="0" name=""/>
        <dsp:cNvSpPr/>
      </dsp:nvSpPr>
      <dsp:spPr>
        <a:xfrm>
          <a:off x="2078210" y="1302688"/>
          <a:ext cx="2773492" cy="1242626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b="1" kern="12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rPr>
            <a:t>IT4IT</a:t>
          </a:r>
          <a:endParaRPr lang="nl-NL" sz="1000" kern="1200" dirty="0" smtClean="0">
            <a:solidFill>
              <a:prstClr val="white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rPr>
            <a:t>Complete Continuous Delivery, Monitoring Consulting, Innovation</a:t>
          </a:r>
          <a:endParaRPr lang="nl-NL" sz="1000" kern="1200" dirty="0"/>
        </a:p>
      </dsp:txBody>
      <dsp:txXfrm>
        <a:off x="2484378" y="1484666"/>
        <a:ext cx="1961156" cy="878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79E58-3B43-482F-9CB2-620ACF2CDB14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98A97-92EC-49A9-936A-214DEB0183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97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98A97-92EC-49A9-936A-214DEB0183D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37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93B0F-D5B1-44A1-845E-963EDA9C53A4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194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98A97-92EC-49A9-936A-214DEB0183D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118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8EEC7-516C-44E3-9FCD-BD1839DF75DF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32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emf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emf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515444"/>
            <a:ext cx="12192000" cy="25390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42671" y="258083"/>
            <a:ext cx="3036111" cy="166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55709" y="4932143"/>
            <a:ext cx="8418049" cy="582930"/>
          </a:xfrm>
        </p:spPr>
        <p:txBody>
          <a:bodyPr anchor="t">
            <a:noAutofit/>
          </a:bodyPr>
          <a:lstStyle>
            <a:lvl1pPr algn="l">
              <a:defRPr sz="2800" b="0" cap="none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5709" y="4017155"/>
            <a:ext cx="8368276" cy="7217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3600" b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3896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2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8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50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8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7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73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70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5709" y="6348457"/>
            <a:ext cx="2114373" cy="2839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1pPr>
            <a:lvl2pPr marL="389626" indent="0">
              <a:buNone/>
              <a:defRPr/>
            </a:lvl2pPr>
            <a:lvl3pPr marL="779252" indent="0">
              <a:buNone/>
              <a:defRPr/>
            </a:lvl3pPr>
            <a:lvl4pPr marL="1168878" indent="0">
              <a:buNone/>
              <a:defRPr/>
            </a:lvl4pPr>
            <a:lvl5pPr marL="1558503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 flipH="1">
            <a:off x="8318302" y="3542337"/>
            <a:ext cx="3891628" cy="82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 flipH="1">
            <a:off x="8318302" y="4386940"/>
            <a:ext cx="3891628" cy="82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 flipH="1">
            <a:off x="8318302" y="5231544"/>
            <a:ext cx="3891628" cy="82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90619" y="852280"/>
            <a:ext cx="2537682" cy="473873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5465047" y="6576966"/>
            <a:ext cx="14750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 pitchFamily="34" charset="0"/>
              </a:rPr>
              <a:t>TCS </a:t>
            </a:r>
            <a:r>
              <a:rPr 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 pitchFamily="34" charset="0"/>
              </a:rPr>
              <a:t> - ING</a:t>
            </a:r>
            <a:r>
              <a:rPr lang="en-US" sz="1100" baseline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 pitchFamily="34" charset="0"/>
              </a:rPr>
              <a:t> </a:t>
            </a:r>
            <a:r>
              <a:rPr 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 pitchFamily="34" charset="0"/>
              </a:rPr>
              <a:t>Confidential</a:t>
            </a:r>
            <a:endParaRPr lang="en-US" sz="110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3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063168"/>
            <a:ext cx="12192000" cy="24819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 flipH="1">
            <a:off x="8300372" y="3394030"/>
            <a:ext cx="3891628" cy="822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64990" y="3385738"/>
            <a:ext cx="8418049" cy="582930"/>
          </a:xfrm>
        </p:spPr>
        <p:txBody>
          <a:bodyPr anchor="t">
            <a:noAutofit/>
          </a:bodyPr>
          <a:lstStyle>
            <a:lvl1pPr algn="l">
              <a:defRPr sz="2800" b="0" cap="none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65996" y="2470750"/>
            <a:ext cx="8368276" cy="7217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4400" b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3896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2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8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50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8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7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73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70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 flipH="1">
            <a:off x="8300372" y="2466536"/>
            <a:ext cx="3891628" cy="82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42671" y="258083"/>
            <a:ext cx="3036111" cy="166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990619" y="864245"/>
            <a:ext cx="2537682" cy="473873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5465047" y="6576966"/>
            <a:ext cx="14750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 pitchFamily="34" charset="0"/>
              </a:rPr>
              <a:t>TCS </a:t>
            </a:r>
            <a:r>
              <a:rPr 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 pitchFamily="34" charset="0"/>
              </a:rPr>
              <a:t> - ING</a:t>
            </a:r>
            <a:r>
              <a:rPr lang="en-US" sz="1100" baseline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 pitchFamily="34" charset="0"/>
              </a:rPr>
              <a:t> </a:t>
            </a:r>
            <a:r>
              <a:rPr 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 pitchFamily="34" charset="0"/>
              </a:rPr>
              <a:t>Confidential</a:t>
            </a:r>
            <a:endParaRPr lang="en-US" sz="110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 pitchFamily="34" charset="0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81044" y="6294210"/>
            <a:ext cx="5406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4345D-D80C-446C-AE82-FB7BF2AE66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10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81044" y="6294210"/>
            <a:ext cx="5406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4345D-D80C-446C-AE82-FB7BF2AE66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68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84800" y="6551618"/>
            <a:ext cx="3651240" cy="192082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2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18" y="1189038"/>
            <a:ext cx="11237383" cy="4525962"/>
          </a:xfrm>
          <a:prstGeom prst="rect">
            <a:avLst/>
          </a:prstGeom>
        </p:spPr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1766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tcs_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81194" y="6289193"/>
            <a:ext cx="2854797" cy="52205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20800" y="1219201"/>
            <a:ext cx="8011584" cy="3139017"/>
          </a:xfrm>
          <a:prstGeom prst="rect">
            <a:avLst/>
          </a:prstGeom>
        </p:spPr>
        <p:txBody>
          <a:bodyPr/>
          <a:lstStyle>
            <a:lvl1pPr>
              <a:defRPr>
                <a:latin typeface="Calibiri"/>
              </a:defRPr>
            </a:lvl1pPr>
            <a:lvl2pPr>
              <a:defRPr>
                <a:latin typeface="Calibiri"/>
              </a:defRPr>
            </a:lvl2pPr>
            <a:lvl3pPr>
              <a:defRPr>
                <a:latin typeface="Calibiri"/>
              </a:defRPr>
            </a:lvl3pPr>
            <a:lvl4pPr>
              <a:defRPr>
                <a:latin typeface="Calibiri"/>
              </a:defRPr>
            </a:lvl4pPr>
            <a:lvl5pPr>
              <a:defRPr>
                <a:latin typeface="Calibi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65400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845575" y="1278383"/>
            <a:ext cx="10489177" cy="492239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43804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477874"/>
            <a:ext cx="5910470" cy="380127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r>
              <a:rPr lang="en-US" dirty="0" smtClean="0">
                <a:solidFill>
                  <a:srgbClr val="505050"/>
                </a:solidFill>
              </a:rPr>
              <a:t>TCS Microsoft Confidential</a:t>
            </a:r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30001" y="6478588"/>
            <a:ext cx="761998" cy="379413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4F496CA8-C4BC-45A4-B02D-3DF99ACACEE3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573605"/>
            <a:ext cx="12192000" cy="373063"/>
          </a:xfrm>
          <a:prstGeom prst="rect">
            <a:avLst/>
          </a:prstGeom>
        </p:spPr>
        <p:txBody>
          <a:bodyPr lIns="380893" tIns="53325" rIns="53325" bIns="53325">
            <a:noAutofit/>
          </a:bodyPr>
          <a:lstStyle>
            <a:lvl1pPr marL="0" indent="0">
              <a:buNone/>
              <a:defRPr sz="2000">
                <a:latin typeface="Segoe UI Light" pitchFamily="34" charset="0"/>
              </a:defRPr>
            </a:lvl1pPr>
            <a:lvl2pPr marL="281759" indent="0">
              <a:buNone/>
              <a:defRPr/>
            </a:lvl2pPr>
            <a:lvl3pPr marL="588653" indent="0">
              <a:buNone/>
              <a:defRPr/>
            </a:lvl3pPr>
            <a:lvl4pPr marL="870411" indent="0">
              <a:buNone/>
              <a:defRPr/>
            </a:lvl4pPr>
            <a:lvl5pPr marL="1105872" indent="0"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813190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11608"/>
            <a:ext cx="11608903" cy="55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" y="662609"/>
            <a:ext cx="118872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13"/>
          <p:cNvSpPr>
            <a:spLocks noEditPoints="1"/>
          </p:cNvSpPr>
          <p:nvPr/>
        </p:nvSpPr>
        <p:spPr bwMode="auto">
          <a:xfrm flipH="1">
            <a:off x="0" y="6228522"/>
            <a:ext cx="3048000" cy="629478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11108530" y="6596588"/>
            <a:ext cx="902691" cy="146304"/>
          </a:xfrm>
          <a:custGeom>
            <a:avLst/>
            <a:gdLst/>
            <a:ahLst/>
            <a:cxnLst>
              <a:cxn ang="0">
                <a:pos x="3511" y="637"/>
              </a:cxn>
              <a:cxn ang="0">
                <a:pos x="3625" y="591"/>
              </a:cxn>
              <a:cxn ang="0">
                <a:pos x="3691" y="454"/>
              </a:cxn>
              <a:cxn ang="0">
                <a:pos x="3616" y="313"/>
              </a:cxn>
              <a:cxn ang="0">
                <a:pos x="3441" y="224"/>
              </a:cxn>
              <a:cxn ang="0">
                <a:pos x="3415" y="147"/>
              </a:cxn>
              <a:cxn ang="0">
                <a:pos x="3489" y="95"/>
              </a:cxn>
              <a:cxn ang="0">
                <a:pos x="3666" y="31"/>
              </a:cxn>
              <a:cxn ang="0">
                <a:pos x="3447" y="8"/>
              </a:cxn>
              <a:cxn ang="0">
                <a:pos x="3301" y="142"/>
              </a:cxn>
              <a:cxn ang="0">
                <a:pos x="3355" y="299"/>
              </a:cxn>
              <a:cxn ang="0">
                <a:pos x="3534" y="392"/>
              </a:cxn>
              <a:cxn ang="0">
                <a:pos x="3575" y="471"/>
              </a:cxn>
              <a:cxn ang="0">
                <a:pos x="3511" y="540"/>
              </a:cxn>
              <a:cxn ang="0">
                <a:pos x="3327" y="514"/>
              </a:cxn>
              <a:cxn ang="0">
                <a:pos x="3216" y="537"/>
              </a:cxn>
              <a:cxn ang="0">
                <a:pos x="2637" y="544"/>
              </a:cxn>
              <a:cxn ang="0">
                <a:pos x="2502" y="526"/>
              </a:cxn>
              <a:cxn ang="0">
                <a:pos x="2420" y="453"/>
              </a:cxn>
              <a:cxn ang="0">
                <a:pos x="2390" y="282"/>
              </a:cxn>
              <a:cxn ang="0">
                <a:pos x="2435" y="168"/>
              </a:cxn>
              <a:cxn ang="0">
                <a:pos x="2538" y="102"/>
              </a:cxn>
              <a:cxn ang="0">
                <a:pos x="2726" y="118"/>
              </a:cxn>
              <a:cxn ang="0">
                <a:pos x="2566" y="2"/>
              </a:cxn>
              <a:cxn ang="0">
                <a:pos x="2399" y="59"/>
              </a:cxn>
              <a:cxn ang="0">
                <a:pos x="2293" y="190"/>
              </a:cxn>
              <a:cxn ang="0">
                <a:pos x="2272" y="380"/>
              </a:cxn>
              <a:cxn ang="0">
                <a:pos x="2333" y="534"/>
              </a:cxn>
              <a:cxn ang="0">
                <a:pos x="2467" y="623"/>
              </a:cxn>
              <a:cxn ang="0">
                <a:pos x="2684" y="632"/>
              </a:cxn>
              <a:cxn ang="0">
                <a:pos x="1776" y="631"/>
              </a:cxn>
              <a:cxn ang="0">
                <a:pos x="1717" y="518"/>
              </a:cxn>
              <a:cxn ang="0">
                <a:pos x="1447" y="10"/>
              </a:cxn>
              <a:cxn ang="0">
                <a:pos x="1210" y="97"/>
              </a:cxn>
              <a:cxn ang="0">
                <a:pos x="1281" y="178"/>
              </a:cxn>
              <a:cxn ang="0">
                <a:pos x="1231" y="277"/>
              </a:cxn>
              <a:cxn ang="0">
                <a:pos x="1090" y="375"/>
              </a:cxn>
              <a:cxn ang="0">
                <a:pos x="1233" y="415"/>
              </a:cxn>
              <a:cxn ang="0">
                <a:pos x="1297" y="622"/>
              </a:cxn>
              <a:cxn ang="0">
                <a:pos x="1362" y="436"/>
              </a:cxn>
              <a:cxn ang="0">
                <a:pos x="1282" y="337"/>
              </a:cxn>
              <a:cxn ang="0">
                <a:pos x="1374" y="258"/>
              </a:cxn>
              <a:cxn ang="0">
                <a:pos x="1373" y="94"/>
              </a:cxn>
              <a:cxn ang="0">
                <a:pos x="1263" y="17"/>
              </a:cxn>
              <a:cxn ang="0">
                <a:pos x="995" y="15"/>
              </a:cxn>
              <a:cxn ang="0">
                <a:pos x="879" y="537"/>
              </a:cxn>
              <a:cxn ang="0">
                <a:pos x="118" y="637"/>
              </a:cxn>
              <a:cxn ang="0">
                <a:pos x="303" y="613"/>
              </a:cxn>
              <a:cxn ang="0">
                <a:pos x="388" y="526"/>
              </a:cxn>
              <a:cxn ang="0">
                <a:pos x="373" y="355"/>
              </a:cxn>
              <a:cxn ang="0">
                <a:pos x="190" y="247"/>
              </a:cxn>
              <a:cxn ang="0">
                <a:pos x="125" y="177"/>
              </a:cxn>
              <a:cxn ang="0">
                <a:pos x="163" y="107"/>
              </a:cxn>
              <a:cxn ang="0">
                <a:pos x="317" y="108"/>
              </a:cxn>
              <a:cxn ang="0">
                <a:pos x="254" y="1"/>
              </a:cxn>
              <a:cxn ang="0">
                <a:pos x="44" y="77"/>
              </a:cxn>
              <a:cxn ang="0">
                <a:pos x="29" y="253"/>
              </a:cxn>
              <a:cxn ang="0">
                <a:pos x="178" y="359"/>
              </a:cxn>
              <a:cxn ang="0">
                <a:pos x="284" y="437"/>
              </a:cxn>
              <a:cxn ang="0">
                <a:pos x="259" y="524"/>
              </a:cxn>
              <a:cxn ang="0">
                <a:pos x="112" y="540"/>
              </a:cxn>
            </a:cxnLst>
            <a:rect l="0" t="0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Freeform 10"/>
          <p:cNvSpPr>
            <a:spLocks noEditPoints="1"/>
          </p:cNvSpPr>
          <p:nvPr/>
        </p:nvSpPr>
        <p:spPr bwMode="auto">
          <a:xfrm>
            <a:off x="9602250" y="6596588"/>
            <a:ext cx="1440005" cy="146304"/>
          </a:xfrm>
          <a:custGeom>
            <a:avLst/>
            <a:gdLst/>
            <a:ahLst/>
            <a:cxnLst>
              <a:cxn ang="0">
                <a:pos x="5506" y="10"/>
              </a:cxn>
              <a:cxn ang="0">
                <a:pos x="5169" y="544"/>
              </a:cxn>
              <a:cxn ang="0">
                <a:pos x="5029" y="477"/>
              </a:cxn>
              <a:cxn ang="0">
                <a:pos x="4982" y="270"/>
              </a:cxn>
              <a:cxn ang="0">
                <a:pos x="5063" y="133"/>
              </a:cxn>
              <a:cxn ang="0">
                <a:pos x="5293" y="109"/>
              </a:cxn>
              <a:cxn ang="0">
                <a:pos x="5122" y="6"/>
              </a:cxn>
              <a:cxn ang="0">
                <a:pos x="4924" y="122"/>
              </a:cxn>
              <a:cxn ang="0">
                <a:pos x="4861" y="362"/>
              </a:cxn>
              <a:cxn ang="0">
                <a:pos x="4955" y="565"/>
              </a:cxn>
              <a:cxn ang="0">
                <a:pos x="5175" y="641"/>
              </a:cxn>
              <a:cxn ang="0">
                <a:pos x="4373" y="269"/>
              </a:cxn>
              <a:cxn ang="0">
                <a:pos x="4761" y="631"/>
              </a:cxn>
              <a:cxn ang="0">
                <a:pos x="4630" y="407"/>
              </a:cxn>
              <a:cxn ang="0">
                <a:pos x="3905" y="100"/>
              </a:cxn>
              <a:cxn ang="0">
                <a:pos x="3809" y="456"/>
              </a:cxn>
              <a:cxn ang="0">
                <a:pos x="3020" y="10"/>
              </a:cxn>
              <a:cxn ang="0">
                <a:pos x="2324" y="528"/>
              </a:cxn>
              <a:cxn ang="0">
                <a:pos x="2455" y="633"/>
              </a:cxn>
              <a:cxn ang="0">
                <a:pos x="2663" y="610"/>
              </a:cxn>
              <a:cxn ang="0">
                <a:pos x="2767" y="461"/>
              </a:cxn>
              <a:cxn ang="0">
                <a:pos x="2644" y="481"/>
              </a:cxn>
              <a:cxn ang="0">
                <a:pos x="2470" y="533"/>
              </a:cxn>
              <a:cxn ang="0">
                <a:pos x="1803" y="609"/>
              </a:cxn>
              <a:cxn ang="0">
                <a:pos x="2082" y="617"/>
              </a:cxn>
              <a:cxn ang="0">
                <a:pos x="2191" y="472"/>
              </a:cxn>
              <a:cxn ang="0">
                <a:pos x="2070" y="286"/>
              </a:cxn>
              <a:cxn ang="0">
                <a:pos x="1914" y="177"/>
              </a:cxn>
              <a:cxn ang="0">
                <a:pos x="1991" y="95"/>
              </a:cxn>
              <a:cxn ang="0">
                <a:pos x="2106" y="9"/>
              </a:cxn>
              <a:cxn ang="0">
                <a:pos x="1823" y="93"/>
              </a:cxn>
              <a:cxn ang="0">
                <a:pos x="1869" y="310"/>
              </a:cxn>
              <a:cxn ang="0">
                <a:pos x="2067" y="423"/>
              </a:cxn>
              <a:cxn ang="0">
                <a:pos x="2031" y="533"/>
              </a:cxn>
              <a:cxn ang="0">
                <a:pos x="1789" y="601"/>
              </a:cxn>
              <a:cxn ang="0">
                <a:pos x="1348" y="251"/>
              </a:cxn>
              <a:cxn ang="0">
                <a:pos x="1587" y="422"/>
              </a:cxn>
              <a:cxn ang="0">
                <a:pos x="1300" y="631"/>
              </a:cxn>
              <a:cxn ang="0">
                <a:pos x="679" y="482"/>
              </a:cxn>
              <a:cxn ang="0">
                <a:pos x="668" y="177"/>
              </a:cxn>
              <a:cxn ang="0">
                <a:pos x="807" y="91"/>
              </a:cxn>
              <a:cxn ang="0">
                <a:pos x="944" y="177"/>
              </a:cxn>
              <a:cxn ang="0">
                <a:pos x="933" y="482"/>
              </a:cxn>
              <a:cxn ang="0">
                <a:pos x="804" y="550"/>
              </a:cxn>
              <a:cxn ang="0">
                <a:pos x="993" y="575"/>
              </a:cxn>
              <a:cxn ang="0">
                <a:pos x="1094" y="370"/>
              </a:cxn>
              <a:cxn ang="0">
                <a:pos x="1054" y="137"/>
              </a:cxn>
              <a:cxn ang="0">
                <a:pos x="890" y="9"/>
              </a:cxn>
              <a:cxn ang="0">
                <a:pos x="665" y="37"/>
              </a:cxn>
              <a:cxn ang="0">
                <a:pos x="531" y="209"/>
              </a:cxn>
              <a:cxn ang="0">
                <a:pos x="535" y="452"/>
              </a:cxn>
              <a:cxn ang="0">
                <a:pos x="670" y="611"/>
              </a:cxn>
              <a:cxn ang="0">
                <a:pos x="403" y="539"/>
              </a:cxn>
              <a:cxn ang="0">
                <a:pos x="216" y="516"/>
              </a:cxn>
              <a:cxn ang="0">
                <a:pos x="123" y="371"/>
              </a:cxn>
              <a:cxn ang="0">
                <a:pos x="160" y="176"/>
              </a:cxn>
              <a:cxn ang="0">
                <a:pos x="337" y="94"/>
              </a:cxn>
              <a:cxn ang="0">
                <a:pos x="383" y="3"/>
              </a:cxn>
              <a:cxn ang="0">
                <a:pos x="130" y="59"/>
              </a:cxn>
              <a:cxn ang="0">
                <a:pos x="6" y="255"/>
              </a:cxn>
              <a:cxn ang="0">
                <a:pos x="41" y="497"/>
              </a:cxn>
              <a:cxn ang="0">
                <a:pos x="215" y="628"/>
              </a:cxn>
              <a:cxn ang="0">
                <a:pos x="458" y="523"/>
              </a:cxn>
            </a:cxnLst>
            <a:rect l="0" t="0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Freeform 11"/>
          <p:cNvSpPr>
            <a:spLocks noEditPoints="1"/>
          </p:cNvSpPr>
          <p:nvPr/>
        </p:nvSpPr>
        <p:spPr bwMode="auto">
          <a:xfrm>
            <a:off x="8928321" y="6596588"/>
            <a:ext cx="607655" cy="146304"/>
          </a:xfrm>
          <a:custGeom>
            <a:avLst/>
            <a:gdLst/>
            <a:ahLst/>
            <a:cxnLst>
              <a:cxn ang="0">
                <a:pos x="598" y="179"/>
              </a:cxn>
              <a:cxn ang="0">
                <a:pos x="598" y="0"/>
              </a:cxn>
              <a:cxn ang="0">
                <a:pos x="524" y="0"/>
              </a:cxn>
              <a:cxn ang="0">
                <a:pos x="449" y="0"/>
              </a:cxn>
              <a:cxn ang="0">
                <a:pos x="374" y="0"/>
              </a:cxn>
              <a:cxn ang="0">
                <a:pos x="299" y="0"/>
              </a:cxn>
              <a:cxn ang="0">
                <a:pos x="224" y="0"/>
              </a:cxn>
              <a:cxn ang="0">
                <a:pos x="150" y="0"/>
              </a:cxn>
              <a:cxn ang="0">
                <a:pos x="75" y="0"/>
              </a:cxn>
              <a:cxn ang="0">
                <a:pos x="0" y="0"/>
              </a:cxn>
              <a:cxn ang="0">
                <a:pos x="0" y="179"/>
              </a:cxn>
              <a:cxn ang="0">
                <a:pos x="176" y="179"/>
              </a:cxn>
              <a:cxn ang="0">
                <a:pos x="176" y="621"/>
              </a:cxn>
              <a:cxn ang="0">
                <a:pos x="423" y="621"/>
              </a:cxn>
              <a:cxn ang="0">
                <a:pos x="423" y="179"/>
              </a:cxn>
              <a:cxn ang="0">
                <a:pos x="598" y="179"/>
              </a:cxn>
              <a:cxn ang="0">
                <a:pos x="907" y="250"/>
              </a:cxn>
              <a:cxn ang="0">
                <a:pos x="781" y="621"/>
              </a:cxn>
              <a:cxn ang="0">
                <a:pos x="539" y="621"/>
              </a:cxn>
              <a:cxn ang="0">
                <a:pos x="776" y="0"/>
              </a:cxn>
              <a:cxn ang="0">
                <a:pos x="809" y="0"/>
              </a:cxn>
              <a:cxn ang="0">
                <a:pos x="842" y="0"/>
              </a:cxn>
              <a:cxn ang="0">
                <a:pos x="874" y="0"/>
              </a:cxn>
              <a:cxn ang="0">
                <a:pos x="907" y="0"/>
              </a:cxn>
              <a:cxn ang="0">
                <a:pos x="939" y="0"/>
              </a:cxn>
              <a:cxn ang="0">
                <a:pos x="972" y="0"/>
              </a:cxn>
              <a:cxn ang="0">
                <a:pos x="1005" y="0"/>
              </a:cxn>
              <a:cxn ang="0">
                <a:pos x="1038" y="0"/>
              </a:cxn>
              <a:cxn ang="0">
                <a:pos x="1275" y="621"/>
              </a:cxn>
              <a:cxn ang="0">
                <a:pos x="1033" y="621"/>
              </a:cxn>
              <a:cxn ang="0">
                <a:pos x="907" y="250"/>
              </a:cxn>
              <a:cxn ang="0">
                <a:pos x="1814" y="179"/>
              </a:cxn>
              <a:cxn ang="0">
                <a:pos x="1814" y="0"/>
              </a:cxn>
              <a:cxn ang="0">
                <a:pos x="1740" y="0"/>
              </a:cxn>
              <a:cxn ang="0">
                <a:pos x="1665" y="0"/>
              </a:cxn>
              <a:cxn ang="0">
                <a:pos x="1590" y="0"/>
              </a:cxn>
              <a:cxn ang="0">
                <a:pos x="1515" y="0"/>
              </a:cxn>
              <a:cxn ang="0">
                <a:pos x="1440" y="0"/>
              </a:cxn>
              <a:cxn ang="0">
                <a:pos x="1366" y="0"/>
              </a:cxn>
              <a:cxn ang="0">
                <a:pos x="1291" y="0"/>
              </a:cxn>
              <a:cxn ang="0">
                <a:pos x="1216" y="0"/>
              </a:cxn>
              <a:cxn ang="0">
                <a:pos x="1216" y="179"/>
              </a:cxn>
              <a:cxn ang="0">
                <a:pos x="1391" y="179"/>
              </a:cxn>
              <a:cxn ang="0">
                <a:pos x="1391" y="621"/>
              </a:cxn>
              <a:cxn ang="0">
                <a:pos x="1639" y="621"/>
              </a:cxn>
              <a:cxn ang="0">
                <a:pos x="1639" y="179"/>
              </a:cxn>
              <a:cxn ang="0">
                <a:pos x="1814" y="179"/>
              </a:cxn>
              <a:cxn ang="0">
                <a:pos x="2123" y="250"/>
              </a:cxn>
              <a:cxn ang="0">
                <a:pos x="1996" y="621"/>
              </a:cxn>
              <a:cxn ang="0">
                <a:pos x="1754" y="621"/>
              </a:cxn>
              <a:cxn ang="0">
                <a:pos x="1991" y="0"/>
              </a:cxn>
              <a:cxn ang="0">
                <a:pos x="2024" y="0"/>
              </a:cxn>
              <a:cxn ang="0">
                <a:pos x="2057" y="0"/>
              </a:cxn>
              <a:cxn ang="0">
                <a:pos x="2090" y="0"/>
              </a:cxn>
              <a:cxn ang="0">
                <a:pos x="2123" y="0"/>
              </a:cxn>
              <a:cxn ang="0">
                <a:pos x="2155" y="0"/>
              </a:cxn>
              <a:cxn ang="0">
                <a:pos x="2188" y="0"/>
              </a:cxn>
              <a:cxn ang="0">
                <a:pos x="2220" y="0"/>
              </a:cxn>
              <a:cxn ang="0">
                <a:pos x="2253" y="0"/>
              </a:cxn>
              <a:cxn ang="0">
                <a:pos x="2491" y="621"/>
              </a:cxn>
              <a:cxn ang="0">
                <a:pos x="2248" y="621"/>
              </a:cxn>
              <a:cxn ang="0">
                <a:pos x="2123" y="250"/>
              </a:cxn>
            </a:cxnLst>
            <a:rect l="0" t="0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465047" y="6576966"/>
            <a:ext cx="14750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 pitchFamily="34" charset="0"/>
              </a:rPr>
              <a:t>TCS </a:t>
            </a:r>
            <a:r>
              <a:rPr 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 pitchFamily="34" charset="0"/>
              </a:rPr>
              <a:t> - ING</a:t>
            </a:r>
            <a:r>
              <a:rPr lang="en-US" sz="1100" baseline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 pitchFamily="34" charset="0"/>
              </a:rPr>
              <a:t> </a:t>
            </a:r>
            <a:r>
              <a:rPr 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 pitchFamily="34" charset="0"/>
              </a:rPr>
              <a:t>Confidential</a:t>
            </a:r>
            <a:endParaRPr lang="en-US" sz="110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 pitchFamily="34" charset="0"/>
            </a:endParaRPr>
          </a:p>
        </p:txBody>
      </p:sp>
      <p:pic>
        <p:nvPicPr>
          <p:cNvPr id="15" name="Picture 14"/>
          <p:cNvPicPr preferRelativeResize="0"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1036254" y="196160"/>
            <a:ext cx="1097280" cy="320040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81044" y="6294210"/>
            <a:ext cx="5406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4345D-D80C-446C-AE82-FB7BF2AE66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95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7" r:id="rId3"/>
    <p:sldLayoutId id="2147483668" r:id="rId4"/>
    <p:sldLayoutId id="2147483669" r:id="rId5"/>
    <p:sldLayoutId id="2147483677" r:id="rId6"/>
    <p:sldLayoutId id="2147483678" r:id="rId7"/>
    <p:sldLayoutId id="2147483679" r:id="rId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"/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B24345D-D80C-446C-AE82-FB7BF2AE66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&quot;No&quot; Symbol 14"/>
          <p:cNvSpPr>
            <a:spLocks noChangeAspect="1"/>
          </p:cNvSpPr>
          <p:nvPr/>
        </p:nvSpPr>
        <p:spPr bwMode="auto">
          <a:xfrm rot="19540553">
            <a:off x="3304652" y="1337612"/>
            <a:ext cx="365760" cy="365760"/>
          </a:xfrm>
          <a:prstGeom prst="noSmoking">
            <a:avLst/>
          </a:prstGeom>
          <a:solidFill>
            <a:srgbClr val="996633"/>
          </a:solidFill>
          <a:ln>
            <a:noFill/>
            <a:headEnd type="none" w="med" len="med"/>
            <a:tailEnd type="none" w="med" len="me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1890000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7" name="&quot;No&quot; Symbol 16"/>
          <p:cNvSpPr>
            <a:spLocks noChangeAspect="1"/>
          </p:cNvSpPr>
          <p:nvPr/>
        </p:nvSpPr>
        <p:spPr bwMode="auto">
          <a:xfrm rot="19540553">
            <a:off x="3304652" y="2430137"/>
            <a:ext cx="365760" cy="365760"/>
          </a:xfrm>
          <a:prstGeom prst="noSmoking">
            <a:avLst/>
          </a:prstGeom>
          <a:solidFill>
            <a:srgbClr val="996633"/>
          </a:solidFill>
          <a:ln>
            <a:noFill/>
            <a:headEnd type="none" w="med" len="med"/>
            <a:tailEnd type="none" w="med" len="me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1890000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9" name="&quot;No&quot; Symbol 18"/>
          <p:cNvSpPr>
            <a:spLocks noChangeAspect="1"/>
          </p:cNvSpPr>
          <p:nvPr/>
        </p:nvSpPr>
        <p:spPr bwMode="auto">
          <a:xfrm rot="19540553">
            <a:off x="3304652" y="3435576"/>
            <a:ext cx="365760" cy="365760"/>
          </a:xfrm>
          <a:prstGeom prst="noSmoking">
            <a:avLst/>
          </a:prstGeom>
          <a:solidFill>
            <a:srgbClr val="996633"/>
          </a:solidFill>
          <a:ln>
            <a:noFill/>
            <a:headEnd type="none" w="med" len="med"/>
            <a:tailEnd type="none" w="med" len="me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1890000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1" name="&quot;No&quot; Symbol 20"/>
          <p:cNvSpPr>
            <a:spLocks noChangeAspect="1"/>
          </p:cNvSpPr>
          <p:nvPr/>
        </p:nvSpPr>
        <p:spPr bwMode="auto">
          <a:xfrm rot="19540553">
            <a:off x="3304652" y="4470045"/>
            <a:ext cx="365760" cy="365760"/>
          </a:xfrm>
          <a:prstGeom prst="noSmoking">
            <a:avLst/>
          </a:prstGeom>
          <a:solidFill>
            <a:srgbClr val="996633"/>
          </a:solidFill>
          <a:ln>
            <a:noFill/>
            <a:headEnd type="none" w="med" len="med"/>
            <a:tailEnd type="none" w="med" len="me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1890000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88173" y="13716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.</a:t>
            </a:r>
          </a:p>
        </p:txBody>
      </p:sp>
      <p:pic>
        <p:nvPicPr>
          <p:cNvPr id="24" name="Picture 23" descr="agend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6234" y="1056115"/>
            <a:ext cx="39814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4827684" y="871876"/>
            <a:ext cx="7086019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200000"/>
              </a:lnSpc>
              <a:buClr>
                <a:srgbClr val="D0D93C">
                  <a:lumMod val="60000"/>
                  <a:lumOff val="40000"/>
                </a:srgbClr>
              </a:buClr>
              <a:buFont typeface="Wingdings" panose="05000000000000000000" pitchFamily="2" charset="2"/>
              <a:buChar char="ü"/>
            </a:pPr>
            <a:r>
              <a:rPr lang="en-US" sz="2000" b="1" dirty="0" smtClean="0">
                <a:latin typeface="Calibri" panose="020F0502020204030204" pitchFamily="34" charset="0"/>
                <a:cs typeface="Arial" pitchFamily="34" charset="0"/>
              </a:rPr>
              <a:t>Our Understanding</a:t>
            </a:r>
          </a:p>
          <a:p>
            <a:pPr marL="400050" indent="-400050">
              <a:lnSpc>
                <a:spcPct val="200000"/>
              </a:lnSpc>
              <a:buClr>
                <a:srgbClr val="D0D93C">
                  <a:lumMod val="60000"/>
                  <a:lumOff val="40000"/>
                </a:srgbClr>
              </a:buClr>
              <a:buFont typeface="Wingdings" panose="05000000000000000000" pitchFamily="2" charset="2"/>
              <a:buChar char="ü"/>
            </a:pPr>
            <a:r>
              <a:rPr lang="en-US" sz="2000" b="1" dirty="0" smtClean="0">
                <a:latin typeface="Calibri" panose="020F0502020204030204" pitchFamily="34" charset="0"/>
                <a:cs typeface="Arial" pitchFamily="34" charset="0"/>
              </a:rPr>
              <a:t>Our Solution</a:t>
            </a:r>
          </a:p>
          <a:p>
            <a:pPr marL="400050" indent="-400050">
              <a:lnSpc>
                <a:spcPct val="200000"/>
              </a:lnSpc>
              <a:buClr>
                <a:srgbClr val="D0D93C">
                  <a:lumMod val="60000"/>
                  <a:lumOff val="40000"/>
                </a:srgbClr>
              </a:buClr>
              <a:buFont typeface="Wingdings" panose="05000000000000000000" pitchFamily="2" charset="2"/>
              <a:buChar char="ü"/>
            </a:pPr>
            <a:r>
              <a:rPr lang="en-US" sz="2000" b="1" dirty="0" smtClean="0">
                <a:latin typeface="Calibri" panose="020F0502020204030204" pitchFamily="34" charset="0"/>
                <a:cs typeface="Arial" pitchFamily="34" charset="0"/>
              </a:rPr>
              <a:t>Relevant Experience &amp; Capabilities</a:t>
            </a:r>
          </a:p>
          <a:p>
            <a:pPr marL="400050" indent="-400050">
              <a:lnSpc>
                <a:spcPct val="200000"/>
              </a:lnSpc>
              <a:buClr>
                <a:srgbClr val="D0D93C">
                  <a:lumMod val="60000"/>
                  <a:lumOff val="40000"/>
                </a:srgbClr>
              </a:buClr>
              <a:buFont typeface="Wingdings" panose="05000000000000000000" pitchFamily="2" charset="2"/>
              <a:buChar char="ü"/>
            </a:pPr>
            <a:r>
              <a:rPr lang="en-US" sz="2000" b="1" dirty="0" smtClean="0">
                <a:latin typeface="Calibri" panose="020F0502020204030204" pitchFamily="34" charset="0"/>
                <a:cs typeface="Arial" pitchFamily="34" charset="0"/>
              </a:rPr>
              <a:t>Team Structure, Governance &amp; Knowledge Management</a:t>
            </a:r>
          </a:p>
          <a:p>
            <a:pPr marL="400050" indent="-400050">
              <a:lnSpc>
                <a:spcPct val="200000"/>
              </a:lnSpc>
              <a:buClr>
                <a:srgbClr val="D0D93C">
                  <a:lumMod val="60000"/>
                  <a:lumOff val="40000"/>
                </a:srgbClr>
              </a:buClr>
              <a:buFont typeface="Wingdings" panose="05000000000000000000" pitchFamily="2" charset="2"/>
              <a:buChar char="ü"/>
            </a:pPr>
            <a:r>
              <a:rPr lang="en-US" sz="2000" b="1" dirty="0" smtClean="0">
                <a:latin typeface="Calibri" panose="020F0502020204030204" pitchFamily="34" charset="0"/>
                <a:cs typeface="Arial" pitchFamily="34" charset="0"/>
              </a:rPr>
              <a:t>Support needed </a:t>
            </a:r>
          </a:p>
          <a:p>
            <a:pPr marL="400050" indent="-400050">
              <a:lnSpc>
                <a:spcPct val="200000"/>
              </a:lnSpc>
              <a:buClr>
                <a:srgbClr val="D0D93C">
                  <a:lumMod val="60000"/>
                  <a:lumOff val="40000"/>
                </a:srgbClr>
              </a:buClr>
              <a:buFont typeface="Wingdings" panose="05000000000000000000" pitchFamily="2" charset="2"/>
              <a:buChar char="ü"/>
            </a:pPr>
            <a:r>
              <a:rPr lang="en-US" sz="2000" b="1" dirty="0" smtClean="0">
                <a:latin typeface="Calibri" panose="020F0502020204030204" pitchFamily="34" charset="0"/>
                <a:cs typeface="Arial" pitchFamily="34" charset="0"/>
              </a:rPr>
              <a:t>TCS differentiators</a:t>
            </a:r>
            <a:endParaRPr lang="en-US" sz="2000" b="1" dirty="0">
              <a:latin typeface="Calibri" panose="020F0502020204030204" pitchFamily="34" charset="0"/>
              <a:cs typeface="Arial" pitchFamily="34" charset="0"/>
            </a:endParaRPr>
          </a:p>
          <a:p>
            <a:pPr marL="400050" indent="-400050">
              <a:lnSpc>
                <a:spcPct val="200000"/>
              </a:lnSpc>
              <a:buClr>
                <a:srgbClr val="D0D93C">
                  <a:lumMod val="60000"/>
                  <a:lumOff val="40000"/>
                </a:srgbClr>
              </a:buClr>
              <a:buFont typeface="Wingdings" panose="05000000000000000000" pitchFamily="2" charset="2"/>
              <a:buChar char="ü"/>
            </a:pPr>
            <a:endParaRPr lang="en-US" sz="2000" b="1" dirty="0" smtClean="0">
              <a:latin typeface="Calibri" panose="020F0502020204030204" pitchFamily="34" charset="0"/>
              <a:cs typeface="Arial" pitchFamily="34" charset="0"/>
            </a:endParaRPr>
          </a:p>
          <a:p>
            <a:pPr marL="400050" indent="-400050">
              <a:lnSpc>
                <a:spcPct val="200000"/>
              </a:lnSpc>
              <a:buClr>
                <a:srgbClr val="D0D93C">
                  <a:lumMod val="60000"/>
                  <a:lumOff val="40000"/>
                </a:srgbClr>
              </a:buClr>
              <a:buFont typeface="Wingdings" panose="05000000000000000000" pitchFamily="2" charset="2"/>
              <a:buChar char="ü"/>
            </a:pPr>
            <a:endParaRPr lang="en-US" sz="2000" b="1" dirty="0" smtClean="0">
              <a:latin typeface="Calibri" panose="020F0502020204030204" pitchFamily="34" charset="0"/>
              <a:cs typeface="Arial" pitchFamily="34" charset="0"/>
            </a:endParaRPr>
          </a:p>
          <a:p>
            <a:pPr marL="400050" indent="-400050">
              <a:lnSpc>
                <a:spcPct val="200000"/>
              </a:lnSpc>
              <a:buClr>
                <a:srgbClr val="D0D93C">
                  <a:lumMod val="60000"/>
                  <a:lumOff val="40000"/>
                </a:srgbClr>
              </a:buClr>
              <a:buFont typeface="Wingdings" panose="05000000000000000000" pitchFamily="2" charset="2"/>
              <a:buChar char="ü"/>
            </a:pPr>
            <a:endParaRPr lang="en-US" sz="2000" b="1" dirty="0" smtClean="0">
              <a:latin typeface="Calibri" panose="020F0502020204030204" pitchFamily="34" charset="0"/>
              <a:cs typeface="Arial" pitchFamily="34" charset="0"/>
            </a:endParaRPr>
          </a:p>
          <a:p>
            <a:pPr marL="400050" indent="-400050">
              <a:lnSpc>
                <a:spcPct val="200000"/>
              </a:lnSpc>
              <a:buClr>
                <a:srgbClr val="D0D93C">
                  <a:lumMod val="60000"/>
                  <a:lumOff val="40000"/>
                </a:srgbClr>
              </a:buClr>
              <a:buFont typeface="Wingdings" panose="05000000000000000000" pitchFamily="2" charset="2"/>
              <a:buChar char="ü"/>
            </a:pPr>
            <a:endParaRPr lang="en-US" sz="2000" b="1" dirty="0" smtClean="0">
              <a:latin typeface="Calibri" panose="020F0502020204030204" pitchFamily="34" charset="0"/>
              <a:cs typeface="Arial" pitchFamily="34" charset="0"/>
            </a:endParaRPr>
          </a:p>
          <a:p>
            <a:pPr marL="400050" indent="-400050">
              <a:lnSpc>
                <a:spcPct val="200000"/>
              </a:lnSpc>
              <a:buClr>
                <a:srgbClr val="D0D93C">
                  <a:lumMod val="60000"/>
                  <a:lumOff val="40000"/>
                </a:srgbClr>
              </a:buClr>
              <a:buFont typeface="Wingdings" panose="05000000000000000000" pitchFamily="2" charset="2"/>
              <a:buChar char="ü"/>
            </a:pPr>
            <a:endParaRPr lang="en-US" sz="2000" b="1" dirty="0" smtClean="0">
              <a:latin typeface="Calibri" panose="020F050202020403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7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3200" dirty="0"/>
              <a:t>Our understanding : </a:t>
            </a:r>
            <a:r>
              <a:rPr lang="en-US" sz="3200" dirty="0" smtClean="0"/>
              <a:t>Technology (to be updated by </a:t>
            </a:r>
            <a:r>
              <a:rPr lang="en-US" sz="3200" dirty="0" err="1" smtClean="0"/>
              <a:t>Sujith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3324161" y="797373"/>
            <a:ext cx="5308241" cy="5322791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92545" y="1306695"/>
            <a:ext cx="11537967" cy="4299541"/>
            <a:chOff x="597201" y="1486140"/>
            <a:chExt cx="10997598" cy="4006274"/>
          </a:xfrm>
        </p:grpSpPr>
        <p:sp>
          <p:nvSpPr>
            <p:cNvPr id="45" name="Rectangle 44"/>
            <p:cNvSpPr/>
            <p:nvPr/>
          </p:nvSpPr>
          <p:spPr>
            <a:xfrm flipH="1">
              <a:off x="6858000" y="4412963"/>
              <a:ext cx="4736799" cy="747233"/>
            </a:xfrm>
            <a:prstGeom prst="rect">
              <a:avLst/>
            </a:prstGeom>
            <a:gradFill flip="none" rotWithShape="1">
              <a:gsLst>
                <a:gs pos="0">
                  <a:srgbClr val="FCB853">
                    <a:tint val="66000"/>
                    <a:satMod val="160000"/>
                  </a:srgbClr>
                </a:gs>
                <a:gs pos="50000">
                  <a:srgbClr val="FCB853">
                    <a:tint val="44500"/>
                    <a:satMod val="160000"/>
                  </a:srgbClr>
                </a:gs>
                <a:gs pos="100000">
                  <a:srgbClr val="FCB853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333" dirty="0">
                  <a:solidFill>
                    <a:schemeClr val="tx1"/>
                  </a:solidFill>
                  <a:latin typeface="Calibri" panose="020F0502020204030204" pitchFamily="34" charset="0"/>
                </a:rPr>
                <a:t>Interfaces Monitoring (XFB)</a:t>
              </a:r>
            </a:p>
            <a:p>
              <a:pPr marL="994808" algn="r"/>
              <a:r>
                <a:rPr lang="en-US" sz="1333" dirty="0">
                  <a:solidFill>
                    <a:schemeClr val="tx1"/>
                  </a:solidFill>
                  <a:latin typeface="Calibri" panose="020F0502020204030204" pitchFamily="34" charset="0"/>
                </a:rPr>
                <a:t>Interfaces with multiple Financial systems, GMDB for fund rates, CCRM GRID for customer information, Payment Processes through IBP </a:t>
              </a:r>
            </a:p>
          </p:txBody>
        </p:sp>
        <p:sp>
          <p:nvSpPr>
            <p:cNvPr id="46" name="Rectangle 45"/>
            <p:cNvSpPr/>
            <p:nvPr/>
          </p:nvSpPr>
          <p:spPr>
            <a:xfrm flipH="1">
              <a:off x="7784763" y="3119732"/>
              <a:ext cx="3810035" cy="77877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2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333" dirty="0">
                  <a:solidFill>
                    <a:schemeClr val="tx1"/>
                  </a:solidFill>
                  <a:latin typeface="Calibri" panose="020F0502020204030204" pitchFamily="34" charset="0"/>
                </a:rPr>
                <a:t>Real Estate Lending services mgmt. – SAP</a:t>
              </a:r>
            </a:p>
            <a:p>
              <a:pPr algn="r"/>
              <a:r>
                <a:rPr lang="en-US" sz="1333" dirty="0">
                  <a:solidFill>
                    <a:schemeClr val="tx1"/>
                  </a:solidFill>
                  <a:latin typeface="Calibri" panose="020F0502020204030204" pitchFamily="34" charset="0"/>
                </a:rPr>
                <a:t>Other Lending services mgmt. – </a:t>
              </a:r>
              <a:r>
                <a:rPr lang="en-US" sz="1333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LoanIQ</a:t>
              </a:r>
              <a:endParaRPr lang="en-US" sz="1333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marL="380990" algn="r"/>
              <a:r>
                <a:rPr lang="en-US" sz="1333" dirty="0">
                  <a:solidFill>
                    <a:schemeClr val="tx1"/>
                  </a:solidFill>
                  <a:latin typeface="Calibri" panose="020F0502020204030204" pitchFamily="34" charset="0"/>
                </a:rPr>
                <a:t>GFRS, </a:t>
              </a:r>
              <a:r>
                <a:rPr lang="en-US" sz="1333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OneGL</a:t>
              </a:r>
              <a:r>
                <a:rPr lang="en-US" sz="1333" dirty="0">
                  <a:solidFill>
                    <a:schemeClr val="tx1"/>
                  </a:solidFill>
                  <a:latin typeface="Calibri" panose="020F0502020204030204" pitchFamily="34" charset="0"/>
                </a:rPr>
                <a:t>, Vortex, IBP, XFB and other applications for supporting functions / services</a:t>
              </a:r>
            </a:p>
          </p:txBody>
        </p:sp>
        <p:sp>
          <p:nvSpPr>
            <p:cNvPr id="47" name="Rectangle 46"/>
            <p:cNvSpPr/>
            <p:nvPr/>
          </p:nvSpPr>
          <p:spPr>
            <a:xfrm flipH="1">
              <a:off x="6127500" y="1486140"/>
              <a:ext cx="5467297" cy="1154722"/>
            </a:xfrm>
            <a:prstGeom prst="rect">
              <a:avLst/>
            </a:prstGeom>
            <a:gradFill flip="none" rotWithShape="1">
              <a:gsLst>
                <a:gs pos="0">
                  <a:srgbClr val="ABD38C">
                    <a:tint val="66000"/>
                    <a:satMod val="160000"/>
                  </a:srgbClr>
                </a:gs>
                <a:gs pos="50000">
                  <a:srgbClr val="ABD38C">
                    <a:tint val="44500"/>
                    <a:satMod val="160000"/>
                  </a:srgbClr>
                </a:gs>
                <a:gs pos="100000">
                  <a:srgbClr val="ABD38C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333" dirty="0">
                  <a:solidFill>
                    <a:schemeClr val="tx1"/>
                  </a:solidFill>
                  <a:latin typeface="Calibri" panose="020F0502020204030204" pitchFamily="34" charset="0"/>
                </a:rPr>
                <a:t>Leverage IB Portal Framework</a:t>
              </a:r>
            </a:p>
            <a:p>
              <a:pPr algn="r"/>
              <a:r>
                <a:rPr lang="nl-NL" sz="1333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Ux</a:t>
              </a:r>
              <a:r>
                <a:rPr lang="nl-NL" sz="1333" dirty="0">
                  <a:solidFill>
                    <a:schemeClr val="tx1"/>
                  </a:solidFill>
                  <a:latin typeface="Calibri" panose="020F0502020204030204" pitchFamily="34" charset="0"/>
                </a:rPr>
                <a:t> designs are </a:t>
              </a:r>
              <a:r>
                <a:rPr lang="nl-NL" sz="1333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being</a:t>
              </a:r>
              <a:r>
                <a:rPr lang="nl-NL" sz="1333" dirty="0">
                  <a:solidFill>
                    <a:schemeClr val="tx1"/>
                  </a:solidFill>
                  <a:latin typeface="Calibri" panose="020F0502020204030204" pitchFamily="34" charset="0"/>
                </a:rPr>
                <a:t> made &amp; </a:t>
              </a:r>
              <a:r>
                <a:rPr lang="nl-NL" sz="1333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roadmap</a:t>
              </a:r>
              <a:r>
                <a:rPr lang="nl-NL" sz="1333" dirty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nl-NL" sz="1333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being</a:t>
              </a:r>
              <a:r>
                <a:rPr lang="nl-NL" sz="1333" dirty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nl-NL" sz="1333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created</a:t>
              </a:r>
              <a:endParaRPr lang="en-US" sz="1333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algn="r"/>
              <a:r>
                <a:rPr lang="nl-NL" sz="1333" dirty="0">
                  <a:solidFill>
                    <a:schemeClr val="tx1"/>
                  </a:solidFill>
                  <a:latin typeface="Calibri" panose="020F0502020204030204" pitchFamily="34" charset="0"/>
                </a:rPr>
                <a:t>Aligned to TPA, GTA &amp; WBS API </a:t>
              </a:r>
              <a:r>
                <a:rPr lang="nl-NL" sz="1333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Vision</a:t>
              </a:r>
              <a:endParaRPr lang="nl-NL" sz="1333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algn="r"/>
              <a:r>
                <a:rPr lang="nl-NL" sz="1333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Microservice’s</a:t>
              </a:r>
              <a:r>
                <a:rPr lang="nl-NL" sz="1333" dirty="0">
                  <a:solidFill>
                    <a:schemeClr val="tx1"/>
                  </a:solidFill>
                  <a:latin typeface="Calibri" panose="020F0502020204030204" pitchFamily="34" charset="0"/>
                </a:rPr>
                <a:t>/API </a:t>
              </a:r>
              <a:r>
                <a:rPr lang="nl-NL" sz="1333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driven</a:t>
              </a:r>
              <a:r>
                <a:rPr lang="nl-NL" sz="1333" dirty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nl-NL" sz="1333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architecture</a:t>
              </a:r>
              <a:endParaRPr lang="nl-NL" sz="1333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algn="r"/>
              <a:r>
                <a:rPr lang="nl-NL" sz="1333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CDaaS</a:t>
              </a:r>
              <a:r>
                <a:rPr lang="nl-NL" sz="1333" dirty="0">
                  <a:solidFill>
                    <a:schemeClr val="tx1"/>
                  </a:solidFill>
                  <a:latin typeface="Calibri" panose="020F0502020204030204" pitchFamily="34" charset="0"/>
                </a:rPr>
                <a:t> &amp; </a:t>
              </a:r>
              <a:r>
                <a:rPr lang="nl-NL" sz="1333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Fruityloops</a:t>
              </a:r>
              <a:r>
                <a:rPr lang="nl-NL" sz="1333" dirty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nl-NL" sz="1333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will</a:t>
              </a:r>
              <a:r>
                <a:rPr lang="nl-NL" sz="1333" dirty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nl-NL" sz="1333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be</a:t>
              </a:r>
              <a:r>
                <a:rPr lang="nl-NL" sz="1333" dirty="0">
                  <a:solidFill>
                    <a:schemeClr val="tx1"/>
                  </a:solidFill>
                  <a:latin typeface="Calibri" panose="020F0502020204030204" pitchFamily="34" charset="0"/>
                </a:rPr>
                <a:t> the delivery </a:t>
              </a:r>
              <a:r>
                <a:rPr lang="nl-NL" sz="1333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pipelines</a:t>
              </a:r>
              <a:endParaRPr lang="nl-NL" sz="1333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algn="r"/>
              <a:r>
                <a:rPr lang="nl-NL" sz="1333" dirty="0">
                  <a:solidFill>
                    <a:schemeClr val="tx1"/>
                  </a:solidFill>
                  <a:latin typeface="Calibri" panose="020F0502020204030204" pitchFamily="34" charset="0"/>
                </a:rPr>
                <a:t>IPC </a:t>
              </a:r>
              <a:r>
                <a:rPr lang="nl-NL" sz="1333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will</a:t>
              </a:r>
              <a:r>
                <a:rPr lang="nl-NL" sz="1333" dirty="0">
                  <a:solidFill>
                    <a:schemeClr val="tx1"/>
                  </a:solidFill>
                  <a:latin typeface="Calibri" panose="020F0502020204030204" pitchFamily="34" charset="0"/>
                </a:rPr>
                <a:t> host the </a:t>
              </a:r>
              <a:r>
                <a:rPr lang="nl-NL" sz="1333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application</a:t>
              </a:r>
              <a:endParaRPr lang="en-US" sz="1333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 flipH="1">
              <a:off x="597201" y="4412963"/>
              <a:ext cx="4736799" cy="747233"/>
            </a:xfrm>
            <a:prstGeom prst="rect">
              <a:avLst/>
            </a:prstGeom>
            <a:gradFill flip="none" rotWithShape="1">
              <a:gsLst>
                <a:gs pos="0">
                  <a:srgbClr val="6D97D8">
                    <a:tint val="66000"/>
                    <a:satMod val="160000"/>
                  </a:srgbClr>
                </a:gs>
                <a:gs pos="50000">
                  <a:srgbClr val="6D97D8">
                    <a:tint val="44500"/>
                    <a:satMod val="160000"/>
                  </a:srgbClr>
                </a:gs>
                <a:gs pos="100000">
                  <a:srgbClr val="6D97D8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333" dirty="0">
                  <a:solidFill>
                    <a:schemeClr val="tx1"/>
                  </a:solidFill>
                  <a:latin typeface="Calibri" panose="020F0502020204030204" pitchFamily="34" charset="0"/>
                </a:rPr>
                <a:t>SAP:</a:t>
              </a:r>
              <a:r>
                <a:rPr lang="en-US" sz="1333" dirty="0">
                  <a:solidFill>
                    <a:schemeClr val="tx1"/>
                  </a:solidFill>
                  <a:latin typeface="Calibri" panose="020F0502020204030204" pitchFamily="34" charset="0"/>
                </a:rPr>
                <a:t> HP UFT</a:t>
              </a:r>
            </a:p>
            <a:p>
              <a:r>
                <a:rPr lang="nl-NL" sz="1333" b="1" i="1" dirty="0">
                  <a:solidFill>
                    <a:schemeClr val="tx1"/>
                  </a:solidFill>
                  <a:latin typeface="Calibri" panose="020F0502020204030204" pitchFamily="34" charset="0"/>
                </a:rPr>
                <a:t>REF Portal: </a:t>
              </a:r>
            </a:p>
            <a:p>
              <a:r>
                <a:rPr lang="nl-NL" sz="1333" dirty="0">
                  <a:solidFill>
                    <a:schemeClr val="tx1"/>
                  </a:solidFill>
                  <a:latin typeface="Calibri" panose="020F0502020204030204" pitchFamily="34" charset="0"/>
                </a:rPr>
                <a:t>CDaaS &amp; </a:t>
              </a:r>
              <a:r>
                <a:rPr lang="nl-NL" sz="1333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Fruityloops</a:t>
              </a:r>
              <a:r>
                <a:rPr lang="nl-NL" sz="1333" dirty="0">
                  <a:solidFill>
                    <a:schemeClr val="tx1"/>
                  </a:solidFill>
                  <a:latin typeface="Calibri" panose="020F0502020204030204" pitchFamily="34" charset="0"/>
                </a:rPr>
                <a:t> pipeline to </a:t>
              </a:r>
              <a:r>
                <a:rPr lang="nl-NL" sz="1333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be</a:t>
              </a:r>
              <a:r>
                <a:rPr lang="nl-NL" sz="1333" dirty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nl-NL" sz="1333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used</a:t>
              </a:r>
              <a:endParaRPr lang="en-US" sz="1333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flipH="1">
              <a:off x="634105" y="3119732"/>
              <a:ext cx="3796161" cy="778773"/>
            </a:xfrm>
            <a:prstGeom prst="rect">
              <a:avLst/>
            </a:prstGeom>
            <a:gradFill flip="none" rotWithShape="1">
              <a:gsLst>
                <a:gs pos="0">
                  <a:srgbClr val="FDE97F">
                    <a:tint val="66000"/>
                    <a:satMod val="160000"/>
                  </a:srgbClr>
                </a:gs>
                <a:gs pos="50000">
                  <a:srgbClr val="FDE97F">
                    <a:tint val="44500"/>
                    <a:satMod val="160000"/>
                  </a:srgbClr>
                </a:gs>
                <a:gs pos="100000">
                  <a:srgbClr val="FDE97F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19200" rtlCol="0" anchor="ctr"/>
            <a:lstStyle/>
            <a:p>
              <a:r>
                <a:rPr lang="en-US" sz="1333" dirty="0">
                  <a:solidFill>
                    <a:schemeClr val="tx1"/>
                  </a:solidFill>
                  <a:latin typeface="Calibri" panose="020F0502020204030204" pitchFamily="34" charset="0"/>
                </a:rPr>
                <a:t>SAP BW daily sync up batch takes close to 8 hours long every night.</a:t>
              </a:r>
            </a:p>
            <a:p>
              <a:r>
                <a:rPr lang="en-US" sz="1333" dirty="0">
                  <a:solidFill>
                    <a:schemeClr val="tx1"/>
                  </a:solidFill>
                  <a:latin typeface="Calibri" panose="020F0502020204030204" pitchFamily="34" charset="0"/>
                </a:rPr>
                <a:t>Manual Testing Processes</a:t>
              </a:r>
            </a:p>
            <a:p>
              <a:r>
                <a:rPr lang="en-US" sz="1333" dirty="0">
                  <a:solidFill>
                    <a:schemeClr val="tx1"/>
                  </a:solidFill>
                  <a:latin typeface="Calibri" panose="020F0502020204030204" pitchFamily="34" charset="0"/>
                </a:rPr>
                <a:t>No system monitoring solution</a:t>
              </a:r>
            </a:p>
          </p:txBody>
        </p:sp>
        <p:sp>
          <p:nvSpPr>
            <p:cNvPr id="50" name="Rectangle 49"/>
            <p:cNvSpPr/>
            <p:nvPr/>
          </p:nvSpPr>
          <p:spPr>
            <a:xfrm flipH="1">
              <a:off x="634106" y="1495484"/>
              <a:ext cx="4776094" cy="1018874"/>
            </a:xfrm>
            <a:prstGeom prst="rect">
              <a:avLst/>
            </a:prstGeom>
            <a:gradFill flip="none" rotWithShape="1">
              <a:gsLst>
                <a:gs pos="0">
                  <a:srgbClr val="F1896C">
                    <a:tint val="66000"/>
                    <a:satMod val="160000"/>
                  </a:srgbClr>
                </a:gs>
                <a:gs pos="50000">
                  <a:srgbClr val="F1896C">
                    <a:tint val="44500"/>
                    <a:satMod val="160000"/>
                  </a:srgbClr>
                </a:gs>
                <a:gs pos="100000">
                  <a:srgbClr val="F1896C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33" dirty="0">
                  <a:solidFill>
                    <a:schemeClr val="tx1"/>
                  </a:solidFill>
                  <a:latin typeface="Calibri" panose="020F0502020204030204" pitchFamily="34" charset="0"/>
                </a:rPr>
                <a:t>SAP ECC 6.0-EHP5  - (CMS, CML, BP,</a:t>
              </a:r>
            </a:p>
            <a:p>
              <a:r>
                <a:rPr lang="en-US" sz="1333" dirty="0">
                  <a:solidFill>
                    <a:schemeClr val="tx1"/>
                  </a:solidFill>
                  <a:latin typeface="Calibri" panose="020F0502020204030204" pitchFamily="34" charset="0"/>
                </a:rPr>
                <a:t>FICO (AR), BASIS, S&amp;A, ABAP)</a:t>
              </a:r>
            </a:p>
            <a:p>
              <a:r>
                <a:rPr lang="en-US" sz="1333" dirty="0">
                  <a:solidFill>
                    <a:schemeClr val="tx1"/>
                  </a:solidFill>
                  <a:latin typeface="Calibri" panose="020F0502020204030204" pitchFamily="34" charset="0"/>
                </a:rPr>
                <a:t>SAP BW 7.01 &amp; SAP NW7.0</a:t>
              </a:r>
            </a:p>
            <a:p>
              <a:r>
                <a:rPr lang="en-US" sz="1333" dirty="0">
                  <a:solidFill>
                    <a:schemeClr val="tx1"/>
                  </a:solidFill>
                  <a:latin typeface="Calibri" panose="020F0502020204030204" pitchFamily="34" charset="0"/>
                </a:rPr>
                <a:t>SAP Solution Manager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963795" y="1642843"/>
              <a:ext cx="4149550" cy="3849571"/>
              <a:chOff x="3580188" y="1642842"/>
              <a:chExt cx="4149551" cy="3849568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4048120" y="5029831"/>
                <a:ext cx="3213688" cy="462579"/>
              </a:xfrm>
              <a:prstGeom prst="ellipse">
                <a:avLst/>
              </a:prstGeom>
              <a:solidFill>
                <a:srgbClr val="B9AFA4"/>
              </a:solidFill>
              <a:ln w="9525"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393646" y="2278611"/>
                <a:ext cx="2501079" cy="2501078"/>
              </a:xfrm>
              <a:prstGeom prst="ellipse">
                <a:avLst/>
              </a:prstGeom>
              <a:solidFill>
                <a:srgbClr val="0063BE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54" name="Freeform 5"/>
              <p:cNvSpPr>
                <a:spLocks/>
              </p:cNvSpPr>
              <p:nvPr/>
            </p:nvSpPr>
            <p:spPr bwMode="auto">
              <a:xfrm>
                <a:off x="5757806" y="1642842"/>
                <a:ext cx="1439521" cy="1454069"/>
              </a:xfrm>
              <a:custGeom>
                <a:avLst/>
                <a:gdLst>
                  <a:gd name="T0" fmla="*/ 4469 w 4469"/>
                  <a:gd name="T1" fmla="*/ 2580 h 4335"/>
                  <a:gd name="T2" fmla="*/ 0 w 4469"/>
                  <a:gd name="T3" fmla="*/ 0 h 4335"/>
                  <a:gd name="T4" fmla="*/ 0 w 4469"/>
                  <a:gd name="T5" fmla="*/ 3509 h 4335"/>
                  <a:gd name="T6" fmla="*/ 1430 w 4469"/>
                  <a:gd name="T7" fmla="*/ 4335 h 4335"/>
                  <a:gd name="T8" fmla="*/ 4469 w 4469"/>
                  <a:gd name="T9" fmla="*/ 2580 h 4335"/>
                  <a:gd name="connsiteX0" fmla="*/ 10000 w 10000"/>
                  <a:gd name="connsiteY0" fmla="*/ 5952 h 10116"/>
                  <a:gd name="connsiteX1" fmla="*/ 0 w 10000"/>
                  <a:gd name="connsiteY1" fmla="*/ 0 h 10116"/>
                  <a:gd name="connsiteX2" fmla="*/ 0 w 10000"/>
                  <a:gd name="connsiteY2" fmla="*/ 8095 h 10116"/>
                  <a:gd name="connsiteX3" fmla="*/ 3200 w 10000"/>
                  <a:gd name="connsiteY3" fmla="*/ 10000 h 10116"/>
                  <a:gd name="connsiteX4" fmla="*/ 10000 w 10000"/>
                  <a:gd name="connsiteY4" fmla="*/ 5952 h 10116"/>
                  <a:gd name="connsiteX0" fmla="*/ 10000 w 10000"/>
                  <a:gd name="connsiteY0" fmla="*/ 5952 h 10189"/>
                  <a:gd name="connsiteX1" fmla="*/ 0 w 10000"/>
                  <a:gd name="connsiteY1" fmla="*/ 0 h 10189"/>
                  <a:gd name="connsiteX2" fmla="*/ 0 w 10000"/>
                  <a:gd name="connsiteY2" fmla="*/ 8095 h 10189"/>
                  <a:gd name="connsiteX3" fmla="*/ 3200 w 10000"/>
                  <a:gd name="connsiteY3" fmla="*/ 10000 h 10189"/>
                  <a:gd name="connsiteX4" fmla="*/ 10000 w 10000"/>
                  <a:gd name="connsiteY4" fmla="*/ 5952 h 10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189">
                    <a:moveTo>
                      <a:pt x="10000" y="5952"/>
                    </a:moveTo>
                    <a:cubicBezTo>
                      <a:pt x="7937" y="2270"/>
                      <a:pt x="4126" y="0"/>
                      <a:pt x="0" y="0"/>
                    </a:cubicBezTo>
                    <a:lnTo>
                      <a:pt x="0" y="8095"/>
                    </a:lnTo>
                    <a:cubicBezTo>
                      <a:pt x="94" y="9362"/>
                      <a:pt x="2039" y="10691"/>
                      <a:pt x="3200" y="10000"/>
                    </a:cubicBezTo>
                    <a:lnTo>
                      <a:pt x="10000" y="5952"/>
                    </a:lnTo>
                    <a:close/>
                  </a:path>
                </a:pathLst>
              </a:custGeom>
              <a:solidFill>
                <a:srgbClr val="89C35F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55" name="Freeform 5"/>
              <p:cNvSpPr>
                <a:spLocks/>
              </p:cNvSpPr>
              <p:nvPr/>
            </p:nvSpPr>
            <p:spPr bwMode="auto">
              <a:xfrm rot="3600000">
                <a:off x="6265369" y="2880706"/>
                <a:ext cx="1474667" cy="1454073"/>
              </a:xfrm>
              <a:custGeom>
                <a:avLst/>
                <a:gdLst>
                  <a:gd name="T0" fmla="*/ 4469 w 4469"/>
                  <a:gd name="T1" fmla="*/ 2580 h 4335"/>
                  <a:gd name="T2" fmla="*/ 0 w 4469"/>
                  <a:gd name="T3" fmla="*/ 0 h 4335"/>
                  <a:gd name="T4" fmla="*/ 0 w 4469"/>
                  <a:gd name="T5" fmla="*/ 3509 h 4335"/>
                  <a:gd name="T6" fmla="*/ 1430 w 4469"/>
                  <a:gd name="T7" fmla="*/ 4335 h 4335"/>
                  <a:gd name="T8" fmla="*/ 4469 w 4469"/>
                  <a:gd name="T9" fmla="*/ 2580 h 4335"/>
                  <a:gd name="connsiteX0" fmla="*/ 10000 w 10000"/>
                  <a:gd name="connsiteY0" fmla="*/ 5952 h 10116"/>
                  <a:gd name="connsiteX1" fmla="*/ 0 w 10000"/>
                  <a:gd name="connsiteY1" fmla="*/ 0 h 10116"/>
                  <a:gd name="connsiteX2" fmla="*/ 0 w 10000"/>
                  <a:gd name="connsiteY2" fmla="*/ 8095 h 10116"/>
                  <a:gd name="connsiteX3" fmla="*/ 3200 w 10000"/>
                  <a:gd name="connsiteY3" fmla="*/ 10000 h 10116"/>
                  <a:gd name="connsiteX4" fmla="*/ 10000 w 10000"/>
                  <a:gd name="connsiteY4" fmla="*/ 5952 h 10116"/>
                  <a:gd name="connsiteX0" fmla="*/ 10000 w 10000"/>
                  <a:gd name="connsiteY0" fmla="*/ 5952 h 10189"/>
                  <a:gd name="connsiteX1" fmla="*/ 0 w 10000"/>
                  <a:gd name="connsiteY1" fmla="*/ 0 h 10189"/>
                  <a:gd name="connsiteX2" fmla="*/ 0 w 10000"/>
                  <a:gd name="connsiteY2" fmla="*/ 8095 h 10189"/>
                  <a:gd name="connsiteX3" fmla="*/ 3200 w 10000"/>
                  <a:gd name="connsiteY3" fmla="*/ 10000 h 10189"/>
                  <a:gd name="connsiteX4" fmla="*/ 10000 w 10000"/>
                  <a:gd name="connsiteY4" fmla="*/ 5952 h 10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189">
                    <a:moveTo>
                      <a:pt x="10000" y="5952"/>
                    </a:moveTo>
                    <a:cubicBezTo>
                      <a:pt x="7937" y="2270"/>
                      <a:pt x="4126" y="0"/>
                      <a:pt x="0" y="0"/>
                    </a:cubicBezTo>
                    <a:lnTo>
                      <a:pt x="0" y="8095"/>
                    </a:lnTo>
                    <a:cubicBezTo>
                      <a:pt x="94" y="9362"/>
                      <a:pt x="2039" y="10691"/>
                      <a:pt x="3200" y="10000"/>
                    </a:cubicBezTo>
                    <a:lnTo>
                      <a:pt x="10000" y="5952"/>
                    </a:lnTo>
                    <a:close/>
                  </a:path>
                </a:pathLst>
              </a:custGeom>
              <a:solidFill>
                <a:srgbClr val="B17AC6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56" name="Freeform 5"/>
              <p:cNvSpPr>
                <a:spLocks/>
              </p:cNvSpPr>
              <p:nvPr/>
            </p:nvSpPr>
            <p:spPr bwMode="auto">
              <a:xfrm rot="7200000">
                <a:off x="5459827" y="3985892"/>
                <a:ext cx="1474667" cy="1454073"/>
              </a:xfrm>
              <a:custGeom>
                <a:avLst/>
                <a:gdLst>
                  <a:gd name="T0" fmla="*/ 4469 w 4469"/>
                  <a:gd name="T1" fmla="*/ 2580 h 4335"/>
                  <a:gd name="T2" fmla="*/ 0 w 4469"/>
                  <a:gd name="T3" fmla="*/ 0 h 4335"/>
                  <a:gd name="T4" fmla="*/ 0 w 4469"/>
                  <a:gd name="T5" fmla="*/ 3509 h 4335"/>
                  <a:gd name="T6" fmla="*/ 1430 w 4469"/>
                  <a:gd name="T7" fmla="*/ 4335 h 4335"/>
                  <a:gd name="T8" fmla="*/ 4469 w 4469"/>
                  <a:gd name="T9" fmla="*/ 2580 h 4335"/>
                  <a:gd name="connsiteX0" fmla="*/ 10000 w 10000"/>
                  <a:gd name="connsiteY0" fmla="*/ 5952 h 10116"/>
                  <a:gd name="connsiteX1" fmla="*/ 0 w 10000"/>
                  <a:gd name="connsiteY1" fmla="*/ 0 h 10116"/>
                  <a:gd name="connsiteX2" fmla="*/ 0 w 10000"/>
                  <a:gd name="connsiteY2" fmla="*/ 8095 h 10116"/>
                  <a:gd name="connsiteX3" fmla="*/ 3200 w 10000"/>
                  <a:gd name="connsiteY3" fmla="*/ 10000 h 10116"/>
                  <a:gd name="connsiteX4" fmla="*/ 10000 w 10000"/>
                  <a:gd name="connsiteY4" fmla="*/ 5952 h 10116"/>
                  <a:gd name="connsiteX0" fmla="*/ 10000 w 10000"/>
                  <a:gd name="connsiteY0" fmla="*/ 5952 h 10189"/>
                  <a:gd name="connsiteX1" fmla="*/ 0 w 10000"/>
                  <a:gd name="connsiteY1" fmla="*/ 0 h 10189"/>
                  <a:gd name="connsiteX2" fmla="*/ 0 w 10000"/>
                  <a:gd name="connsiteY2" fmla="*/ 8095 h 10189"/>
                  <a:gd name="connsiteX3" fmla="*/ 3200 w 10000"/>
                  <a:gd name="connsiteY3" fmla="*/ 10000 h 10189"/>
                  <a:gd name="connsiteX4" fmla="*/ 10000 w 10000"/>
                  <a:gd name="connsiteY4" fmla="*/ 5952 h 10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189">
                    <a:moveTo>
                      <a:pt x="10000" y="5952"/>
                    </a:moveTo>
                    <a:cubicBezTo>
                      <a:pt x="7937" y="2270"/>
                      <a:pt x="4126" y="0"/>
                      <a:pt x="0" y="0"/>
                    </a:cubicBezTo>
                    <a:lnTo>
                      <a:pt x="0" y="8095"/>
                    </a:lnTo>
                    <a:cubicBezTo>
                      <a:pt x="94" y="9362"/>
                      <a:pt x="2039" y="10691"/>
                      <a:pt x="3200" y="10000"/>
                    </a:cubicBezTo>
                    <a:lnTo>
                      <a:pt x="10000" y="5952"/>
                    </a:lnTo>
                    <a:close/>
                  </a:path>
                </a:pathLst>
              </a:custGeom>
              <a:solidFill>
                <a:srgbClr val="FBB141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57" name="Freeform 5"/>
              <p:cNvSpPr>
                <a:spLocks/>
              </p:cNvSpPr>
              <p:nvPr/>
            </p:nvSpPr>
            <p:spPr bwMode="auto">
              <a:xfrm flipH="1">
                <a:off x="4114471" y="1642842"/>
                <a:ext cx="1474668" cy="1454068"/>
              </a:xfrm>
              <a:custGeom>
                <a:avLst/>
                <a:gdLst>
                  <a:gd name="T0" fmla="*/ 4469 w 4469"/>
                  <a:gd name="T1" fmla="*/ 2580 h 4335"/>
                  <a:gd name="T2" fmla="*/ 0 w 4469"/>
                  <a:gd name="T3" fmla="*/ 0 h 4335"/>
                  <a:gd name="T4" fmla="*/ 0 w 4469"/>
                  <a:gd name="T5" fmla="*/ 3509 h 4335"/>
                  <a:gd name="T6" fmla="*/ 1430 w 4469"/>
                  <a:gd name="T7" fmla="*/ 4335 h 4335"/>
                  <a:gd name="T8" fmla="*/ 4469 w 4469"/>
                  <a:gd name="T9" fmla="*/ 2580 h 4335"/>
                  <a:gd name="connsiteX0" fmla="*/ 10000 w 10000"/>
                  <a:gd name="connsiteY0" fmla="*/ 5952 h 10116"/>
                  <a:gd name="connsiteX1" fmla="*/ 0 w 10000"/>
                  <a:gd name="connsiteY1" fmla="*/ 0 h 10116"/>
                  <a:gd name="connsiteX2" fmla="*/ 0 w 10000"/>
                  <a:gd name="connsiteY2" fmla="*/ 8095 h 10116"/>
                  <a:gd name="connsiteX3" fmla="*/ 3200 w 10000"/>
                  <a:gd name="connsiteY3" fmla="*/ 10000 h 10116"/>
                  <a:gd name="connsiteX4" fmla="*/ 10000 w 10000"/>
                  <a:gd name="connsiteY4" fmla="*/ 5952 h 10116"/>
                  <a:gd name="connsiteX0" fmla="*/ 10000 w 10000"/>
                  <a:gd name="connsiteY0" fmla="*/ 5952 h 10189"/>
                  <a:gd name="connsiteX1" fmla="*/ 0 w 10000"/>
                  <a:gd name="connsiteY1" fmla="*/ 0 h 10189"/>
                  <a:gd name="connsiteX2" fmla="*/ 0 w 10000"/>
                  <a:gd name="connsiteY2" fmla="*/ 8095 h 10189"/>
                  <a:gd name="connsiteX3" fmla="*/ 3200 w 10000"/>
                  <a:gd name="connsiteY3" fmla="*/ 10000 h 10189"/>
                  <a:gd name="connsiteX4" fmla="*/ 10000 w 10000"/>
                  <a:gd name="connsiteY4" fmla="*/ 5952 h 10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189">
                    <a:moveTo>
                      <a:pt x="10000" y="5952"/>
                    </a:moveTo>
                    <a:cubicBezTo>
                      <a:pt x="7937" y="2270"/>
                      <a:pt x="4126" y="0"/>
                      <a:pt x="0" y="0"/>
                    </a:cubicBezTo>
                    <a:lnTo>
                      <a:pt x="0" y="8095"/>
                    </a:lnTo>
                    <a:cubicBezTo>
                      <a:pt x="94" y="9362"/>
                      <a:pt x="2039" y="10691"/>
                      <a:pt x="3200" y="10000"/>
                    </a:cubicBezTo>
                    <a:lnTo>
                      <a:pt x="10000" y="5952"/>
                    </a:lnTo>
                    <a:close/>
                  </a:path>
                </a:pathLst>
              </a:custGeom>
              <a:solidFill>
                <a:srgbClr val="F1896C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58" name="Freeform 5"/>
              <p:cNvSpPr>
                <a:spLocks/>
              </p:cNvSpPr>
              <p:nvPr/>
            </p:nvSpPr>
            <p:spPr bwMode="auto">
              <a:xfrm rot="18000000" flipH="1">
                <a:off x="3569891" y="2867007"/>
                <a:ext cx="1474667" cy="1454073"/>
              </a:xfrm>
              <a:custGeom>
                <a:avLst/>
                <a:gdLst>
                  <a:gd name="T0" fmla="*/ 4469 w 4469"/>
                  <a:gd name="T1" fmla="*/ 2580 h 4335"/>
                  <a:gd name="T2" fmla="*/ 0 w 4469"/>
                  <a:gd name="T3" fmla="*/ 0 h 4335"/>
                  <a:gd name="T4" fmla="*/ 0 w 4469"/>
                  <a:gd name="T5" fmla="*/ 3509 h 4335"/>
                  <a:gd name="T6" fmla="*/ 1430 w 4469"/>
                  <a:gd name="T7" fmla="*/ 4335 h 4335"/>
                  <a:gd name="T8" fmla="*/ 4469 w 4469"/>
                  <a:gd name="T9" fmla="*/ 2580 h 4335"/>
                  <a:gd name="connsiteX0" fmla="*/ 10000 w 10000"/>
                  <a:gd name="connsiteY0" fmla="*/ 5952 h 10116"/>
                  <a:gd name="connsiteX1" fmla="*/ 0 w 10000"/>
                  <a:gd name="connsiteY1" fmla="*/ 0 h 10116"/>
                  <a:gd name="connsiteX2" fmla="*/ 0 w 10000"/>
                  <a:gd name="connsiteY2" fmla="*/ 8095 h 10116"/>
                  <a:gd name="connsiteX3" fmla="*/ 3200 w 10000"/>
                  <a:gd name="connsiteY3" fmla="*/ 10000 h 10116"/>
                  <a:gd name="connsiteX4" fmla="*/ 10000 w 10000"/>
                  <a:gd name="connsiteY4" fmla="*/ 5952 h 10116"/>
                  <a:gd name="connsiteX0" fmla="*/ 10000 w 10000"/>
                  <a:gd name="connsiteY0" fmla="*/ 5952 h 10189"/>
                  <a:gd name="connsiteX1" fmla="*/ 0 w 10000"/>
                  <a:gd name="connsiteY1" fmla="*/ 0 h 10189"/>
                  <a:gd name="connsiteX2" fmla="*/ 0 w 10000"/>
                  <a:gd name="connsiteY2" fmla="*/ 8095 h 10189"/>
                  <a:gd name="connsiteX3" fmla="*/ 3200 w 10000"/>
                  <a:gd name="connsiteY3" fmla="*/ 10000 h 10189"/>
                  <a:gd name="connsiteX4" fmla="*/ 10000 w 10000"/>
                  <a:gd name="connsiteY4" fmla="*/ 5952 h 10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189">
                    <a:moveTo>
                      <a:pt x="10000" y="5952"/>
                    </a:moveTo>
                    <a:cubicBezTo>
                      <a:pt x="7937" y="2270"/>
                      <a:pt x="4126" y="0"/>
                      <a:pt x="0" y="0"/>
                    </a:cubicBezTo>
                    <a:lnTo>
                      <a:pt x="0" y="8095"/>
                    </a:lnTo>
                    <a:cubicBezTo>
                      <a:pt x="94" y="9362"/>
                      <a:pt x="2039" y="10691"/>
                      <a:pt x="3200" y="10000"/>
                    </a:cubicBezTo>
                    <a:lnTo>
                      <a:pt x="10000" y="5952"/>
                    </a:lnTo>
                    <a:close/>
                  </a:path>
                </a:pathLst>
              </a:custGeom>
              <a:solidFill>
                <a:srgbClr val="FFDD3E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59" name="Freeform 5"/>
              <p:cNvSpPr>
                <a:spLocks/>
              </p:cNvSpPr>
              <p:nvPr/>
            </p:nvSpPr>
            <p:spPr bwMode="auto">
              <a:xfrm rot="14400000" flipH="1">
                <a:off x="4364491" y="3971736"/>
                <a:ext cx="1474667" cy="1454073"/>
              </a:xfrm>
              <a:custGeom>
                <a:avLst/>
                <a:gdLst>
                  <a:gd name="T0" fmla="*/ 4469 w 4469"/>
                  <a:gd name="T1" fmla="*/ 2580 h 4335"/>
                  <a:gd name="T2" fmla="*/ 0 w 4469"/>
                  <a:gd name="T3" fmla="*/ 0 h 4335"/>
                  <a:gd name="T4" fmla="*/ 0 w 4469"/>
                  <a:gd name="T5" fmla="*/ 3509 h 4335"/>
                  <a:gd name="T6" fmla="*/ 1430 w 4469"/>
                  <a:gd name="T7" fmla="*/ 4335 h 4335"/>
                  <a:gd name="T8" fmla="*/ 4469 w 4469"/>
                  <a:gd name="T9" fmla="*/ 2580 h 4335"/>
                  <a:gd name="connsiteX0" fmla="*/ 10000 w 10000"/>
                  <a:gd name="connsiteY0" fmla="*/ 5952 h 10116"/>
                  <a:gd name="connsiteX1" fmla="*/ 0 w 10000"/>
                  <a:gd name="connsiteY1" fmla="*/ 0 h 10116"/>
                  <a:gd name="connsiteX2" fmla="*/ 0 w 10000"/>
                  <a:gd name="connsiteY2" fmla="*/ 8095 h 10116"/>
                  <a:gd name="connsiteX3" fmla="*/ 3200 w 10000"/>
                  <a:gd name="connsiteY3" fmla="*/ 10000 h 10116"/>
                  <a:gd name="connsiteX4" fmla="*/ 10000 w 10000"/>
                  <a:gd name="connsiteY4" fmla="*/ 5952 h 10116"/>
                  <a:gd name="connsiteX0" fmla="*/ 10000 w 10000"/>
                  <a:gd name="connsiteY0" fmla="*/ 5952 h 10189"/>
                  <a:gd name="connsiteX1" fmla="*/ 0 w 10000"/>
                  <a:gd name="connsiteY1" fmla="*/ 0 h 10189"/>
                  <a:gd name="connsiteX2" fmla="*/ 0 w 10000"/>
                  <a:gd name="connsiteY2" fmla="*/ 8095 h 10189"/>
                  <a:gd name="connsiteX3" fmla="*/ 3200 w 10000"/>
                  <a:gd name="connsiteY3" fmla="*/ 10000 h 10189"/>
                  <a:gd name="connsiteX4" fmla="*/ 10000 w 10000"/>
                  <a:gd name="connsiteY4" fmla="*/ 5952 h 10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189">
                    <a:moveTo>
                      <a:pt x="10000" y="5952"/>
                    </a:moveTo>
                    <a:cubicBezTo>
                      <a:pt x="7937" y="2270"/>
                      <a:pt x="4126" y="0"/>
                      <a:pt x="0" y="0"/>
                    </a:cubicBezTo>
                    <a:lnTo>
                      <a:pt x="0" y="8095"/>
                    </a:lnTo>
                    <a:cubicBezTo>
                      <a:pt x="94" y="9362"/>
                      <a:pt x="2039" y="10691"/>
                      <a:pt x="3200" y="10000"/>
                    </a:cubicBezTo>
                    <a:lnTo>
                      <a:pt x="10000" y="5952"/>
                    </a:lnTo>
                    <a:close/>
                  </a:path>
                </a:pathLst>
              </a:custGeom>
              <a:solidFill>
                <a:srgbClr val="6DCFF6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047703" y="3262985"/>
                <a:ext cx="1223137" cy="487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l-NL" sz="1400" b="1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TCS</a:t>
                </a:r>
              </a:p>
              <a:p>
                <a:pPr algn="ctr"/>
                <a:r>
                  <a:rPr lang="nl-NL" sz="1400" b="1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Understanding</a:t>
                </a:r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 rot="19740000">
                <a:off x="4418945" y="2191922"/>
                <a:ext cx="1172415" cy="286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Calibri" panose="020F0502020204030204" pitchFamily="34" charset="0"/>
                  </a:rPr>
                  <a:t>SAP System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 rot="1800000">
                <a:off x="5668744" y="2226488"/>
                <a:ext cx="1303085" cy="286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Calibri" panose="020F0502020204030204" pitchFamily="34" charset="0"/>
                  </a:rPr>
                  <a:t>REF Portal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rot="1860000" flipH="1">
                <a:off x="4369192" y="4476293"/>
                <a:ext cx="1303085" cy="286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Calibri" panose="020F0502020204030204" pitchFamily="34" charset="0"/>
                  </a:rPr>
                  <a:t>Automation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 rot="19800000" flipH="1">
                <a:off x="5691840" y="4443813"/>
                <a:ext cx="1338700" cy="286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Calibri" panose="020F0502020204030204" pitchFamily="34" charset="0"/>
                  </a:rPr>
                  <a:t>Interfaces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247053" y="3240145"/>
                <a:ext cx="1230148" cy="286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Calibri" panose="020F0502020204030204" pitchFamily="34" charset="0"/>
                  </a:rPr>
                  <a:t>Landscape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 flipH="1">
                <a:off x="3773620" y="3193837"/>
                <a:ext cx="1252983" cy="688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Calibri" panose="020F0502020204030204" pitchFamily="34" charset="0"/>
                  </a:rPr>
                  <a:t>Current Technical Challenges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3917917" y="1473063"/>
            <a:ext cx="723455" cy="580763"/>
            <a:chOff x="6472238" y="4211638"/>
            <a:chExt cx="673100" cy="503238"/>
          </a:xfrm>
        </p:grpSpPr>
        <p:sp>
          <p:nvSpPr>
            <p:cNvPr id="30" name="Freeform 61"/>
            <p:cNvSpPr>
              <a:spLocks/>
            </p:cNvSpPr>
            <p:nvPr/>
          </p:nvSpPr>
          <p:spPr bwMode="auto">
            <a:xfrm>
              <a:off x="6492875" y="4613275"/>
              <a:ext cx="161925" cy="3175"/>
            </a:xfrm>
            <a:custGeom>
              <a:avLst/>
              <a:gdLst>
                <a:gd name="T0" fmla="*/ 53 w 511"/>
                <a:gd name="T1" fmla="*/ 0 h 8"/>
                <a:gd name="T2" fmla="*/ 46 w 511"/>
                <a:gd name="T3" fmla="*/ 1 h 8"/>
                <a:gd name="T4" fmla="*/ 34 w 511"/>
                <a:gd name="T5" fmla="*/ 3 h 8"/>
                <a:gd name="T6" fmla="*/ 17 w 511"/>
                <a:gd name="T7" fmla="*/ 6 h 8"/>
                <a:gd name="T8" fmla="*/ 0 w 511"/>
                <a:gd name="T9" fmla="*/ 8 h 8"/>
                <a:gd name="T10" fmla="*/ 35 w 511"/>
                <a:gd name="T11" fmla="*/ 8 h 8"/>
                <a:gd name="T12" fmla="*/ 96 w 511"/>
                <a:gd name="T13" fmla="*/ 8 h 8"/>
                <a:gd name="T14" fmla="*/ 171 w 511"/>
                <a:gd name="T15" fmla="*/ 8 h 8"/>
                <a:gd name="T16" fmla="*/ 255 w 511"/>
                <a:gd name="T17" fmla="*/ 8 h 8"/>
                <a:gd name="T18" fmla="*/ 339 w 511"/>
                <a:gd name="T19" fmla="*/ 8 h 8"/>
                <a:gd name="T20" fmla="*/ 416 w 511"/>
                <a:gd name="T21" fmla="*/ 8 h 8"/>
                <a:gd name="T22" fmla="*/ 476 w 511"/>
                <a:gd name="T23" fmla="*/ 8 h 8"/>
                <a:gd name="T24" fmla="*/ 511 w 511"/>
                <a:gd name="T25" fmla="*/ 8 h 8"/>
                <a:gd name="T26" fmla="*/ 493 w 511"/>
                <a:gd name="T27" fmla="*/ 6 h 8"/>
                <a:gd name="T28" fmla="*/ 477 w 511"/>
                <a:gd name="T29" fmla="*/ 3 h 8"/>
                <a:gd name="T30" fmla="*/ 464 w 511"/>
                <a:gd name="T31" fmla="*/ 1 h 8"/>
                <a:gd name="T32" fmla="*/ 458 w 511"/>
                <a:gd name="T33" fmla="*/ 0 h 8"/>
                <a:gd name="T34" fmla="*/ 53 w 511"/>
                <a:gd name="T3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1" h="8">
                  <a:moveTo>
                    <a:pt x="53" y="0"/>
                  </a:moveTo>
                  <a:lnTo>
                    <a:pt x="46" y="1"/>
                  </a:lnTo>
                  <a:lnTo>
                    <a:pt x="34" y="3"/>
                  </a:lnTo>
                  <a:lnTo>
                    <a:pt x="17" y="6"/>
                  </a:lnTo>
                  <a:lnTo>
                    <a:pt x="0" y="8"/>
                  </a:lnTo>
                  <a:lnTo>
                    <a:pt x="35" y="8"/>
                  </a:lnTo>
                  <a:lnTo>
                    <a:pt x="96" y="8"/>
                  </a:lnTo>
                  <a:lnTo>
                    <a:pt x="171" y="8"/>
                  </a:lnTo>
                  <a:lnTo>
                    <a:pt x="255" y="8"/>
                  </a:lnTo>
                  <a:lnTo>
                    <a:pt x="339" y="8"/>
                  </a:lnTo>
                  <a:lnTo>
                    <a:pt x="416" y="8"/>
                  </a:lnTo>
                  <a:lnTo>
                    <a:pt x="476" y="8"/>
                  </a:lnTo>
                  <a:lnTo>
                    <a:pt x="511" y="8"/>
                  </a:lnTo>
                  <a:lnTo>
                    <a:pt x="493" y="6"/>
                  </a:lnTo>
                  <a:lnTo>
                    <a:pt x="477" y="3"/>
                  </a:lnTo>
                  <a:lnTo>
                    <a:pt x="464" y="1"/>
                  </a:lnTo>
                  <a:lnTo>
                    <a:pt x="458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alibri" panose="020F0502020204030204" pitchFamily="34" charset="0"/>
              </a:endParaRPr>
            </a:p>
          </p:txBody>
        </p:sp>
        <p:sp>
          <p:nvSpPr>
            <p:cNvPr id="31" name="Freeform 62"/>
            <p:cNvSpPr>
              <a:spLocks/>
            </p:cNvSpPr>
            <p:nvPr/>
          </p:nvSpPr>
          <p:spPr bwMode="auto">
            <a:xfrm>
              <a:off x="6534150" y="4481513"/>
              <a:ext cx="31750" cy="15875"/>
            </a:xfrm>
            <a:custGeom>
              <a:avLst/>
              <a:gdLst>
                <a:gd name="T0" fmla="*/ 0 w 100"/>
                <a:gd name="T1" fmla="*/ 25 h 49"/>
                <a:gd name="T2" fmla="*/ 1 w 100"/>
                <a:gd name="T3" fmla="*/ 30 h 49"/>
                <a:gd name="T4" fmla="*/ 3 w 100"/>
                <a:gd name="T5" fmla="*/ 34 h 49"/>
                <a:gd name="T6" fmla="*/ 9 w 100"/>
                <a:gd name="T7" fmla="*/ 39 h 49"/>
                <a:gd name="T8" fmla="*/ 14 w 100"/>
                <a:gd name="T9" fmla="*/ 42 h 49"/>
                <a:gd name="T10" fmla="*/ 22 w 100"/>
                <a:gd name="T11" fmla="*/ 45 h 49"/>
                <a:gd name="T12" fmla="*/ 30 w 100"/>
                <a:gd name="T13" fmla="*/ 47 h 49"/>
                <a:gd name="T14" fmla="*/ 40 w 100"/>
                <a:gd name="T15" fmla="*/ 49 h 49"/>
                <a:gd name="T16" fmla="*/ 50 w 100"/>
                <a:gd name="T17" fmla="*/ 49 h 49"/>
                <a:gd name="T18" fmla="*/ 60 w 100"/>
                <a:gd name="T19" fmla="*/ 49 h 49"/>
                <a:gd name="T20" fmla="*/ 69 w 100"/>
                <a:gd name="T21" fmla="*/ 47 h 49"/>
                <a:gd name="T22" fmla="*/ 78 w 100"/>
                <a:gd name="T23" fmla="*/ 45 h 49"/>
                <a:gd name="T24" fmla="*/ 85 w 100"/>
                <a:gd name="T25" fmla="*/ 42 h 49"/>
                <a:gd name="T26" fmla="*/ 92 w 100"/>
                <a:gd name="T27" fmla="*/ 39 h 49"/>
                <a:gd name="T28" fmla="*/ 96 w 100"/>
                <a:gd name="T29" fmla="*/ 34 h 49"/>
                <a:gd name="T30" fmla="*/ 99 w 100"/>
                <a:gd name="T31" fmla="*/ 30 h 49"/>
                <a:gd name="T32" fmla="*/ 100 w 100"/>
                <a:gd name="T33" fmla="*/ 25 h 49"/>
                <a:gd name="T34" fmla="*/ 99 w 100"/>
                <a:gd name="T35" fmla="*/ 19 h 49"/>
                <a:gd name="T36" fmla="*/ 96 w 100"/>
                <a:gd name="T37" fmla="*/ 15 h 49"/>
                <a:gd name="T38" fmla="*/ 92 w 100"/>
                <a:gd name="T39" fmla="*/ 11 h 49"/>
                <a:gd name="T40" fmla="*/ 85 w 100"/>
                <a:gd name="T41" fmla="*/ 6 h 49"/>
                <a:gd name="T42" fmla="*/ 78 w 100"/>
                <a:gd name="T43" fmla="*/ 4 h 49"/>
                <a:gd name="T44" fmla="*/ 69 w 100"/>
                <a:gd name="T45" fmla="*/ 1 h 49"/>
                <a:gd name="T46" fmla="*/ 60 w 100"/>
                <a:gd name="T47" fmla="*/ 0 h 49"/>
                <a:gd name="T48" fmla="*/ 50 w 100"/>
                <a:gd name="T49" fmla="*/ 0 h 49"/>
                <a:gd name="T50" fmla="*/ 40 w 100"/>
                <a:gd name="T51" fmla="*/ 0 h 49"/>
                <a:gd name="T52" fmla="*/ 30 w 100"/>
                <a:gd name="T53" fmla="*/ 1 h 49"/>
                <a:gd name="T54" fmla="*/ 22 w 100"/>
                <a:gd name="T55" fmla="*/ 4 h 49"/>
                <a:gd name="T56" fmla="*/ 14 w 100"/>
                <a:gd name="T57" fmla="*/ 6 h 49"/>
                <a:gd name="T58" fmla="*/ 9 w 100"/>
                <a:gd name="T59" fmla="*/ 11 h 49"/>
                <a:gd name="T60" fmla="*/ 3 w 100"/>
                <a:gd name="T61" fmla="*/ 15 h 49"/>
                <a:gd name="T62" fmla="*/ 1 w 100"/>
                <a:gd name="T63" fmla="*/ 19 h 49"/>
                <a:gd name="T64" fmla="*/ 0 w 100"/>
                <a:gd name="T65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49">
                  <a:moveTo>
                    <a:pt x="0" y="25"/>
                  </a:moveTo>
                  <a:lnTo>
                    <a:pt x="1" y="30"/>
                  </a:lnTo>
                  <a:lnTo>
                    <a:pt x="3" y="34"/>
                  </a:lnTo>
                  <a:lnTo>
                    <a:pt x="9" y="39"/>
                  </a:lnTo>
                  <a:lnTo>
                    <a:pt x="14" y="42"/>
                  </a:lnTo>
                  <a:lnTo>
                    <a:pt x="22" y="45"/>
                  </a:lnTo>
                  <a:lnTo>
                    <a:pt x="30" y="47"/>
                  </a:lnTo>
                  <a:lnTo>
                    <a:pt x="40" y="49"/>
                  </a:lnTo>
                  <a:lnTo>
                    <a:pt x="50" y="49"/>
                  </a:lnTo>
                  <a:lnTo>
                    <a:pt x="60" y="49"/>
                  </a:lnTo>
                  <a:lnTo>
                    <a:pt x="69" y="47"/>
                  </a:lnTo>
                  <a:lnTo>
                    <a:pt x="78" y="45"/>
                  </a:lnTo>
                  <a:lnTo>
                    <a:pt x="85" y="42"/>
                  </a:lnTo>
                  <a:lnTo>
                    <a:pt x="92" y="39"/>
                  </a:lnTo>
                  <a:lnTo>
                    <a:pt x="96" y="34"/>
                  </a:lnTo>
                  <a:lnTo>
                    <a:pt x="99" y="30"/>
                  </a:lnTo>
                  <a:lnTo>
                    <a:pt x="100" y="25"/>
                  </a:lnTo>
                  <a:lnTo>
                    <a:pt x="99" y="19"/>
                  </a:lnTo>
                  <a:lnTo>
                    <a:pt x="96" y="15"/>
                  </a:lnTo>
                  <a:lnTo>
                    <a:pt x="92" y="11"/>
                  </a:lnTo>
                  <a:lnTo>
                    <a:pt x="85" y="6"/>
                  </a:lnTo>
                  <a:lnTo>
                    <a:pt x="78" y="4"/>
                  </a:lnTo>
                  <a:lnTo>
                    <a:pt x="69" y="1"/>
                  </a:lnTo>
                  <a:lnTo>
                    <a:pt x="60" y="0"/>
                  </a:lnTo>
                  <a:lnTo>
                    <a:pt x="50" y="0"/>
                  </a:lnTo>
                  <a:lnTo>
                    <a:pt x="40" y="0"/>
                  </a:lnTo>
                  <a:lnTo>
                    <a:pt x="30" y="1"/>
                  </a:lnTo>
                  <a:lnTo>
                    <a:pt x="22" y="4"/>
                  </a:lnTo>
                  <a:lnTo>
                    <a:pt x="14" y="6"/>
                  </a:lnTo>
                  <a:lnTo>
                    <a:pt x="9" y="11"/>
                  </a:lnTo>
                  <a:lnTo>
                    <a:pt x="3" y="15"/>
                  </a:lnTo>
                  <a:lnTo>
                    <a:pt x="1" y="1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alibri" panose="020F0502020204030204" pitchFamily="34" charset="0"/>
              </a:endParaRPr>
            </a:p>
          </p:txBody>
        </p:sp>
        <p:sp>
          <p:nvSpPr>
            <p:cNvPr id="32" name="Freeform 63"/>
            <p:cNvSpPr>
              <a:spLocks/>
            </p:cNvSpPr>
            <p:nvPr/>
          </p:nvSpPr>
          <p:spPr bwMode="auto">
            <a:xfrm>
              <a:off x="6583363" y="4481513"/>
              <a:ext cx="31750" cy="15875"/>
            </a:xfrm>
            <a:custGeom>
              <a:avLst/>
              <a:gdLst>
                <a:gd name="T0" fmla="*/ 0 w 100"/>
                <a:gd name="T1" fmla="*/ 25 h 49"/>
                <a:gd name="T2" fmla="*/ 1 w 100"/>
                <a:gd name="T3" fmla="*/ 30 h 49"/>
                <a:gd name="T4" fmla="*/ 5 w 100"/>
                <a:gd name="T5" fmla="*/ 34 h 49"/>
                <a:gd name="T6" fmla="*/ 9 w 100"/>
                <a:gd name="T7" fmla="*/ 39 h 49"/>
                <a:gd name="T8" fmla="*/ 15 w 100"/>
                <a:gd name="T9" fmla="*/ 42 h 49"/>
                <a:gd name="T10" fmla="*/ 23 w 100"/>
                <a:gd name="T11" fmla="*/ 45 h 49"/>
                <a:gd name="T12" fmla="*/ 31 w 100"/>
                <a:gd name="T13" fmla="*/ 47 h 49"/>
                <a:gd name="T14" fmla="*/ 40 w 100"/>
                <a:gd name="T15" fmla="*/ 49 h 49"/>
                <a:gd name="T16" fmla="*/ 51 w 100"/>
                <a:gd name="T17" fmla="*/ 49 h 49"/>
                <a:gd name="T18" fmla="*/ 61 w 100"/>
                <a:gd name="T19" fmla="*/ 49 h 49"/>
                <a:gd name="T20" fmla="*/ 70 w 100"/>
                <a:gd name="T21" fmla="*/ 47 h 49"/>
                <a:gd name="T22" fmla="*/ 79 w 100"/>
                <a:gd name="T23" fmla="*/ 45 h 49"/>
                <a:gd name="T24" fmla="*/ 85 w 100"/>
                <a:gd name="T25" fmla="*/ 42 h 49"/>
                <a:gd name="T26" fmla="*/ 92 w 100"/>
                <a:gd name="T27" fmla="*/ 39 h 49"/>
                <a:gd name="T28" fmla="*/ 96 w 100"/>
                <a:gd name="T29" fmla="*/ 34 h 49"/>
                <a:gd name="T30" fmla="*/ 99 w 100"/>
                <a:gd name="T31" fmla="*/ 30 h 49"/>
                <a:gd name="T32" fmla="*/ 100 w 100"/>
                <a:gd name="T33" fmla="*/ 25 h 49"/>
                <a:gd name="T34" fmla="*/ 99 w 100"/>
                <a:gd name="T35" fmla="*/ 19 h 49"/>
                <a:gd name="T36" fmla="*/ 96 w 100"/>
                <a:gd name="T37" fmla="*/ 15 h 49"/>
                <a:gd name="T38" fmla="*/ 92 w 100"/>
                <a:gd name="T39" fmla="*/ 11 h 49"/>
                <a:gd name="T40" fmla="*/ 85 w 100"/>
                <a:gd name="T41" fmla="*/ 6 h 49"/>
                <a:gd name="T42" fmla="*/ 79 w 100"/>
                <a:gd name="T43" fmla="*/ 4 h 49"/>
                <a:gd name="T44" fmla="*/ 70 w 100"/>
                <a:gd name="T45" fmla="*/ 1 h 49"/>
                <a:gd name="T46" fmla="*/ 61 w 100"/>
                <a:gd name="T47" fmla="*/ 0 h 49"/>
                <a:gd name="T48" fmla="*/ 51 w 100"/>
                <a:gd name="T49" fmla="*/ 0 h 49"/>
                <a:gd name="T50" fmla="*/ 40 w 100"/>
                <a:gd name="T51" fmla="*/ 0 h 49"/>
                <a:gd name="T52" fmla="*/ 31 w 100"/>
                <a:gd name="T53" fmla="*/ 1 h 49"/>
                <a:gd name="T54" fmla="*/ 23 w 100"/>
                <a:gd name="T55" fmla="*/ 4 h 49"/>
                <a:gd name="T56" fmla="*/ 15 w 100"/>
                <a:gd name="T57" fmla="*/ 6 h 49"/>
                <a:gd name="T58" fmla="*/ 9 w 100"/>
                <a:gd name="T59" fmla="*/ 11 h 49"/>
                <a:gd name="T60" fmla="*/ 5 w 100"/>
                <a:gd name="T61" fmla="*/ 15 h 49"/>
                <a:gd name="T62" fmla="*/ 1 w 100"/>
                <a:gd name="T63" fmla="*/ 19 h 49"/>
                <a:gd name="T64" fmla="*/ 0 w 100"/>
                <a:gd name="T65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49">
                  <a:moveTo>
                    <a:pt x="0" y="25"/>
                  </a:moveTo>
                  <a:lnTo>
                    <a:pt x="1" y="30"/>
                  </a:lnTo>
                  <a:lnTo>
                    <a:pt x="5" y="34"/>
                  </a:lnTo>
                  <a:lnTo>
                    <a:pt x="9" y="39"/>
                  </a:lnTo>
                  <a:lnTo>
                    <a:pt x="15" y="42"/>
                  </a:lnTo>
                  <a:lnTo>
                    <a:pt x="23" y="45"/>
                  </a:lnTo>
                  <a:lnTo>
                    <a:pt x="31" y="47"/>
                  </a:lnTo>
                  <a:lnTo>
                    <a:pt x="40" y="49"/>
                  </a:lnTo>
                  <a:lnTo>
                    <a:pt x="51" y="49"/>
                  </a:lnTo>
                  <a:lnTo>
                    <a:pt x="61" y="49"/>
                  </a:lnTo>
                  <a:lnTo>
                    <a:pt x="70" y="47"/>
                  </a:lnTo>
                  <a:lnTo>
                    <a:pt x="79" y="45"/>
                  </a:lnTo>
                  <a:lnTo>
                    <a:pt x="85" y="42"/>
                  </a:lnTo>
                  <a:lnTo>
                    <a:pt x="92" y="39"/>
                  </a:lnTo>
                  <a:lnTo>
                    <a:pt x="96" y="34"/>
                  </a:lnTo>
                  <a:lnTo>
                    <a:pt x="99" y="30"/>
                  </a:lnTo>
                  <a:lnTo>
                    <a:pt x="100" y="25"/>
                  </a:lnTo>
                  <a:lnTo>
                    <a:pt x="99" y="19"/>
                  </a:lnTo>
                  <a:lnTo>
                    <a:pt x="96" y="15"/>
                  </a:lnTo>
                  <a:lnTo>
                    <a:pt x="92" y="11"/>
                  </a:lnTo>
                  <a:lnTo>
                    <a:pt x="85" y="6"/>
                  </a:lnTo>
                  <a:lnTo>
                    <a:pt x="79" y="4"/>
                  </a:lnTo>
                  <a:lnTo>
                    <a:pt x="70" y="1"/>
                  </a:lnTo>
                  <a:lnTo>
                    <a:pt x="61" y="0"/>
                  </a:lnTo>
                  <a:lnTo>
                    <a:pt x="51" y="0"/>
                  </a:lnTo>
                  <a:lnTo>
                    <a:pt x="40" y="0"/>
                  </a:lnTo>
                  <a:lnTo>
                    <a:pt x="31" y="1"/>
                  </a:lnTo>
                  <a:lnTo>
                    <a:pt x="23" y="4"/>
                  </a:lnTo>
                  <a:lnTo>
                    <a:pt x="15" y="6"/>
                  </a:lnTo>
                  <a:lnTo>
                    <a:pt x="9" y="11"/>
                  </a:lnTo>
                  <a:lnTo>
                    <a:pt x="5" y="15"/>
                  </a:lnTo>
                  <a:lnTo>
                    <a:pt x="1" y="1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alibri" panose="020F0502020204030204" pitchFamily="34" charset="0"/>
              </a:endParaRPr>
            </a:p>
          </p:txBody>
        </p:sp>
        <p:sp>
          <p:nvSpPr>
            <p:cNvPr id="33" name="Freeform 64"/>
            <p:cNvSpPr>
              <a:spLocks noEditPoints="1"/>
            </p:cNvSpPr>
            <p:nvPr/>
          </p:nvSpPr>
          <p:spPr bwMode="auto">
            <a:xfrm>
              <a:off x="6472238" y="4314825"/>
              <a:ext cx="203200" cy="319088"/>
            </a:xfrm>
            <a:custGeom>
              <a:avLst/>
              <a:gdLst>
                <a:gd name="T0" fmla="*/ 575 w 640"/>
                <a:gd name="T1" fmla="*/ 24 h 1007"/>
                <a:gd name="T2" fmla="*/ 564 w 640"/>
                <a:gd name="T3" fmla="*/ 5 h 1007"/>
                <a:gd name="T4" fmla="*/ 93 w 640"/>
                <a:gd name="T5" fmla="*/ 0 h 1007"/>
                <a:gd name="T6" fmla="*/ 73 w 640"/>
                <a:gd name="T7" fmla="*/ 9 h 1007"/>
                <a:gd name="T8" fmla="*/ 64 w 640"/>
                <a:gd name="T9" fmla="*/ 29 h 1007"/>
                <a:gd name="T10" fmla="*/ 14 w 640"/>
                <a:gd name="T11" fmla="*/ 902 h 1007"/>
                <a:gd name="T12" fmla="*/ 3 w 640"/>
                <a:gd name="T13" fmla="*/ 916 h 1007"/>
                <a:gd name="T14" fmla="*/ 0 w 640"/>
                <a:gd name="T15" fmla="*/ 985 h 1007"/>
                <a:gd name="T16" fmla="*/ 13 w 640"/>
                <a:gd name="T17" fmla="*/ 1002 h 1007"/>
                <a:gd name="T18" fmla="*/ 611 w 640"/>
                <a:gd name="T19" fmla="*/ 1007 h 1007"/>
                <a:gd name="T20" fmla="*/ 631 w 640"/>
                <a:gd name="T21" fmla="*/ 999 h 1007"/>
                <a:gd name="T22" fmla="*/ 640 w 640"/>
                <a:gd name="T23" fmla="*/ 978 h 1007"/>
                <a:gd name="T24" fmla="*/ 636 w 640"/>
                <a:gd name="T25" fmla="*/ 911 h 1007"/>
                <a:gd name="T26" fmla="*/ 621 w 640"/>
                <a:gd name="T27" fmla="*/ 899 h 1007"/>
                <a:gd name="T28" fmla="*/ 197 w 640"/>
                <a:gd name="T29" fmla="*/ 58 h 1007"/>
                <a:gd name="T30" fmla="*/ 443 w 640"/>
                <a:gd name="T31" fmla="*/ 58 h 1007"/>
                <a:gd name="T32" fmla="*/ 518 w 640"/>
                <a:gd name="T33" fmla="*/ 107 h 1007"/>
                <a:gd name="T34" fmla="*/ 518 w 640"/>
                <a:gd name="T35" fmla="*/ 329 h 1007"/>
                <a:gd name="T36" fmla="*/ 518 w 640"/>
                <a:gd name="T37" fmla="*/ 613 h 1007"/>
                <a:gd name="T38" fmla="*/ 518 w 640"/>
                <a:gd name="T39" fmla="*/ 835 h 1007"/>
                <a:gd name="T40" fmla="*/ 500 w 640"/>
                <a:gd name="T41" fmla="*/ 882 h 1007"/>
                <a:gd name="T42" fmla="*/ 471 w 640"/>
                <a:gd name="T43" fmla="*/ 777 h 1007"/>
                <a:gd name="T44" fmla="*/ 465 w 640"/>
                <a:gd name="T45" fmla="*/ 768 h 1007"/>
                <a:gd name="T46" fmla="*/ 423 w 640"/>
                <a:gd name="T47" fmla="*/ 765 h 1007"/>
                <a:gd name="T48" fmla="*/ 413 w 640"/>
                <a:gd name="T49" fmla="*/ 769 h 1007"/>
                <a:gd name="T50" fmla="*/ 409 w 640"/>
                <a:gd name="T51" fmla="*/ 780 h 1007"/>
                <a:gd name="T52" fmla="*/ 391 w 640"/>
                <a:gd name="T53" fmla="*/ 780 h 1007"/>
                <a:gd name="T54" fmla="*/ 387 w 640"/>
                <a:gd name="T55" fmla="*/ 769 h 1007"/>
                <a:gd name="T56" fmla="*/ 377 w 640"/>
                <a:gd name="T57" fmla="*/ 765 h 1007"/>
                <a:gd name="T58" fmla="*/ 335 w 640"/>
                <a:gd name="T59" fmla="*/ 768 h 1007"/>
                <a:gd name="T60" fmla="*/ 329 w 640"/>
                <a:gd name="T61" fmla="*/ 777 h 1007"/>
                <a:gd name="T62" fmla="*/ 312 w 640"/>
                <a:gd name="T63" fmla="*/ 882 h 1007"/>
                <a:gd name="T64" fmla="*/ 309 w 640"/>
                <a:gd name="T65" fmla="*/ 771 h 1007"/>
                <a:gd name="T66" fmla="*/ 300 w 640"/>
                <a:gd name="T67" fmla="*/ 766 h 1007"/>
                <a:gd name="T68" fmla="*/ 258 w 640"/>
                <a:gd name="T69" fmla="*/ 767 h 1007"/>
                <a:gd name="T70" fmla="*/ 250 w 640"/>
                <a:gd name="T71" fmla="*/ 775 h 1007"/>
                <a:gd name="T72" fmla="*/ 241 w 640"/>
                <a:gd name="T73" fmla="*/ 882 h 1007"/>
                <a:gd name="T74" fmla="*/ 231 w 640"/>
                <a:gd name="T75" fmla="*/ 775 h 1007"/>
                <a:gd name="T76" fmla="*/ 223 w 640"/>
                <a:gd name="T77" fmla="*/ 767 h 1007"/>
                <a:gd name="T78" fmla="*/ 181 w 640"/>
                <a:gd name="T79" fmla="*/ 766 h 1007"/>
                <a:gd name="T80" fmla="*/ 172 w 640"/>
                <a:gd name="T81" fmla="*/ 771 h 1007"/>
                <a:gd name="T82" fmla="*/ 169 w 640"/>
                <a:gd name="T83" fmla="*/ 882 h 1007"/>
                <a:gd name="T84" fmla="*/ 122 w 640"/>
                <a:gd name="T85" fmla="*/ 882 h 1007"/>
                <a:gd name="T86" fmla="*/ 122 w 640"/>
                <a:gd name="T87" fmla="*/ 739 h 1007"/>
                <a:gd name="T88" fmla="*/ 122 w 640"/>
                <a:gd name="T89" fmla="*/ 471 h 1007"/>
                <a:gd name="T90" fmla="*/ 122 w 640"/>
                <a:gd name="T91" fmla="*/ 202 h 1007"/>
                <a:gd name="T92" fmla="*/ 122 w 640"/>
                <a:gd name="T93" fmla="*/ 58 h 1007"/>
                <a:gd name="T94" fmla="*/ 442 w 640"/>
                <a:gd name="T95" fmla="*/ 860 h 1007"/>
                <a:gd name="T96" fmla="*/ 437 w 640"/>
                <a:gd name="T97" fmla="*/ 860 h 1007"/>
                <a:gd name="T98" fmla="*/ 440 w 640"/>
                <a:gd name="T99" fmla="*/ 794 h 1007"/>
                <a:gd name="T100" fmla="*/ 362 w 640"/>
                <a:gd name="T101" fmla="*/ 835 h 1007"/>
                <a:gd name="T102" fmla="*/ 357 w 640"/>
                <a:gd name="T103" fmla="*/ 882 h 1007"/>
                <a:gd name="T104" fmla="*/ 357 w 640"/>
                <a:gd name="T105" fmla="*/ 794 h 1007"/>
                <a:gd name="T106" fmla="*/ 283 w 640"/>
                <a:gd name="T107" fmla="*/ 811 h 1007"/>
                <a:gd name="T108" fmla="*/ 280 w 640"/>
                <a:gd name="T109" fmla="*/ 882 h 1007"/>
                <a:gd name="T110" fmla="*/ 277 w 640"/>
                <a:gd name="T111" fmla="*/ 811 h 1007"/>
                <a:gd name="T112" fmla="*/ 203 w 640"/>
                <a:gd name="T113" fmla="*/ 794 h 1007"/>
                <a:gd name="T114" fmla="*/ 203 w 640"/>
                <a:gd name="T115" fmla="*/ 882 h 1007"/>
                <a:gd name="T116" fmla="*/ 199 w 640"/>
                <a:gd name="T117" fmla="*/ 835 h 1007"/>
                <a:gd name="T118" fmla="*/ 203 w 640"/>
                <a:gd name="T119" fmla="*/ 794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40" h="1007">
                  <a:moveTo>
                    <a:pt x="616" y="897"/>
                  </a:moveTo>
                  <a:lnTo>
                    <a:pt x="577" y="891"/>
                  </a:lnTo>
                  <a:lnTo>
                    <a:pt x="577" y="29"/>
                  </a:lnTo>
                  <a:lnTo>
                    <a:pt x="575" y="24"/>
                  </a:lnTo>
                  <a:lnTo>
                    <a:pt x="574" y="18"/>
                  </a:lnTo>
                  <a:lnTo>
                    <a:pt x="571" y="13"/>
                  </a:lnTo>
                  <a:lnTo>
                    <a:pt x="568" y="9"/>
                  </a:lnTo>
                  <a:lnTo>
                    <a:pt x="564" y="5"/>
                  </a:lnTo>
                  <a:lnTo>
                    <a:pt x="558" y="2"/>
                  </a:lnTo>
                  <a:lnTo>
                    <a:pt x="553" y="1"/>
                  </a:lnTo>
                  <a:lnTo>
                    <a:pt x="547" y="0"/>
                  </a:lnTo>
                  <a:lnTo>
                    <a:pt x="93" y="0"/>
                  </a:lnTo>
                  <a:lnTo>
                    <a:pt x="87" y="1"/>
                  </a:lnTo>
                  <a:lnTo>
                    <a:pt x="81" y="2"/>
                  </a:lnTo>
                  <a:lnTo>
                    <a:pt x="77" y="5"/>
                  </a:lnTo>
                  <a:lnTo>
                    <a:pt x="73" y="9"/>
                  </a:lnTo>
                  <a:lnTo>
                    <a:pt x="69" y="13"/>
                  </a:lnTo>
                  <a:lnTo>
                    <a:pt x="66" y="18"/>
                  </a:lnTo>
                  <a:lnTo>
                    <a:pt x="65" y="24"/>
                  </a:lnTo>
                  <a:lnTo>
                    <a:pt x="64" y="29"/>
                  </a:lnTo>
                  <a:lnTo>
                    <a:pt x="64" y="891"/>
                  </a:lnTo>
                  <a:lnTo>
                    <a:pt x="24" y="897"/>
                  </a:lnTo>
                  <a:lnTo>
                    <a:pt x="20" y="900"/>
                  </a:lnTo>
                  <a:lnTo>
                    <a:pt x="14" y="902"/>
                  </a:lnTo>
                  <a:lnTo>
                    <a:pt x="11" y="904"/>
                  </a:lnTo>
                  <a:lnTo>
                    <a:pt x="7" y="907"/>
                  </a:lnTo>
                  <a:lnTo>
                    <a:pt x="5" y="911"/>
                  </a:lnTo>
                  <a:lnTo>
                    <a:pt x="3" y="916"/>
                  </a:lnTo>
                  <a:lnTo>
                    <a:pt x="0" y="921"/>
                  </a:lnTo>
                  <a:lnTo>
                    <a:pt x="0" y="927"/>
                  </a:lnTo>
                  <a:lnTo>
                    <a:pt x="0" y="978"/>
                  </a:lnTo>
                  <a:lnTo>
                    <a:pt x="0" y="985"/>
                  </a:lnTo>
                  <a:lnTo>
                    <a:pt x="3" y="990"/>
                  </a:lnTo>
                  <a:lnTo>
                    <a:pt x="5" y="994"/>
                  </a:lnTo>
                  <a:lnTo>
                    <a:pt x="9" y="999"/>
                  </a:lnTo>
                  <a:lnTo>
                    <a:pt x="13" y="1002"/>
                  </a:lnTo>
                  <a:lnTo>
                    <a:pt x="18" y="1005"/>
                  </a:lnTo>
                  <a:lnTo>
                    <a:pt x="23" y="1006"/>
                  </a:lnTo>
                  <a:lnTo>
                    <a:pt x="29" y="1007"/>
                  </a:lnTo>
                  <a:lnTo>
                    <a:pt x="611" y="1007"/>
                  </a:lnTo>
                  <a:lnTo>
                    <a:pt x="617" y="1006"/>
                  </a:lnTo>
                  <a:lnTo>
                    <a:pt x="623" y="1005"/>
                  </a:lnTo>
                  <a:lnTo>
                    <a:pt x="627" y="1002"/>
                  </a:lnTo>
                  <a:lnTo>
                    <a:pt x="631" y="999"/>
                  </a:lnTo>
                  <a:lnTo>
                    <a:pt x="635" y="994"/>
                  </a:lnTo>
                  <a:lnTo>
                    <a:pt x="638" y="990"/>
                  </a:lnTo>
                  <a:lnTo>
                    <a:pt x="639" y="985"/>
                  </a:lnTo>
                  <a:lnTo>
                    <a:pt x="640" y="978"/>
                  </a:lnTo>
                  <a:lnTo>
                    <a:pt x="640" y="927"/>
                  </a:lnTo>
                  <a:lnTo>
                    <a:pt x="639" y="921"/>
                  </a:lnTo>
                  <a:lnTo>
                    <a:pt x="638" y="916"/>
                  </a:lnTo>
                  <a:lnTo>
                    <a:pt x="636" y="911"/>
                  </a:lnTo>
                  <a:lnTo>
                    <a:pt x="634" y="907"/>
                  </a:lnTo>
                  <a:lnTo>
                    <a:pt x="629" y="904"/>
                  </a:lnTo>
                  <a:lnTo>
                    <a:pt x="625" y="901"/>
                  </a:lnTo>
                  <a:lnTo>
                    <a:pt x="621" y="899"/>
                  </a:lnTo>
                  <a:lnTo>
                    <a:pt x="616" y="897"/>
                  </a:lnTo>
                  <a:close/>
                  <a:moveTo>
                    <a:pt x="122" y="58"/>
                  </a:moveTo>
                  <a:lnTo>
                    <a:pt x="150" y="58"/>
                  </a:lnTo>
                  <a:lnTo>
                    <a:pt x="197" y="58"/>
                  </a:lnTo>
                  <a:lnTo>
                    <a:pt x="256" y="58"/>
                  </a:lnTo>
                  <a:lnTo>
                    <a:pt x="320" y="58"/>
                  </a:lnTo>
                  <a:lnTo>
                    <a:pt x="385" y="58"/>
                  </a:lnTo>
                  <a:lnTo>
                    <a:pt x="443" y="58"/>
                  </a:lnTo>
                  <a:lnTo>
                    <a:pt x="490" y="58"/>
                  </a:lnTo>
                  <a:lnTo>
                    <a:pt x="518" y="58"/>
                  </a:lnTo>
                  <a:lnTo>
                    <a:pt x="518" y="75"/>
                  </a:lnTo>
                  <a:lnTo>
                    <a:pt x="518" y="107"/>
                  </a:lnTo>
                  <a:lnTo>
                    <a:pt x="518" y="149"/>
                  </a:lnTo>
                  <a:lnTo>
                    <a:pt x="518" y="202"/>
                  </a:lnTo>
                  <a:lnTo>
                    <a:pt x="518" y="262"/>
                  </a:lnTo>
                  <a:lnTo>
                    <a:pt x="518" y="329"/>
                  </a:lnTo>
                  <a:lnTo>
                    <a:pt x="518" y="399"/>
                  </a:lnTo>
                  <a:lnTo>
                    <a:pt x="518" y="471"/>
                  </a:lnTo>
                  <a:lnTo>
                    <a:pt x="518" y="543"/>
                  </a:lnTo>
                  <a:lnTo>
                    <a:pt x="518" y="613"/>
                  </a:lnTo>
                  <a:lnTo>
                    <a:pt x="518" y="679"/>
                  </a:lnTo>
                  <a:lnTo>
                    <a:pt x="518" y="739"/>
                  </a:lnTo>
                  <a:lnTo>
                    <a:pt x="518" y="792"/>
                  </a:lnTo>
                  <a:lnTo>
                    <a:pt x="518" y="835"/>
                  </a:lnTo>
                  <a:lnTo>
                    <a:pt x="518" y="865"/>
                  </a:lnTo>
                  <a:lnTo>
                    <a:pt x="518" y="882"/>
                  </a:lnTo>
                  <a:lnTo>
                    <a:pt x="511" y="882"/>
                  </a:lnTo>
                  <a:lnTo>
                    <a:pt x="500" y="882"/>
                  </a:lnTo>
                  <a:lnTo>
                    <a:pt x="486" y="882"/>
                  </a:lnTo>
                  <a:lnTo>
                    <a:pt x="471" y="882"/>
                  </a:lnTo>
                  <a:lnTo>
                    <a:pt x="471" y="780"/>
                  </a:lnTo>
                  <a:lnTo>
                    <a:pt x="471" y="777"/>
                  </a:lnTo>
                  <a:lnTo>
                    <a:pt x="470" y="775"/>
                  </a:lnTo>
                  <a:lnTo>
                    <a:pt x="469" y="771"/>
                  </a:lnTo>
                  <a:lnTo>
                    <a:pt x="467" y="769"/>
                  </a:lnTo>
                  <a:lnTo>
                    <a:pt x="465" y="768"/>
                  </a:lnTo>
                  <a:lnTo>
                    <a:pt x="462" y="767"/>
                  </a:lnTo>
                  <a:lnTo>
                    <a:pt x="459" y="766"/>
                  </a:lnTo>
                  <a:lnTo>
                    <a:pt x="457" y="765"/>
                  </a:lnTo>
                  <a:lnTo>
                    <a:pt x="423" y="765"/>
                  </a:lnTo>
                  <a:lnTo>
                    <a:pt x="419" y="766"/>
                  </a:lnTo>
                  <a:lnTo>
                    <a:pt x="417" y="767"/>
                  </a:lnTo>
                  <a:lnTo>
                    <a:pt x="415" y="768"/>
                  </a:lnTo>
                  <a:lnTo>
                    <a:pt x="413" y="769"/>
                  </a:lnTo>
                  <a:lnTo>
                    <a:pt x="411" y="771"/>
                  </a:lnTo>
                  <a:lnTo>
                    <a:pt x="410" y="775"/>
                  </a:lnTo>
                  <a:lnTo>
                    <a:pt x="409" y="777"/>
                  </a:lnTo>
                  <a:lnTo>
                    <a:pt x="409" y="780"/>
                  </a:lnTo>
                  <a:lnTo>
                    <a:pt x="409" y="882"/>
                  </a:lnTo>
                  <a:lnTo>
                    <a:pt x="400" y="882"/>
                  </a:lnTo>
                  <a:lnTo>
                    <a:pt x="391" y="882"/>
                  </a:lnTo>
                  <a:lnTo>
                    <a:pt x="391" y="780"/>
                  </a:lnTo>
                  <a:lnTo>
                    <a:pt x="391" y="777"/>
                  </a:lnTo>
                  <a:lnTo>
                    <a:pt x="390" y="775"/>
                  </a:lnTo>
                  <a:lnTo>
                    <a:pt x="389" y="771"/>
                  </a:lnTo>
                  <a:lnTo>
                    <a:pt x="387" y="769"/>
                  </a:lnTo>
                  <a:lnTo>
                    <a:pt x="385" y="768"/>
                  </a:lnTo>
                  <a:lnTo>
                    <a:pt x="383" y="767"/>
                  </a:lnTo>
                  <a:lnTo>
                    <a:pt x="379" y="766"/>
                  </a:lnTo>
                  <a:lnTo>
                    <a:pt x="377" y="765"/>
                  </a:lnTo>
                  <a:lnTo>
                    <a:pt x="343" y="765"/>
                  </a:lnTo>
                  <a:lnTo>
                    <a:pt x="340" y="766"/>
                  </a:lnTo>
                  <a:lnTo>
                    <a:pt x="337" y="767"/>
                  </a:lnTo>
                  <a:lnTo>
                    <a:pt x="335" y="768"/>
                  </a:lnTo>
                  <a:lnTo>
                    <a:pt x="333" y="769"/>
                  </a:lnTo>
                  <a:lnTo>
                    <a:pt x="331" y="771"/>
                  </a:lnTo>
                  <a:lnTo>
                    <a:pt x="330" y="775"/>
                  </a:lnTo>
                  <a:lnTo>
                    <a:pt x="329" y="777"/>
                  </a:lnTo>
                  <a:lnTo>
                    <a:pt x="329" y="780"/>
                  </a:lnTo>
                  <a:lnTo>
                    <a:pt x="329" y="882"/>
                  </a:lnTo>
                  <a:lnTo>
                    <a:pt x="320" y="882"/>
                  </a:lnTo>
                  <a:lnTo>
                    <a:pt x="312" y="882"/>
                  </a:lnTo>
                  <a:lnTo>
                    <a:pt x="312" y="780"/>
                  </a:lnTo>
                  <a:lnTo>
                    <a:pt x="312" y="777"/>
                  </a:lnTo>
                  <a:lnTo>
                    <a:pt x="311" y="775"/>
                  </a:lnTo>
                  <a:lnTo>
                    <a:pt x="309" y="771"/>
                  </a:lnTo>
                  <a:lnTo>
                    <a:pt x="307" y="769"/>
                  </a:lnTo>
                  <a:lnTo>
                    <a:pt x="305" y="768"/>
                  </a:lnTo>
                  <a:lnTo>
                    <a:pt x="303" y="767"/>
                  </a:lnTo>
                  <a:lnTo>
                    <a:pt x="300" y="766"/>
                  </a:lnTo>
                  <a:lnTo>
                    <a:pt x="298" y="765"/>
                  </a:lnTo>
                  <a:lnTo>
                    <a:pt x="263" y="765"/>
                  </a:lnTo>
                  <a:lnTo>
                    <a:pt x="260" y="766"/>
                  </a:lnTo>
                  <a:lnTo>
                    <a:pt x="258" y="767"/>
                  </a:lnTo>
                  <a:lnTo>
                    <a:pt x="256" y="768"/>
                  </a:lnTo>
                  <a:lnTo>
                    <a:pt x="253" y="769"/>
                  </a:lnTo>
                  <a:lnTo>
                    <a:pt x="251" y="771"/>
                  </a:lnTo>
                  <a:lnTo>
                    <a:pt x="250" y="775"/>
                  </a:lnTo>
                  <a:lnTo>
                    <a:pt x="249" y="777"/>
                  </a:lnTo>
                  <a:lnTo>
                    <a:pt x="249" y="780"/>
                  </a:lnTo>
                  <a:lnTo>
                    <a:pt x="249" y="882"/>
                  </a:lnTo>
                  <a:lnTo>
                    <a:pt x="241" y="882"/>
                  </a:lnTo>
                  <a:lnTo>
                    <a:pt x="232" y="882"/>
                  </a:lnTo>
                  <a:lnTo>
                    <a:pt x="232" y="780"/>
                  </a:lnTo>
                  <a:lnTo>
                    <a:pt x="232" y="777"/>
                  </a:lnTo>
                  <a:lnTo>
                    <a:pt x="231" y="775"/>
                  </a:lnTo>
                  <a:lnTo>
                    <a:pt x="230" y="771"/>
                  </a:lnTo>
                  <a:lnTo>
                    <a:pt x="228" y="769"/>
                  </a:lnTo>
                  <a:lnTo>
                    <a:pt x="225" y="768"/>
                  </a:lnTo>
                  <a:lnTo>
                    <a:pt x="223" y="767"/>
                  </a:lnTo>
                  <a:lnTo>
                    <a:pt x="220" y="766"/>
                  </a:lnTo>
                  <a:lnTo>
                    <a:pt x="218" y="765"/>
                  </a:lnTo>
                  <a:lnTo>
                    <a:pt x="183" y="765"/>
                  </a:lnTo>
                  <a:lnTo>
                    <a:pt x="181" y="766"/>
                  </a:lnTo>
                  <a:lnTo>
                    <a:pt x="178" y="767"/>
                  </a:lnTo>
                  <a:lnTo>
                    <a:pt x="176" y="768"/>
                  </a:lnTo>
                  <a:lnTo>
                    <a:pt x="174" y="769"/>
                  </a:lnTo>
                  <a:lnTo>
                    <a:pt x="172" y="771"/>
                  </a:lnTo>
                  <a:lnTo>
                    <a:pt x="171" y="775"/>
                  </a:lnTo>
                  <a:lnTo>
                    <a:pt x="169" y="777"/>
                  </a:lnTo>
                  <a:lnTo>
                    <a:pt x="169" y="780"/>
                  </a:lnTo>
                  <a:lnTo>
                    <a:pt x="169" y="882"/>
                  </a:lnTo>
                  <a:lnTo>
                    <a:pt x="153" y="882"/>
                  </a:lnTo>
                  <a:lnTo>
                    <a:pt x="140" y="882"/>
                  </a:lnTo>
                  <a:lnTo>
                    <a:pt x="130" y="882"/>
                  </a:lnTo>
                  <a:lnTo>
                    <a:pt x="122" y="882"/>
                  </a:lnTo>
                  <a:lnTo>
                    <a:pt x="122" y="865"/>
                  </a:lnTo>
                  <a:lnTo>
                    <a:pt x="122" y="835"/>
                  </a:lnTo>
                  <a:lnTo>
                    <a:pt x="122" y="792"/>
                  </a:lnTo>
                  <a:lnTo>
                    <a:pt x="122" y="739"/>
                  </a:lnTo>
                  <a:lnTo>
                    <a:pt x="122" y="679"/>
                  </a:lnTo>
                  <a:lnTo>
                    <a:pt x="122" y="613"/>
                  </a:lnTo>
                  <a:lnTo>
                    <a:pt x="122" y="543"/>
                  </a:lnTo>
                  <a:lnTo>
                    <a:pt x="122" y="471"/>
                  </a:lnTo>
                  <a:lnTo>
                    <a:pt x="122" y="399"/>
                  </a:lnTo>
                  <a:lnTo>
                    <a:pt x="122" y="329"/>
                  </a:lnTo>
                  <a:lnTo>
                    <a:pt x="122" y="262"/>
                  </a:lnTo>
                  <a:lnTo>
                    <a:pt x="122" y="202"/>
                  </a:lnTo>
                  <a:lnTo>
                    <a:pt x="122" y="149"/>
                  </a:lnTo>
                  <a:lnTo>
                    <a:pt x="122" y="107"/>
                  </a:lnTo>
                  <a:lnTo>
                    <a:pt x="122" y="75"/>
                  </a:lnTo>
                  <a:lnTo>
                    <a:pt x="122" y="58"/>
                  </a:lnTo>
                  <a:close/>
                  <a:moveTo>
                    <a:pt x="442" y="794"/>
                  </a:moveTo>
                  <a:lnTo>
                    <a:pt x="442" y="811"/>
                  </a:lnTo>
                  <a:lnTo>
                    <a:pt x="442" y="835"/>
                  </a:lnTo>
                  <a:lnTo>
                    <a:pt x="442" y="860"/>
                  </a:lnTo>
                  <a:lnTo>
                    <a:pt x="442" y="882"/>
                  </a:lnTo>
                  <a:lnTo>
                    <a:pt x="440" y="882"/>
                  </a:lnTo>
                  <a:lnTo>
                    <a:pt x="437" y="882"/>
                  </a:lnTo>
                  <a:lnTo>
                    <a:pt x="437" y="860"/>
                  </a:lnTo>
                  <a:lnTo>
                    <a:pt x="437" y="835"/>
                  </a:lnTo>
                  <a:lnTo>
                    <a:pt x="437" y="811"/>
                  </a:lnTo>
                  <a:lnTo>
                    <a:pt x="437" y="794"/>
                  </a:lnTo>
                  <a:lnTo>
                    <a:pt x="440" y="794"/>
                  </a:lnTo>
                  <a:lnTo>
                    <a:pt x="442" y="794"/>
                  </a:lnTo>
                  <a:close/>
                  <a:moveTo>
                    <a:pt x="362" y="794"/>
                  </a:moveTo>
                  <a:lnTo>
                    <a:pt x="362" y="811"/>
                  </a:lnTo>
                  <a:lnTo>
                    <a:pt x="362" y="835"/>
                  </a:lnTo>
                  <a:lnTo>
                    <a:pt x="362" y="860"/>
                  </a:lnTo>
                  <a:lnTo>
                    <a:pt x="362" y="882"/>
                  </a:lnTo>
                  <a:lnTo>
                    <a:pt x="360" y="882"/>
                  </a:lnTo>
                  <a:lnTo>
                    <a:pt x="357" y="882"/>
                  </a:lnTo>
                  <a:lnTo>
                    <a:pt x="357" y="860"/>
                  </a:lnTo>
                  <a:lnTo>
                    <a:pt x="357" y="835"/>
                  </a:lnTo>
                  <a:lnTo>
                    <a:pt x="357" y="811"/>
                  </a:lnTo>
                  <a:lnTo>
                    <a:pt x="357" y="794"/>
                  </a:lnTo>
                  <a:lnTo>
                    <a:pt x="360" y="794"/>
                  </a:lnTo>
                  <a:lnTo>
                    <a:pt x="362" y="794"/>
                  </a:lnTo>
                  <a:close/>
                  <a:moveTo>
                    <a:pt x="283" y="794"/>
                  </a:moveTo>
                  <a:lnTo>
                    <a:pt x="283" y="811"/>
                  </a:lnTo>
                  <a:lnTo>
                    <a:pt x="283" y="835"/>
                  </a:lnTo>
                  <a:lnTo>
                    <a:pt x="283" y="860"/>
                  </a:lnTo>
                  <a:lnTo>
                    <a:pt x="283" y="882"/>
                  </a:lnTo>
                  <a:lnTo>
                    <a:pt x="280" y="882"/>
                  </a:lnTo>
                  <a:lnTo>
                    <a:pt x="277" y="882"/>
                  </a:lnTo>
                  <a:lnTo>
                    <a:pt x="277" y="860"/>
                  </a:lnTo>
                  <a:lnTo>
                    <a:pt x="277" y="835"/>
                  </a:lnTo>
                  <a:lnTo>
                    <a:pt x="277" y="811"/>
                  </a:lnTo>
                  <a:lnTo>
                    <a:pt x="277" y="794"/>
                  </a:lnTo>
                  <a:lnTo>
                    <a:pt x="280" y="794"/>
                  </a:lnTo>
                  <a:lnTo>
                    <a:pt x="283" y="794"/>
                  </a:lnTo>
                  <a:close/>
                  <a:moveTo>
                    <a:pt x="203" y="794"/>
                  </a:moveTo>
                  <a:lnTo>
                    <a:pt x="203" y="811"/>
                  </a:lnTo>
                  <a:lnTo>
                    <a:pt x="203" y="835"/>
                  </a:lnTo>
                  <a:lnTo>
                    <a:pt x="203" y="860"/>
                  </a:lnTo>
                  <a:lnTo>
                    <a:pt x="203" y="882"/>
                  </a:lnTo>
                  <a:lnTo>
                    <a:pt x="201" y="882"/>
                  </a:lnTo>
                  <a:lnTo>
                    <a:pt x="199" y="882"/>
                  </a:lnTo>
                  <a:lnTo>
                    <a:pt x="199" y="860"/>
                  </a:lnTo>
                  <a:lnTo>
                    <a:pt x="199" y="835"/>
                  </a:lnTo>
                  <a:lnTo>
                    <a:pt x="199" y="811"/>
                  </a:lnTo>
                  <a:lnTo>
                    <a:pt x="199" y="794"/>
                  </a:lnTo>
                  <a:lnTo>
                    <a:pt x="201" y="794"/>
                  </a:lnTo>
                  <a:lnTo>
                    <a:pt x="203" y="79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alibri" panose="020F0502020204030204" pitchFamily="34" charset="0"/>
              </a:endParaRPr>
            </a:p>
          </p:txBody>
        </p:sp>
        <p:sp>
          <p:nvSpPr>
            <p:cNvPr id="34" name="Freeform 65"/>
            <p:cNvSpPr>
              <a:spLocks noEditPoints="1"/>
            </p:cNvSpPr>
            <p:nvPr/>
          </p:nvSpPr>
          <p:spPr bwMode="auto">
            <a:xfrm>
              <a:off x="6519863" y="4344988"/>
              <a:ext cx="107950" cy="39688"/>
            </a:xfrm>
            <a:custGeom>
              <a:avLst/>
              <a:gdLst>
                <a:gd name="T0" fmla="*/ 14 w 338"/>
                <a:gd name="T1" fmla="*/ 124 h 124"/>
                <a:gd name="T2" fmla="*/ 324 w 338"/>
                <a:gd name="T3" fmla="*/ 124 h 124"/>
                <a:gd name="T4" fmla="*/ 326 w 338"/>
                <a:gd name="T5" fmla="*/ 124 h 124"/>
                <a:gd name="T6" fmla="*/ 330 w 338"/>
                <a:gd name="T7" fmla="*/ 123 h 124"/>
                <a:gd name="T8" fmla="*/ 332 w 338"/>
                <a:gd name="T9" fmla="*/ 122 h 124"/>
                <a:gd name="T10" fmla="*/ 334 w 338"/>
                <a:gd name="T11" fmla="*/ 120 h 124"/>
                <a:gd name="T12" fmla="*/ 336 w 338"/>
                <a:gd name="T13" fmla="*/ 117 h 124"/>
                <a:gd name="T14" fmla="*/ 337 w 338"/>
                <a:gd name="T15" fmla="*/ 115 h 124"/>
                <a:gd name="T16" fmla="*/ 338 w 338"/>
                <a:gd name="T17" fmla="*/ 113 h 124"/>
                <a:gd name="T18" fmla="*/ 338 w 338"/>
                <a:gd name="T19" fmla="*/ 110 h 124"/>
                <a:gd name="T20" fmla="*/ 338 w 338"/>
                <a:gd name="T21" fmla="*/ 14 h 124"/>
                <a:gd name="T22" fmla="*/ 338 w 338"/>
                <a:gd name="T23" fmla="*/ 11 h 124"/>
                <a:gd name="T24" fmla="*/ 337 w 338"/>
                <a:gd name="T25" fmla="*/ 9 h 124"/>
                <a:gd name="T26" fmla="*/ 336 w 338"/>
                <a:gd name="T27" fmla="*/ 6 h 124"/>
                <a:gd name="T28" fmla="*/ 334 w 338"/>
                <a:gd name="T29" fmla="*/ 4 h 124"/>
                <a:gd name="T30" fmla="*/ 332 w 338"/>
                <a:gd name="T31" fmla="*/ 2 h 124"/>
                <a:gd name="T32" fmla="*/ 330 w 338"/>
                <a:gd name="T33" fmla="*/ 1 h 124"/>
                <a:gd name="T34" fmla="*/ 326 w 338"/>
                <a:gd name="T35" fmla="*/ 0 h 124"/>
                <a:gd name="T36" fmla="*/ 324 w 338"/>
                <a:gd name="T37" fmla="*/ 0 h 124"/>
                <a:gd name="T38" fmla="*/ 14 w 338"/>
                <a:gd name="T39" fmla="*/ 0 h 124"/>
                <a:gd name="T40" fmla="*/ 12 w 338"/>
                <a:gd name="T41" fmla="*/ 0 h 124"/>
                <a:gd name="T42" fmla="*/ 9 w 338"/>
                <a:gd name="T43" fmla="*/ 1 h 124"/>
                <a:gd name="T44" fmla="*/ 7 w 338"/>
                <a:gd name="T45" fmla="*/ 2 h 124"/>
                <a:gd name="T46" fmla="*/ 4 w 338"/>
                <a:gd name="T47" fmla="*/ 4 h 124"/>
                <a:gd name="T48" fmla="*/ 2 w 338"/>
                <a:gd name="T49" fmla="*/ 6 h 124"/>
                <a:gd name="T50" fmla="*/ 1 w 338"/>
                <a:gd name="T51" fmla="*/ 9 h 124"/>
                <a:gd name="T52" fmla="*/ 0 w 338"/>
                <a:gd name="T53" fmla="*/ 11 h 124"/>
                <a:gd name="T54" fmla="*/ 0 w 338"/>
                <a:gd name="T55" fmla="*/ 14 h 124"/>
                <a:gd name="T56" fmla="*/ 0 w 338"/>
                <a:gd name="T57" fmla="*/ 110 h 124"/>
                <a:gd name="T58" fmla="*/ 0 w 338"/>
                <a:gd name="T59" fmla="*/ 113 h 124"/>
                <a:gd name="T60" fmla="*/ 1 w 338"/>
                <a:gd name="T61" fmla="*/ 115 h 124"/>
                <a:gd name="T62" fmla="*/ 2 w 338"/>
                <a:gd name="T63" fmla="*/ 117 h 124"/>
                <a:gd name="T64" fmla="*/ 4 w 338"/>
                <a:gd name="T65" fmla="*/ 120 h 124"/>
                <a:gd name="T66" fmla="*/ 7 w 338"/>
                <a:gd name="T67" fmla="*/ 122 h 124"/>
                <a:gd name="T68" fmla="*/ 9 w 338"/>
                <a:gd name="T69" fmla="*/ 123 h 124"/>
                <a:gd name="T70" fmla="*/ 12 w 338"/>
                <a:gd name="T71" fmla="*/ 124 h 124"/>
                <a:gd name="T72" fmla="*/ 14 w 338"/>
                <a:gd name="T73" fmla="*/ 124 h 124"/>
                <a:gd name="T74" fmla="*/ 29 w 338"/>
                <a:gd name="T75" fmla="*/ 29 h 124"/>
                <a:gd name="T76" fmla="*/ 48 w 338"/>
                <a:gd name="T77" fmla="*/ 29 h 124"/>
                <a:gd name="T78" fmla="*/ 80 w 338"/>
                <a:gd name="T79" fmla="*/ 29 h 124"/>
                <a:gd name="T80" fmla="*/ 122 w 338"/>
                <a:gd name="T81" fmla="*/ 29 h 124"/>
                <a:gd name="T82" fmla="*/ 169 w 338"/>
                <a:gd name="T83" fmla="*/ 29 h 124"/>
                <a:gd name="T84" fmla="*/ 217 w 338"/>
                <a:gd name="T85" fmla="*/ 29 h 124"/>
                <a:gd name="T86" fmla="*/ 259 w 338"/>
                <a:gd name="T87" fmla="*/ 29 h 124"/>
                <a:gd name="T88" fmla="*/ 291 w 338"/>
                <a:gd name="T89" fmla="*/ 29 h 124"/>
                <a:gd name="T90" fmla="*/ 309 w 338"/>
                <a:gd name="T91" fmla="*/ 29 h 124"/>
                <a:gd name="T92" fmla="*/ 309 w 338"/>
                <a:gd name="T93" fmla="*/ 44 h 124"/>
                <a:gd name="T94" fmla="*/ 309 w 338"/>
                <a:gd name="T95" fmla="*/ 61 h 124"/>
                <a:gd name="T96" fmla="*/ 309 w 338"/>
                <a:gd name="T97" fmla="*/ 80 h 124"/>
                <a:gd name="T98" fmla="*/ 309 w 338"/>
                <a:gd name="T99" fmla="*/ 95 h 124"/>
                <a:gd name="T100" fmla="*/ 291 w 338"/>
                <a:gd name="T101" fmla="*/ 95 h 124"/>
                <a:gd name="T102" fmla="*/ 259 w 338"/>
                <a:gd name="T103" fmla="*/ 95 h 124"/>
                <a:gd name="T104" fmla="*/ 217 w 338"/>
                <a:gd name="T105" fmla="*/ 95 h 124"/>
                <a:gd name="T106" fmla="*/ 169 w 338"/>
                <a:gd name="T107" fmla="*/ 95 h 124"/>
                <a:gd name="T108" fmla="*/ 122 w 338"/>
                <a:gd name="T109" fmla="*/ 95 h 124"/>
                <a:gd name="T110" fmla="*/ 80 w 338"/>
                <a:gd name="T111" fmla="*/ 95 h 124"/>
                <a:gd name="T112" fmla="*/ 48 w 338"/>
                <a:gd name="T113" fmla="*/ 95 h 124"/>
                <a:gd name="T114" fmla="*/ 29 w 338"/>
                <a:gd name="T115" fmla="*/ 95 h 124"/>
                <a:gd name="T116" fmla="*/ 29 w 338"/>
                <a:gd name="T117" fmla="*/ 80 h 124"/>
                <a:gd name="T118" fmla="*/ 29 w 338"/>
                <a:gd name="T119" fmla="*/ 61 h 124"/>
                <a:gd name="T120" fmla="*/ 29 w 338"/>
                <a:gd name="T121" fmla="*/ 44 h 124"/>
                <a:gd name="T122" fmla="*/ 29 w 338"/>
                <a:gd name="T123" fmla="*/ 2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8" h="124">
                  <a:moveTo>
                    <a:pt x="14" y="124"/>
                  </a:moveTo>
                  <a:lnTo>
                    <a:pt x="324" y="124"/>
                  </a:lnTo>
                  <a:lnTo>
                    <a:pt x="326" y="124"/>
                  </a:lnTo>
                  <a:lnTo>
                    <a:pt x="330" y="123"/>
                  </a:lnTo>
                  <a:lnTo>
                    <a:pt x="332" y="122"/>
                  </a:lnTo>
                  <a:lnTo>
                    <a:pt x="334" y="120"/>
                  </a:lnTo>
                  <a:lnTo>
                    <a:pt x="336" y="117"/>
                  </a:lnTo>
                  <a:lnTo>
                    <a:pt x="337" y="115"/>
                  </a:lnTo>
                  <a:lnTo>
                    <a:pt x="338" y="113"/>
                  </a:lnTo>
                  <a:lnTo>
                    <a:pt x="338" y="110"/>
                  </a:lnTo>
                  <a:lnTo>
                    <a:pt x="338" y="14"/>
                  </a:lnTo>
                  <a:lnTo>
                    <a:pt x="338" y="11"/>
                  </a:lnTo>
                  <a:lnTo>
                    <a:pt x="337" y="9"/>
                  </a:lnTo>
                  <a:lnTo>
                    <a:pt x="336" y="6"/>
                  </a:lnTo>
                  <a:lnTo>
                    <a:pt x="334" y="4"/>
                  </a:lnTo>
                  <a:lnTo>
                    <a:pt x="332" y="2"/>
                  </a:lnTo>
                  <a:lnTo>
                    <a:pt x="330" y="1"/>
                  </a:lnTo>
                  <a:lnTo>
                    <a:pt x="326" y="0"/>
                  </a:lnTo>
                  <a:lnTo>
                    <a:pt x="324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110"/>
                  </a:lnTo>
                  <a:lnTo>
                    <a:pt x="0" y="113"/>
                  </a:lnTo>
                  <a:lnTo>
                    <a:pt x="1" y="115"/>
                  </a:lnTo>
                  <a:lnTo>
                    <a:pt x="2" y="117"/>
                  </a:lnTo>
                  <a:lnTo>
                    <a:pt x="4" y="120"/>
                  </a:lnTo>
                  <a:lnTo>
                    <a:pt x="7" y="122"/>
                  </a:lnTo>
                  <a:lnTo>
                    <a:pt x="9" y="123"/>
                  </a:lnTo>
                  <a:lnTo>
                    <a:pt x="12" y="124"/>
                  </a:lnTo>
                  <a:lnTo>
                    <a:pt x="14" y="124"/>
                  </a:lnTo>
                  <a:close/>
                  <a:moveTo>
                    <a:pt x="29" y="29"/>
                  </a:moveTo>
                  <a:lnTo>
                    <a:pt x="48" y="29"/>
                  </a:lnTo>
                  <a:lnTo>
                    <a:pt x="80" y="29"/>
                  </a:lnTo>
                  <a:lnTo>
                    <a:pt x="122" y="29"/>
                  </a:lnTo>
                  <a:lnTo>
                    <a:pt x="169" y="29"/>
                  </a:lnTo>
                  <a:lnTo>
                    <a:pt x="217" y="29"/>
                  </a:lnTo>
                  <a:lnTo>
                    <a:pt x="259" y="29"/>
                  </a:lnTo>
                  <a:lnTo>
                    <a:pt x="291" y="29"/>
                  </a:lnTo>
                  <a:lnTo>
                    <a:pt x="309" y="29"/>
                  </a:lnTo>
                  <a:lnTo>
                    <a:pt x="309" y="44"/>
                  </a:lnTo>
                  <a:lnTo>
                    <a:pt x="309" y="61"/>
                  </a:lnTo>
                  <a:lnTo>
                    <a:pt x="309" y="80"/>
                  </a:lnTo>
                  <a:lnTo>
                    <a:pt x="309" y="95"/>
                  </a:lnTo>
                  <a:lnTo>
                    <a:pt x="291" y="95"/>
                  </a:lnTo>
                  <a:lnTo>
                    <a:pt x="259" y="95"/>
                  </a:lnTo>
                  <a:lnTo>
                    <a:pt x="217" y="95"/>
                  </a:lnTo>
                  <a:lnTo>
                    <a:pt x="169" y="95"/>
                  </a:lnTo>
                  <a:lnTo>
                    <a:pt x="122" y="95"/>
                  </a:lnTo>
                  <a:lnTo>
                    <a:pt x="80" y="95"/>
                  </a:lnTo>
                  <a:lnTo>
                    <a:pt x="48" y="95"/>
                  </a:lnTo>
                  <a:lnTo>
                    <a:pt x="29" y="95"/>
                  </a:lnTo>
                  <a:lnTo>
                    <a:pt x="29" y="80"/>
                  </a:lnTo>
                  <a:lnTo>
                    <a:pt x="29" y="61"/>
                  </a:lnTo>
                  <a:lnTo>
                    <a:pt x="29" y="44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alibri" panose="020F0502020204030204" pitchFamily="34" charset="0"/>
              </a:endParaRPr>
            </a:p>
          </p:txBody>
        </p:sp>
        <p:sp>
          <p:nvSpPr>
            <p:cNvPr id="35" name="Freeform 66"/>
            <p:cNvSpPr>
              <a:spLocks noEditPoints="1"/>
            </p:cNvSpPr>
            <p:nvPr/>
          </p:nvSpPr>
          <p:spPr bwMode="auto">
            <a:xfrm>
              <a:off x="6519863" y="4392613"/>
              <a:ext cx="107950" cy="39688"/>
            </a:xfrm>
            <a:custGeom>
              <a:avLst/>
              <a:gdLst>
                <a:gd name="T0" fmla="*/ 14 w 338"/>
                <a:gd name="T1" fmla="*/ 125 h 125"/>
                <a:gd name="T2" fmla="*/ 324 w 338"/>
                <a:gd name="T3" fmla="*/ 125 h 125"/>
                <a:gd name="T4" fmla="*/ 326 w 338"/>
                <a:gd name="T5" fmla="*/ 124 h 125"/>
                <a:gd name="T6" fmla="*/ 330 w 338"/>
                <a:gd name="T7" fmla="*/ 124 h 125"/>
                <a:gd name="T8" fmla="*/ 332 w 338"/>
                <a:gd name="T9" fmla="*/ 121 h 125"/>
                <a:gd name="T10" fmla="*/ 334 w 338"/>
                <a:gd name="T11" fmla="*/ 120 h 125"/>
                <a:gd name="T12" fmla="*/ 336 w 338"/>
                <a:gd name="T13" fmla="*/ 118 h 125"/>
                <a:gd name="T14" fmla="*/ 337 w 338"/>
                <a:gd name="T15" fmla="*/ 115 h 125"/>
                <a:gd name="T16" fmla="*/ 338 w 338"/>
                <a:gd name="T17" fmla="*/ 113 h 125"/>
                <a:gd name="T18" fmla="*/ 338 w 338"/>
                <a:gd name="T19" fmla="*/ 110 h 125"/>
                <a:gd name="T20" fmla="*/ 338 w 338"/>
                <a:gd name="T21" fmla="*/ 15 h 125"/>
                <a:gd name="T22" fmla="*/ 338 w 338"/>
                <a:gd name="T23" fmla="*/ 12 h 125"/>
                <a:gd name="T24" fmla="*/ 337 w 338"/>
                <a:gd name="T25" fmla="*/ 8 h 125"/>
                <a:gd name="T26" fmla="*/ 336 w 338"/>
                <a:gd name="T27" fmla="*/ 6 h 125"/>
                <a:gd name="T28" fmla="*/ 334 w 338"/>
                <a:gd name="T29" fmla="*/ 4 h 125"/>
                <a:gd name="T30" fmla="*/ 332 w 338"/>
                <a:gd name="T31" fmla="*/ 2 h 125"/>
                <a:gd name="T32" fmla="*/ 330 w 338"/>
                <a:gd name="T33" fmla="*/ 1 h 125"/>
                <a:gd name="T34" fmla="*/ 326 w 338"/>
                <a:gd name="T35" fmla="*/ 0 h 125"/>
                <a:gd name="T36" fmla="*/ 324 w 338"/>
                <a:gd name="T37" fmla="*/ 0 h 125"/>
                <a:gd name="T38" fmla="*/ 14 w 338"/>
                <a:gd name="T39" fmla="*/ 0 h 125"/>
                <a:gd name="T40" fmla="*/ 12 w 338"/>
                <a:gd name="T41" fmla="*/ 0 h 125"/>
                <a:gd name="T42" fmla="*/ 9 w 338"/>
                <a:gd name="T43" fmla="*/ 1 h 125"/>
                <a:gd name="T44" fmla="*/ 7 w 338"/>
                <a:gd name="T45" fmla="*/ 2 h 125"/>
                <a:gd name="T46" fmla="*/ 4 w 338"/>
                <a:gd name="T47" fmla="*/ 4 h 125"/>
                <a:gd name="T48" fmla="*/ 2 w 338"/>
                <a:gd name="T49" fmla="*/ 6 h 125"/>
                <a:gd name="T50" fmla="*/ 1 w 338"/>
                <a:gd name="T51" fmla="*/ 8 h 125"/>
                <a:gd name="T52" fmla="*/ 0 w 338"/>
                <a:gd name="T53" fmla="*/ 12 h 125"/>
                <a:gd name="T54" fmla="*/ 0 w 338"/>
                <a:gd name="T55" fmla="*/ 15 h 125"/>
                <a:gd name="T56" fmla="*/ 0 w 338"/>
                <a:gd name="T57" fmla="*/ 110 h 125"/>
                <a:gd name="T58" fmla="*/ 0 w 338"/>
                <a:gd name="T59" fmla="*/ 113 h 125"/>
                <a:gd name="T60" fmla="*/ 1 w 338"/>
                <a:gd name="T61" fmla="*/ 115 h 125"/>
                <a:gd name="T62" fmla="*/ 2 w 338"/>
                <a:gd name="T63" fmla="*/ 118 h 125"/>
                <a:gd name="T64" fmla="*/ 4 w 338"/>
                <a:gd name="T65" fmla="*/ 120 h 125"/>
                <a:gd name="T66" fmla="*/ 7 w 338"/>
                <a:gd name="T67" fmla="*/ 121 h 125"/>
                <a:gd name="T68" fmla="*/ 9 w 338"/>
                <a:gd name="T69" fmla="*/ 124 h 125"/>
                <a:gd name="T70" fmla="*/ 12 w 338"/>
                <a:gd name="T71" fmla="*/ 124 h 125"/>
                <a:gd name="T72" fmla="*/ 14 w 338"/>
                <a:gd name="T73" fmla="*/ 125 h 125"/>
                <a:gd name="T74" fmla="*/ 29 w 338"/>
                <a:gd name="T75" fmla="*/ 29 h 125"/>
                <a:gd name="T76" fmla="*/ 48 w 338"/>
                <a:gd name="T77" fmla="*/ 29 h 125"/>
                <a:gd name="T78" fmla="*/ 80 w 338"/>
                <a:gd name="T79" fmla="*/ 29 h 125"/>
                <a:gd name="T80" fmla="*/ 122 w 338"/>
                <a:gd name="T81" fmla="*/ 29 h 125"/>
                <a:gd name="T82" fmla="*/ 169 w 338"/>
                <a:gd name="T83" fmla="*/ 29 h 125"/>
                <a:gd name="T84" fmla="*/ 217 w 338"/>
                <a:gd name="T85" fmla="*/ 29 h 125"/>
                <a:gd name="T86" fmla="*/ 259 w 338"/>
                <a:gd name="T87" fmla="*/ 29 h 125"/>
                <a:gd name="T88" fmla="*/ 291 w 338"/>
                <a:gd name="T89" fmla="*/ 29 h 125"/>
                <a:gd name="T90" fmla="*/ 309 w 338"/>
                <a:gd name="T91" fmla="*/ 29 h 125"/>
                <a:gd name="T92" fmla="*/ 309 w 338"/>
                <a:gd name="T93" fmla="*/ 44 h 125"/>
                <a:gd name="T94" fmla="*/ 309 w 338"/>
                <a:gd name="T95" fmla="*/ 62 h 125"/>
                <a:gd name="T96" fmla="*/ 309 w 338"/>
                <a:gd name="T97" fmla="*/ 81 h 125"/>
                <a:gd name="T98" fmla="*/ 309 w 338"/>
                <a:gd name="T99" fmla="*/ 96 h 125"/>
                <a:gd name="T100" fmla="*/ 291 w 338"/>
                <a:gd name="T101" fmla="*/ 96 h 125"/>
                <a:gd name="T102" fmla="*/ 259 w 338"/>
                <a:gd name="T103" fmla="*/ 96 h 125"/>
                <a:gd name="T104" fmla="*/ 217 w 338"/>
                <a:gd name="T105" fmla="*/ 96 h 125"/>
                <a:gd name="T106" fmla="*/ 169 w 338"/>
                <a:gd name="T107" fmla="*/ 96 h 125"/>
                <a:gd name="T108" fmla="*/ 122 w 338"/>
                <a:gd name="T109" fmla="*/ 96 h 125"/>
                <a:gd name="T110" fmla="*/ 80 w 338"/>
                <a:gd name="T111" fmla="*/ 96 h 125"/>
                <a:gd name="T112" fmla="*/ 48 w 338"/>
                <a:gd name="T113" fmla="*/ 96 h 125"/>
                <a:gd name="T114" fmla="*/ 29 w 338"/>
                <a:gd name="T115" fmla="*/ 96 h 125"/>
                <a:gd name="T116" fmla="*/ 29 w 338"/>
                <a:gd name="T117" fmla="*/ 81 h 125"/>
                <a:gd name="T118" fmla="*/ 29 w 338"/>
                <a:gd name="T119" fmla="*/ 62 h 125"/>
                <a:gd name="T120" fmla="*/ 29 w 338"/>
                <a:gd name="T121" fmla="*/ 44 h 125"/>
                <a:gd name="T122" fmla="*/ 29 w 338"/>
                <a:gd name="T123" fmla="*/ 29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8" h="125">
                  <a:moveTo>
                    <a:pt x="14" y="125"/>
                  </a:moveTo>
                  <a:lnTo>
                    <a:pt x="324" y="125"/>
                  </a:lnTo>
                  <a:lnTo>
                    <a:pt x="326" y="124"/>
                  </a:lnTo>
                  <a:lnTo>
                    <a:pt x="330" y="124"/>
                  </a:lnTo>
                  <a:lnTo>
                    <a:pt x="332" y="121"/>
                  </a:lnTo>
                  <a:lnTo>
                    <a:pt x="334" y="120"/>
                  </a:lnTo>
                  <a:lnTo>
                    <a:pt x="336" y="118"/>
                  </a:lnTo>
                  <a:lnTo>
                    <a:pt x="337" y="115"/>
                  </a:lnTo>
                  <a:lnTo>
                    <a:pt x="338" y="113"/>
                  </a:lnTo>
                  <a:lnTo>
                    <a:pt x="338" y="110"/>
                  </a:lnTo>
                  <a:lnTo>
                    <a:pt x="338" y="15"/>
                  </a:lnTo>
                  <a:lnTo>
                    <a:pt x="338" y="12"/>
                  </a:lnTo>
                  <a:lnTo>
                    <a:pt x="337" y="8"/>
                  </a:lnTo>
                  <a:lnTo>
                    <a:pt x="336" y="6"/>
                  </a:lnTo>
                  <a:lnTo>
                    <a:pt x="334" y="4"/>
                  </a:lnTo>
                  <a:lnTo>
                    <a:pt x="332" y="2"/>
                  </a:lnTo>
                  <a:lnTo>
                    <a:pt x="330" y="1"/>
                  </a:lnTo>
                  <a:lnTo>
                    <a:pt x="326" y="0"/>
                  </a:lnTo>
                  <a:lnTo>
                    <a:pt x="324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10"/>
                  </a:lnTo>
                  <a:lnTo>
                    <a:pt x="0" y="113"/>
                  </a:lnTo>
                  <a:lnTo>
                    <a:pt x="1" y="115"/>
                  </a:lnTo>
                  <a:lnTo>
                    <a:pt x="2" y="118"/>
                  </a:lnTo>
                  <a:lnTo>
                    <a:pt x="4" y="120"/>
                  </a:lnTo>
                  <a:lnTo>
                    <a:pt x="7" y="121"/>
                  </a:lnTo>
                  <a:lnTo>
                    <a:pt x="9" y="124"/>
                  </a:lnTo>
                  <a:lnTo>
                    <a:pt x="12" y="124"/>
                  </a:lnTo>
                  <a:lnTo>
                    <a:pt x="14" y="125"/>
                  </a:lnTo>
                  <a:close/>
                  <a:moveTo>
                    <a:pt x="29" y="29"/>
                  </a:moveTo>
                  <a:lnTo>
                    <a:pt x="48" y="29"/>
                  </a:lnTo>
                  <a:lnTo>
                    <a:pt x="80" y="29"/>
                  </a:lnTo>
                  <a:lnTo>
                    <a:pt x="122" y="29"/>
                  </a:lnTo>
                  <a:lnTo>
                    <a:pt x="169" y="29"/>
                  </a:lnTo>
                  <a:lnTo>
                    <a:pt x="217" y="29"/>
                  </a:lnTo>
                  <a:lnTo>
                    <a:pt x="259" y="29"/>
                  </a:lnTo>
                  <a:lnTo>
                    <a:pt x="291" y="29"/>
                  </a:lnTo>
                  <a:lnTo>
                    <a:pt x="309" y="29"/>
                  </a:lnTo>
                  <a:lnTo>
                    <a:pt x="309" y="44"/>
                  </a:lnTo>
                  <a:lnTo>
                    <a:pt x="309" y="62"/>
                  </a:lnTo>
                  <a:lnTo>
                    <a:pt x="309" y="81"/>
                  </a:lnTo>
                  <a:lnTo>
                    <a:pt x="309" y="96"/>
                  </a:lnTo>
                  <a:lnTo>
                    <a:pt x="291" y="96"/>
                  </a:lnTo>
                  <a:lnTo>
                    <a:pt x="259" y="96"/>
                  </a:lnTo>
                  <a:lnTo>
                    <a:pt x="217" y="96"/>
                  </a:lnTo>
                  <a:lnTo>
                    <a:pt x="169" y="96"/>
                  </a:lnTo>
                  <a:lnTo>
                    <a:pt x="122" y="96"/>
                  </a:lnTo>
                  <a:lnTo>
                    <a:pt x="80" y="96"/>
                  </a:lnTo>
                  <a:lnTo>
                    <a:pt x="48" y="96"/>
                  </a:lnTo>
                  <a:lnTo>
                    <a:pt x="29" y="96"/>
                  </a:lnTo>
                  <a:lnTo>
                    <a:pt x="29" y="81"/>
                  </a:lnTo>
                  <a:lnTo>
                    <a:pt x="29" y="62"/>
                  </a:lnTo>
                  <a:lnTo>
                    <a:pt x="29" y="44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alibri" panose="020F0502020204030204" pitchFamily="34" charset="0"/>
              </a:endParaRPr>
            </a:p>
          </p:txBody>
        </p:sp>
        <p:sp>
          <p:nvSpPr>
            <p:cNvPr id="36" name="Freeform 67"/>
            <p:cNvSpPr>
              <a:spLocks noEditPoints="1"/>
            </p:cNvSpPr>
            <p:nvPr/>
          </p:nvSpPr>
          <p:spPr bwMode="auto">
            <a:xfrm>
              <a:off x="6519863" y="4437063"/>
              <a:ext cx="107950" cy="39688"/>
            </a:xfrm>
            <a:custGeom>
              <a:avLst/>
              <a:gdLst>
                <a:gd name="T0" fmla="*/ 14 w 338"/>
                <a:gd name="T1" fmla="*/ 124 h 124"/>
                <a:gd name="T2" fmla="*/ 324 w 338"/>
                <a:gd name="T3" fmla="*/ 124 h 124"/>
                <a:gd name="T4" fmla="*/ 326 w 338"/>
                <a:gd name="T5" fmla="*/ 124 h 124"/>
                <a:gd name="T6" fmla="*/ 330 w 338"/>
                <a:gd name="T7" fmla="*/ 123 h 124"/>
                <a:gd name="T8" fmla="*/ 332 w 338"/>
                <a:gd name="T9" fmla="*/ 122 h 124"/>
                <a:gd name="T10" fmla="*/ 334 w 338"/>
                <a:gd name="T11" fmla="*/ 121 h 124"/>
                <a:gd name="T12" fmla="*/ 336 w 338"/>
                <a:gd name="T13" fmla="*/ 118 h 124"/>
                <a:gd name="T14" fmla="*/ 337 w 338"/>
                <a:gd name="T15" fmla="*/ 115 h 124"/>
                <a:gd name="T16" fmla="*/ 338 w 338"/>
                <a:gd name="T17" fmla="*/ 113 h 124"/>
                <a:gd name="T18" fmla="*/ 338 w 338"/>
                <a:gd name="T19" fmla="*/ 110 h 124"/>
                <a:gd name="T20" fmla="*/ 338 w 338"/>
                <a:gd name="T21" fmla="*/ 14 h 124"/>
                <a:gd name="T22" fmla="*/ 338 w 338"/>
                <a:gd name="T23" fmla="*/ 12 h 124"/>
                <a:gd name="T24" fmla="*/ 337 w 338"/>
                <a:gd name="T25" fmla="*/ 9 h 124"/>
                <a:gd name="T26" fmla="*/ 336 w 338"/>
                <a:gd name="T27" fmla="*/ 6 h 124"/>
                <a:gd name="T28" fmla="*/ 334 w 338"/>
                <a:gd name="T29" fmla="*/ 4 h 124"/>
                <a:gd name="T30" fmla="*/ 332 w 338"/>
                <a:gd name="T31" fmla="*/ 2 h 124"/>
                <a:gd name="T32" fmla="*/ 330 w 338"/>
                <a:gd name="T33" fmla="*/ 1 h 124"/>
                <a:gd name="T34" fmla="*/ 326 w 338"/>
                <a:gd name="T35" fmla="*/ 0 h 124"/>
                <a:gd name="T36" fmla="*/ 324 w 338"/>
                <a:gd name="T37" fmla="*/ 0 h 124"/>
                <a:gd name="T38" fmla="*/ 14 w 338"/>
                <a:gd name="T39" fmla="*/ 0 h 124"/>
                <a:gd name="T40" fmla="*/ 12 w 338"/>
                <a:gd name="T41" fmla="*/ 0 h 124"/>
                <a:gd name="T42" fmla="*/ 9 w 338"/>
                <a:gd name="T43" fmla="*/ 1 h 124"/>
                <a:gd name="T44" fmla="*/ 7 w 338"/>
                <a:gd name="T45" fmla="*/ 2 h 124"/>
                <a:gd name="T46" fmla="*/ 4 w 338"/>
                <a:gd name="T47" fmla="*/ 4 h 124"/>
                <a:gd name="T48" fmla="*/ 2 w 338"/>
                <a:gd name="T49" fmla="*/ 6 h 124"/>
                <a:gd name="T50" fmla="*/ 1 w 338"/>
                <a:gd name="T51" fmla="*/ 9 h 124"/>
                <a:gd name="T52" fmla="*/ 0 w 338"/>
                <a:gd name="T53" fmla="*/ 12 h 124"/>
                <a:gd name="T54" fmla="*/ 0 w 338"/>
                <a:gd name="T55" fmla="*/ 14 h 124"/>
                <a:gd name="T56" fmla="*/ 0 w 338"/>
                <a:gd name="T57" fmla="*/ 110 h 124"/>
                <a:gd name="T58" fmla="*/ 0 w 338"/>
                <a:gd name="T59" fmla="*/ 113 h 124"/>
                <a:gd name="T60" fmla="*/ 1 w 338"/>
                <a:gd name="T61" fmla="*/ 115 h 124"/>
                <a:gd name="T62" fmla="*/ 2 w 338"/>
                <a:gd name="T63" fmla="*/ 118 h 124"/>
                <a:gd name="T64" fmla="*/ 4 w 338"/>
                <a:gd name="T65" fmla="*/ 121 h 124"/>
                <a:gd name="T66" fmla="*/ 7 w 338"/>
                <a:gd name="T67" fmla="*/ 122 h 124"/>
                <a:gd name="T68" fmla="*/ 9 w 338"/>
                <a:gd name="T69" fmla="*/ 123 h 124"/>
                <a:gd name="T70" fmla="*/ 12 w 338"/>
                <a:gd name="T71" fmla="*/ 124 h 124"/>
                <a:gd name="T72" fmla="*/ 14 w 338"/>
                <a:gd name="T73" fmla="*/ 124 h 124"/>
                <a:gd name="T74" fmla="*/ 29 w 338"/>
                <a:gd name="T75" fmla="*/ 29 h 124"/>
                <a:gd name="T76" fmla="*/ 48 w 338"/>
                <a:gd name="T77" fmla="*/ 29 h 124"/>
                <a:gd name="T78" fmla="*/ 80 w 338"/>
                <a:gd name="T79" fmla="*/ 29 h 124"/>
                <a:gd name="T80" fmla="*/ 122 w 338"/>
                <a:gd name="T81" fmla="*/ 29 h 124"/>
                <a:gd name="T82" fmla="*/ 169 w 338"/>
                <a:gd name="T83" fmla="*/ 29 h 124"/>
                <a:gd name="T84" fmla="*/ 217 w 338"/>
                <a:gd name="T85" fmla="*/ 29 h 124"/>
                <a:gd name="T86" fmla="*/ 259 w 338"/>
                <a:gd name="T87" fmla="*/ 29 h 124"/>
                <a:gd name="T88" fmla="*/ 291 w 338"/>
                <a:gd name="T89" fmla="*/ 29 h 124"/>
                <a:gd name="T90" fmla="*/ 309 w 338"/>
                <a:gd name="T91" fmla="*/ 29 h 124"/>
                <a:gd name="T92" fmla="*/ 309 w 338"/>
                <a:gd name="T93" fmla="*/ 44 h 124"/>
                <a:gd name="T94" fmla="*/ 309 w 338"/>
                <a:gd name="T95" fmla="*/ 62 h 124"/>
                <a:gd name="T96" fmla="*/ 309 w 338"/>
                <a:gd name="T97" fmla="*/ 81 h 124"/>
                <a:gd name="T98" fmla="*/ 309 w 338"/>
                <a:gd name="T99" fmla="*/ 96 h 124"/>
                <a:gd name="T100" fmla="*/ 291 w 338"/>
                <a:gd name="T101" fmla="*/ 96 h 124"/>
                <a:gd name="T102" fmla="*/ 259 w 338"/>
                <a:gd name="T103" fmla="*/ 96 h 124"/>
                <a:gd name="T104" fmla="*/ 217 w 338"/>
                <a:gd name="T105" fmla="*/ 96 h 124"/>
                <a:gd name="T106" fmla="*/ 169 w 338"/>
                <a:gd name="T107" fmla="*/ 96 h 124"/>
                <a:gd name="T108" fmla="*/ 122 w 338"/>
                <a:gd name="T109" fmla="*/ 96 h 124"/>
                <a:gd name="T110" fmla="*/ 80 w 338"/>
                <a:gd name="T111" fmla="*/ 96 h 124"/>
                <a:gd name="T112" fmla="*/ 48 w 338"/>
                <a:gd name="T113" fmla="*/ 96 h 124"/>
                <a:gd name="T114" fmla="*/ 29 w 338"/>
                <a:gd name="T115" fmla="*/ 96 h 124"/>
                <a:gd name="T116" fmla="*/ 29 w 338"/>
                <a:gd name="T117" fmla="*/ 81 h 124"/>
                <a:gd name="T118" fmla="*/ 29 w 338"/>
                <a:gd name="T119" fmla="*/ 62 h 124"/>
                <a:gd name="T120" fmla="*/ 29 w 338"/>
                <a:gd name="T121" fmla="*/ 44 h 124"/>
                <a:gd name="T122" fmla="*/ 29 w 338"/>
                <a:gd name="T123" fmla="*/ 2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8" h="124">
                  <a:moveTo>
                    <a:pt x="14" y="124"/>
                  </a:moveTo>
                  <a:lnTo>
                    <a:pt x="324" y="124"/>
                  </a:lnTo>
                  <a:lnTo>
                    <a:pt x="326" y="124"/>
                  </a:lnTo>
                  <a:lnTo>
                    <a:pt x="330" y="123"/>
                  </a:lnTo>
                  <a:lnTo>
                    <a:pt x="332" y="122"/>
                  </a:lnTo>
                  <a:lnTo>
                    <a:pt x="334" y="121"/>
                  </a:lnTo>
                  <a:lnTo>
                    <a:pt x="336" y="118"/>
                  </a:lnTo>
                  <a:lnTo>
                    <a:pt x="337" y="115"/>
                  </a:lnTo>
                  <a:lnTo>
                    <a:pt x="338" y="113"/>
                  </a:lnTo>
                  <a:lnTo>
                    <a:pt x="338" y="110"/>
                  </a:lnTo>
                  <a:lnTo>
                    <a:pt x="338" y="14"/>
                  </a:lnTo>
                  <a:lnTo>
                    <a:pt x="338" y="12"/>
                  </a:lnTo>
                  <a:lnTo>
                    <a:pt x="337" y="9"/>
                  </a:lnTo>
                  <a:lnTo>
                    <a:pt x="336" y="6"/>
                  </a:lnTo>
                  <a:lnTo>
                    <a:pt x="334" y="4"/>
                  </a:lnTo>
                  <a:lnTo>
                    <a:pt x="332" y="2"/>
                  </a:lnTo>
                  <a:lnTo>
                    <a:pt x="330" y="1"/>
                  </a:lnTo>
                  <a:lnTo>
                    <a:pt x="326" y="0"/>
                  </a:lnTo>
                  <a:lnTo>
                    <a:pt x="324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10"/>
                  </a:lnTo>
                  <a:lnTo>
                    <a:pt x="0" y="113"/>
                  </a:lnTo>
                  <a:lnTo>
                    <a:pt x="1" y="115"/>
                  </a:lnTo>
                  <a:lnTo>
                    <a:pt x="2" y="118"/>
                  </a:lnTo>
                  <a:lnTo>
                    <a:pt x="4" y="121"/>
                  </a:lnTo>
                  <a:lnTo>
                    <a:pt x="7" y="122"/>
                  </a:lnTo>
                  <a:lnTo>
                    <a:pt x="9" y="123"/>
                  </a:lnTo>
                  <a:lnTo>
                    <a:pt x="12" y="124"/>
                  </a:lnTo>
                  <a:lnTo>
                    <a:pt x="14" y="124"/>
                  </a:lnTo>
                  <a:close/>
                  <a:moveTo>
                    <a:pt x="29" y="29"/>
                  </a:moveTo>
                  <a:lnTo>
                    <a:pt x="48" y="29"/>
                  </a:lnTo>
                  <a:lnTo>
                    <a:pt x="80" y="29"/>
                  </a:lnTo>
                  <a:lnTo>
                    <a:pt x="122" y="29"/>
                  </a:lnTo>
                  <a:lnTo>
                    <a:pt x="169" y="29"/>
                  </a:lnTo>
                  <a:lnTo>
                    <a:pt x="217" y="29"/>
                  </a:lnTo>
                  <a:lnTo>
                    <a:pt x="259" y="29"/>
                  </a:lnTo>
                  <a:lnTo>
                    <a:pt x="291" y="29"/>
                  </a:lnTo>
                  <a:lnTo>
                    <a:pt x="309" y="29"/>
                  </a:lnTo>
                  <a:lnTo>
                    <a:pt x="309" y="44"/>
                  </a:lnTo>
                  <a:lnTo>
                    <a:pt x="309" y="62"/>
                  </a:lnTo>
                  <a:lnTo>
                    <a:pt x="309" y="81"/>
                  </a:lnTo>
                  <a:lnTo>
                    <a:pt x="309" y="96"/>
                  </a:lnTo>
                  <a:lnTo>
                    <a:pt x="291" y="96"/>
                  </a:lnTo>
                  <a:lnTo>
                    <a:pt x="259" y="96"/>
                  </a:lnTo>
                  <a:lnTo>
                    <a:pt x="217" y="96"/>
                  </a:lnTo>
                  <a:lnTo>
                    <a:pt x="169" y="96"/>
                  </a:lnTo>
                  <a:lnTo>
                    <a:pt x="122" y="96"/>
                  </a:lnTo>
                  <a:lnTo>
                    <a:pt x="80" y="96"/>
                  </a:lnTo>
                  <a:lnTo>
                    <a:pt x="48" y="96"/>
                  </a:lnTo>
                  <a:lnTo>
                    <a:pt x="29" y="96"/>
                  </a:lnTo>
                  <a:lnTo>
                    <a:pt x="29" y="81"/>
                  </a:lnTo>
                  <a:lnTo>
                    <a:pt x="29" y="62"/>
                  </a:lnTo>
                  <a:lnTo>
                    <a:pt x="29" y="44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alibri" panose="020F0502020204030204" pitchFamily="34" charset="0"/>
              </a:endParaRPr>
            </a:p>
          </p:txBody>
        </p:sp>
        <p:sp>
          <p:nvSpPr>
            <p:cNvPr id="37" name="Freeform 68"/>
            <p:cNvSpPr>
              <a:spLocks/>
            </p:cNvSpPr>
            <p:nvPr/>
          </p:nvSpPr>
          <p:spPr bwMode="auto">
            <a:xfrm>
              <a:off x="6519863" y="4502150"/>
              <a:ext cx="107950" cy="38100"/>
            </a:xfrm>
            <a:custGeom>
              <a:avLst/>
              <a:gdLst>
                <a:gd name="T0" fmla="*/ 338 w 338"/>
                <a:gd name="T1" fmla="*/ 110 h 124"/>
                <a:gd name="T2" fmla="*/ 338 w 338"/>
                <a:gd name="T3" fmla="*/ 14 h 124"/>
                <a:gd name="T4" fmla="*/ 338 w 338"/>
                <a:gd name="T5" fmla="*/ 11 h 124"/>
                <a:gd name="T6" fmla="*/ 337 w 338"/>
                <a:gd name="T7" fmla="*/ 9 h 124"/>
                <a:gd name="T8" fmla="*/ 336 w 338"/>
                <a:gd name="T9" fmla="*/ 6 h 124"/>
                <a:gd name="T10" fmla="*/ 334 w 338"/>
                <a:gd name="T11" fmla="*/ 4 h 124"/>
                <a:gd name="T12" fmla="*/ 332 w 338"/>
                <a:gd name="T13" fmla="*/ 2 h 124"/>
                <a:gd name="T14" fmla="*/ 330 w 338"/>
                <a:gd name="T15" fmla="*/ 1 h 124"/>
                <a:gd name="T16" fmla="*/ 326 w 338"/>
                <a:gd name="T17" fmla="*/ 0 h 124"/>
                <a:gd name="T18" fmla="*/ 324 w 338"/>
                <a:gd name="T19" fmla="*/ 0 h 124"/>
                <a:gd name="T20" fmla="*/ 14 w 338"/>
                <a:gd name="T21" fmla="*/ 0 h 124"/>
                <a:gd name="T22" fmla="*/ 12 w 338"/>
                <a:gd name="T23" fmla="*/ 0 h 124"/>
                <a:gd name="T24" fmla="*/ 9 w 338"/>
                <a:gd name="T25" fmla="*/ 1 h 124"/>
                <a:gd name="T26" fmla="*/ 7 w 338"/>
                <a:gd name="T27" fmla="*/ 2 h 124"/>
                <a:gd name="T28" fmla="*/ 4 w 338"/>
                <a:gd name="T29" fmla="*/ 4 h 124"/>
                <a:gd name="T30" fmla="*/ 2 w 338"/>
                <a:gd name="T31" fmla="*/ 6 h 124"/>
                <a:gd name="T32" fmla="*/ 1 w 338"/>
                <a:gd name="T33" fmla="*/ 9 h 124"/>
                <a:gd name="T34" fmla="*/ 0 w 338"/>
                <a:gd name="T35" fmla="*/ 11 h 124"/>
                <a:gd name="T36" fmla="*/ 0 w 338"/>
                <a:gd name="T37" fmla="*/ 14 h 124"/>
                <a:gd name="T38" fmla="*/ 0 w 338"/>
                <a:gd name="T39" fmla="*/ 110 h 124"/>
                <a:gd name="T40" fmla="*/ 0 w 338"/>
                <a:gd name="T41" fmla="*/ 112 h 124"/>
                <a:gd name="T42" fmla="*/ 1 w 338"/>
                <a:gd name="T43" fmla="*/ 116 h 124"/>
                <a:gd name="T44" fmla="*/ 2 w 338"/>
                <a:gd name="T45" fmla="*/ 118 h 124"/>
                <a:gd name="T46" fmla="*/ 4 w 338"/>
                <a:gd name="T47" fmla="*/ 120 h 124"/>
                <a:gd name="T48" fmla="*/ 7 w 338"/>
                <a:gd name="T49" fmla="*/ 122 h 124"/>
                <a:gd name="T50" fmla="*/ 9 w 338"/>
                <a:gd name="T51" fmla="*/ 123 h 124"/>
                <a:gd name="T52" fmla="*/ 12 w 338"/>
                <a:gd name="T53" fmla="*/ 124 h 124"/>
                <a:gd name="T54" fmla="*/ 14 w 338"/>
                <a:gd name="T55" fmla="*/ 124 h 124"/>
                <a:gd name="T56" fmla="*/ 324 w 338"/>
                <a:gd name="T57" fmla="*/ 124 h 124"/>
                <a:gd name="T58" fmla="*/ 326 w 338"/>
                <a:gd name="T59" fmla="*/ 124 h 124"/>
                <a:gd name="T60" fmla="*/ 330 w 338"/>
                <a:gd name="T61" fmla="*/ 123 h 124"/>
                <a:gd name="T62" fmla="*/ 332 w 338"/>
                <a:gd name="T63" fmla="*/ 122 h 124"/>
                <a:gd name="T64" fmla="*/ 334 w 338"/>
                <a:gd name="T65" fmla="*/ 120 h 124"/>
                <a:gd name="T66" fmla="*/ 336 w 338"/>
                <a:gd name="T67" fmla="*/ 118 h 124"/>
                <a:gd name="T68" fmla="*/ 337 w 338"/>
                <a:gd name="T69" fmla="*/ 116 h 124"/>
                <a:gd name="T70" fmla="*/ 338 w 338"/>
                <a:gd name="T71" fmla="*/ 112 h 124"/>
                <a:gd name="T72" fmla="*/ 338 w 338"/>
                <a:gd name="T73" fmla="*/ 11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8" h="124">
                  <a:moveTo>
                    <a:pt x="338" y="110"/>
                  </a:moveTo>
                  <a:lnTo>
                    <a:pt x="338" y="14"/>
                  </a:lnTo>
                  <a:lnTo>
                    <a:pt x="338" y="11"/>
                  </a:lnTo>
                  <a:lnTo>
                    <a:pt x="337" y="9"/>
                  </a:lnTo>
                  <a:lnTo>
                    <a:pt x="336" y="6"/>
                  </a:lnTo>
                  <a:lnTo>
                    <a:pt x="334" y="4"/>
                  </a:lnTo>
                  <a:lnTo>
                    <a:pt x="332" y="2"/>
                  </a:lnTo>
                  <a:lnTo>
                    <a:pt x="330" y="1"/>
                  </a:lnTo>
                  <a:lnTo>
                    <a:pt x="326" y="0"/>
                  </a:lnTo>
                  <a:lnTo>
                    <a:pt x="324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20"/>
                  </a:lnTo>
                  <a:lnTo>
                    <a:pt x="7" y="122"/>
                  </a:lnTo>
                  <a:lnTo>
                    <a:pt x="9" y="123"/>
                  </a:lnTo>
                  <a:lnTo>
                    <a:pt x="12" y="124"/>
                  </a:lnTo>
                  <a:lnTo>
                    <a:pt x="14" y="124"/>
                  </a:lnTo>
                  <a:lnTo>
                    <a:pt x="324" y="124"/>
                  </a:lnTo>
                  <a:lnTo>
                    <a:pt x="326" y="124"/>
                  </a:lnTo>
                  <a:lnTo>
                    <a:pt x="330" y="123"/>
                  </a:lnTo>
                  <a:lnTo>
                    <a:pt x="332" y="122"/>
                  </a:lnTo>
                  <a:lnTo>
                    <a:pt x="334" y="120"/>
                  </a:lnTo>
                  <a:lnTo>
                    <a:pt x="336" y="118"/>
                  </a:lnTo>
                  <a:lnTo>
                    <a:pt x="337" y="116"/>
                  </a:lnTo>
                  <a:lnTo>
                    <a:pt x="338" y="112"/>
                  </a:lnTo>
                  <a:lnTo>
                    <a:pt x="338" y="11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alibri" panose="020F0502020204030204" pitchFamily="34" charset="0"/>
              </a:endParaRPr>
            </a:p>
          </p:txBody>
        </p:sp>
        <p:sp>
          <p:nvSpPr>
            <p:cNvPr id="38" name="Freeform 69"/>
            <p:cNvSpPr>
              <a:spLocks noEditPoints="1"/>
            </p:cNvSpPr>
            <p:nvPr/>
          </p:nvSpPr>
          <p:spPr bwMode="auto">
            <a:xfrm>
              <a:off x="7026275" y="4233863"/>
              <a:ext cx="111125" cy="114300"/>
            </a:xfrm>
            <a:custGeom>
              <a:avLst/>
              <a:gdLst>
                <a:gd name="T0" fmla="*/ 90 w 347"/>
                <a:gd name="T1" fmla="*/ 302 h 358"/>
                <a:gd name="T2" fmla="*/ 45 w 347"/>
                <a:gd name="T3" fmla="*/ 313 h 358"/>
                <a:gd name="T4" fmla="*/ 38 w 347"/>
                <a:gd name="T5" fmla="*/ 317 h 358"/>
                <a:gd name="T6" fmla="*/ 34 w 347"/>
                <a:gd name="T7" fmla="*/ 324 h 358"/>
                <a:gd name="T8" fmla="*/ 36 w 347"/>
                <a:gd name="T9" fmla="*/ 351 h 358"/>
                <a:gd name="T10" fmla="*/ 41 w 347"/>
                <a:gd name="T11" fmla="*/ 358 h 358"/>
                <a:gd name="T12" fmla="*/ 302 w 347"/>
                <a:gd name="T13" fmla="*/ 358 h 358"/>
                <a:gd name="T14" fmla="*/ 309 w 347"/>
                <a:gd name="T15" fmla="*/ 354 h 358"/>
                <a:gd name="T16" fmla="*/ 312 w 347"/>
                <a:gd name="T17" fmla="*/ 347 h 358"/>
                <a:gd name="T18" fmla="*/ 312 w 347"/>
                <a:gd name="T19" fmla="*/ 320 h 358"/>
                <a:gd name="T20" fmla="*/ 306 w 347"/>
                <a:gd name="T21" fmla="*/ 314 h 358"/>
                <a:gd name="T22" fmla="*/ 256 w 347"/>
                <a:gd name="T23" fmla="*/ 313 h 358"/>
                <a:gd name="T24" fmla="*/ 328 w 347"/>
                <a:gd name="T25" fmla="*/ 302 h 358"/>
                <a:gd name="T26" fmla="*/ 335 w 347"/>
                <a:gd name="T27" fmla="*/ 299 h 358"/>
                <a:gd name="T28" fmla="*/ 341 w 347"/>
                <a:gd name="T29" fmla="*/ 296 h 358"/>
                <a:gd name="T30" fmla="*/ 345 w 347"/>
                <a:gd name="T31" fmla="*/ 290 h 358"/>
                <a:gd name="T32" fmla="*/ 347 w 347"/>
                <a:gd name="T33" fmla="*/ 282 h 358"/>
                <a:gd name="T34" fmla="*/ 346 w 347"/>
                <a:gd name="T35" fmla="*/ 15 h 358"/>
                <a:gd name="T36" fmla="*/ 344 w 347"/>
                <a:gd name="T37" fmla="*/ 9 h 358"/>
                <a:gd name="T38" fmla="*/ 338 w 347"/>
                <a:gd name="T39" fmla="*/ 3 h 358"/>
                <a:gd name="T40" fmla="*/ 332 w 347"/>
                <a:gd name="T41" fmla="*/ 1 h 358"/>
                <a:gd name="T42" fmla="*/ 19 w 347"/>
                <a:gd name="T43" fmla="*/ 0 h 358"/>
                <a:gd name="T44" fmla="*/ 12 w 347"/>
                <a:gd name="T45" fmla="*/ 2 h 358"/>
                <a:gd name="T46" fmla="*/ 5 w 347"/>
                <a:gd name="T47" fmla="*/ 5 h 358"/>
                <a:gd name="T48" fmla="*/ 2 w 347"/>
                <a:gd name="T49" fmla="*/ 12 h 358"/>
                <a:gd name="T50" fmla="*/ 0 w 347"/>
                <a:gd name="T51" fmla="*/ 18 h 358"/>
                <a:gd name="T52" fmla="*/ 1 w 347"/>
                <a:gd name="T53" fmla="*/ 286 h 358"/>
                <a:gd name="T54" fmla="*/ 3 w 347"/>
                <a:gd name="T55" fmla="*/ 293 h 358"/>
                <a:gd name="T56" fmla="*/ 9 w 347"/>
                <a:gd name="T57" fmla="*/ 298 h 358"/>
                <a:gd name="T58" fmla="*/ 15 w 347"/>
                <a:gd name="T59" fmla="*/ 300 h 358"/>
                <a:gd name="T60" fmla="*/ 38 w 347"/>
                <a:gd name="T61" fmla="*/ 264 h 358"/>
                <a:gd name="T62" fmla="*/ 309 w 347"/>
                <a:gd name="T63" fmla="*/ 38 h 358"/>
                <a:gd name="T64" fmla="*/ 38 w 347"/>
                <a:gd name="T65" fmla="*/ 264 h 358"/>
                <a:gd name="T66" fmla="*/ 237 w 347"/>
                <a:gd name="T67" fmla="*/ 289 h 358"/>
                <a:gd name="T68" fmla="*/ 227 w 347"/>
                <a:gd name="T69" fmla="*/ 284 h 358"/>
                <a:gd name="T70" fmla="*/ 227 w 347"/>
                <a:gd name="T71" fmla="*/ 279 h 358"/>
                <a:gd name="T72" fmla="*/ 237 w 347"/>
                <a:gd name="T73" fmla="*/ 276 h 358"/>
                <a:gd name="T74" fmla="*/ 252 w 347"/>
                <a:gd name="T75" fmla="*/ 276 h 358"/>
                <a:gd name="T76" fmla="*/ 262 w 347"/>
                <a:gd name="T77" fmla="*/ 279 h 358"/>
                <a:gd name="T78" fmla="*/ 262 w 347"/>
                <a:gd name="T79" fmla="*/ 284 h 358"/>
                <a:gd name="T80" fmla="*/ 252 w 347"/>
                <a:gd name="T81" fmla="*/ 289 h 358"/>
                <a:gd name="T82" fmla="*/ 289 w 347"/>
                <a:gd name="T83" fmla="*/ 290 h 358"/>
                <a:gd name="T84" fmla="*/ 276 w 347"/>
                <a:gd name="T85" fmla="*/ 288 h 358"/>
                <a:gd name="T86" fmla="*/ 270 w 347"/>
                <a:gd name="T87" fmla="*/ 282 h 358"/>
                <a:gd name="T88" fmla="*/ 271 w 347"/>
                <a:gd name="T89" fmla="*/ 280 h 358"/>
                <a:gd name="T90" fmla="*/ 276 w 347"/>
                <a:gd name="T91" fmla="*/ 278 h 358"/>
                <a:gd name="T92" fmla="*/ 289 w 347"/>
                <a:gd name="T93" fmla="*/ 276 h 358"/>
                <a:gd name="T94" fmla="*/ 303 w 347"/>
                <a:gd name="T95" fmla="*/ 278 h 358"/>
                <a:gd name="T96" fmla="*/ 307 w 347"/>
                <a:gd name="T97" fmla="*/ 280 h 358"/>
                <a:gd name="T98" fmla="*/ 308 w 347"/>
                <a:gd name="T99" fmla="*/ 282 h 358"/>
                <a:gd name="T100" fmla="*/ 303 w 347"/>
                <a:gd name="T101" fmla="*/ 288 h 358"/>
                <a:gd name="T102" fmla="*/ 289 w 347"/>
                <a:gd name="T103" fmla="*/ 29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7" h="358">
                  <a:moveTo>
                    <a:pt x="19" y="302"/>
                  </a:moveTo>
                  <a:lnTo>
                    <a:pt x="90" y="302"/>
                  </a:lnTo>
                  <a:lnTo>
                    <a:pt x="90" y="313"/>
                  </a:lnTo>
                  <a:lnTo>
                    <a:pt x="45" y="313"/>
                  </a:lnTo>
                  <a:lnTo>
                    <a:pt x="41" y="314"/>
                  </a:lnTo>
                  <a:lnTo>
                    <a:pt x="38" y="317"/>
                  </a:lnTo>
                  <a:lnTo>
                    <a:pt x="36" y="320"/>
                  </a:lnTo>
                  <a:lnTo>
                    <a:pt x="34" y="324"/>
                  </a:lnTo>
                  <a:lnTo>
                    <a:pt x="34" y="347"/>
                  </a:lnTo>
                  <a:lnTo>
                    <a:pt x="36" y="351"/>
                  </a:lnTo>
                  <a:lnTo>
                    <a:pt x="38" y="354"/>
                  </a:lnTo>
                  <a:lnTo>
                    <a:pt x="41" y="358"/>
                  </a:lnTo>
                  <a:lnTo>
                    <a:pt x="45" y="358"/>
                  </a:lnTo>
                  <a:lnTo>
                    <a:pt x="302" y="358"/>
                  </a:lnTo>
                  <a:lnTo>
                    <a:pt x="306" y="358"/>
                  </a:lnTo>
                  <a:lnTo>
                    <a:pt x="309" y="354"/>
                  </a:lnTo>
                  <a:lnTo>
                    <a:pt x="312" y="351"/>
                  </a:lnTo>
                  <a:lnTo>
                    <a:pt x="312" y="347"/>
                  </a:lnTo>
                  <a:lnTo>
                    <a:pt x="312" y="324"/>
                  </a:lnTo>
                  <a:lnTo>
                    <a:pt x="312" y="320"/>
                  </a:lnTo>
                  <a:lnTo>
                    <a:pt x="309" y="317"/>
                  </a:lnTo>
                  <a:lnTo>
                    <a:pt x="306" y="314"/>
                  </a:lnTo>
                  <a:lnTo>
                    <a:pt x="302" y="313"/>
                  </a:lnTo>
                  <a:lnTo>
                    <a:pt x="256" y="313"/>
                  </a:lnTo>
                  <a:lnTo>
                    <a:pt x="256" y="302"/>
                  </a:lnTo>
                  <a:lnTo>
                    <a:pt x="328" y="302"/>
                  </a:lnTo>
                  <a:lnTo>
                    <a:pt x="332" y="300"/>
                  </a:lnTo>
                  <a:lnTo>
                    <a:pt x="335" y="299"/>
                  </a:lnTo>
                  <a:lnTo>
                    <a:pt x="338" y="298"/>
                  </a:lnTo>
                  <a:lnTo>
                    <a:pt x="341" y="296"/>
                  </a:lnTo>
                  <a:lnTo>
                    <a:pt x="344" y="293"/>
                  </a:lnTo>
                  <a:lnTo>
                    <a:pt x="345" y="290"/>
                  </a:lnTo>
                  <a:lnTo>
                    <a:pt x="346" y="286"/>
                  </a:lnTo>
                  <a:lnTo>
                    <a:pt x="347" y="282"/>
                  </a:lnTo>
                  <a:lnTo>
                    <a:pt x="347" y="18"/>
                  </a:lnTo>
                  <a:lnTo>
                    <a:pt x="346" y="15"/>
                  </a:lnTo>
                  <a:lnTo>
                    <a:pt x="345" y="12"/>
                  </a:lnTo>
                  <a:lnTo>
                    <a:pt x="344" y="9"/>
                  </a:lnTo>
                  <a:lnTo>
                    <a:pt x="341" y="5"/>
                  </a:lnTo>
                  <a:lnTo>
                    <a:pt x="338" y="3"/>
                  </a:lnTo>
                  <a:lnTo>
                    <a:pt x="335" y="2"/>
                  </a:lnTo>
                  <a:lnTo>
                    <a:pt x="332" y="1"/>
                  </a:lnTo>
                  <a:lnTo>
                    <a:pt x="328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12" y="2"/>
                  </a:lnTo>
                  <a:lnTo>
                    <a:pt x="9" y="3"/>
                  </a:lnTo>
                  <a:lnTo>
                    <a:pt x="5" y="5"/>
                  </a:lnTo>
                  <a:lnTo>
                    <a:pt x="3" y="9"/>
                  </a:lnTo>
                  <a:lnTo>
                    <a:pt x="2" y="12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82"/>
                  </a:lnTo>
                  <a:lnTo>
                    <a:pt x="1" y="286"/>
                  </a:lnTo>
                  <a:lnTo>
                    <a:pt x="2" y="290"/>
                  </a:lnTo>
                  <a:lnTo>
                    <a:pt x="3" y="293"/>
                  </a:lnTo>
                  <a:lnTo>
                    <a:pt x="5" y="296"/>
                  </a:lnTo>
                  <a:lnTo>
                    <a:pt x="9" y="298"/>
                  </a:lnTo>
                  <a:lnTo>
                    <a:pt x="12" y="299"/>
                  </a:lnTo>
                  <a:lnTo>
                    <a:pt x="15" y="300"/>
                  </a:lnTo>
                  <a:lnTo>
                    <a:pt x="19" y="302"/>
                  </a:lnTo>
                  <a:close/>
                  <a:moveTo>
                    <a:pt x="38" y="264"/>
                  </a:moveTo>
                  <a:lnTo>
                    <a:pt x="38" y="38"/>
                  </a:lnTo>
                  <a:lnTo>
                    <a:pt x="309" y="38"/>
                  </a:lnTo>
                  <a:lnTo>
                    <a:pt x="309" y="264"/>
                  </a:lnTo>
                  <a:lnTo>
                    <a:pt x="38" y="264"/>
                  </a:lnTo>
                  <a:close/>
                  <a:moveTo>
                    <a:pt x="244" y="290"/>
                  </a:moveTo>
                  <a:lnTo>
                    <a:pt x="237" y="289"/>
                  </a:lnTo>
                  <a:lnTo>
                    <a:pt x="230" y="288"/>
                  </a:lnTo>
                  <a:lnTo>
                    <a:pt x="227" y="284"/>
                  </a:lnTo>
                  <a:lnTo>
                    <a:pt x="225" y="282"/>
                  </a:lnTo>
                  <a:lnTo>
                    <a:pt x="227" y="279"/>
                  </a:lnTo>
                  <a:lnTo>
                    <a:pt x="230" y="277"/>
                  </a:lnTo>
                  <a:lnTo>
                    <a:pt x="237" y="276"/>
                  </a:lnTo>
                  <a:lnTo>
                    <a:pt x="244" y="275"/>
                  </a:lnTo>
                  <a:lnTo>
                    <a:pt x="252" y="276"/>
                  </a:lnTo>
                  <a:lnTo>
                    <a:pt x="258" y="277"/>
                  </a:lnTo>
                  <a:lnTo>
                    <a:pt x="262" y="279"/>
                  </a:lnTo>
                  <a:lnTo>
                    <a:pt x="264" y="282"/>
                  </a:lnTo>
                  <a:lnTo>
                    <a:pt x="262" y="284"/>
                  </a:lnTo>
                  <a:lnTo>
                    <a:pt x="258" y="288"/>
                  </a:lnTo>
                  <a:lnTo>
                    <a:pt x="252" y="289"/>
                  </a:lnTo>
                  <a:lnTo>
                    <a:pt x="244" y="290"/>
                  </a:lnTo>
                  <a:close/>
                  <a:moveTo>
                    <a:pt x="289" y="290"/>
                  </a:moveTo>
                  <a:lnTo>
                    <a:pt x="281" y="290"/>
                  </a:lnTo>
                  <a:lnTo>
                    <a:pt x="276" y="288"/>
                  </a:lnTo>
                  <a:lnTo>
                    <a:pt x="271" y="285"/>
                  </a:lnTo>
                  <a:lnTo>
                    <a:pt x="270" y="282"/>
                  </a:lnTo>
                  <a:lnTo>
                    <a:pt x="270" y="281"/>
                  </a:lnTo>
                  <a:lnTo>
                    <a:pt x="271" y="280"/>
                  </a:lnTo>
                  <a:lnTo>
                    <a:pt x="274" y="279"/>
                  </a:lnTo>
                  <a:lnTo>
                    <a:pt x="276" y="278"/>
                  </a:lnTo>
                  <a:lnTo>
                    <a:pt x="281" y="276"/>
                  </a:lnTo>
                  <a:lnTo>
                    <a:pt x="289" y="276"/>
                  </a:lnTo>
                  <a:lnTo>
                    <a:pt x="296" y="276"/>
                  </a:lnTo>
                  <a:lnTo>
                    <a:pt x="303" y="278"/>
                  </a:lnTo>
                  <a:lnTo>
                    <a:pt x="305" y="279"/>
                  </a:lnTo>
                  <a:lnTo>
                    <a:pt x="307" y="280"/>
                  </a:lnTo>
                  <a:lnTo>
                    <a:pt x="308" y="281"/>
                  </a:lnTo>
                  <a:lnTo>
                    <a:pt x="308" y="282"/>
                  </a:lnTo>
                  <a:lnTo>
                    <a:pt x="307" y="285"/>
                  </a:lnTo>
                  <a:lnTo>
                    <a:pt x="303" y="288"/>
                  </a:lnTo>
                  <a:lnTo>
                    <a:pt x="296" y="290"/>
                  </a:lnTo>
                  <a:lnTo>
                    <a:pt x="289" y="29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alibri" panose="020F0502020204030204" pitchFamily="34" charset="0"/>
              </a:endParaRPr>
            </a:p>
          </p:txBody>
        </p:sp>
        <p:sp>
          <p:nvSpPr>
            <p:cNvPr id="39" name="Freeform 70"/>
            <p:cNvSpPr>
              <a:spLocks/>
            </p:cNvSpPr>
            <p:nvPr/>
          </p:nvSpPr>
          <p:spPr bwMode="auto">
            <a:xfrm>
              <a:off x="7021513" y="4349750"/>
              <a:ext cx="123825" cy="22225"/>
            </a:xfrm>
            <a:custGeom>
              <a:avLst/>
              <a:gdLst>
                <a:gd name="T0" fmla="*/ 392 w 392"/>
                <a:gd name="T1" fmla="*/ 47 h 72"/>
                <a:gd name="T2" fmla="*/ 392 w 392"/>
                <a:gd name="T3" fmla="*/ 45 h 72"/>
                <a:gd name="T4" fmla="*/ 391 w 392"/>
                <a:gd name="T5" fmla="*/ 42 h 72"/>
                <a:gd name="T6" fmla="*/ 368 w 392"/>
                <a:gd name="T7" fmla="*/ 5 h 72"/>
                <a:gd name="T8" fmla="*/ 367 w 392"/>
                <a:gd name="T9" fmla="*/ 3 h 72"/>
                <a:gd name="T10" fmla="*/ 364 w 392"/>
                <a:gd name="T11" fmla="*/ 1 h 72"/>
                <a:gd name="T12" fmla="*/ 361 w 392"/>
                <a:gd name="T13" fmla="*/ 0 h 72"/>
                <a:gd name="T14" fmla="*/ 358 w 392"/>
                <a:gd name="T15" fmla="*/ 0 h 72"/>
                <a:gd name="T16" fmla="*/ 39 w 392"/>
                <a:gd name="T17" fmla="*/ 0 h 72"/>
                <a:gd name="T18" fmla="*/ 35 w 392"/>
                <a:gd name="T19" fmla="*/ 1 h 72"/>
                <a:gd name="T20" fmla="*/ 31 w 392"/>
                <a:gd name="T21" fmla="*/ 3 h 72"/>
                <a:gd name="T22" fmla="*/ 2 w 392"/>
                <a:gd name="T23" fmla="*/ 41 h 72"/>
                <a:gd name="T24" fmla="*/ 0 w 392"/>
                <a:gd name="T25" fmla="*/ 44 h 72"/>
                <a:gd name="T26" fmla="*/ 0 w 392"/>
                <a:gd name="T27" fmla="*/ 47 h 72"/>
                <a:gd name="T28" fmla="*/ 0 w 392"/>
                <a:gd name="T29" fmla="*/ 47 h 72"/>
                <a:gd name="T30" fmla="*/ 0 w 392"/>
                <a:gd name="T31" fmla="*/ 61 h 72"/>
                <a:gd name="T32" fmla="*/ 0 w 392"/>
                <a:gd name="T33" fmla="*/ 66 h 72"/>
                <a:gd name="T34" fmla="*/ 3 w 392"/>
                <a:gd name="T35" fmla="*/ 69 h 72"/>
                <a:gd name="T36" fmla="*/ 6 w 392"/>
                <a:gd name="T37" fmla="*/ 72 h 72"/>
                <a:gd name="T38" fmla="*/ 10 w 392"/>
                <a:gd name="T39" fmla="*/ 72 h 72"/>
                <a:gd name="T40" fmla="*/ 381 w 392"/>
                <a:gd name="T41" fmla="*/ 72 h 72"/>
                <a:gd name="T42" fmla="*/ 385 w 392"/>
                <a:gd name="T43" fmla="*/ 72 h 72"/>
                <a:gd name="T44" fmla="*/ 388 w 392"/>
                <a:gd name="T45" fmla="*/ 69 h 72"/>
                <a:gd name="T46" fmla="*/ 392 w 392"/>
                <a:gd name="T47" fmla="*/ 66 h 72"/>
                <a:gd name="T48" fmla="*/ 392 w 392"/>
                <a:gd name="T49" fmla="*/ 61 h 72"/>
                <a:gd name="T50" fmla="*/ 392 w 392"/>
                <a:gd name="T51" fmla="*/ 4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2" h="72">
                  <a:moveTo>
                    <a:pt x="392" y="47"/>
                  </a:moveTo>
                  <a:lnTo>
                    <a:pt x="392" y="45"/>
                  </a:lnTo>
                  <a:lnTo>
                    <a:pt x="391" y="42"/>
                  </a:lnTo>
                  <a:lnTo>
                    <a:pt x="368" y="5"/>
                  </a:lnTo>
                  <a:lnTo>
                    <a:pt x="367" y="3"/>
                  </a:lnTo>
                  <a:lnTo>
                    <a:pt x="364" y="1"/>
                  </a:lnTo>
                  <a:lnTo>
                    <a:pt x="361" y="0"/>
                  </a:lnTo>
                  <a:lnTo>
                    <a:pt x="358" y="0"/>
                  </a:lnTo>
                  <a:lnTo>
                    <a:pt x="39" y="0"/>
                  </a:lnTo>
                  <a:lnTo>
                    <a:pt x="35" y="1"/>
                  </a:lnTo>
                  <a:lnTo>
                    <a:pt x="31" y="3"/>
                  </a:lnTo>
                  <a:lnTo>
                    <a:pt x="2" y="41"/>
                  </a:lnTo>
                  <a:lnTo>
                    <a:pt x="0" y="44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61"/>
                  </a:lnTo>
                  <a:lnTo>
                    <a:pt x="0" y="66"/>
                  </a:lnTo>
                  <a:lnTo>
                    <a:pt x="3" y="69"/>
                  </a:lnTo>
                  <a:lnTo>
                    <a:pt x="6" y="72"/>
                  </a:lnTo>
                  <a:lnTo>
                    <a:pt x="10" y="72"/>
                  </a:lnTo>
                  <a:lnTo>
                    <a:pt x="381" y="72"/>
                  </a:lnTo>
                  <a:lnTo>
                    <a:pt x="385" y="72"/>
                  </a:lnTo>
                  <a:lnTo>
                    <a:pt x="388" y="69"/>
                  </a:lnTo>
                  <a:lnTo>
                    <a:pt x="392" y="66"/>
                  </a:lnTo>
                  <a:lnTo>
                    <a:pt x="392" y="61"/>
                  </a:lnTo>
                  <a:lnTo>
                    <a:pt x="392" y="4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alibri" panose="020F0502020204030204" pitchFamily="34" charset="0"/>
              </a:endParaRPr>
            </a:p>
          </p:txBody>
        </p:sp>
        <p:sp>
          <p:nvSpPr>
            <p:cNvPr id="40" name="Freeform 71"/>
            <p:cNvSpPr>
              <a:spLocks noEditPoints="1"/>
            </p:cNvSpPr>
            <p:nvPr/>
          </p:nvSpPr>
          <p:spPr bwMode="auto">
            <a:xfrm>
              <a:off x="7026275" y="4405313"/>
              <a:ext cx="111125" cy="112713"/>
            </a:xfrm>
            <a:custGeom>
              <a:avLst/>
              <a:gdLst>
                <a:gd name="T0" fmla="*/ 90 w 347"/>
                <a:gd name="T1" fmla="*/ 301 h 357"/>
                <a:gd name="T2" fmla="*/ 45 w 347"/>
                <a:gd name="T3" fmla="*/ 313 h 357"/>
                <a:gd name="T4" fmla="*/ 38 w 347"/>
                <a:gd name="T5" fmla="*/ 316 h 357"/>
                <a:gd name="T6" fmla="*/ 34 w 347"/>
                <a:gd name="T7" fmla="*/ 324 h 357"/>
                <a:gd name="T8" fmla="*/ 36 w 347"/>
                <a:gd name="T9" fmla="*/ 351 h 357"/>
                <a:gd name="T10" fmla="*/ 41 w 347"/>
                <a:gd name="T11" fmla="*/ 356 h 357"/>
                <a:gd name="T12" fmla="*/ 302 w 347"/>
                <a:gd name="T13" fmla="*/ 357 h 357"/>
                <a:gd name="T14" fmla="*/ 309 w 347"/>
                <a:gd name="T15" fmla="*/ 354 h 357"/>
                <a:gd name="T16" fmla="*/ 312 w 347"/>
                <a:gd name="T17" fmla="*/ 346 h 357"/>
                <a:gd name="T18" fmla="*/ 312 w 347"/>
                <a:gd name="T19" fmla="*/ 319 h 357"/>
                <a:gd name="T20" fmla="*/ 306 w 347"/>
                <a:gd name="T21" fmla="*/ 314 h 357"/>
                <a:gd name="T22" fmla="*/ 256 w 347"/>
                <a:gd name="T23" fmla="*/ 313 h 357"/>
                <a:gd name="T24" fmla="*/ 328 w 347"/>
                <a:gd name="T25" fmla="*/ 301 h 357"/>
                <a:gd name="T26" fmla="*/ 335 w 347"/>
                <a:gd name="T27" fmla="*/ 299 h 357"/>
                <a:gd name="T28" fmla="*/ 341 w 347"/>
                <a:gd name="T29" fmla="*/ 296 h 357"/>
                <a:gd name="T30" fmla="*/ 345 w 347"/>
                <a:gd name="T31" fmla="*/ 289 h 357"/>
                <a:gd name="T32" fmla="*/ 347 w 347"/>
                <a:gd name="T33" fmla="*/ 282 h 357"/>
                <a:gd name="T34" fmla="*/ 346 w 347"/>
                <a:gd name="T35" fmla="*/ 15 h 357"/>
                <a:gd name="T36" fmla="*/ 344 w 347"/>
                <a:gd name="T37" fmla="*/ 8 h 357"/>
                <a:gd name="T38" fmla="*/ 338 w 347"/>
                <a:gd name="T39" fmla="*/ 3 h 357"/>
                <a:gd name="T40" fmla="*/ 332 w 347"/>
                <a:gd name="T41" fmla="*/ 0 h 357"/>
                <a:gd name="T42" fmla="*/ 19 w 347"/>
                <a:gd name="T43" fmla="*/ 0 h 357"/>
                <a:gd name="T44" fmla="*/ 12 w 347"/>
                <a:gd name="T45" fmla="*/ 1 h 357"/>
                <a:gd name="T46" fmla="*/ 5 w 347"/>
                <a:gd name="T47" fmla="*/ 5 h 357"/>
                <a:gd name="T48" fmla="*/ 2 w 347"/>
                <a:gd name="T49" fmla="*/ 11 h 357"/>
                <a:gd name="T50" fmla="*/ 0 w 347"/>
                <a:gd name="T51" fmla="*/ 18 h 357"/>
                <a:gd name="T52" fmla="*/ 1 w 347"/>
                <a:gd name="T53" fmla="*/ 286 h 357"/>
                <a:gd name="T54" fmla="*/ 3 w 347"/>
                <a:gd name="T55" fmla="*/ 293 h 357"/>
                <a:gd name="T56" fmla="*/ 9 w 347"/>
                <a:gd name="T57" fmla="*/ 298 h 357"/>
                <a:gd name="T58" fmla="*/ 15 w 347"/>
                <a:gd name="T59" fmla="*/ 300 h 357"/>
                <a:gd name="T60" fmla="*/ 38 w 347"/>
                <a:gd name="T61" fmla="*/ 263 h 357"/>
                <a:gd name="T62" fmla="*/ 309 w 347"/>
                <a:gd name="T63" fmla="*/ 37 h 357"/>
                <a:gd name="T64" fmla="*/ 38 w 347"/>
                <a:gd name="T65" fmla="*/ 263 h 357"/>
                <a:gd name="T66" fmla="*/ 237 w 347"/>
                <a:gd name="T67" fmla="*/ 288 h 357"/>
                <a:gd name="T68" fmla="*/ 227 w 347"/>
                <a:gd name="T69" fmla="*/ 284 h 357"/>
                <a:gd name="T70" fmla="*/ 227 w 347"/>
                <a:gd name="T71" fmla="*/ 279 h 357"/>
                <a:gd name="T72" fmla="*/ 237 w 347"/>
                <a:gd name="T73" fmla="*/ 275 h 357"/>
                <a:gd name="T74" fmla="*/ 252 w 347"/>
                <a:gd name="T75" fmla="*/ 275 h 357"/>
                <a:gd name="T76" fmla="*/ 262 w 347"/>
                <a:gd name="T77" fmla="*/ 279 h 357"/>
                <a:gd name="T78" fmla="*/ 262 w 347"/>
                <a:gd name="T79" fmla="*/ 284 h 357"/>
                <a:gd name="T80" fmla="*/ 252 w 347"/>
                <a:gd name="T81" fmla="*/ 288 h 357"/>
                <a:gd name="T82" fmla="*/ 289 w 347"/>
                <a:gd name="T83" fmla="*/ 289 h 357"/>
                <a:gd name="T84" fmla="*/ 276 w 347"/>
                <a:gd name="T85" fmla="*/ 287 h 357"/>
                <a:gd name="T86" fmla="*/ 270 w 347"/>
                <a:gd name="T87" fmla="*/ 282 h 357"/>
                <a:gd name="T88" fmla="*/ 276 w 347"/>
                <a:gd name="T89" fmla="*/ 277 h 357"/>
                <a:gd name="T90" fmla="*/ 289 w 347"/>
                <a:gd name="T91" fmla="*/ 275 h 357"/>
                <a:gd name="T92" fmla="*/ 303 w 347"/>
                <a:gd name="T93" fmla="*/ 277 h 357"/>
                <a:gd name="T94" fmla="*/ 308 w 347"/>
                <a:gd name="T95" fmla="*/ 282 h 357"/>
                <a:gd name="T96" fmla="*/ 303 w 347"/>
                <a:gd name="T97" fmla="*/ 287 h 357"/>
                <a:gd name="T98" fmla="*/ 289 w 347"/>
                <a:gd name="T99" fmla="*/ 289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7" h="357">
                  <a:moveTo>
                    <a:pt x="19" y="301"/>
                  </a:moveTo>
                  <a:lnTo>
                    <a:pt x="90" y="301"/>
                  </a:lnTo>
                  <a:lnTo>
                    <a:pt x="90" y="313"/>
                  </a:lnTo>
                  <a:lnTo>
                    <a:pt x="45" y="313"/>
                  </a:lnTo>
                  <a:lnTo>
                    <a:pt x="41" y="314"/>
                  </a:lnTo>
                  <a:lnTo>
                    <a:pt x="38" y="316"/>
                  </a:lnTo>
                  <a:lnTo>
                    <a:pt x="36" y="319"/>
                  </a:lnTo>
                  <a:lnTo>
                    <a:pt x="34" y="324"/>
                  </a:lnTo>
                  <a:lnTo>
                    <a:pt x="34" y="346"/>
                  </a:lnTo>
                  <a:lnTo>
                    <a:pt x="36" y="351"/>
                  </a:lnTo>
                  <a:lnTo>
                    <a:pt x="38" y="354"/>
                  </a:lnTo>
                  <a:lnTo>
                    <a:pt x="41" y="356"/>
                  </a:lnTo>
                  <a:lnTo>
                    <a:pt x="45" y="357"/>
                  </a:lnTo>
                  <a:lnTo>
                    <a:pt x="302" y="357"/>
                  </a:lnTo>
                  <a:lnTo>
                    <a:pt x="306" y="356"/>
                  </a:lnTo>
                  <a:lnTo>
                    <a:pt x="309" y="354"/>
                  </a:lnTo>
                  <a:lnTo>
                    <a:pt x="312" y="351"/>
                  </a:lnTo>
                  <a:lnTo>
                    <a:pt x="312" y="346"/>
                  </a:lnTo>
                  <a:lnTo>
                    <a:pt x="312" y="324"/>
                  </a:lnTo>
                  <a:lnTo>
                    <a:pt x="312" y="319"/>
                  </a:lnTo>
                  <a:lnTo>
                    <a:pt x="309" y="316"/>
                  </a:lnTo>
                  <a:lnTo>
                    <a:pt x="306" y="314"/>
                  </a:lnTo>
                  <a:lnTo>
                    <a:pt x="302" y="313"/>
                  </a:lnTo>
                  <a:lnTo>
                    <a:pt x="256" y="313"/>
                  </a:lnTo>
                  <a:lnTo>
                    <a:pt x="256" y="301"/>
                  </a:lnTo>
                  <a:lnTo>
                    <a:pt x="328" y="301"/>
                  </a:lnTo>
                  <a:lnTo>
                    <a:pt x="332" y="300"/>
                  </a:lnTo>
                  <a:lnTo>
                    <a:pt x="335" y="299"/>
                  </a:lnTo>
                  <a:lnTo>
                    <a:pt x="338" y="298"/>
                  </a:lnTo>
                  <a:lnTo>
                    <a:pt x="341" y="296"/>
                  </a:lnTo>
                  <a:lnTo>
                    <a:pt x="344" y="293"/>
                  </a:lnTo>
                  <a:lnTo>
                    <a:pt x="345" y="289"/>
                  </a:lnTo>
                  <a:lnTo>
                    <a:pt x="346" y="286"/>
                  </a:lnTo>
                  <a:lnTo>
                    <a:pt x="347" y="282"/>
                  </a:lnTo>
                  <a:lnTo>
                    <a:pt x="347" y="18"/>
                  </a:lnTo>
                  <a:lnTo>
                    <a:pt x="346" y="15"/>
                  </a:lnTo>
                  <a:lnTo>
                    <a:pt x="345" y="11"/>
                  </a:lnTo>
                  <a:lnTo>
                    <a:pt x="344" y="8"/>
                  </a:lnTo>
                  <a:lnTo>
                    <a:pt x="341" y="5"/>
                  </a:lnTo>
                  <a:lnTo>
                    <a:pt x="338" y="3"/>
                  </a:lnTo>
                  <a:lnTo>
                    <a:pt x="335" y="1"/>
                  </a:lnTo>
                  <a:lnTo>
                    <a:pt x="332" y="0"/>
                  </a:lnTo>
                  <a:lnTo>
                    <a:pt x="328" y="0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9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82"/>
                  </a:lnTo>
                  <a:lnTo>
                    <a:pt x="1" y="286"/>
                  </a:lnTo>
                  <a:lnTo>
                    <a:pt x="2" y="289"/>
                  </a:lnTo>
                  <a:lnTo>
                    <a:pt x="3" y="293"/>
                  </a:lnTo>
                  <a:lnTo>
                    <a:pt x="5" y="296"/>
                  </a:lnTo>
                  <a:lnTo>
                    <a:pt x="9" y="298"/>
                  </a:lnTo>
                  <a:lnTo>
                    <a:pt x="12" y="299"/>
                  </a:lnTo>
                  <a:lnTo>
                    <a:pt x="15" y="300"/>
                  </a:lnTo>
                  <a:lnTo>
                    <a:pt x="19" y="301"/>
                  </a:lnTo>
                  <a:close/>
                  <a:moveTo>
                    <a:pt x="38" y="263"/>
                  </a:moveTo>
                  <a:lnTo>
                    <a:pt x="38" y="37"/>
                  </a:lnTo>
                  <a:lnTo>
                    <a:pt x="309" y="37"/>
                  </a:lnTo>
                  <a:lnTo>
                    <a:pt x="309" y="263"/>
                  </a:lnTo>
                  <a:lnTo>
                    <a:pt x="38" y="263"/>
                  </a:lnTo>
                  <a:close/>
                  <a:moveTo>
                    <a:pt x="244" y="289"/>
                  </a:moveTo>
                  <a:lnTo>
                    <a:pt x="237" y="288"/>
                  </a:lnTo>
                  <a:lnTo>
                    <a:pt x="230" y="287"/>
                  </a:lnTo>
                  <a:lnTo>
                    <a:pt x="227" y="284"/>
                  </a:lnTo>
                  <a:lnTo>
                    <a:pt x="225" y="282"/>
                  </a:lnTo>
                  <a:lnTo>
                    <a:pt x="227" y="279"/>
                  </a:lnTo>
                  <a:lnTo>
                    <a:pt x="230" y="276"/>
                  </a:lnTo>
                  <a:lnTo>
                    <a:pt x="237" y="275"/>
                  </a:lnTo>
                  <a:lnTo>
                    <a:pt x="244" y="274"/>
                  </a:lnTo>
                  <a:lnTo>
                    <a:pt x="252" y="275"/>
                  </a:lnTo>
                  <a:lnTo>
                    <a:pt x="258" y="276"/>
                  </a:lnTo>
                  <a:lnTo>
                    <a:pt x="262" y="279"/>
                  </a:lnTo>
                  <a:lnTo>
                    <a:pt x="264" y="282"/>
                  </a:lnTo>
                  <a:lnTo>
                    <a:pt x="262" y="284"/>
                  </a:lnTo>
                  <a:lnTo>
                    <a:pt x="258" y="287"/>
                  </a:lnTo>
                  <a:lnTo>
                    <a:pt x="252" y="288"/>
                  </a:lnTo>
                  <a:lnTo>
                    <a:pt x="244" y="289"/>
                  </a:lnTo>
                  <a:close/>
                  <a:moveTo>
                    <a:pt x="289" y="289"/>
                  </a:moveTo>
                  <a:lnTo>
                    <a:pt x="281" y="289"/>
                  </a:lnTo>
                  <a:lnTo>
                    <a:pt x="276" y="287"/>
                  </a:lnTo>
                  <a:lnTo>
                    <a:pt x="271" y="285"/>
                  </a:lnTo>
                  <a:lnTo>
                    <a:pt x="270" y="282"/>
                  </a:lnTo>
                  <a:lnTo>
                    <a:pt x="271" y="280"/>
                  </a:lnTo>
                  <a:lnTo>
                    <a:pt x="276" y="277"/>
                  </a:lnTo>
                  <a:lnTo>
                    <a:pt x="281" y="275"/>
                  </a:lnTo>
                  <a:lnTo>
                    <a:pt x="289" y="275"/>
                  </a:lnTo>
                  <a:lnTo>
                    <a:pt x="296" y="275"/>
                  </a:lnTo>
                  <a:lnTo>
                    <a:pt x="303" y="277"/>
                  </a:lnTo>
                  <a:lnTo>
                    <a:pt x="307" y="280"/>
                  </a:lnTo>
                  <a:lnTo>
                    <a:pt x="308" y="282"/>
                  </a:lnTo>
                  <a:lnTo>
                    <a:pt x="307" y="285"/>
                  </a:lnTo>
                  <a:lnTo>
                    <a:pt x="303" y="287"/>
                  </a:lnTo>
                  <a:lnTo>
                    <a:pt x="296" y="289"/>
                  </a:lnTo>
                  <a:lnTo>
                    <a:pt x="289" y="28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alibri" panose="020F0502020204030204" pitchFamily="34" charset="0"/>
              </a:endParaRPr>
            </a:p>
          </p:txBody>
        </p:sp>
        <p:sp>
          <p:nvSpPr>
            <p:cNvPr id="41" name="Freeform 72"/>
            <p:cNvSpPr>
              <a:spLocks/>
            </p:cNvSpPr>
            <p:nvPr/>
          </p:nvSpPr>
          <p:spPr bwMode="auto">
            <a:xfrm>
              <a:off x="7021513" y="4521200"/>
              <a:ext cx="123825" cy="22225"/>
            </a:xfrm>
            <a:custGeom>
              <a:avLst/>
              <a:gdLst>
                <a:gd name="T0" fmla="*/ 392 w 392"/>
                <a:gd name="T1" fmla="*/ 47 h 72"/>
                <a:gd name="T2" fmla="*/ 392 w 392"/>
                <a:gd name="T3" fmla="*/ 45 h 72"/>
                <a:gd name="T4" fmla="*/ 391 w 392"/>
                <a:gd name="T5" fmla="*/ 42 h 72"/>
                <a:gd name="T6" fmla="*/ 368 w 392"/>
                <a:gd name="T7" fmla="*/ 5 h 72"/>
                <a:gd name="T8" fmla="*/ 367 w 392"/>
                <a:gd name="T9" fmla="*/ 3 h 72"/>
                <a:gd name="T10" fmla="*/ 364 w 392"/>
                <a:gd name="T11" fmla="*/ 1 h 72"/>
                <a:gd name="T12" fmla="*/ 361 w 392"/>
                <a:gd name="T13" fmla="*/ 0 h 72"/>
                <a:gd name="T14" fmla="*/ 358 w 392"/>
                <a:gd name="T15" fmla="*/ 0 h 72"/>
                <a:gd name="T16" fmla="*/ 39 w 392"/>
                <a:gd name="T17" fmla="*/ 0 h 72"/>
                <a:gd name="T18" fmla="*/ 35 w 392"/>
                <a:gd name="T19" fmla="*/ 1 h 72"/>
                <a:gd name="T20" fmla="*/ 31 w 392"/>
                <a:gd name="T21" fmla="*/ 3 h 72"/>
                <a:gd name="T22" fmla="*/ 2 w 392"/>
                <a:gd name="T23" fmla="*/ 41 h 72"/>
                <a:gd name="T24" fmla="*/ 0 w 392"/>
                <a:gd name="T25" fmla="*/ 44 h 72"/>
                <a:gd name="T26" fmla="*/ 0 w 392"/>
                <a:gd name="T27" fmla="*/ 47 h 72"/>
                <a:gd name="T28" fmla="*/ 0 w 392"/>
                <a:gd name="T29" fmla="*/ 47 h 72"/>
                <a:gd name="T30" fmla="*/ 0 w 392"/>
                <a:gd name="T31" fmla="*/ 61 h 72"/>
                <a:gd name="T32" fmla="*/ 0 w 392"/>
                <a:gd name="T33" fmla="*/ 65 h 72"/>
                <a:gd name="T34" fmla="*/ 3 w 392"/>
                <a:gd name="T35" fmla="*/ 69 h 72"/>
                <a:gd name="T36" fmla="*/ 6 w 392"/>
                <a:gd name="T37" fmla="*/ 71 h 72"/>
                <a:gd name="T38" fmla="*/ 10 w 392"/>
                <a:gd name="T39" fmla="*/ 72 h 72"/>
                <a:gd name="T40" fmla="*/ 381 w 392"/>
                <a:gd name="T41" fmla="*/ 72 h 72"/>
                <a:gd name="T42" fmla="*/ 385 w 392"/>
                <a:gd name="T43" fmla="*/ 71 h 72"/>
                <a:gd name="T44" fmla="*/ 388 w 392"/>
                <a:gd name="T45" fmla="*/ 69 h 72"/>
                <a:gd name="T46" fmla="*/ 392 w 392"/>
                <a:gd name="T47" fmla="*/ 65 h 72"/>
                <a:gd name="T48" fmla="*/ 392 w 392"/>
                <a:gd name="T49" fmla="*/ 61 h 72"/>
                <a:gd name="T50" fmla="*/ 392 w 392"/>
                <a:gd name="T51" fmla="*/ 4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2" h="72">
                  <a:moveTo>
                    <a:pt x="392" y="47"/>
                  </a:moveTo>
                  <a:lnTo>
                    <a:pt x="392" y="45"/>
                  </a:lnTo>
                  <a:lnTo>
                    <a:pt x="391" y="42"/>
                  </a:lnTo>
                  <a:lnTo>
                    <a:pt x="368" y="5"/>
                  </a:lnTo>
                  <a:lnTo>
                    <a:pt x="367" y="3"/>
                  </a:lnTo>
                  <a:lnTo>
                    <a:pt x="364" y="1"/>
                  </a:lnTo>
                  <a:lnTo>
                    <a:pt x="361" y="0"/>
                  </a:lnTo>
                  <a:lnTo>
                    <a:pt x="358" y="0"/>
                  </a:lnTo>
                  <a:lnTo>
                    <a:pt x="39" y="0"/>
                  </a:lnTo>
                  <a:lnTo>
                    <a:pt x="35" y="1"/>
                  </a:lnTo>
                  <a:lnTo>
                    <a:pt x="31" y="3"/>
                  </a:lnTo>
                  <a:lnTo>
                    <a:pt x="2" y="41"/>
                  </a:lnTo>
                  <a:lnTo>
                    <a:pt x="0" y="44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61"/>
                  </a:lnTo>
                  <a:lnTo>
                    <a:pt x="0" y="65"/>
                  </a:lnTo>
                  <a:lnTo>
                    <a:pt x="3" y="69"/>
                  </a:lnTo>
                  <a:lnTo>
                    <a:pt x="6" y="71"/>
                  </a:lnTo>
                  <a:lnTo>
                    <a:pt x="10" y="72"/>
                  </a:lnTo>
                  <a:lnTo>
                    <a:pt x="381" y="72"/>
                  </a:lnTo>
                  <a:lnTo>
                    <a:pt x="385" y="71"/>
                  </a:lnTo>
                  <a:lnTo>
                    <a:pt x="388" y="69"/>
                  </a:lnTo>
                  <a:lnTo>
                    <a:pt x="392" y="65"/>
                  </a:lnTo>
                  <a:lnTo>
                    <a:pt x="392" y="61"/>
                  </a:lnTo>
                  <a:lnTo>
                    <a:pt x="392" y="4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alibri" panose="020F0502020204030204" pitchFamily="34" charset="0"/>
              </a:endParaRPr>
            </a:p>
          </p:txBody>
        </p:sp>
        <p:sp>
          <p:nvSpPr>
            <p:cNvPr id="42" name="Freeform 73"/>
            <p:cNvSpPr>
              <a:spLocks noEditPoints="1"/>
            </p:cNvSpPr>
            <p:nvPr/>
          </p:nvSpPr>
          <p:spPr bwMode="auto">
            <a:xfrm>
              <a:off x="7026275" y="4576763"/>
              <a:ext cx="111125" cy="112713"/>
            </a:xfrm>
            <a:custGeom>
              <a:avLst/>
              <a:gdLst>
                <a:gd name="T0" fmla="*/ 90 w 347"/>
                <a:gd name="T1" fmla="*/ 301 h 358"/>
                <a:gd name="T2" fmla="*/ 45 w 347"/>
                <a:gd name="T3" fmla="*/ 314 h 358"/>
                <a:gd name="T4" fmla="*/ 38 w 347"/>
                <a:gd name="T5" fmla="*/ 317 h 358"/>
                <a:gd name="T6" fmla="*/ 34 w 347"/>
                <a:gd name="T7" fmla="*/ 324 h 358"/>
                <a:gd name="T8" fmla="*/ 36 w 347"/>
                <a:gd name="T9" fmla="*/ 351 h 358"/>
                <a:gd name="T10" fmla="*/ 41 w 347"/>
                <a:gd name="T11" fmla="*/ 357 h 358"/>
                <a:gd name="T12" fmla="*/ 302 w 347"/>
                <a:gd name="T13" fmla="*/ 358 h 358"/>
                <a:gd name="T14" fmla="*/ 309 w 347"/>
                <a:gd name="T15" fmla="*/ 355 h 358"/>
                <a:gd name="T16" fmla="*/ 312 w 347"/>
                <a:gd name="T17" fmla="*/ 347 h 358"/>
                <a:gd name="T18" fmla="*/ 312 w 347"/>
                <a:gd name="T19" fmla="*/ 320 h 358"/>
                <a:gd name="T20" fmla="*/ 306 w 347"/>
                <a:gd name="T21" fmla="*/ 315 h 358"/>
                <a:gd name="T22" fmla="*/ 256 w 347"/>
                <a:gd name="T23" fmla="*/ 314 h 358"/>
                <a:gd name="T24" fmla="*/ 328 w 347"/>
                <a:gd name="T25" fmla="*/ 301 h 358"/>
                <a:gd name="T26" fmla="*/ 335 w 347"/>
                <a:gd name="T27" fmla="*/ 300 h 358"/>
                <a:gd name="T28" fmla="*/ 341 w 347"/>
                <a:gd name="T29" fmla="*/ 295 h 358"/>
                <a:gd name="T30" fmla="*/ 345 w 347"/>
                <a:gd name="T31" fmla="*/ 290 h 358"/>
                <a:gd name="T32" fmla="*/ 347 w 347"/>
                <a:gd name="T33" fmla="*/ 282 h 358"/>
                <a:gd name="T34" fmla="*/ 346 w 347"/>
                <a:gd name="T35" fmla="*/ 15 h 358"/>
                <a:gd name="T36" fmla="*/ 344 w 347"/>
                <a:gd name="T37" fmla="*/ 9 h 358"/>
                <a:gd name="T38" fmla="*/ 338 w 347"/>
                <a:gd name="T39" fmla="*/ 3 h 358"/>
                <a:gd name="T40" fmla="*/ 332 w 347"/>
                <a:gd name="T41" fmla="*/ 0 h 358"/>
                <a:gd name="T42" fmla="*/ 19 w 347"/>
                <a:gd name="T43" fmla="*/ 0 h 358"/>
                <a:gd name="T44" fmla="*/ 12 w 347"/>
                <a:gd name="T45" fmla="*/ 1 h 358"/>
                <a:gd name="T46" fmla="*/ 5 w 347"/>
                <a:gd name="T47" fmla="*/ 6 h 358"/>
                <a:gd name="T48" fmla="*/ 2 w 347"/>
                <a:gd name="T49" fmla="*/ 12 h 358"/>
                <a:gd name="T50" fmla="*/ 0 w 347"/>
                <a:gd name="T51" fmla="*/ 18 h 358"/>
                <a:gd name="T52" fmla="*/ 1 w 347"/>
                <a:gd name="T53" fmla="*/ 287 h 358"/>
                <a:gd name="T54" fmla="*/ 3 w 347"/>
                <a:gd name="T55" fmla="*/ 293 h 358"/>
                <a:gd name="T56" fmla="*/ 9 w 347"/>
                <a:gd name="T57" fmla="*/ 298 h 358"/>
                <a:gd name="T58" fmla="*/ 15 w 347"/>
                <a:gd name="T59" fmla="*/ 301 h 358"/>
                <a:gd name="T60" fmla="*/ 38 w 347"/>
                <a:gd name="T61" fmla="*/ 264 h 358"/>
                <a:gd name="T62" fmla="*/ 309 w 347"/>
                <a:gd name="T63" fmla="*/ 37 h 358"/>
                <a:gd name="T64" fmla="*/ 38 w 347"/>
                <a:gd name="T65" fmla="*/ 264 h 358"/>
                <a:gd name="T66" fmla="*/ 237 w 347"/>
                <a:gd name="T67" fmla="*/ 289 h 358"/>
                <a:gd name="T68" fmla="*/ 227 w 347"/>
                <a:gd name="T69" fmla="*/ 285 h 358"/>
                <a:gd name="T70" fmla="*/ 227 w 347"/>
                <a:gd name="T71" fmla="*/ 279 h 358"/>
                <a:gd name="T72" fmla="*/ 237 w 347"/>
                <a:gd name="T73" fmla="*/ 275 h 358"/>
                <a:gd name="T74" fmla="*/ 252 w 347"/>
                <a:gd name="T75" fmla="*/ 275 h 358"/>
                <a:gd name="T76" fmla="*/ 262 w 347"/>
                <a:gd name="T77" fmla="*/ 279 h 358"/>
                <a:gd name="T78" fmla="*/ 262 w 347"/>
                <a:gd name="T79" fmla="*/ 285 h 358"/>
                <a:gd name="T80" fmla="*/ 252 w 347"/>
                <a:gd name="T81" fmla="*/ 289 h 358"/>
                <a:gd name="T82" fmla="*/ 289 w 347"/>
                <a:gd name="T83" fmla="*/ 290 h 358"/>
                <a:gd name="T84" fmla="*/ 276 w 347"/>
                <a:gd name="T85" fmla="*/ 288 h 358"/>
                <a:gd name="T86" fmla="*/ 270 w 347"/>
                <a:gd name="T87" fmla="*/ 282 h 358"/>
                <a:gd name="T88" fmla="*/ 271 w 347"/>
                <a:gd name="T89" fmla="*/ 280 h 358"/>
                <a:gd name="T90" fmla="*/ 276 w 347"/>
                <a:gd name="T91" fmla="*/ 277 h 358"/>
                <a:gd name="T92" fmla="*/ 289 w 347"/>
                <a:gd name="T93" fmla="*/ 275 h 358"/>
                <a:gd name="T94" fmla="*/ 303 w 347"/>
                <a:gd name="T95" fmla="*/ 277 h 358"/>
                <a:gd name="T96" fmla="*/ 308 w 347"/>
                <a:gd name="T97" fmla="*/ 282 h 358"/>
                <a:gd name="T98" fmla="*/ 303 w 347"/>
                <a:gd name="T99" fmla="*/ 288 h 358"/>
                <a:gd name="T100" fmla="*/ 289 w 347"/>
                <a:gd name="T101" fmla="*/ 29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7" h="358">
                  <a:moveTo>
                    <a:pt x="19" y="301"/>
                  </a:moveTo>
                  <a:lnTo>
                    <a:pt x="90" y="301"/>
                  </a:lnTo>
                  <a:lnTo>
                    <a:pt x="90" y="314"/>
                  </a:lnTo>
                  <a:lnTo>
                    <a:pt x="45" y="314"/>
                  </a:lnTo>
                  <a:lnTo>
                    <a:pt x="41" y="315"/>
                  </a:lnTo>
                  <a:lnTo>
                    <a:pt x="38" y="317"/>
                  </a:lnTo>
                  <a:lnTo>
                    <a:pt x="36" y="320"/>
                  </a:lnTo>
                  <a:lnTo>
                    <a:pt x="34" y="324"/>
                  </a:lnTo>
                  <a:lnTo>
                    <a:pt x="34" y="347"/>
                  </a:lnTo>
                  <a:lnTo>
                    <a:pt x="36" y="351"/>
                  </a:lnTo>
                  <a:lnTo>
                    <a:pt x="38" y="355"/>
                  </a:lnTo>
                  <a:lnTo>
                    <a:pt x="41" y="357"/>
                  </a:lnTo>
                  <a:lnTo>
                    <a:pt x="45" y="358"/>
                  </a:lnTo>
                  <a:lnTo>
                    <a:pt x="302" y="358"/>
                  </a:lnTo>
                  <a:lnTo>
                    <a:pt x="306" y="357"/>
                  </a:lnTo>
                  <a:lnTo>
                    <a:pt x="309" y="355"/>
                  </a:lnTo>
                  <a:lnTo>
                    <a:pt x="312" y="351"/>
                  </a:lnTo>
                  <a:lnTo>
                    <a:pt x="312" y="347"/>
                  </a:lnTo>
                  <a:lnTo>
                    <a:pt x="312" y="324"/>
                  </a:lnTo>
                  <a:lnTo>
                    <a:pt x="312" y="320"/>
                  </a:lnTo>
                  <a:lnTo>
                    <a:pt x="309" y="317"/>
                  </a:lnTo>
                  <a:lnTo>
                    <a:pt x="306" y="315"/>
                  </a:lnTo>
                  <a:lnTo>
                    <a:pt x="302" y="314"/>
                  </a:lnTo>
                  <a:lnTo>
                    <a:pt x="256" y="314"/>
                  </a:lnTo>
                  <a:lnTo>
                    <a:pt x="256" y="301"/>
                  </a:lnTo>
                  <a:lnTo>
                    <a:pt x="328" y="301"/>
                  </a:lnTo>
                  <a:lnTo>
                    <a:pt x="332" y="301"/>
                  </a:lnTo>
                  <a:lnTo>
                    <a:pt x="335" y="300"/>
                  </a:lnTo>
                  <a:lnTo>
                    <a:pt x="338" y="298"/>
                  </a:lnTo>
                  <a:lnTo>
                    <a:pt x="341" y="295"/>
                  </a:lnTo>
                  <a:lnTo>
                    <a:pt x="344" y="293"/>
                  </a:lnTo>
                  <a:lnTo>
                    <a:pt x="345" y="290"/>
                  </a:lnTo>
                  <a:lnTo>
                    <a:pt x="346" y="287"/>
                  </a:lnTo>
                  <a:lnTo>
                    <a:pt x="347" y="282"/>
                  </a:lnTo>
                  <a:lnTo>
                    <a:pt x="347" y="18"/>
                  </a:lnTo>
                  <a:lnTo>
                    <a:pt x="346" y="15"/>
                  </a:lnTo>
                  <a:lnTo>
                    <a:pt x="345" y="12"/>
                  </a:lnTo>
                  <a:lnTo>
                    <a:pt x="344" y="9"/>
                  </a:lnTo>
                  <a:lnTo>
                    <a:pt x="341" y="6"/>
                  </a:lnTo>
                  <a:lnTo>
                    <a:pt x="338" y="3"/>
                  </a:lnTo>
                  <a:lnTo>
                    <a:pt x="335" y="1"/>
                  </a:lnTo>
                  <a:lnTo>
                    <a:pt x="332" y="0"/>
                  </a:lnTo>
                  <a:lnTo>
                    <a:pt x="328" y="0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9" y="3"/>
                  </a:lnTo>
                  <a:lnTo>
                    <a:pt x="5" y="6"/>
                  </a:lnTo>
                  <a:lnTo>
                    <a:pt x="3" y="9"/>
                  </a:lnTo>
                  <a:lnTo>
                    <a:pt x="2" y="12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82"/>
                  </a:lnTo>
                  <a:lnTo>
                    <a:pt x="1" y="287"/>
                  </a:lnTo>
                  <a:lnTo>
                    <a:pt x="2" y="290"/>
                  </a:lnTo>
                  <a:lnTo>
                    <a:pt x="3" y="293"/>
                  </a:lnTo>
                  <a:lnTo>
                    <a:pt x="5" y="295"/>
                  </a:lnTo>
                  <a:lnTo>
                    <a:pt x="9" y="298"/>
                  </a:lnTo>
                  <a:lnTo>
                    <a:pt x="12" y="300"/>
                  </a:lnTo>
                  <a:lnTo>
                    <a:pt x="15" y="301"/>
                  </a:lnTo>
                  <a:lnTo>
                    <a:pt x="19" y="301"/>
                  </a:lnTo>
                  <a:close/>
                  <a:moveTo>
                    <a:pt x="38" y="264"/>
                  </a:moveTo>
                  <a:lnTo>
                    <a:pt x="38" y="37"/>
                  </a:lnTo>
                  <a:lnTo>
                    <a:pt x="309" y="37"/>
                  </a:lnTo>
                  <a:lnTo>
                    <a:pt x="309" y="264"/>
                  </a:lnTo>
                  <a:lnTo>
                    <a:pt x="38" y="264"/>
                  </a:lnTo>
                  <a:close/>
                  <a:moveTo>
                    <a:pt x="244" y="289"/>
                  </a:moveTo>
                  <a:lnTo>
                    <a:pt x="237" y="289"/>
                  </a:lnTo>
                  <a:lnTo>
                    <a:pt x="230" y="288"/>
                  </a:lnTo>
                  <a:lnTo>
                    <a:pt x="227" y="285"/>
                  </a:lnTo>
                  <a:lnTo>
                    <a:pt x="225" y="282"/>
                  </a:lnTo>
                  <a:lnTo>
                    <a:pt x="227" y="279"/>
                  </a:lnTo>
                  <a:lnTo>
                    <a:pt x="230" y="277"/>
                  </a:lnTo>
                  <a:lnTo>
                    <a:pt x="237" y="275"/>
                  </a:lnTo>
                  <a:lnTo>
                    <a:pt x="244" y="275"/>
                  </a:lnTo>
                  <a:lnTo>
                    <a:pt x="252" y="275"/>
                  </a:lnTo>
                  <a:lnTo>
                    <a:pt x="258" y="277"/>
                  </a:lnTo>
                  <a:lnTo>
                    <a:pt x="262" y="279"/>
                  </a:lnTo>
                  <a:lnTo>
                    <a:pt x="264" y="282"/>
                  </a:lnTo>
                  <a:lnTo>
                    <a:pt x="262" y="285"/>
                  </a:lnTo>
                  <a:lnTo>
                    <a:pt x="258" y="288"/>
                  </a:lnTo>
                  <a:lnTo>
                    <a:pt x="252" y="289"/>
                  </a:lnTo>
                  <a:lnTo>
                    <a:pt x="244" y="289"/>
                  </a:lnTo>
                  <a:close/>
                  <a:moveTo>
                    <a:pt x="289" y="290"/>
                  </a:moveTo>
                  <a:lnTo>
                    <a:pt x="281" y="289"/>
                  </a:lnTo>
                  <a:lnTo>
                    <a:pt x="276" y="288"/>
                  </a:lnTo>
                  <a:lnTo>
                    <a:pt x="271" y="286"/>
                  </a:lnTo>
                  <a:lnTo>
                    <a:pt x="270" y="282"/>
                  </a:lnTo>
                  <a:lnTo>
                    <a:pt x="270" y="281"/>
                  </a:lnTo>
                  <a:lnTo>
                    <a:pt x="271" y="280"/>
                  </a:lnTo>
                  <a:lnTo>
                    <a:pt x="274" y="278"/>
                  </a:lnTo>
                  <a:lnTo>
                    <a:pt x="276" y="277"/>
                  </a:lnTo>
                  <a:lnTo>
                    <a:pt x="281" y="276"/>
                  </a:lnTo>
                  <a:lnTo>
                    <a:pt x="289" y="275"/>
                  </a:lnTo>
                  <a:lnTo>
                    <a:pt x="296" y="276"/>
                  </a:lnTo>
                  <a:lnTo>
                    <a:pt x="303" y="277"/>
                  </a:lnTo>
                  <a:lnTo>
                    <a:pt x="307" y="280"/>
                  </a:lnTo>
                  <a:lnTo>
                    <a:pt x="308" y="282"/>
                  </a:lnTo>
                  <a:lnTo>
                    <a:pt x="307" y="286"/>
                  </a:lnTo>
                  <a:lnTo>
                    <a:pt x="303" y="288"/>
                  </a:lnTo>
                  <a:lnTo>
                    <a:pt x="296" y="289"/>
                  </a:lnTo>
                  <a:lnTo>
                    <a:pt x="289" y="29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alibri" panose="020F0502020204030204" pitchFamily="34" charset="0"/>
              </a:endParaRPr>
            </a:p>
          </p:txBody>
        </p:sp>
        <p:sp>
          <p:nvSpPr>
            <p:cNvPr id="43" name="Freeform 74"/>
            <p:cNvSpPr>
              <a:spLocks/>
            </p:cNvSpPr>
            <p:nvPr/>
          </p:nvSpPr>
          <p:spPr bwMode="auto">
            <a:xfrm>
              <a:off x="7021513" y="4691063"/>
              <a:ext cx="123825" cy="23813"/>
            </a:xfrm>
            <a:custGeom>
              <a:avLst/>
              <a:gdLst>
                <a:gd name="T0" fmla="*/ 392 w 392"/>
                <a:gd name="T1" fmla="*/ 48 h 72"/>
                <a:gd name="T2" fmla="*/ 392 w 392"/>
                <a:gd name="T3" fmla="*/ 46 h 72"/>
                <a:gd name="T4" fmla="*/ 391 w 392"/>
                <a:gd name="T5" fmla="*/ 42 h 72"/>
                <a:gd name="T6" fmla="*/ 368 w 392"/>
                <a:gd name="T7" fmla="*/ 6 h 72"/>
                <a:gd name="T8" fmla="*/ 367 w 392"/>
                <a:gd name="T9" fmla="*/ 2 h 72"/>
                <a:gd name="T10" fmla="*/ 364 w 392"/>
                <a:gd name="T11" fmla="*/ 1 h 72"/>
                <a:gd name="T12" fmla="*/ 361 w 392"/>
                <a:gd name="T13" fmla="*/ 0 h 72"/>
                <a:gd name="T14" fmla="*/ 358 w 392"/>
                <a:gd name="T15" fmla="*/ 0 h 72"/>
                <a:gd name="T16" fmla="*/ 39 w 392"/>
                <a:gd name="T17" fmla="*/ 0 h 72"/>
                <a:gd name="T18" fmla="*/ 37 w 392"/>
                <a:gd name="T19" fmla="*/ 0 h 72"/>
                <a:gd name="T20" fmla="*/ 35 w 392"/>
                <a:gd name="T21" fmla="*/ 1 h 72"/>
                <a:gd name="T22" fmla="*/ 33 w 392"/>
                <a:gd name="T23" fmla="*/ 2 h 72"/>
                <a:gd name="T24" fmla="*/ 31 w 392"/>
                <a:gd name="T25" fmla="*/ 4 h 72"/>
                <a:gd name="T26" fmla="*/ 2 w 392"/>
                <a:gd name="T27" fmla="*/ 41 h 72"/>
                <a:gd name="T28" fmla="*/ 0 w 392"/>
                <a:gd name="T29" fmla="*/ 44 h 72"/>
                <a:gd name="T30" fmla="*/ 0 w 392"/>
                <a:gd name="T31" fmla="*/ 48 h 72"/>
                <a:gd name="T32" fmla="*/ 0 w 392"/>
                <a:gd name="T33" fmla="*/ 48 h 72"/>
                <a:gd name="T34" fmla="*/ 0 w 392"/>
                <a:gd name="T35" fmla="*/ 62 h 72"/>
                <a:gd name="T36" fmla="*/ 0 w 392"/>
                <a:gd name="T37" fmla="*/ 66 h 72"/>
                <a:gd name="T38" fmla="*/ 3 w 392"/>
                <a:gd name="T39" fmla="*/ 69 h 72"/>
                <a:gd name="T40" fmla="*/ 6 w 392"/>
                <a:gd name="T41" fmla="*/ 71 h 72"/>
                <a:gd name="T42" fmla="*/ 10 w 392"/>
                <a:gd name="T43" fmla="*/ 72 h 72"/>
                <a:gd name="T44" fmla="*/ 381 w 392"/>
                <a:gd name="T45" fmla="*/ 72 h 72"/>
                <a:gd name="T46" fmla="*/ 385 w 392"/>
                <a:gd name="T47" fmla="*/ 71 h 72"/>
                <a:gd name="T48" fmla="*/ 388 w 392"/>
                <a:gd name="T49" fmla="*/ 69 h 72"/>
                <a:gd name="T50" fmla="*/ 392 w 392"/>
                <a:gd name="T51" fmla="*/ 66 h 72"/>
                <a:gd name="T52" fmla="*/ 392 w 392"/>
                <a:gd name="T53" fmla="*/ 62 h 72"/>
                <a:gd name="T54" fmla="*/ 392 w 392"/>
                <a:gd name="T55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92" h="72">
                  <a:moveTo>
                    <a:pt x="392" y="48"/>
                  </a:moveTo>
                  <a:lnTo>
                    <a:pt x="392" y="46"/>
                  </a:lnTo>
                  <a:lnTo>
                    <a:pt x="391" y="42"/>
                  </a:lnTo>
                  <a:lnTo>
                    <a:pt x="368" y="6"/>
                  </a:lnTo>
                  <a:lnTo>
                    <a:pt x="367" y="2"/>
                  </a:lnTo>
                  <a:lnTo>
                    <a:pt x="364" y="1"/>
                  </a:lnTo>
                  <a:lnTo>
                    <a:pt x="361" y="0"/>
                  </a:lnTo>
                  <a:lnTo>
                    <a:pt x="358" y="0"/>
                  </a:lnTo>
                  <a:lnTo>
                    <a:pt x="39" y="0"/>
                  </a:lnTo>
                  <a:lnTo>
                    <a:pt x="37" y="0"/>
                  </a:lnTo>
                  <a:lnTo>
                    <a:pt x="35" y="1"/>
                  </a:lnTo>
                  <a:lnTo>
                    <a:pt x="33" y="2"/>
                  </a:lnTo>
                  <a:lnTo>
                    <a:pt x="31" y="4"/>
                  </a:lnTo>
                  <a:lnTo>
                    <a:pt x="2" y="41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3" y="69"/>
                  </a:lnTo>
                  <a:lnTo>
                    <a:pt x="6" y="71"/>
                  </a:lnTo>
                  <a:lnTo>
                    <a:pt x="10" y="72"/>
                  </a:lnTo>
                  <a:lnTo>
                    <a:pt x="381" y="72"/>
                  </a:lnTo>
                  <a:lnTo>
                    <a:pt x="385" y="71"/>
                  </a:lnTo>
                  <a:lnTo>
                    <a:pt x="388" y="69"/>
                  </a:lnTo>
                  <a:lnTo>
                    <a:pt x="392" y="66"/>
                  </a:lnTo>
                  <a:lnTo>
                    <a:pt x="392" y="62"/>
                  </a:lnTo>
                  <a:lnTo>
                    <a:pt x="392" y="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alibri" panose="020F0502020204030204" pitchFamily="34" charset="0"/>
              </a:endParaRPr>
            </a:p>
          </p:txBody>
        </p:sp>
        <p:sp>
          <p:nvSpPr>
            <p:cNvPr id="44" name="Freeform 75"/>
            <p:cNvSpPr>
              <a:spLocks/>
            </p:cNvSpPr>
            <p:nvPr/>
          </p:nvSpPr>
          <p:spPr bwMode="auto">
            <a:xfrm>
              <a:off x="6688138" y="4211638"/>
              <a:ext cx="296863" cy="492125"/>
            </a:xfrm>
            <a:custGeom>
              <a:avLst/>
              <a:gdLst>
                <a:gd name="T0" fmla="*/ 934 w 936"/>
                <a:gd name="T1" fmla="*/ 761 h 1549"/>
                <a:gd name="T2" fmla="*/ 929 w 936"/>
                <a:gd name="T3" fmla="*/ 748 h 1549"/>
                <a:gd name="T4" fmla="*/ 924 w 936"/>
                <a:gd name="T5" fmla="*/ 738 h 1549"/>
                <a:gd name="T6" fmla="*/ 788 w 936"/>
                <a:gd name="T7" fmla="*/ 566 h 1549"/>
                <a:gd name="T8" fmla="*/ 740 w 936"/>
                <a:gd name="T9" fmla="*/ 563 h 1549"/>
                <a:gd name="T10" fmla="*/ 716 w 936"/>
                <a:gd name="T11" fmla="*/ 579 h 1549"/>
                <a:gd name="T12" fmla="*/ 702 w 936"/>
                <a:gd name="T13" fmla="*/ 620 h 1549"/>
                <a:gd name="T14" fmla="*/ 714 w 936"/>
                <a:gd name="T15" fmla="*/ 651 h 1549"/>
                <a:gd name="T16" fmla="*/ 505 w 936"/>
                <a:gd name="T17" fmla="*/ 523 h 1549"/>
                <a:gd name="T18" fmla="*/ 662 w 936"/>
                <a:gd name="T19" fmla="*/ 270 h 1549"/>
                <a:gd name="T20" fmla="*/ 714 w 936"/>
                <a:gd name="T21" fmla="*/ 334 h 1549"/>
                <a:gd name="T22" fmla="*/ 702 w 936"/>
                <a:gd name="T23" fmla="*/ 366 h 1549"/>
                <a:gd name="T24" fmla="*/ 716 w 936"/>
                <a:gd name="T25" fmla="*/ 407 h 1549"/>
                <a:gd name="T26" fmla="*/ 740 w 936"/>
                <a:gd name="T27" fmla="*/ 423 h 1549"/>
                <a:gd name="T28" fmla="*/ 788 w 936"/>
                <a:gd name="T29" fmla="*/ 419 h 1549"/>
                <a:gd name="T30" fmla="*/ 924 w 936"/>
                <a:gd name="T31" fmla="*/ 247 h 1549"/>
                <a:gd name="T32" fmla="*/ 929 w 936"/>
                <a:gd name="T33" fmla="*/ 239 h 1549"/>
                <a:gd name="T34" fmla="*/ 934 w 936"/>
                <a:gd name="T35" fmla="*/ 224 h 1549"/>
                <a:gd name="T36" fmla="*/ 935 w 936"/>
                <a:gd name="T37" fmla="*/ 212 h 1549"/>
                <a:gd name="T38" fmla="*/ 932 w 936"/>
                <a:gd name="T39" fmla="*/ 195 h 1549"/>
                <a:gd name="T40" fmla="*/ 804 w 936"/>
                <a:gd name="T41" fmla="*/ 22 h 1549"/>
                <a:gd name="T42" fmla="*/ 777 w 936"/>
                <a:gd name="T43" fmla="*/ 3 h 1549"/>
                <a:gd name="T44" fmla="*/ 734 w 936"/>
                <a:gd name="T45" fmla="*/ 5 h 1549"/>
                <a:gd name="T46" fmla="*/ 711 w 936"/>
                <a:gd name="T47" fmla="*/ 27 h 1549"/>
                <a:gd name="T48" fmla="*/ 702 w 936"/>
                <a:gd name="T49" fmla="*/ 57 h 1549"/>
                <a:gd name="T50" fmla="*/ 718 w 936"/>
                <a:gd name="T51" fmla="*/ 98 h 1549"/>
                <a:gd name="T52" fmla="*/ 672 w 936"/>
                <a:gd name="T53" fmla="*/ 156 h 1549"/>
                <a:gd name="T54" fmla="*/ 608 w 936"/>
                <a:gd name="T55" fmla="*/ 160 h 1549"/>
                <a:gd name="T56" fmla="*/ 581 w 936"/>
                <a:gd name="T57" fmla="*/ 183 h 1549"/>
                <a:gd name="T58" fmla="*/ 41 w 936"/>
                <a:gd name="T59" fmla="*/ 719 h 1549"/>
                <a:gd name="T60" fmla="*/ 4 w 936"/>
                <a:gd name="T61" fmla="*/ 752 h 1549"/>
                <a:gd name="T62" fmla="*/ 1 w 936"/>
                <a:gd name="T63" fmla="*/ 781 h 1549"/>
                <a:gd name="T64" fmla="*/ 17 w 936"/>
                <a:gd name="T65" fmla="*/ 815 h 1549"/>
                <a:gd name="T66" fmla="*/ 52 w 936"/>
                <a:gd name="T67" fmla="*/ 831 h 1549"/>
                <a:gd name="T68" fmla="*/ 381 w 936"/>
                <a:gd name="T69" fmla="*/ 1044 h 1549"/>
                <a:gd name="T70" fmla="*/ 576 w 936"/>
                <a:gd name="T71" fmla="*/ 1359 h 1549"/>
                <a:gd name="T72" fmla="*/ 595 w 936"/>
                <a:gd name="T73" fmla="*/ 1382 h 1549"/>
                <a:gd name="T74" fmla="*/ 640 w 936"/>
                <a:gd name="T75" fmla="*/ 1393 h 1549"/>
                <a:gd name="T76" fmla="*/ 728 w 936"/>
                <a:gd name="T77" fmla="*/ 1438 h 1549"/>
                <a:gd name="T78" fmla="*/ 702 w 936"/>
                <a:gd name="T79" fmla="*/ 1483 h 1549"/>
                <a:gd name="T80" fmla="*/ 707 w 936"/>
                <a:gd name="T81" fmla="*/ 1517 h 1549"/>
                <a:gd name="T82" fmla="*/ 729 w 936"/>
                <a:gd name="T83" fmla="*/ 1541 h 1549"/>
                <a:gd name="T84" fmla="*/ 767 w 936"/>
                <a:gd name="T85" fmla="*/ 1549 h 1549"/>
                <a:gd name="T86" fmla="*/ 801 w 936"/>
                <a:gd name="T87" fmla="*/ 1532 h 1549"/>
                <a:gd name="T88" fmla="*/ 935 w 936"/>
                <a:gd name="T89" fmla="*/ 1345 h 1549"/>
                <a:gd name="T90" fmla="*/ 924 w 936"/>
                <a:gd name="T91" fmla="*/ 1301 h 1549"/>
                <a:gd name="T92" fmla="*/ 788 w 936"/>
                <a:gd name="T93" fmla="*/ 1130 h 1549"/>
                <a:gd name="T94" fmla="*/ 740 w 936"/>
                <a:gd name="T95" fmla="*/ 1127 h 1549"/>
                <a:gd name="T96" fmla="*/ 715 w 936"/>
                <a:gd name="T97" fmla="*/ 1144 h 1549"/>
                <a:gd name="T98" fmla="*/ 702 w 936"/>
                <a:gd name="T99" fmla="*/ 1174 h 1549"/>
                <a:gd name="T100" fmla="*/ 714 w 936"/>
                <a:gd name="T101" fmla="*/ 1215 h 1549"/>
                <a:gd name="T102" fmla="*/ 731 w 936"/>
                <a:gd name="T103" fmla="*/ 1278 h 1549"/>
                <a:gd name="T104" fmla="*/ 627 w 936"/>
                <a:gd name="T105" fmla="*/ 1222 h 1549"/>
                <a:gd name="T106" fmla="*/ 444 w 936"/>
                <a:gd name="T107" fmla="*/ 926 h 1549"/>
                <a:gd name="T108" fmla="*/ 707 w 936"/>
                <a:gd name="T109" fmla="*/ 904 h 1549"/>
                <a:gd name="T110" fmla="*/ 705 w 936"/>
                <a:gd name="T111" fmla="*/ 947 h 1549"/>
                <a:gd name="T112" fmla="*/ 725 w 936"/>
                <a:gd name="T113" fmla="*/ 974 h 1549"/>
                <a:gd name="T114" fmla="*/ 756 w 936"/>
                <a:gd name="T115" fmla="*/ 985 h 1549"/>
                <a:gd name="T116" fmla="*/ 797 w 936"/>
                <a:gd name="T117" fmla="*/ 971 h 1549"/>
                <a:gd name="T118" fmla="*/ 928 w 936"/>
                <a:gd name="T119" fmla="*/ 801 h 1549"/>
                <a:gd name="T120" fmla="*/ 935 w 936"/>
                <a:gd name="T121" fmla="*/ 778 h 1549"/>
                <a:gd name="T122" fmla="*/ 936 w 936"/>
                <a:gd name="T123" fmla="*/ 774 h 1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36" h="1549">
                  <a:moveTo>
                    <a:pt x="935" y="772"/>
                  </a:moveTo>
                  <a:lnTo>
                    <a:pt x="935" y="770"/>
                  </a:lnTo>
                  <a:lnTo>
                    <a:pt x="935" y="767"/>
                  </a:lnTo>
                  <a:lnTo>
                    <a:pt x="935" y="765"/>
                  </a:lnTo>
                  <a:lnTo>
                    <a:pt x="934" y="761"/>
                  </a:lnTo>
                  <a:lnTo>
                    <a:pt x="934" y="759"/>
                  </a:lnTo>
                  <a:lnTo>
                    <a:pt x="932" y="756"/>
                  </a:lnTo>
                  <a:lnTo>
                    <a:pt x="931" y="754"/>
                  </a:lnTo>
                  <a:lnTo>
                    <a:pt x="930" y="751"/>
                  </a:lnTo>
                  <a:lnTo>
                    <a:pt x="929" y="748"/>
                  </a:lnTo>
                  <a:lnTo>
                    <a:pt x="928" y="746"/>
                  </a:lnTo>
                  <a:lnTo>
                    <a:pt x="927" y="743"/>
                  </a:lnTo>
                  <a:lnTo>
                    <a:pt x="925" y="741"/>
                  </a:lnTo>
                  <a:lnTo>
                    <a:pt x="924" y="739"/>
                  </a:lnTo>
                  <a:lnTo>
                    <a:pt x="924" y="738"/>
                  </a:lnTo>
                  <a:lnTo>
                    <a:pt x="804" y="581"/>
                  </a:lnTo>
                  <a:lnTo>
                    <a:pt x="801" y="577"/>
                  </a:lnTo>
                  <a:lnTo>
                    <a:pt x="797" y="573"/>
                  </a:lnTo>
                  <a:lnTo>
                    <a:pt x="792" y="570"/>
                  </a:lnTo>
                  <a:lnTo>
                    <a:pt x="788" y="566"/>
                  </a:lnTo>
                  <a:lnTo>
                    <a:pt x="777" y="562"/>
                  </a:lnTo>
                  <a:lnTo>
                    <a:pt x="767" y="560"/>
                  </a:lnTo>
                  <a:lnTo>
                    <a:pt x="756" y="559"/>
                  </a:lnTo>
                  <a:lnTo>
                    <a:pt x="745" y="561"/>
                  </a:lnTo>
                  <a:lnTo>
                    <a:pt x="740" y="563"/>
                  </a:lnTo>
                  <a:lnTo>
                    <a:pt x="734" y="565"/>
                  </a:lnTo>
                  <a:lnTo>
                    <a:pt x="729" y="567"/>
                  </a:lnTo>
                  <a:lnTo>
                    <a:pt x="725" y="571"/>
                  </a:lnTo>
                  <a:lnTo>
                    <a:pt x="720" y="575"/>
                  </a:lnTo>
                  <a:lnTo>
                    <a:pt x="716" y="579"/>
                  </a:lnTo>
                  <a:lnTo>
                    <a:pt x="713" y="584"/>
                  </a:lnTo>
                  <a:lnTo>
                    <a:pt x="710" y="588"/>
                  </a:lnTo>
                  <a:lnTo>
                    <a:pt x="705" y="599"/>
                  </a:lnTo>
                  <a:lnTo>
                    <a:pt x="702" y="609"/>
                  </a:lnTo>
                  <a:lnTo>
                    <a:pt x="702" y="620"/>
                  </a:lnTo>
                  <a:lnTo>
                    <a:pt x="703" y="631"/>
                  </a:lnTo>
                  <a:lnTo>
                    <a:pt x="705" y="636"/>
                  </a:lnTo>
                  <a:lnTo>
                    <a:pt x="707" y="642"/>
                  </a:lnTo>
                  <a:lnTo>
                    <a:pt x="711" y="646"/>
                  </a:lnTo>
                  <a:lnTo>
                    <a:pt x="714" y="651"/>
                  </a:lnTo>
                  <a:lnTo>
                    <a:pt x="763" y="717"/>
                  </a:lnTo>
                  <a:lnTo>
                    <a:pt x="384" y="717"/>
                  </a:lnTo>
                  <a:lnTo>
                    <a:pt x="421" y="659"/>
                  </a:lnTo>
                  <a:lnTo>
                    <a:pt x="462" y="592"/>
                  </a:lnTo>
                  <a:lnTo>
                    <a:pt x="505" y="523"/>
                  </a:lnTo>
                  <a:lnTo>
                    <a:pt x="548" y="454"/>
                  </a:lnTo>
                  <a:lnTo>
                    <a:pt x="588" y="390"/>
                  </a:lnTo>
                  <a:lnTo>
                    <a:pt x="621" y="336"/>
                  </a:lnTo>
                  <a:lnTo>
                    <a:pt x="647" y="294"/>
                  </a:lnTo>
                  <a:lnTo>
                    <a:pt x="662" y="270"/>
                  </a:lnTo>
                  <a:lnTo>
                    <a:pt x="680" y="270"/>
                  </a:lnTo>
                  <a:lnTo>
                    <a:pt x="704" y="270"/>
                  </a:lnTo>
                  <a:lnTo>
                    <a:pt x="732" y="270"/>
                  </a:lnTo>
                  <a:lnTo>
                    <a:pt x="762" y="270"/>
                  </a:lnTo>
                  <a:lnTo>
                    <a:pt x="714" y="334"/>
                  </a:lnTo>
                  <a:lnTo>
                    <a:pt x="711" y="339"/>
                  </a:lnTo>
                  <a:lnTo>
                    <a:pt x="707" y="344"/>
                  </a:lnTo>
                  <a:lnTo>
                    <a:pt x="705" y="349"/>
                  </a:lnTo>
                  <a:lnTo>
                    <a:pt x="703" y="354"/>
                  </a:lnTo>
                  <a:lnTo>
                    <a:pt x="702" y="366"/>
                  </a:lnTo>
                  <a:lnTo>
                    <a:pt x="702" y="377"/>
                  </a:lnTo>
                  <a:lnTo>
                    <a:pt x="705" y="388"/>
                  </a:lnTo>
                  <a:lnTo>
                    <a:pt x="710" y="397"/>
                  </a:lnTo>
                  <a:lnTo>
                    <a:pt x="713" y="403"/>
                  </a:lnTo>
                  <a:lnTo>
                    <a:pt x="716" y="407"/>
                  </a:lnTo>
                  <a:lnTo>
                    <a:pt x="720" y="411"/>
                  </a:lnTo>
                  <a:lnTo>
                    <a:pt x="725" y="414"/>
                  </a:lnTo>
                  <a:lnTo>
                    <a:pt x="729" y="418"/>
                  </a:lnTo>
                  <a:lnTo>
                    <a:pt x="734" y="421"/>
                  </a:lnTo>
                  <a:lnTo>
                    <a:pt x="740" y="423"/>
                  </a:lnTo>
                  <a:lnTo>
                    <a:pt x="745" y="424"/>
                  </a:lnTo>
                  <a:lnTo>
                    <a:pt x="756" y="426"/>
                  </a:lnTo>
                  <a:lnTo>
                    <a:pt x="767" y="426"/>
                  </a:lnTo>
                  <a:lnTo>
                    <a:pt x="777" y="423"/>
                  </a:lnTo>
                  <a:lnTo>
                    <a:pt x="788" y="419"/>
                  </a:lnTo>
                  <a:lnTo>
                    <a:pt x="792" y="416"/>
                  </a:lnTo>
                  <a:lnTo>
                    <a:pt x="797" y="412"/>
                  </a:lnTo>
                  <a:lnTo>
                    <a:pt x="801" y="408"/>
                  </a:lnTo>
                  <a:lnTo>
                    <a:pt x="804" y="404"/>
                  </a:lnTo>
                  <a:lnTo>
                    <a:pt x="924" y="247"/>
                  </a:lnTo>
                  <a:lnTo>
                    <a:pt x="926" y="244"/>
                  </a:lnTo>
                  <a:lnTo>
                    <a:pt x="928" y="239"/>
                  </a:lnTo>
                  <a:lnTo>
                    <a:pt x="929" y="239"/>
                  </a:lnTo>
                  <a:lnTo>
                    <a:pt x="929" y="239"/>
                  </a:lnTo>
                  <a:lnTo>
                    <a:pt x="929" y="239"/>
                  </a:lnTo>
                  <a:lnTo>
                    <a:pt x="929" y="238"/>
                  </a:lnTo>
                  <a:lnTo>
                    <a:pt x="931" y="232"/>
                  </a:lnTo>
                  <a:lnTo>
                    <a:pt x="934" y="227"/>
                  </a:lnTo>
                  <a:lnTo>
                    <a:pt x="934" y="225"/>
                  </a:lnTo>
                  <a:lnTo>
                    <a:pt x="934" y="224"/>
                  </a:lnTo>
                  <a:lnTo>
                    <a:pt x="935" y="218"/>
                  </a:lnTo>
                  <a:lnTo>
                    <a:pt x="935" y="214"/>
                  </a:lnTo>
                  <a:lnTo>
                    <a:pt x="935" y="214"/>
                  </a:lnTo>
                  <a:lnTo>
                    <a:pt x="936" y="213"/>
                  </a:lnTo>
                  <a:lnTo>
                    <a:pt x="935" y="212"/>
                  </a:lnTo>
                  <a:lnTo>
                    <a:pt x="935" y="211"/>
                  </a:lnTo>
                  <a:lnTo>
                    <a:pt x="935" y="203"/>
                  </a:lnTo>
                  <a:lnTo>
                    <a:pt x="932" y="195"/>
                  </a:lnTo>
                  <a:lnTo>
                    <a:pt x="932" y="195"/>
                  </a:lnTo>
                  <a:lnTo>
                    <a:pt x="932" y="195"/>
                  </a:lnTo>
                  <a:lnTo>
                    <a:pt x="929" y="187"/>
                  </a:lnTo>
                  <a:lnTo>
                    <a:pt x="924" y="180"/>
                  </a:lnTo>
                  <a:lnTo>
                    <a:pt x="924" y="179"/>
                  </a:lnTo>
                  <a:lnTo>
                    <a:pt x="924" y="179"/>
                  </a:lnTo>
                  <a:lnTo>
                    <a:pt x="804" y="22"/>
                  </a:lnTo>
                  <a:lnTo>
                    <a:pt x="801" y="18"/>
                  </a:lnTo>
                  <a:lnTo>
                    <a:pt x="797" y="14"/>
                  </a:lnTo>
                  <a:lnTo>
                    <a:pt x="792" y="10"/>
                  </a:lnTo>
                  <a:lnTo>
                    <a:pt x="788" y="7"/>
                  </a:lnTo>
                  <a:lnTo>
                    <a:pt x="777" y="3"/>
                  </a:lnTo>
                  <a:lnTo>
                    <a:pt x="767" y="0"/>
                  </a:lnTo>
                  <a:lnTo>
                    <a:pt x="756" y="0"/>
                  </a:lnTo>
                  <a:lnTo>
                    <a:pt x="745" y="2"/>
                  </a:lnTo>
                  <a:lnTo>
                    <a:pt x="740" y="3"/>
                  </a:lnTo>
                  <a:lnTo>
                    <a:pt x="734" y="5"/>
                  </a:lnTo>
                  <a:lnTo>
                    <a:pt x="729" y="8"/>
                  </a:lnTo>
                  <a:lnTo>
                    <a:pt x="725" y="12"/>
                  </a:lnTo>
                  <a:lnTo>
                    <a:pt x="719" y="16"/>
                  </a:lnTo>
                  <a:lnTo>
                    <a:pt x="715" y="21"/>
                  </a:lnTo>
                  <a:lnTo>
                    <a:pt x="711" y="27"/>
                  </a:lnTo>
                  <a:lnTo>
                    <a:pt x="707" y="32"/>
                  </a:lnTo>
                  <a:lnTo>
                    <a:pt x="705" y="39"/>
                  </a:lnTo>
                  <a:lnTo>
                    <a:pt x="703" y="44"/>
                  </a:lnTo>
                  <a:lnTo>
                    <a:pt x="702" y="50"/>
                  </a:lnTo>
                  <a:lnTo>
                    <a:pt x="702" y="57"/>
                  </a:lnTo>
                  <a:lnTo>
                    <a:pt x="702" y="67"/>
                  </a:lnTo>
                  <a:lnTo>
                    <a:pt x="704" y="75"/>
                  </a:lnTo>
                  <a:lnTo>
                    <a:pt x="708" y="84"/>
                  </a:lnTo>
                  <a:lnTo>
                    <a:pt x="714" y="92"/>
                  </a:lnTo>
                  <a:lnTo>
                    <a:pt x="718" y="98"/>
                  </a:lnTo>
                  <a:lnTo>
                    <a:pt x="729" y="112"/>
                  </a:lnTo>
                  <a:lnTo>
                    <a:pt x="744" y="132"/>
                  </a:lnTo>
                  <a:lnTo>
                    <a:pt x="762" y="156"/>
                  </a:lnTo>
                  <a:lnTo>
                    <a:pt x="714" y="156"/>
                  </a:lnTo>
                  <a:lnTo>
                    <a:pt x="672" y="156"/>
                  </a:lnTo>
                  <a:lnTo>
                    <a:pt x="642" y="156"/>
                  </a:lnTo>
                  <a:lnTo>
                    <a:pt x="630" y="156"/>
                  </a:lnTo>
                  <a:lnTo>
                    <a:pt x="622" y="156"/>
                  </a:lnTo>
                  <a:lnTo>
                    <a:pt x="616" y="157"/>
                  </a:lnTo>
                  <a:lnTo>
                    <a:pt x="608" y="160"/>
                  </a:lnTo>
                  <a:lnTo>
                    <a:pt x="602" y="162"/>
                  </a:lnTo>
                  <a:lnTo>
                    <a:pt x="596" y="167"/>
                  </a:lnTo>
                  <a:lnTo>
                    <a:pt x="590" y="171"/>
                  </a:lnTo>
                  <a:lnTo>
                    <a:pt x="586" y="176"/>
                  </a:lnTo>
                  <a:lnTo>
                    <a:pt x="581" y="183"/>
                  </a:lnTo>
                  <a:lnTo>
                    <a:pt x="250" y="717"/>
                  </a:lnTo>
                  <a:lnTo>
                    <a:pt x="58" y="717"/>
                  </a:lnTo>
                  <a:lnTo>
                    <a:pt x="52" y="717"/>
                  </a:lnTo>
                  <a:lnTo>
                    <a:pt x="46" y="718"/>
                  </a:lnTo>
                  <a:lnTo>
                    <a:pt x="41" y="719"/>
                  </a:lnTo>
                  <a:lnTo>
                    <a:pt x="35" y="722"/>
                  </a:lnTo>
                  <a:lnTo>
                    <a:pt x="26" y="727"/>
                  </a:lnTo>
                  <a:lnTo>
                    <a:pt x="17" y="734"/>
                  </a:lnTo>
                  <a:lnTo>
                    <a:pt x="10" y="742"/>
                  </a:lnTo>
                  <a:lnTo>
                    <a:pt x="4" y="752"/>
                  </a:lnTo>
                  <a:lnTo>
                    <a:pt x="3" y="757"/>
                  </a:lnTo>
                  <a:lnTo>
                    <a:pt x="1" y="762"/>
                  </a:lnTo>
                  <a:lnTo>
                    <a:pt x="1" y="769"/>
                  </a:lnTo>
                  <a:lnTo>
                    <a:pt x="0" y="774"/>
                  </a:lnTo>
                  <a:lnTo>
                    <a:pt x="1" y="781"/>
                  </a:lnTo>
                  <a:lnTo>
                    <a:pt x="1" y="786"/>
                  </a:lnTo>
                  <a:lnTo>
                    <a:pt x="3" y="792"/>
                  </a:lnTo>
                  <a:lnTo>
                    <a:pt x="4" y="797"/>
                  </a:lnTo>
                  <a:lnTo>
                    <a:pt x="10" y="807"/>
                  </a:lnTo>
                  <a:lnTo>
                    <a:pt x="17" y="815"/>
                  </a:lnTo>
                  <a:lnTo>
                    <a:pt x="26" y="822"/>
                  </a:lnTo>
                  <a:lnTo>
                    <a:pt x="35" y="827"/>
                  </a:lnTo>
                  <a:lnTo>
                    <a:pt x="41" y="829"/>
                  </a:lnTo>
                  <a:lnTo>
                    <a:pt x="46" y="830"/>
                  </a:lnTo>
                  <a:lnTo>
                    <a:pt x="52" y="831"/>
                  </a:lnTo>
                  <a:lnTo>
                    <a:pt x="58" y="832"/>
                  </a:lnTo>
                  <a:lnTo>
                    <a:pt x="250" y="832"/>
                  </a:lnTo>
                  <a:lnTo>
                    <a:pt x="283" y="885"/>
                  </a:lnTo>
                  <a:lnTo>
                    <a:pt x="328" y="959"/>
                  </a:lnTo>
                  <a:lnTo>
                    <a:pt x="381" y="1044"/>
                  </a:lnTo>
                  <a:lnTo>
                    <a:pt x="436" y="1132"/>
                  </a:lnTo>
                  <a:lnTo>
                    <a:pt x="488" y="1216"/>
                  </a:lnTo>
                  <a:lnTo>
                    <a:pt x="532" y="1287"/>
                  </a:lnTo>
                  <a:lnTo>
                    <a:pt x="563" y="1337"/>
                  </a:lnTo>
                  <a:lnTo>
                    <a:pt x="576" y="1359"/>
                  </a:lnTo>
                  <a:lnTo>
                    <a:pt x="579" y="1365"/>
                  </a:lnTo>
                  <a:lnTo>
                    <a:pt x="583" y="1370"/>
                  </a:lnTo>
                  <a:lnTo>
                    <a:pt x="587" y="1374"/>
                  </a:lnTo>
                  <a:lnTo>
                    <a:pt x="591" y="1379"/>
                  </a:lnTo>
                  <a:lnTo>
                    <a:pt x="595" y="1382"/>
                  </a:lnTo>
                  <a:lnTo>
                    <a:pt x="601" y="1385"/>
                  </a:lnTo>
                  <a:lnTo>
                    <a:pt x="607" y="1387"/>
                  </a:lnTo>
                  <a:lnTo>
                    <a:pt x="613" y="1388"/>
                  </a:lnTo>
                  <a:lnTo>
                    <a:pt x="627" y="1392"/>
                  </a:lnTo>
                  <a:lnTo>
                    <a:pt x="640" y="1393"/>
                  </a:lnTo>
                  <a:lnTo>
                    <a:pt x="655" y="1394"/>
                  </a:lnTo>
                  <a:lnTo>
                    <a:pt x="669" y="1394"/>
                  </a:lnTo>
                  <a:lnTo>
                    <a:pt x="762" y="1394"/>
                  </a:lnTo>
                  <a:lnTo>
                    <a:pt x="744" y="1417"/>
                  </a:lnTo>
                  <a:lnTo>
                    <a:pt x="728" y="1438"/>
                  </a:lnTo>
                  <a:lnTo>
                    <a:pt x="717" y="1452"/>
                  </a:lnTo>
                  <a:lnTo>
                    <a:pt x="714" y="1457"/>
                  </a:lnTo>
                  <a:lnTo>
                    <a:pt x="708" y="1465"/>
                  </a:lnTo>
                  <a:lnTo>
                    <a:pt x="704" y="1473"/>
                  </a:lnTo>
                  <a:lnTo>
                    <a:pt x="702" y="1483"/>
                  </a:lnTo>
                  <a:lnTo>
                    <a:pt x="702" y="1492"/>
                  </a:lnTo>
                  <a:lnTo>
                    <a:pt x="702" y="1498"/>
                  </a:lnTo>
                  <a:lnTo>
                    <a:pt x="703" y="1505"/>
                  </a:lnTo>
                  <a:lnTo>
                    <a:pt x="705" y="1511"/>
                  </a:lnTo>
                  <a:lnTo>
                    <a:pt x="707" y="1517"/>
                  </a:lnTo>
                  <a:lnTo>
                    <a:pt x="711" y="1523"/>
                  </a:lnTo>
                  <a:lnTo>
                    <a:pt x="715" y="1528"/>
                  </a:lnTo>
                  <a:lnTo>
                    <a:pt x="719" y="1533"/>
                  </a:lnTo>
                  <a:lnTo>
                    <a:pt x="725" y="1537"/>
                  </a:lnTo>
                  <a:lnTo>
                    <a:pt x="729" y="1541"/>
                  </a:lnTo>
                  <a:lnTo>
                    <a:pt x="734" y="1543"/>
                  </a:lnTo>
                  <a:lnTo>
                    <a:pt x="740" y="1546"/>
                  </a:lnTo>
                  <a:lnTo>
                    <a:pt x="745" y="1548"/>
                  </a:lnTo>
                  <a:lnTo>
                    <a:pt x="756" y="1549"/>
                  </a:lnTo>
                  <a:lnTo>
                    <a:pt x="767" y="1549"/>
                  </a:lnTo>
                  <a:lnTo>
                    <a:pt x="777" y="1547"/>
                  </a:lnTo>
                  <a:lnTo>
                    <a:pt x="788" y="1541"/>
                  </a:lnTo>
                  <a:lnTo>
                    <a:pt x="792" y="1539"/>
                  </a:lnTo>
                  <a:lnTo>
                    <a:pt x="797" y="1535"/>
                  </a:lnTo>
                  <a:lnTo>
                    <a:pt x="801" y="1532"/>
                  </a:lnTo>
                  <a:lnTo>
                    <a:pt x="804" y="1526"/>
                  </a:lnTo>
                  <a:lnTo>
                    <a:pt x="924" y="1371"/>
                  </a:lnTo>
                  <a:lnTo>
                    <a:pt x="928" y="1362"/>
                  </a:lnTo>
                  <a:lnTo>
                    <a:pt x="932" y="1354"/>
                  </a:lnTo>
                  <a:lnTo>
                    <a:pt x="935" y="1345"/>
                  </a:lnTo>
                  <a:lnTo>
                    <a:pt x="936" y="1336"/>
                  </a:lnTo>
                  <a:lnTo>
                    <a:pt x="935" y="1327"/>
                  </a:lnTo>
                  <a:lnTo>
                    <a:pt x="932" y="1318"/>
                  </a:lnTo>
                  <a:lnTo>
                    <a:pt x="928" y="1310"/>
                  </a:lnTo>
                  <a:lnTo>
                    <a:pt x="924" y="1301"/>
                  </a:lnTo>
                  <a:lnTo>
                    <a:pt x="804" y="1145"/>
                  </a:lnTo>
                  <a:lnTo>
                    <a:pt x="801" y="1141"/>
                  </a:lnTo>
                  <a:lnTo>
                    <a:pt x="797" y="1136"/>
                  </a:lnTo>
                  <a:lnTo>
                    <a:pt x="792" y="1133"/>
                  </a:lnTo>
                  <a:lnTo>
                    <a:pt x="788" y="1130"/>
                  </a:lnTo>
                  <a:lnTo>
                    <a:pt x="777" y="1125"/>
                  </a:lnTo>
                  <a:lnTo>
                    <a:pt x="767" y="1123"/>
                  </a:lnTo>
                  <a:lnTo>
                    <a:pt x="756" y="1122"/>
                  </a:lnTo>
                  <a:lnTo>
                    <a:pt x="745" y="1124"/>
                  </a:lnTo>
                  <a:lnTo>
                    <a:pt x="740" y="1127"/>
                  </a:lnTo>
                  <a:lnTo>
                    <a:pt x="734" y="1129"/>
                  </a:lnTo>
                  <a:lnTo>
                    <a:pt x="729" y="1131"/>
                  </a:lnTo>
                  <a:lnTo>
                    <a:pt x="725" y="1134"/>
                  </a:lnTo>
                  <a:lnTo>
                    <a:pt x="719" y="1138"/>
                  </a:lnTo>
                  <a:lnTo>
                    <a:pt x="715" y="1144"/>
                  </a:lnTo>
                  <a:lnTo>
                    <a:pt x="711" y="1149"/>
                  </a:lnTo>
                  <a:lnTo>
                    <a:pt x="707" y="1155"/>
                  </a:lnTo>
                  <a:lnTo>
                    <a:pt x="705" y="1161"/>
                  </a:lnTo>
                  <a:lnTo>
                    <a:pt x="703" y="1167"/>
                  </a:lnTo>
                  <a:lnTo>
                    <a:pt x="702" y="1174"/>
                  </a:lnTo>
                  <a:lnTo>
                    <a:pt x="702" y="1180"/>
                  </a:lnTo>
                  <a:lnTo>
                    <a:pt x="702" y="1189"/>
                  </a:lnTo>
                  <a:lnTo>
                    <a:pt x="704" y="1198"/>
                  </a:lnTo>
                  <a:lnTo>
                    <a:pt x="708" y="1206"/>
                  </a:lnTo>
                  <a:lnTo>
                    <a:pt x="714" y="1215"/>
                  </a:lnTo>
                  <a:lnTo>
                    <a:pt x="717" y="1220"/>
                  </a:lnTo>
                  <a:lnTo>
                    <a:pt x="728" y="1234"/>
                  </a:lnTo>
                  <a:lnTo>
                    <a:pt x="744" y="1255"/>
                  </a:lnTo>
                  <a:lnTo>
                    <a:pt x="762" y="1278"/>
                  </a:lnTo>
                  <a:lnTo>
                    <a:pt x="731" y="1278"/>
                  </a:lnTo>
                  <a:lnTo>
                    <a:pt x="703" y="1278"/>
                  </a:lnTo>
                  <a:lnTo>
                    <a:pt x="678" y="1278"/>
                  </a:lnTo>
                  <a:lnTo>
                    <a:pt x="660" y="1278"/>
                  </a:lnTo>
                  <a:lnTo>
                    <a:pt x="645" y="1254"/>
                  </a:lnTo>
                  <a:lnTo>
                    <a:pt x="627" y="1222"/>
                  </a:lnTo>
                  <a:lnTo>
                    <a:pt x="602" y="1184"/>
                  </a:lnTo>
                  <a:lnTo>
                    <a:pt x="573" y="1135"/>
                  </a:lnTo>
                  <a:lnTo>
                    <a:pt x="536" y="1076"/>
                  </a:lnTo>
                  <a:lnTo>
                    <a:pt x="493" y="1007"/>
                  </a:lnTo>
                  <a:lnTo>
                    <a:pt x="444" y="926"/>
                  </a:lnTo>
                  <a:lnTo>
                    <a:pt x="384" y="832"/>
                  </a:lnTo>
                  <a:lnTo>
                    <a:pt x="760" y="832"/>
                  </a:lnTo>
                  <a:lnTo>
                    <a:pt x="714" y="894"/>
                  </a:lnTo>
                  <a:lnTo>
                    <a:pt x="711" y="898"/>
                  </a:lnTo>
                  <a:lnTo>
                    <a:pt x="707" y="904"/>
                  </a:lnTo>
                  <a:lnTo>
                    <a:pt x="705" y="909"/>
                  </a:lnTo>
                  <a:lnTo>
                    <a:pt x="703" y="914"/>
                  </a:lnTo>
                  <a:lnTo>
                    <a:pt x="702" y="925"/>
                  </a:lnTo>
                  <a:lnTo>
                    <a:pt x="702" y="936"/>
                  </a:lnTo>
                  <a:lnTo>
                    <a:pt x="705" y="947"/>
                  </a:lnTo>
                  <a:lnTo>
                    <a:pt x="710" y="957"/>
                  </a:lnTo>
                  <a:lnTo>
                    <a:pt x="713" y="962"/>
                  </a:lnTo>
                  <a:lnTo>
                    <a:pt x="716" y="966"/>
                  </a:lnTo>
                  <a:lnTo>
                    <a:pt x="720" y="970"/>
                  </a:lnTo>
                  <a:lnTo>
                    <a:pt x="725" y="974"/>
                  </a:lnTo>
                  <a:lnTo>
                    <a:pt x="729" y="978"/>
                  </a:lnTo>
                  <a:lnTo>
                    <a:pt x="734" y="980"/>
                  </a:lnTo>
                  <a:lnTo>
                    <a:pt x="740" y="982"/>
                  </a:lnTo>
                  <a:lnTo>
                    <a:pt x="745" y="984"/>
                  </a:lnTo>
                  <a:lnTo>
                    <a:pt x="756" y="985"/>
                  </a:lnTo>
                  <a:lnTo>
                    <a:pt x="767" y="985"/>
                  </a:lnTo>
                  <a:lnTo>
                    <a:pt x="777" y="983"/>
                  </a:lnTo>
                  <a:lnTo>
                    <a:pt x="788" y="978"/>
                  </a:lnTo>
                  <a:lnTo>
                    <a:pt x="792" y="975"/>
                  </a:lnTo>
                  <a:lnTo>
                    <a:pt x="797" y="971"/>
                  </a:lnTo>
                  <a:lnTo>
                    <a:pt x="801" y="967"/>
                  </a:lnTo>
                  <a:lnTo>
                    <a:pt x="804" y="963"/>
                  </a:lnTo>
                  <a:lnTo>
                    <a:pt x="916" y="817"/>
                  </a:lnTo>
                  <a:lnTo>
                    <a:pt x="923" y="810"/>
                  </a:lnTo>
                  <a:lnTo>
                    <a:pt x="928" y="801"/>
                  </a:lnTo>
                  <a:lnTo>
                    <a:pt x="932" y="792"/>
                  </a:lnTo>
                  <a:lnTo>
                    <a:pt x="935" y="781"/>
                  </a:lnTo>
                  <a:lnTo>
                    <a:pt x="935" y="780"/>
                  </a:lnTo>
                  <a:lnTo>
                    <a:pt x="935" y="780"/>
                  </a:lnTo>
                  <a:lnTo>
                    <a:pt x="935" y="778"/>
                  </a:lnTo>
                  <a:lnTo>
                    <a:pt x="935" y="776"/>
                  </a:lnTo>
                  <a:lnTo>
                    <a:pt x="935" y="776"/>
                  </a:lnTo>
                  <a:lnTo>
                    <a:pt x="935" y="775"/>
                  </a:lnTo>
                  <a:lnTo>
                    <a:pt x="935" y="775"/>
                  </a:lnTo>
                  <a:lnTo>
                    <a:pt x="936" y="774"/>
                  </a:lnTo>
                  <a:lnTo>
                    <a:pt x="935" y="773"/>
                  </a:lnTo>
                  <a:lnTo>
                    <a:pt x="935" y="77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alibri" panose="020F050202020403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221712" y="1399233"/>
            <a:ext cx="465360" cy="586395"/>
            <a:chOff x="5097463" y="3840163"/>
            <a:chExt cx="868363" cy="1096963"/>
          </a:xfrm>
          <a:solidFill>
            <a:schemeClr val="tx1"/>
          </a:solidFill>
        </p:grpSpPr>
        <p:sp>
          <p:nvSpPr>
            <p:cNvPr id="27" name="Freeform 17"/>
            <p:cNvSpPr>
              <a:spLocks/>
            </p:cNvSpPr>
            <p:nvPr/>
          </p:nvSpPr>
          <p:spPr bwMode="auto">
            <a:xfrm>
              <a:off x="5427663" y="3978275"/>
              <a:ext cx="209550" cy="296863"/>
            </a:xfrm>
            <a:custGeom>
              <a:avLst/>
              <a:gdLst>
                <a:gd name="T0" fmla="*/ 149 w 529"/>
                <a:gd name="T1" fmla="*/ 620 h 749"/>
                <a:gd name="T2" fmla="*/ 264 w 529"/>
                <a:gd name="T3" fmla="*/ 749 h 749"/>
                <a:gd name="T4" fmla="*/ 380 w 529"/>
                <a:gd name="T5" fmla="*/ 620 h 749"/>
                <a:gd name="T6" fmla="*/ 459 w 529"/>
                <a:gd name="T7" fmla="*/ 476 h 749"/>
                <a:gd name="T8" fmla="*/ 476 w 529"/>
                <a:gd name="T9" fmla="*/ 473 h 749"/>
                <a:gd name="T10" fmla="*/ 489 w 529"/>
                <a:gd name="T11" fmla="*/ 469 h 749"/>
                <a:gd name="T12" fmla="*/ 501 w 529"/>
                <a:gd name="T13" fmla="*/ 458 h 749"/>
                <a:gd name="T14" fmla="*/ 509 w 529"/>
                <a:gd name="T15" fmla="*/ 445 h 749"/>
                <a:gd name="T16" fmla="*/ 518 w 529"/>
                <a:gd name="T17" fmla="*/ 430 h 749"/>
                <a:gd name="T18" fmla="*/ 523 w 529"/>
                <a:gd name="T19" fmla="*/ 414 h 749"/>
                <a:gd name="T20" fmla="*/ 528 w 529"/>
                <a:gd name="T21" fmla="*/ 397 h 749"/>
                <a:gd name="T22" fmla="*/ 529 w 529"/>
                <a:gd name="T23" fmla="*/ 379 h 749"/>
                <a:gd name="T24" fmla="*/ 528 w 529"/>
                <a:gd name="T25" fmla="*/ 362 h 749"/>
                <a:gd name="T26" fmla="*/ 523 w 529"/>
                <a:gd name="T27" fmla="*/ 347 h 749"/>
                <a:gd name="T28" fmla="*/ 515 w 529"/>
                <a:gd name="T29" fmla="*/ 332 h 749"/>
                <a:gd name="T30" fmla="*/ 505 w 529"/>
                <a:gd name="T31" fmla="*/ 321 h 749"/>
                <a:gd name="T32" fmla="*/ 493 w 529"/>
                <a:gd name="T33" fmla="*/ 317 h 749"/>
                <a:gd name="T34" fmla="*/ 490 w 529"/>
                <a:gd name="T35" fmla="*/ 307 h 749"/>
                <a:gd name="T36" fmla="*/ 490 w 529"/>
                <a:gd name="T37" fmla="*/ 242 h 749"/>
                <a:gd name="T38" fmla="*/ 490 w 529"/>
                <a:gd name="T39" fmla="*/ 181 h 749"/>
                <a:gd name="T40" fmla="*/ 488 w 529"/>
                <a:gd name="T41" fmla="*/ 156 h 749"/>
                <a:gd name="T42" fmla="*/ 483 w 529"/>
                <a:gd name="T43" fmla="*/ 132 h 749"/>
                <a:gd name="T44" fmla="*/ 476 w 529"/>
                <a:gd name="T45" fmla="*/ 113 h 749"/>
                <a:gd name="T46" fmla="*/ 466 w 529"/>
                <a:gd name="T47" fmla="*/ 95 h 749"/>
                <a:gd name="T48" fmla="*/ 453 w 529"/>
                <a:gd name="T49" fmla="*/ 82 h 749"/>
                <a:gd name="T50" fmla="*/ 436 w 529"/>
                <a:gd name="T51" fmla="*/ 74 h 749"/>
                <a:gd name="T52" fmla="*/ 415 w 529"/>
                <a:gd name="T53" fmla="*/ 68 h 749"/>
                <a:gd name="T54" fmla="*/ 399 w 529"/>
                <a:gd name="T55" fmla="*/ 60 h 749"/>
                <a:gd name="T56" fmla="*/ 388 w 529"/>
                <a:gd name="T57" fmla="*/ 45 h 749"/>
                <a:gd name="T58" fmla="*/ 374 w 529"/>
                <a:gd name="T59" fmla="*/ 32 h 749"/>
                <a:gd name="T60" fmla="*/ 359 w 529"/>
                <a:gd name="T61" fmla="*/ 22 h 749"/>
                <a:gd name="T62" fmla="*/ 341 w 529"/>
                <a:gd name="T63" fmla="*/ 13 h 749"/>
                <a:gd name="T64" fmla="*/ 321 w 529"/>
                <a:gd name="T65" fmla="*/ 7 h 749"/>
                <a:gd name="T66" fmla="*/ 300 w 529"/>
                <a:gd name="T67" fmla="*/ 3 h 749"/>
                <a:gd name="T68" fmla="*/ 276 w 529"/>
                <a:gd name="T69" fmla="*/ 0 h 749"/>
                <a:gd name="T70" fmla="*/ 238 w 529"/>
                <a:gd name="T71" fmla="*/ 1 h 749"/>
                <a:gd name="T72" fmla="*/ 191 w 529"/>
                <a:gd name="T73" fmla="*/ 8 h 749"/>
                <a:gd name="T74" fmla="*/ 149 w 529"/>
                <a:gd name="T75" fmla="*/ 22 h 749"/>
                <a:gd name="T76" fmla="*/ 113 w 529"/>
                <a:gd name="T77" fmla="*/ 41 h 749"/>
                <a:gd name="T78" fmla="*/ 84 w 529"/>
                <a:gd name="T79" fmla="*/ 66 h 749"/>
                <a:gd name="T80" fmla="*/ 61 w 529"/>
                <a:gd name="T81" fmla="*/ 95 h 749"/>
                <a:gd name="T82" fmla="*/ 46 w 529"/>
                <a:gd name="T83" fmla="*/ 129 h 749"/>
                <a:gd name="T84" fmla="*/ 38 w 529"/>
                <a:gd name="T85" fmla="*/ 166 h 749"/>
                <a:gd name="T86" fmla="*/ 38 w 529"/>
                <a:gd name="T87" fmla="*/ 234 h 749"/>
                <a:gd name="T88" fmla="*/ 38 w 529"/>
                <a:gd name="T89" fmla="*/ 305 h 749"/>
                <a:gd name="T90" fmla="*/ 35 w 529"/>
                <a:gd name="T91" fmla="*/ 317 h 749"/>
                <a:gd name="T92" fmla="*/ 23 w 529"/>
                <a:gd name="T93" fmla="*/ 321 h 749"/>
                <a:gd name="T94" fmla="*/ 14 w 529"/>
                <a:gd name="T95" fmla="*/ 332 h 749"/>
                <a:gd name="T96" fmla="*/ 5 w 529"/>
                <a:gd name="T97" fmla="*/ 347 h 749"/>
                <a:gd name="T98" fmla="*/ 1 w 529"/>
                <a:gd name="T99" fmla="*/ 362 h 749"/>
                <a:gd name="T100" fmla="*/ 0 w 529"/>
                <a:gd name="T101" fmla="*/ 379 h 749"/>
                <a:gd name="T102" fmla="*/ 1 w 529"/>
                <a:gd name="T103" fmla="*/ 397 h 749"/>
                <a:gd name="T104" fmla="*/ 5 w 529"/>
                <a:gd name="T105" fmla="*/ 414 h 749"/>
                <a:gd name="T106" fmla="*/ 10 w 529"/>
                <a:gd name="T107" fmla="*/ 430 h 749"/>
                <a:gd name="T108" fmla="*/ 19 w 529"/>
                <a:gd name="T109" fmla="*/ 445 h 749"/>
                <a:gd name="T110" fmla="*/ 28 w 529"/>
                <a:gd name="T111" fmla="*/ 458 h 749"/>
                <a:gd name="T112" fmla="*/ 40 w 529"/>
                <a:gd name="T113" fmla="*/ 469 h 749"/>
                <a:gd name="T114" fmla="*/ 53 w 529"/>
                <a:gd name="T115" fmla="*/ 473 h 749"/>
                <a:gd name="T116" fmla="*/ 70 w 529"/>
                <a:gd name="T117" fmla="*/ 476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9" h="749">
                  <a:moveTo>
                    <a:pt x="74" y="476"/>
                  </a:moveTo>
                  <a:lnTo>
                    <a:pt x="149" y="620"/>
                  </a:lnTo>
                  <a:lnTo>
                    <a:pt x="149" y="692"/>
                  </a:lnTo>
                  <a:lnTo>
                    <a:pt x="264" y="749"/>
                  </a:lnTo>
                  <a:lnTo>
                    <a:pt x="380" y="692"/>
                  </a:lnTo>
                  <a:lnTo>
                    <a:pt x="380" y="620"/>
                  </a:lnTo>
                  <a:lnTo>
                    <a:pt x="454" y="476"/>
                  </a:lnTo>
                  <a:lnTo>
                    <a:pt x="459" y="476"/>
                  </a:lnTo>
                  <a:lnTo>
                    <a:pt x="469" y="476"/>
                  </a:lnTo>
                  <a:lnTo>
                    <a:pt x="476" y="473"/>
                  </a:lnTo>
                  <a:lnTo>
                    <a:pt x="482" y="472"/>
                  </a:lnTo>
                  <a:lnTo>
                    <a:pt x="489" y="469"/>
                  </a:lnTo>
                  <a:lnTo>
                    <a:pt x="495" y="464"/>
                  </a:lnTo>
                  <a:lnTo>
                    <a:pt x="501" y="458"/>
                  </a:lnTo>
                  <a:lnTo>
                    <a:pt x="505" y="453"/>
                  </a:lnTo>
                  <a:lnTo>
                    <a:pt x="509" y="445"/>
                  </a:lnTo>
                  <a:lnTo>
                    <a:pt x="514" y="439"/>
                  </a:lnTo>
                  <a:lnTo>
                    <a:pt x="518" y="430"/>
                  </a:lnTo>
                  <a:lnTo>
                    <a:pt x="521" y="423"/>
                  </a:lnTo>
                  <a:lnTo>
                    <a:pt x="523" y="414"/>
                  </a:lnTo>
                  <a:lnTo>
                    <a:pt x="526" y="405"/>
                  </a:lnTo>
                  <a:lnTo>
                    <a:pt x="528" y="397"/>
                  </a:lnTo>
                  <a:lnTo>
                    <a:pt x="529" y="388"/>
                  </a:lnTo>
                  <a:lnTo>
                    <a:pt x="529" y="379"/>
                  </a:lnTo>
                  <a:lnTo>
                    <a:pt x="529" y="371"/>
                  </a:lnTo>
                  <a:lnTo>
                    <a:pt x="528" y="362"/>
                  </a:lnTo>
                  <a:lnTo>
                    <a:pt x="526" y="355"/>
                  </a:lnTo>
                  <a:lnTo>
                    <a:pt x="523" y="347"/>
                  </a:lnTo>
                  <a:lnTo>
                    <a:pt x="520" y="340"/>
                  </a:lnTo>
                  <a:lnTo>
                    <a:pt x="515" y="332"/>
                  </a:lnTo>
                  <a:lnTo>
                    <a:pt x="509" y="325"/>
                  </a:lnTo>
                  <a:lnTo>
                    <a:pt x="505" y="321"/>
                  </a:lnTo>
                  <a:lnTo>
                    <a:pt x="501" y="319"/>
                  </a:lnTo>
                  <a:lnTo>
                    <a:pt x="493" y="317"/>
                  </a:lnTo>
                  <a:lnTo>
                    <a:pt x="490" y="316"/>
                  </a:lnTo>
                  <a:lnTo>
                    <a:pt x="490" y="307"/>
                  </a:lnTo>
                  <a:lnTo>
                    <a:pt x="490" y="281"/>
                  </a:lnTo>
                  <a:lnTo>
                    <a:pt x="490" y="242"/>
                  </a:lnTo>
                  <a:lnTo>
                    <a:pt x="490" y="195"/>
                  </a:lnTo>
                  <a:lnTo>
                    <a:pt x="490" y="181"/>
                  </a:lnTo>
                  <a:lnTo>
                    <a:pt x="490" y="168"/>
                  </a:lnTo>
                  <a:lnTo>
                    <a:pt x="488" y="156"/>
                  </a:lnTo>
                  <a:lnTo>
                    <a:pt x="486" y="144"/>
                  </a:lnTo>
                  <a:lnTo>
                    <a:pt x="483" y="132"/>
                  </a:lnTo>
                  <a:lnTo>
                    <a:pt x="480" y="122"/>
                  </a:lnTo>
                  <a:lnTo>
                    <a:pt x="476" y="113"/>
                  </a:lnTo>
                  <a:lnTo>
                    <a:pt x="472" y="104"/>
                  </a:lnTo>
                  <a:lnTo>
                    <a:pt x="466" y="95"/>
                  </a:lnTo>
                  <a:lnTo>
                    <a:pt x="460" y="89"/>
                  </a:lnTo>
                  <a:lnTo>
                    <a:pt x="453" y="82"/>
                  </a:lnTo>
                  <a:lnTo>
                    <a:pt x="445" y="77"/>
                  </a:lnTo>
                  <a:lnTo>
                    <a:pt x="436" y="74"/>
                  </a:lnTo>
                  <a:lnTo>
                    <a:pt x="426" y="71"/>
                  </a:lnTo>
                  <a:lnTo>
                    <a:pt x="415" y="68"/>
                  </a:lnTo>
                  <a:lnTo>
                    <a:pt x="404" y="68"/>
                  </a:lnTo>
                  <a:lnTo>
                    <a:pt x="399" y="60"/>
                  </a:lnTo>
                  <a:lnTo>
                    <a:pt x="394" y="52"/>
                  </a:lnTo>
                  <a:lnTo>
                    <a:pt x="388" y="45"/>
                  </a:lnTo>
                  <a:lnTo>
                    <a:pt x="382" y="38"/>
                  </a:lnTo>
                  <a:lnTo>
                    <a:pt x="374" y="32"/>
                  </a:lnTo>
                  <a:lnTo>
                    <a:pt x="367" y="26"/>
                  </a:lnTo>
                  <a:lnTo>
                    <a:pt x="359" y="22"/>
                  </a:lnTo>
                  <a:lnTo>
                    <a:pt x="351" y="17"/>
                  </a:lnTo>
                  <a:lnTo>
                    <a:pt x="341" y="13"/>
                  </a:lnTo>
                  <a:lnTo>
                    <a:pt x="331" y="10"/>
                  </a:lnTo>
                  <a:lnTo>
                    <a:pt x="321" y="7"/>
                  </a:lnTo>
                  <a:lnTo>
                    <a:pt x="311" y="5"/>
                  </a:lnTo>
                  <a:lnTo>
                    <a:pt x="300" y="3"/>
                  </a:lnTo>
                  <a:lnTo>
                    <a:pt x="288" y="1"/>
                  </a:lnTo>
                  <a:lnTo>
                    <a:pt x="276" y="0"/>
                  </a:lnTo>
                  <a:lnTo>
                    <a:pt x="264" y="0"/>
                  </a:lnTo>
                  <a:lnTo>
                    <a:pt x="238" y="1"/>
                  </a:lnTo>
                  <a:lnTo>
                    <a:pt x="213" y="4"/>
                  </a:lnTo>
                  <a:lnTo>
                    <a:pt x="191" y="8"/>
                  </a:lnTo>
                  <a:lnTo>
                    <a:pt x="168" y="14"/>
                  </a:lnTo>
                  <a:lnTo>
                    <a:pt x="149" y="22"/>
                  </a:lnTo>
                  <a:lnTo>
                    <a:pt x="130" y="31"/>
                  </a:lnTo>
                  <a:lnTo>
                    <a:pt x="113" y="41"/>
                  </a:lnTo>
                  <a:lnTo>
                    <a:pt x="98" y="53"/>
                  </a:lnTo>
                  <a:lnTo>
                    <a:pt x="84" y="66"/>
                  </a:lnTo>
                  <a:lnTo>
                    <a:pt x="72" y="80"/>
                  </a:lnTo>
                  <a:lnTo>
                    <a:pt x="61" y="95"/>
                  </a:lnTo>
                  <a:lnTo>
                    <a:pt x="54" y="112"/>
                  </a:lnTo>
                  <a:lnTo>
                    <a:pt x="46" y="129"/>
                  </a:lnTo>
                  <a:lnTo>
                    <a:pt x="42" y="147"/>
                  </a:lnTo>
                  <a:lnTo>
                    <a:pt x="38" y="166"/>
                  </a:lnTo>
                  <a:lnTo>
                    <a:pt x="37" y="185"/>
                  </a:lnTo>
                  <a:lnTo>
                    <a:pt x="38" y="234"/>
                  </a:lnTo>
                  <a:lnTo>
                    <a:pt x="38" y="276"/>
                  </a:lnTo>
                  <a:lnTo>
                    <a:pt x="38" y="305"/>
                  </a:lnTo>
                  <a:lnTo>
                    <a:pt x="38" y="316"/>
                  </a:lnTo>
                  <a:lnTo>
                    <a:pt x="35" y="317"/>
                  </a:lnTo>
                  <a:lnTo>
                    <a:pt x="28" y="319"/>
                  </a:lnTo>
                  <a:lnTo>
                    <a:pt x="23" y="321"/>
                  </a:lnTo>
                  <a:lnTo>
                    <a:pt x="19" y="325"/>
                  </a:lnTo>
                  <a:lnTo>
                    <a:pt x="14" y="332"/>
                  </a:lnTo>
                  <a:lnTo>
                    <a:pt x="8" y="340"/>
                  </a:lnTo>
                  <a:lnTo>
                    <a:pt x="5" y="347"/>
                  </a:lnTo>
                  <a:lnTo>
                    <a:pt x="3" y="355"/>
                  </a:lnTo>
                  <a:lnTo>
                    <a:pt x="1" y="362"/>
                  </a:lnTo>
                  <a:lnTo>
                    <a:pt x="0" y="371"/>
                  </a:lnTo>
                  <a:lnTo>
                    <a:pt x="0" y="379"/>
                  </a:lnTo>
                  <a:lnTo>
                    <a:pt x="0" y="388"/>
                  </a:lnTo>
                  <a:lnTo>
                    <a:pt x="1" y="397"/>
                  </a:lnTo>
                  <a:lnTo>
                    <a:pt x="3" y="405"/>
                  </a:lnTo>
                  <a:lnTo>
                    <a:pt x="5" y="414"/>
                  </a:lnTo>
                  <a:lnTo>
                    <a:pt x="7" y="423"/>
                  </a:lnTo>
                  <a:lnTo>
                    <a:pt x="10" y="430"/>
                  </a:lnTo>
                  <a:lnTo>
                    <a:pt x="15" y="439"/>
                  </a:lnTo>
                  <a:lnTo>
                    <a:pt x="19" y="445"/>
                  </a:lnTo>
                  <a:lnTo>
                    <a:pt x="23" y="453"/>
                  </a:lnTo>
                  <a:lnTo>
                    <a:pt x="28" y="458"/>
                  </a:lnTo>
                  <a:lnTo>
                    <a:pt x="33" y="464"/>
                  </a:lnTo>
                  <a:lnTo>
                    <a:pt x="40" y="469"/>
                  </a:lnTo>
                  <a:lnTo>
                    <a:pt x="46" y="472"/>
                  </a:lnTo>
                  <a:lnTo>
                    <a:pt x="53" y="473"/>
                  </a:lnTo>
                  <a:lnTo>
                    <a:pt x="59" y="476"/>
                  </a:lnTo>
                  <a:lnTo>
                    <a:pt x="70" y="476"/>
                  </a:lnTo>
                  <a:lnTo>
                    <a:pt x="74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alibri" panose="020F0502020204030204" pitchFamily="34" charset="0"/>
              </a:endParaRPr>
            </a:p>
          </p:txBody>
        </p:sp>
        <p:sp>
          <p:nvSpPr>
            <p:cNvPr id="28" name="Freeform 18"/>
            <p:cNvSpPr>
              <a:spLocks/>
            </p:cNvSpPr>
            <p:nvPr/>
          </p:nvSpPr>
          <p:spPr bwMode="auto">
            <a:xfrm>
              <a:off x="5280025" y="4265613"/>
              <a:ext cx="503238" cy="192088"/>
            </a:xfrm>
            <a:custGeom>
              <a:avLst/>
              <a:gdLst>
                <a:gd name="T0" fmla="*/ 691 w 1268"/>
                <a:gd name="T1" fmla="*/ 456 h 485"/>
                <a:gd name="T2" fmla="*/ 663 w 1268"/>
                <a:gd name="T3" fmla="*/ 153 h 485"/>
                <a:gd name="T4" fmla="*/ 634 w 1268"/>
                <a:gd name="T5" fmla="*/ 53 h 485"/>
                <a:gd name="T6" fmla="*/ 605 w 1268"/>
                <a:gd name="T7" fmla="*/ 153 h 485"/>
                <a:gd name="T8" fmla="*/ 577 w 1268"/>
                <a:gd name="T9" fmla="*/ 456 h 485"/>
                <a:gd name="T10" fmla="*/ 440 w 1268"/>
                <a:gd name="T11" fmla="*/ 3 h 485"/>
                <a:gd name="T12" fmla="*/ 351 w 1268"/>
                <a:gd name="T13" fmla="*/ 27 h 485"/>
                <a:gd name="T14" fmla="*/ 230 w 1268"/>
                <a:gd name="T15" fmla="*/ 63 h 485"/>
                <a:gd name="T16" fmla="*/ 150 w 1268"/>
                <a:gd name="T17" fmla="*/ 88 h 485"/>
                <a:gd name="T18" fmla="*/ 115 w 1268"/>
                <a:gd name="T19" fmla="*/ 102 h 485"/>
                <a:gd name="T20" fmla="*/ 102 w 1268"/>
                <a:gd name="T21" fmla="*/ 111 h 485"/>
                <a:gd name="T22" fmla="*/ 93 w 1268"/>
                <a:gd name="T23" fmla="*/ 122 h 485"/>
                <a:gd name="T24" fmla="*/ 80 w 1268"/>
                <a:gd name="T25" fmla="*/ 148 h 485"/>
                <a:gd name="T26" fmla="*/ 62 w 1268"/>
                <a:gd name="T27" fmla="*/ 193 h 485"/>
                <a:gd name="T28" fmla="*/ 45 w 1268"/>
                <a:gd name="T29" fmla="*/ 250 h 485"/>
                <a:gd name="T30" fmla="*/ 29 w 1268"/>
                <a:gd name="T31" fmla="*/ 309 h 485"/>
                <a:gd name="T32" fmla="*/ 16 w 1268"/>
                <a:gd name="T33" fmla="*/ 369 h 485"/>
                <a:gd name="T34" fmla="*/ 7 w 1268"/>
                <a:gd name="T35" fmla="*/ 423 h 485"/>
                <a:gd name="T36" fmla="*/ 1 w 1268"/>
                <a:gd name="T37" fmla="*/ 468 h 485"/>
                <a:gd name="T38" fmla="*/ 1268 w 1268"/>
                <a:gd name="T39" fmla="*/ 485 h 485"/>
                <a:gd name="T40" fmla="*/ 1265 w 1268"/>
                <a:gd name="T41" fmla="*/ 447 h 485"/>
                <a:gd name="T42" fmla="*/ 1257 w 1268"/>
                <a:gd name="T43" fmla="*/ 398 h 485"/>
                <a:gd name="T44" fmla="*/ 1245 w 1268"/>
                <a:gd name="T45" fmla="*/ 339 h 485"/>
                <a:gd name="T46" fmla="*/ 1231 w 1268"/>
                <a:gd name="T47" fmla="*/ 279 h 485"/>
                <a:gd name="T48" fmla="*/ 1215 w 1268"/>
                <a:gd name="T49" fmla="*/ 220 h 485"/>
                <a:gd name="T50" fmla="*/ 1197 w 1268"/>
                <a:gd name="T51" fmla="*/ 170 h 485"/>
                <a:gd name="T52" fmla="*/ 1180 w 1268"/>
                <a:gd name="T53" fmla="*/ 130 h 485"/>
                <a:gd name="T54" fmla="*/ 1171 w 1268"/>
                <a:gd name="T55" fmla="*/ 116 h 485"/>
                <a:gd name="T56" fmla="*/ 1162 w 1268"/>
                <a:gd name="T57" fmla="*/ 107 h 485"/>
                <a:gd name="T58" fmla="*/ 1139 w 1268"/>
                <a:gd name="T59" fmla="*/ 95 h 485"/>
                <a:gd name="T60" fmla="*/ 1094 w 1268"/>
                <a:gd name="T61" fmla="*/ 80 h 485"/>
                <a:gd name="T62" fmla="*/ 977 w 1268"/>
                <a:gd name="T63" fmla="*/ 44 h 485"/>
                <a:gd name="T64" fmla="*/ 865 w 1268"/>
                <a:gd name="T65" fmla="*/ 13 h 485"/>
                <a:gd name="T66" fmla="*/ 816 w 1268"/>
                <a:gd name="T67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68" h="485">
                  <a:moveTo>
                    <a:pt x="816" y="0"/>
                  </a:moveTo>
                  <a:lnTo>
                    <a:pt x="691" y="456"/>
                  </a:lnTo>
                  <a:lnTo>
                    <a:pt x="691" y="226"/>
                  </a:lnTo>
                  <a:lnTo>
                    <a:pt x="663" y="153"/>
                  </a:lnTo>
                  <a:lnTo>
                    <a:pt x="691" y="110"/>
                  </a:lnTo>
                  <a:lnTo>
                    <a:pt x="634" y="53"/>
                  </a:lnTo>
                  <a:lnTo>
                    <a:pt x="577" y="110"/>
                  </a:lnTo>
                  <a:lnTo>
                    <a:pt x="605" y="153"/>
                  </a:lnTo>
                  <a:lnTo>
                    <a:pt x="577" y="226"/>
                  </a:lnTo>
                  <a:lnTo>
                    <a:pt x="577" y="456"/>
                  </a:lnTo>
                  <a:lnTo>
                    <a:pt x="453" y="0"/>
                  </a:lnTo>
                  <a:lnTo>
                    <a:pt x="440" y="3"/>
                  </a:lnTo>
                  <a:lnTo>
                    <a:pt x="403" y="13"/>
                  </a:lnTo>
                  <a:lnTo>
                    <a:pt x="351" y="27"/>
                  </a:lnTo>
                  <a:lnTo>
                    <a:pt x="292" y="44"/>
                  </a:lnTo>
                  <a:lnTo>
                    <a:pt x="230" y="63"/>
                  </a:lnTo>
                  <a:lnTo>
                    <a:pt x="174" y="80"/>
                  </a:lnTo>
                  <a:lnTo>
                    <a:pt x="150" y="88"/>
                  </a:lnTo>
                  <a:lnTo>
                    <a:pt x="130" y="95"/>
                  </a:lnTo>
                  <a:lnTo>
                    <a:pt x="115" y="102"/>
                  </a:lnTo>
                  <a:lnTo>
                    <a:pt x="106" y="107"/>
                  </a:lnTo>
                  <a:lnTo>
                    <a:pt x="102" y="111"/>
                  </a:lnTo>
                  <a:lnTo>
                    <a:pt x="97" y="116"/>
                  </a:lnTo>
                  <a:lnTo>
                    <a:pt x="93" y="122"/>
                  </a:lnTo>
                  <a:lnTo>
                    <a:pt x="89" y="130"/>
                  </a:lnTo>
                  <a:lnTo>
                    <a:pt x="80" y="148"/>
                  </a:lnTo>
                  <a:lnTo>
                    <a:pt x="72" y="170"/>
                  </a:lnTo>
                  <a:lnTo>
                    <a:pt x="62" y="193"/>
                  </a:lnTo>
                  <a:lnTo>
                    <a:pt x="53" y="220"/>
                  </a:lnTo>
                  <a:lnTo>
                    <a:pt x="45" y="250"/>
                  </a:lnTo>
                  <a:lnTo>
                    <a:pt x="37" y="279"/>
                  </a:lnTo>
                  <a:lnTo>
                    <a:pt x="29" y="309"/>
                  </a:lnTo>
                  <a:lnTo>
                    <a:pt x="23" y="339"/>
                  </a:lnTo>
                  <a:lnTo>
                    <a:pt x="16" y="369"/>
                  </a:lnTo>
                  <a:lnTo>
                    <a:pt x="11" y="398"/>
                  </a:lnTo>
                  <a:lnTo>
                    <a:pt x="7" y="423"/>
                  </a:lnTo>
                  <a:lnTo>
                    <a:pt x="3" y="447"/>
                  </a:lnTo>
                  <a:lnTo>
                    <a:pt x="1" y="468"/>
                  </a:lnTo>
                  <a:lnTo>
                    <a:pt x="0" y="485"/>
                  </a:lnTo>
                  <a:lnTo>
                    <a:pt x="1268" y="485"/>
                  </a:lnTo>
                  <a:lnTo>
                    <a:pt x="1267" y="468"/>
                  </a:lnTo>
                  <a:lnTo>
                    <a:pt x="1265" y="447"/>
                  </a:lnTo>
                  <a:lnTo>
                    <a:pt x="1262" y="423"/>
                  </a:lnTo>
                  <a:lnTo>
                    <a:pt x="1257" y="398"/>
                  </a:lnTo>
                  <a:lnTo>
                    <a:pt x="1252" y="369"/>
                  </a:lnTo>
                  <a:lnTo>
                    <a:pt x="1245" y="339"/>
                  </a:lnTo>
                  <a:lnTo>
                    <a:pt x="1239" y="309"/>
                  </a:lnTo>
                  <a:lnTo>
                    <a:pt x="1231" y="279"/>
                  </a:lnTo>
                  <a:lnTo>
                    <a:pt x="1224" y="250"/>
                  </a:lnTo>
                  <a:lnTo>
                    <a:pt x="1215" y="220"/>
                  </a:lnTo>
                  <a:lnTo>
                    <a:pt x="1207" y="193"/>
                  </a:lnTo>
                  <a:lnTo>
                    <a:pt x="1197" y="170"/>
                  </a:lnTo>
                  <a:lnTo>
                    <a:pt x="1188" y="148"/>
                  </a:lnTo>
                  <a:lnTo>
                    <a:pt x="1180" y="130"/>
                  </a:lnTo>
                  <a:lnTo>
                    <a:pt x="1175" y="122"/>
                  </a:lnTo>
                  <a:lnTo>
                    <a:pt x="1171" y="116"/>
                  </a:lnTo>
                  <a:lnTo>
                    <a:pt x="1167" y="111"/>
                  </a:lnTo>
                  <a:lnTo>
                    <a:pt x="1162" y="107"/>
                  </a:lnTo>
                  <a:lnTo>
                    <a:pt x="1154" y="102"/>
                  </a:lnTo>
                  <a:lnTo>
                    <a:pt x="1139" y="95"/>
                  </a:lnTo>
                  <a:lnTo>
                    <a:pt x="1118" y="88"/>
                  </a:lnTo>
                  <a:lnTo>
                    <a:pt x="1094" y="80"/>
                  </a:lnTo>
                  <a:lnTo>
                    <a:pt x="1038" y="63"/>
                  </a:lnTo>
                  <a:lnTo>
                    <a:pt x="977" y="44"/>
                  </a:lnTo>
                  <a:lnTo>
                    <a:pt x="917" y="27"/>
                  </a:lnTo>
                  <a:lnTo>
                    <a:pt x="865" y="13"/>
                  </a:lnTo>
                  <a:lnTo>
                    <a:pt x="829" y="3"/>
                  </a:ln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alibri" panose="020F0502020204030204" pitchFamily="34" charset="0"/>
              </a:endParaRPr>
            </a:p>
          </p:txBody>
        </p:sp>
        <p:sp>
          <p:nvSpPr>
            <p:cNvPr id="29" name="Freeform 19"/>
            <p:cNvSpPr>
              <a:spLocks noEditPoints="1"/>
            </p:cNvSpPr>
            <p:nvPr/>
          </p:nvSpPr>
          <p:spPr bwMode="auto">
            <a:xfrm>
              <a:off x="5097463" y="3840163"/>
              <a:ext cx="868363" cy="1096963"/>
            </a:xfrm>
            <a:custGeom>
              <a:avLst/>
              <a:gdLst>
                <a:gd name="T0" fmla="*/ 917 w 2188"/>
                <a:gd name="T1" fmla="*/ 1955 h 2765"/>
                <a:gd name="T2" fmla="*/ 713 w 2188"/>
                <a:gd name="T3" fmla="*/ 1885 h 2765"/>
                <a:gd name="T4" fmla="*/ 536 w 2188"/>
                <a:gd name="T5" fmla="*/ 1772 h 2765"/>
                <a:gd name="T6" fmla="*/ 390 w 2188"/>
                <a:gd name="T7" fmla="*/ 1620 h 2765"/>
                <a:gd name="T8" fmla="*/ 285 w 2188"/>
                <a:gd name="T9" fmla="*/ 1436 h 2765"/>
                <a:gd name="T10" fmla="*/ 226 w 2188"/>
                <a:gd name="T11" fmla="*/ 1228 h 2765"/>
                <a:gd name="T12" fmla="*/ 220 w 2188"/>
                <a:gd name="T13" fmla="*/ 1004 h 2765"/>
                <a:gd name="T14" fmla="*/ 269 w 2188"/>
                <a:gd name="T15" fmla="*/ 793 h 2765"/>
                <a:gd name="T16" fmla="*/ 366 w 2188"/>
                <a:gd name="T17" fmla="*/ 604 h 2765"/>
                <a:gd name="T18" fmla="*/ 503 w 2188"/>
                <a:gd name="T19" fmla="*/ 444 h 2765"/>
                <a:gd name="T20" fmla="*/ 675 w 2188"/>
                <a:gd name="T21" fmla="*/ 322 h 2765"/>
                <a:gd name="T22" fmla="*/ 875 w 2188"/>
                <a:gd name="T23" fmla="*/ 244 h 2765"/>
                <a:gd name="T24" fmla="*/ 1094 w 2188"/>
                <a:gd name="T25" fmla="*/ 216 h 2765"/>
                <a:gd name="T26" fmla="*/ 1313 w 2188"/>
                <a:gd name="T27" fmla="*/ 244 h 2765"/>
                <a:gd name="T28" fmla="*/ 1513 w 2188"/>
                <a:gd name="T29" fmla="*/ 322 h 2765"/>
                <a:gd name="T30" fmla="*/ 1685 w 2188"/>
                <a:gd name="T31" fmla="*/ 444 h 2765"/>
                <a:gd name="T32" fmla="*/ 1822 w 2188"/>
                <a:gd name="T33" fmla="*/ 604 h 2765"/>
                <a:gd name="T34" fmla="*/ 1919 w 2188"/>
                <a:gd name="T35" fmla="*/ 793 h 2765"/>
                <a:gd name="T36" fmla="*/ 1968 w 2188"/>
                <a:gd name="T37" fmla="*/ 1004 h 2765"/>
                <a:gd name="T38" fmla="*/ 1963 w 2188"/>
                <a:gd name="T39" fmla="*/ 1228 h 2765"/>
                <a:gd name="T40" fmla="*/ 1903 w 2188"/>
                <a:gd name="T41" fmla="*/ 1436 h 2765"/>
                <a:gd name="T42" fmla="*/ 1798 w 2188"/>
                <a:gd name="T43" fmla="*/ 1620 h 2765"/>
                <a:gd name="T44" fmla="*/ 1653 w 2188"/>
                <a:gd name="T45" fmla="*/ 1772 h 2765"/>
                <a:gd name="T46" fmla="*/ 1475 w 2188"/>
                <a:gd name="T47" fmla="*/ 1885 h 2765"/>
                <a:gd name="T48" fmla="*/ 1271 w 2188"/>
                <a:gd name="T49" fmla="*/ 1955 h 2765"/>
                <a:gd name="T50" fmla="*/ 1094 w 2188"/>
                <a:gd name="T51" fmla="*/ 0 h 2765"/>
                <a:gd name="T52" fmla="*/ 821 w 2188"/>
                <a:gd name="T53" fmla="*/ 34 h 2765"/>
                <a:gd name="T54" fmla="*/ 573 w 2188"/>
                <a:gd name="T55" fmla="*/ 132 h 2765"/>
                <a:gd name="T56" fmla="*/ 359 w 2188"/>
                <a:gd name="T57" fmla="*/ 284 h 2765"/>
                <a:gd name="T58" fmla="*/ 187 w 2188"/>
                <a:gd name="T59" fmla="*/ 483 h 2765"/>
                <a:gd name="T60" fmla="*/ 66 w 2188"/>
                <a:gd name="T61" fmla="*/ 718 h 2765"/>
                <a:gd name="T62" fmla="*/ 6 w 2188"/>
                <a:gd name="T63" fmla="*/ 983 h 2765"/>
                <a:gd name="T64" fmla="*/ 3 w 2188"/>
                <a:gd name="T65" fmla="*/ 1181 h 2765"/>
                <a:gd name="T66" fmla="*/ 24 w 2188"/>
                <a:gd name="T67" fmla="*/ 1323 h 2765"/>
                <a:gd name="T68" fmla="*/ 62 w 2188"/>
                <a:gd name="T69" fmla="*/ 1458 h 2765"/>
                <a:gd name="T70" fmla="*/ 117 w 2188"/>
                <a:gd name="T71" fmla="*/ 1585 h 2765"/>
                <a:gd name="T72" fmla="*/ 186 w 2188"/>
                <a:gd name="T73" fmla="*/ 1703 h 2765"/>
                <a:gd name="T74" fmla="*/ 269 w 2188"/>
                <a:gd name="T75" fmla="*/ 1812 h 2765"/>
                <a:gd name="T76" fmla="*/ 1094 w 2188"/>
                <a:gd name="T77" fmla="*/ 2765 h 2765"/>
                <a:gd name="T78" fmla="*/ 1919 w 2188"/>
                <a:gd name="T79" fmla="*/ 1812 h 2765"/>
                <a:gd name="T80" fmla="*/ 2002 w 2188"/>
                <a:gd name="T81" fmla="*/ 1703 h 2765"/>
                <a:gd name="T82" fmla="*/ 2072 w 2188"/>
                <a:gd name="T83" fmla="*/ 1585 h 2765"/>
                <a:gd name="T84" fmla="*/ 2127 w 2188"/>
                <a:gd name="T85" fmla="*/ 1458 h 2765"/>
                <a:gd name="T86" fmla="*/ 2164 w 2188"/>
                <a:gd name="T87" fmla="*/ 1323 h 2765"/>
                <a:gd name="T88" fmla="*/ 2185 w 2188"/>
                <a:gd name="T89" fmla="*/ 1181 h 2765"/>
                <a:gd name="T90" fmla="*/ 2183 w 2188"/>
                <a:gd name="T91" fmla="*/ 983 h 2765"/>
                <a:gd name="T92" fmla="*/ 2122 w 2188"/>
                <a:gd name="T93" fmla="*/ 718 h 2765"/>
                <a:gd name="T94" fmla="*/ 2001 w 2188"/>
                <a:gd name="T95" fmla="*/ 483 h 2765"/>
                <a:gd name="T96" fmla="*/ 1830 w 2188"/>
                <a:gd name="T97" fmla="*/ 284 h 2765"/>
                <a:gd name="T98" fmla="*/ 1616 w 2188"/>
                <a:gd name="T99" fmla="*/ 132 h 2765"/>
                <a:gd name="T100" fmla="*/ 1367 w 2188"/>
                <a:gd name="T101" fmla="*/ 34 h 2765"/>
                <a:gd name="T102" fmla="*/ 1094 w 2188"/>
                <a:gd name="T103" fmla="*/ 0 h 2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88" h="2765">
                  <a:moveTo>
                    <a:pt x="1094" y="1973"/>
                  </a:moveTo>
                  <a:lnTo>
                    <a:pt x="1049" y="1972"/>
                  </a:lnTo>
                  <a:lnTo>
                    <a:pt x="1005" y="1968"/>
                  </a:lnTo>
                  <a:lnTo>
                    <a:pt x="960" y="1962"/>
                  </a:lnTo>
                  <a:lnTo>
                    <a:pt x="917" y="1955"/>
                  </a:lnTo>
                  <a:lnTo>
                    <a:pt x="875" y="1945"/>
                  </a:lnTo>
                  <a:lnTo>
                    <a:pt x="833" y="1933"/>
                  </a:lnTo>
                  <a:lnTo>
                    <a:pt x="792" y="1919"/>
                  </a:lnTo>
                  <a:lnTo>
                    <a:pt x="752" y="1904"/>
                  </a:lnTo>
                  <a:lnTo>
                    <a:pt x="713" y="1885"/>
                  </a:lnTo>
                  <a:lnTo>
                    <a:pt x="675" y="1866"/>
                  </a:lnTo>
                  <a:lnTo>
                    <a:pt x="638" y="1846"/>
                  </a:lnTo>
                  <a:lnTo>
                    <a:pt x="603" y="1823"/>
                  </a:lnTo>
                  <a:lnTo>
                    <a:pt x="568" y="1798"/>
                  </a:lnTo>
                  <a:lnTo>
                    <a:pt x="536" y="1772"/>
                  </a:lnTo>
                  <a:lnTo>
                    <a:pt x="503" y="1744"/>
                  </a:lnTo>
                  <a:lnTo>
                    <a:pt x="473" y="1715"/>
                  </a:lnTo>
                  <a:lnTo>
                    <a:pt x="444" y="1685"/>
                  </a:lnTo>
                  <a:lnTo>
                    <a:pt x="416" y="1653"/>
                  </a:lnTo>
                  <a:lnTo>
                    <a:pt x="390" y="1620"/>
                  </a:lnTo>
                  <a:lnTo>
                    <a:pt x="366" y="1585"/>
                  </a:lnTo>
                  <a:lnTo>
                    <a:pt x="343" y="1550"/>
                  </a:lnTo>
                  <a:lnTo>
                    <a:pt x="322" y="1513"/>
                  </a:lnTo>
                  <a:lnTo>
                    <a:pt x="303" y="1475"/>
                  </a:lnTo>
                  <a:lnTo>
                    <a:pt x="285" y="1436"/>
                  </a:lnTo>
                  <a:lnTo>
                    <a:pt x="269" y="1396"/>
                  </a:lnTo>
                  <a:lnTo>
                    <a:pt x="255" y="1355"/>
                  </a:lnTo>
                  <a:lnTo>
                    <a:pt x="243" y="1314"/>
                  </a:lnTo>
                  <a:lnTo>
                    <a:pt x="233" y="1271"/>
                  </a:lnTo>
                  <a:lnTo>
                    <a:pt x="226" y="1228"/>
                  </a:lnTo>
                  <a:lnTo>
                    <a:pt x="220" y="1183"/>
                  </a:lnTo>
                  <a:lnTo>
                    <a:pt x="217" y="1139"/>
                  </a:lnTo>
                  <a:lnTo>
                    <a:pt x="216" y="1094"/>
                  </a:lnTo>
                  <a:lnTo>
                    <a:pt x="217" y="1048"/>
                  </a:lnTo>
                  <a:lnTo>
                    <a:pt x="220" y="1004"/>
                  </a:lnTo>
                  <a:lnTo>
                    <a:pt x="226" y="960"/>
                  </a:lnTo>
                  <a:lnTo>
                    <a:pt x="233" y="917"/>
                  </a:lnTo>
                  <a:lnTo>
                    <a:pt x="243" y="875"/>
                  </a:lnTo>
                  <a:lnTo>
                    <a:pt x="255" y="832"/>
                  </a:lnTo>
                  <a:lnTo>
                    <a:pt x="269" y="793"/>
                  </a:lnTo>
                  <a:lnTo>
                    <a:pt x="285" y="753"/>
                  </a:lnTo>
                  <a:lnTo>
                    <a:pt x="303" y="714"/>
                  </a:lnTo>
                  <a:lnTo>
                    <a:pt x="322" y="676"/>
                  </a:lnTo>
                  <a:lnTo>
                    <a:pt x="343" y="639"/>
                  </a:lnTo>
                  <a:lnTo>
                    <a:pt x="366" y="604"/>
                  </a:lnTo>
                  <a:lnTo>
                    <a:pt x="390" y="569"/>
                  </a:lnTo>
                  <a:lnTo>
                    <a:pt x="416" y="535"/>
                  </a:lnTo>
                  <a:lnTo>
                    <a:pt x="444" y="503"/>
                  </a:lnTo>
                  <a:lnTo>
                    <a:pt x="473" y="473"/>
                  </a:lnTo>
                  <a:lnTo>
                    <a:pt x="503" y="444"/>
                  </a:lnTo>
                  <a:lnTo>
                    <a:pt x="536" y="417"/>
                  </a:lnTo>
                  <a:lnTo>
                    <a:pt x="568" y="391"/>
                  </a:lnTo>
                  <a:lnTo>
                    <a:pt x="603" y="366"/>
                  </a:lnTo>
                  <a:lnTo>
                    <a:pt x="638" y="343"/>
                  </a:lnTo>
                  <a:lnTo>
                    <a:pt x="675" y="322"/>
                  </a:lnTo>
                  <a:lnTo>
                    <a:pt x="713" y="302"/>
                  </a:lnTo>
                  <a:lnTo>
                    <a:pt x="752" y="285"/>
                  </a:lnTo>
                  <a:lnTo>
                    <a:pt x="792" y="269"/>
                  </a:lnTo>
                  <a:lnTo>
                    <a:pt x="833" y="256"/>
                  </a:lnTo>
                  <a:lnTo>
                    <a:pt x="875" y="244"/>
                  </a:lnTo>
                  <a:lnTo>
                    <a:pt x="917" y="234"/>
                  </a:lnTo>
                  <a:lnTo>
                    <a:pt x="960" y="226"/>
                  </a:lnTo>
                  <a:lnTo>
                    <a:pt x="1005" y="220"/>
                  </a:lnTo>
                  <a:lnTo>
                    <a:pt x="1049" y="217"/>
                  </a:lnTo>
                  <a:lnTo>
                    <a:pt x="1094" y="216"/>
                  </a:lnTo>
                  <a:lnTo>
                    <a:pt x="1140" y="217"/>
                  </a:lnTo>
                  <a:lnTo>
                    <a:pt x="1184" y="220"/>
                  </a:lnTo>
                  <a:lnTo>
                    <a:pt x="1228" y="226"/>
                  </a:lnTo>
                  <a:lnTo>
                    <a:pt x="1271" y="234"/>
                  </a:lnTo>
                  <a:lnTo>
                    <a:pt x="1313" y="244"/>
                  </a:lnTo>
                  <a:lnTo>
                    <a:pt x="1356" y="256"/>
                  </a:lnTo>
                  <a:lnTo>
                    <a:pt x="1397" y="269"/>
                  </a:lnTo>
                  <a:lnTo>
                    <a:pt x="1437" y="285"/>
                  </a:lnTo>
                  <a:lnTo>
                    <a:pt x="1475" y="302"/>
                  </a:lnTo>
                  <a:lnTo>
                    <a:pt x="1513" y="322"/>
                  </a:lnTo>
                  <a:lnTo>
                    <a:pt x="1550" y="343"/>
                  </a:lnTo>
                  <a:lnTo>
                    <a:pt x="1586" y="366"/>
                  </a:lnTo>
                  <a:lnTo>
                    <a:pt x="1620" y="391"/>
                  </a:lnTo>
                  <a:lnTo>
                    <a:pt x="1653" y="417"/>
                  </a:lnTo>
                  <a:lnTo>
                    <a:pt x="1685" y="444"/>
                  </a:lnTo>
                  <a:lnTo>
                    <a:pt x="1715" y="473"/>
                  </a:lnTo>
                  <a:lnTo>
                    <a:pt x="1744" y="503"/>
                  </a:lnTo>
                  <a:lnTo>
                    <a:pt x="1772" y="535"/>
                  </a:lnTo>
                  <a:lnTo>
                    <a:pt x="1798" y="569"/>
                  </a:lnTo>
                  <a:lnTo>
                    <a:pt x="1822" y="604"/>
                  </a:lnTo>
                  <a:lnTo>
                    <a:pt x="1846" y="639"/>
                  </a:lnTo>
                  <a:lnTo>
                    <a:pt x="1866" y="676"/>
                  </a:lnTo>
                  <a:lnTo>
                    <a:pt x="1886" y="714"/>
                  </a:lnTo>
                  <a:lnTo>
                    <a:pt x="1903" y="753"/>
                  </a:lnTo>
                  <a:lnTo>
                    <a:pt x="1919" y="793"/>
                  </a:lnTo>
                  <a:lnTo>
                    <a:pt x="1933" y="832"/>
                  </a:lnTo>
                  <a:lnTo>
                    <a:pt x="1945" y="875"/>
                  </a:lnTo>
                  <a:lnTo>
                    <a:pt x="1955" y="917"/>
                  </a:lnTo>
                  <a:lnTo>
                    <a:pt x="1963" y="960"/>
                  </a:lnTo>
                  <a:lnTo>
                    <a:pt x="1968" y="1004"/>
                  </a:lnTo>
                  <a:lnTo>
                    <a:pt x="1971" y="1048"/>
                  </a:lnTo>
                  <a:lnTo>
                    <a:pt x="1972" y="1094"/>
                  </a:lnTo>
                  <a:lnTo>
                    <a:pt x="1971" y="1139"/>
                  </a:lnTo>
                  <a:lnTo>
                    <a:pt x="1968" y="1183"/>
                  </a:lnTo>
                  <a:lnTo>
                    <a:pt x="1963" y="1228"/>
                  </a:lnTo>
                  <a:lnTo>
                    <a:pt x="1955" y="1271"/>
                  </a:lnTo>
                  <a:lnTo>
                    <a:pt x="1945" y="1314"/>
                  </a:lnTo>
                  <a:lnTo>
                    <a:pt x="1933" y="1355"/>
                  </a:lnTo>
                  <a:lnTo>
                    <a:pt x="1919" y="1396"/>
                  </a:lnTo>
                  <a:lnTo>
                    <a:pt x="1903" y="1436"/>
                  </a:lnTo>
                  <a:lnTo>
                    <a:pt x="1886" y="1475"/>
                  </a:lnTo>
                  <a:lnTo>
                    <a:pt x="1866" y="1513"/>
                  </a:lnTo>
                  <a:lnTo>
                    <a:pt x="1846" y="1550"/>
                  </a:lnTo>
                  <a:lnTo>
                    <a:pt x="1822" y="1585"/>
                  </a:lnTo>
                  <a:lnTo>
                    <a:pt x="1798" y="1620"/>
                  </a:lnTo>
                  <a:lnTo>
                    <a:pt x="1772" y="1653"/>
                  </a:lnTo>
                  <a:lnTo>
                    <a:pt x="1744" y="1685"/>
                  </a:lnTo>
                  <a:lnTo>
                    <a:pt x="1715" y="1715"/>
                  </a:lnTo>
                  <a:lnTo>
                    <a:pt x="1685" y="1744"/>
                  </a:lnTo>
                  <a:lnTo>
                    <a:pt x="1653" y="1772"/>
                  </a:lnTo>
                  <a:lnTo>
                    <a:pt x="1620" y="1798"/>
                  </a:lnTo>
                  <a:lnTo>
                    <a:pt x="1586" y="1823"/>
                  </a:lnTo>
                  <a:lnTo>
                    <a:pt x="1550" y="1846"/>
                  </a:lnTo>
                  <a:lnTo>
                    <a:pt x="1513" y="1866"/>
                  </a:lnTo>
                  <a:lnTo>
                    <a:pt x="1475" y="1885"/>
                  </a:lnTo>
                  <a:lnTo>
                    <a:pt x="1437" y="1904"/>
                  </a:lnTo>
                  <a:lnTo>
                    <a:pt x="1397" y="1919"/>
                  </a:lnTo>
                  <a:lnTo>
                    <a:pt x="1356" y="1933"/>
                  </a:lnTo>
                  <a:lnTo>
                    <a:pt x="1313" y="1945"/>
                  </a:lnTo>
                  <a:lnTo>
                    <a:pt x="1271" y="1955"/>
                  </a:lnTo>
                  <a:lnTo>
                    <a:pt x="1228" y="1962"/>
                  </a:lnTo>
                  <a:lnTo>
                    <a:pt x="1184" y="1968"/>
                  </a:lnTo>
                  <a:lnTo>
                    <a:pt x="1140" y="1972"/>
                  </a:lnTo>
                  <a:lnTo>
                    <a:pt x="1094" y="1973"/>
                  </a:lnTo>
                  <a:close/>
                  <a:moveTo>
                    <a:pt x="1094" y="0"/>
                  </a:moveTo>
                  <a:lnTo>
                    <a:pt x="1038" y="1"/>
                  </a:lnTo>
                  <a:lnTo>
                    <a:pt x="982" y="5"/>
                  </a:lnTo>
                  <a:lnTo>
                    <a:pt x="928" y="13"/>
                  </a:lnTo>
                  <a:lnTo>
                    <a:pt x="874" y="22"/>
                  </a:lnTo>
                  <a:lnTo>
                    <a:pt x="821" y="34"/>
                  </a:lnTo>
                  <a:lnTo>
                    <a:pt x="769" y="49"/>
                  </a:lnTo>
                  <a:lnTo>
                    <a:pt x="718" y="66"/>
                  </a:lnTo>
                  <a:lnTo>
                    <a:pt x="669" y="86"/>
                  </a:lnTo>
                  <a:lnTo>
                    <a:pt x="620" y="108"/>
                  </a:lnTo>
                  <a:lnTo>
                    <a:pt x="573" y="132"/>
                  </a:lnTo>
                  <a:lnTo>
                    <a:pt x="527" y="159"/>
                  </a:lnTo>
                  <a:lnTo>
                    <a:pt x="482" y="187"/>
                  </a:lnTo>
                  <a:lnTo>
                    <a:pt x="440" y="217"/>
                  </a:lnTo>
                  <a:lnTo>
                    <a:pt x="398" y="249"/>
                  </a:lnTo>
                  <a:lnTo>
                    <a:pt x="359" y="284"/>
                  </a:lnTo>
                  <a:lnTo>
                    <a:pt x="320" y="321"/>
                  </a:lnTo>
                  <a:lnTo>
                    <a:pt x="284" y="358"/>
                  </a:lnTo>
                  <a:lnTo>
                    <a:pt x="250" y="398"/>
                  </a:lnTo>
                  <a:lnTo>
                    <a:pt x="217" y="439"/>
                  </a:lnTo>
                  <a:lnTo>
                    <a:pt x="187" y="483"/>
                  </a:lnTo>
                  <a:lnTo>
                    <a:pt x="158" y="527"/>
                  </a:lnTo>
                  <a:lnTo>
                    <a:pt x="132" y="572"/>
                  </a:lnTo>
                  <a:lnTo>
                    <a:pt x="108" y="620"/>
                  </a:lnTo>
                  <a:lnTo>
                    <a:pt x="85" y="668"/>
                  </a:lnTo>
                  <a:lnTo>
                    <a:pt x="66" y="718"/>
                  </a:lnTo>
                  <a:lnTo>
                    <a:pt x="49" y="769"/>
                  </a:lnTo>
                  <a:lnTo>
                    <a:pt x="35" y="821"/>
                  </a:lnTo>
                  <a:lnTo>
                    <a:pt x="22" y="874"/>
                  </a:lnTo>
                  <a:lnTo>
                    <a:pt x="12" y="928"/>
                  </a:lnTo>
                  <a:lnTo>
                    <a:pt x="6" y="983"/>
                  </a:lnTo>
                  <a:lnTo>
                    <a:pt x="1" y="1038"/>
                  </a:lnTo>
                  <a:lnTo>
                    <a:pt x="0" y="1094"/>
                  </a:lnTo>
                  <a:lnTo>
                    <a:pt x="0" y="1124"/>
                  </a:lnTo>
                  <a:lnTo>
                    <a:pt x="1" y="1153"/>
                  </a:lnTo>
                  <a:lnTo>
                    <a:pt x="3" y="1181"/>
                  </a:lnTo>
                  <a:lnTo>
                    <a:pt x="6" y="1210"/>
                  </a:lnTo>
                  <a:lnTo>
                    <a:pt x="9" y="1239"/>
                  </a:lnTo>
                  <a:lnTo>
                    <a:pt x="13" y="1268"/>
                  </a:lnTo>
                  <a:lnTo>
                    <a:pt x="19" y="1295"/>
                  </a:lnTo>
                  <a:lnTo>
                    <a:pt x="24" y="1323"/>
                  </a:lnTo>
                  <a:lnTo>
                    <a:pt x="30" y="1351"/>
                  </a:lnTo>
                  <a:lnTo>
                    <a:pt x="37" y="1378"/>
                  </a:lnTo>
                  <a:lnTo>
                    <a:pt x="44" y="1405"/>
                  </a:lnTo>
                  <a:lnTo>
                    <a:pt x="53" y="1432"/>
                  </a:lnTo>
                  <a:lnTo>
                    <a:pt x="62" y="1458"/>
                  </a:lnTo>
                  <a:lnTo>
                    <a:pt x="71" y="1484"/>
                  </a:lnTo>
                  <a:lnTo>
                    <a:pt x="82" y="1510"/>
                  </a:lnTo>
                  <a:lnTo>
                    <a:pt x="93" y="1536"/>
                  </a:lnTo>
                  <a:lnTo>
                    <a:pt x="104" y="1560"/>
                  </a:lnTo>
                  <a:lnTo>
                    <a:pt x="117" y="1585"/>
                  </a:lnTo>
                  <a:lnTo>
                    <a:pt x="129" y="1609"/>
                  </a:lnTo>
                  <a:lnTo>
                    <a:pt x="143" y="1634"/>
                  </a:lnTo>
                  <a:lnTo>
                    <a:pt x="157" y="1658"/>
                  </a:lnTo>
                  <a:lnTo>
                    <a:pt x="171" y="1680"/>
                  </a:lnTo>
                  <a:lnTo>
                    <a:pt x="186" y="1703"/>
                  </a:lnTo>
                  <a:lnTo>
                    <a:pt x="201" y="1726"/>
                  </a:lnTo>
                  <a:lnTo>
                    <a:pt x="217" y="1748"/>
                  </a:lnTo>
                  <a:lnTo>
                    <a:pt x="235" y="1770"/>
                  </a:lnTo>
                  <a:lnTo>
                    <a:pt x="252" y="1790"/>
                  </a:lnTo>
                  <a:lnTo>
                    <a:pt x="269" y="1812"/>
                  </a:lnTo>
                  <a:lnTo>
                    <a:pt x="287" y="1831"/>
                  </a:lnTo>
                  <a:lnTo>
                    <a:pt x="306" y="1852"/>
                  </a:lnTo>
                  <a:lnTo>
                    <a:pt x="325" y="1871"/>
                  </a:lnTo>
                  <a:lnTo>
                    <a:pt x="345" y="1890"/>
                  </a:lnTo>
                  <a:lnTo>
                    <a:pt x="1094" y="2765"/>
                  </a:lnTo>
                  <a:lnTo>
                    <a:pt x="1844" y="1890"/>
                  </a:lnTo>
                  <a:lnTo>
                    <a:pt x="1863" y="1871"/>
                  </a:lnTo>
                  <a:lnTo>
                    <a:pt x="1883" y="1852"/>
                  </a:lnTo>
                  <a:lnTo>
                    <a:pt x="1901" y="1831"/>
                  </a:lnTo>
                  <a:lnTo>
                    <a:pt x="1919" y="1812"/>
                  </a:lnTo>
                  <a:lnTo>
                    <a:pt x="1937" y="1790"/>
                  </a:lnTo>
                  <a:lnTo>
                    <a:pt x="1954" y="1770"/>
                  </a:lnTo>
                  <a:lnTo>
                    <a:pt x="1971" y="1748"/>
                  </a:lnTo>
                  <a:lnTo>
                    <a:pt x="1987" y="1726"/>
                  </a:lnTo>
                  <a:lnTo>
                    <a:pt x="2002" y="1703"/>
                  </a:lnTo>
                  <a:lnTo>
                    <a:pt x="2018" y="1680"/>
                  </a:lnTo>
                  <a:lnTo>
                    <a:pt x="2032" y="1658"/>
                  </a:lnTo>
                  <a:lnTo>
                    <a:pt x="2046" y="1634"/>
                  </a:lnTo>
                  <a:lnTo>
                    <a:pt x="2060" y="1609"/>
                  </a:lnTo>
                  <a:lnTo>
                    <a:pt x="2072" y="1585"/>
                  </a:lnTo>
                  <a:lnTo>
                    <a:pt x="2085" y="1560"/>
                  </a:lnTo>
                  <a:lnTo>
                    <a:pt x="2095" y="1536"/>
                  </a:lnTo>
                  <a:lnTo>
                    <a:pt x="2106" y="1510"/>
                  </a:lnTo>
                  <a:lnTo>
                    <a:pt x="2117" y="1484"/>
                  </a:lnTo>
                  <a:lnTo>
                    <a:pt x="2127" y="1458"/>
                  </a:lnTo>
                  <a:lnTo>
                    <a:pt x="2135" y="1432"/>
                  </a:lnTo>
                  <a:lnTo>
                    <a:pt x="2144" y="1405"/>
                  </a:lnTo>
                  <a:lnTo>
                    <a:pt x="2152" y="1378"/>
                  </a:lnTo>
                  <a:lnTo>
                    <a:pt x="2158" y="1351"/>
                  </a:lnTo>
                  <a:lnTo>
                    <a:pt x="2164" y="1323"/>
                  </a:lnTo>
                  <a:lnTo>
                    <a:pt x="2170" y="1295"/>
                  </a:lnTo>
                  <a:lnTo>
                    <a:pt x="2175" y="1268"/>
                  </a:lnTo>
                  <a:lnTo>
                    <a:pt x="2179" y="1239"/>
                  </a:lnTo>
                  <a:lnTo>
                    <a:pt x="2183" y="1210"/>
                  </a:lnTo>
                  <a:lnTo>
                    <a:pt x="2185" y="1181"/>
                  </a:lnTo>
                  <a:lnTo>
                    <a:pt x="2187" y="1153"/>
                  </a:lnTo>
                  <a:lnTo>
                    <a:pt x="2188" y="1124"/>
                  </a:lnTo>
                  <a:lnTo>
                    <a:pt x="2188" y="1094"/>
                  </a:lnTo>
                  <a:lnTo>
                    <a:pt x="2187" y="1038"/>
                  </a:lnTo>
                  <a:lnTo>
                    <a:pt x="2183" y="983"/>
                  </a:lnTo>
                  <a:lnTo>
                    <a:pt x="2176" y="928"/>
                  </a:lnTo>
                  <a:lnTo>
                    <a:pt x="2167" y="874"/>
                  </a:lnTo>
                  <a:lnTo>
                    <a:pt x="2154" y="821"/>
                  </a:lnTo>
                  <a:lnTo>
                    <a:pt x="2140" y="769"/>
                  </a:lnTo>
                  <a:lnTo>
                    <a:pt x="2122" y="718"/>
                  </a:lnTo>
                  <a:lnTo>
                    <a:pt x="2103" y="668"/>
                  </a:lnTo>
                  <a:lnTo>
                    <a:pt x="2080" y="620"/>
                  </a:lnTo>
                  <a:lnTo>
                    <a:pt x="2056" y="572"/>
                  </a:lnTo>
                  <a:lnTo>
                    <a:pt x="2031" y="527"/>
                  </a:lnTo>
                  <a:lnTo>
                    <a:pt x="2001" y="483"/>
                  </a:lnTo>
                  <a:lnTo>
                    <a:pt x="1971" y="439"/>
                  </a:lnTo>
                  <a:lnTo>
                    <a:pt x="1939" y="398"/>
                  </a:lnTo>
                  <a:lnTo>
                    <a:pt x="1904" y="358"/>
                  </a:lnTo>
                  <a:lnTo>
                    <a:pt x="1869" y="321"/>
                  </a:lnTo>
                  <a:lnTo>
                    <a:pt x="1830" y="284"/>
                  </a:lnTo>
                  <a:lnTo>
                    <a:pt x="1791" y="249"/>
                  </a:lnTo>
                  <a:lnTo>
                    <a:pt x="1749" y="217"/>
                  </a:lnTo>
                  <a:lnTo>
                    <a:pt x="1707" y="187"/>
                  </a:lnTo>
                  <a:lnTo>
                    <a:pt x="1661" y="159"/>
                  </a:lnTo>
                  <a:lnTo>
                    <a:pt x="1616" y="132"/>
                  </a:lnTo>
                  <a:lnTo>
                    <a:pt x="1568" y="108"/>
                  </a:lnTo>
                  <a:lnTo>
                    <a:pt x="1520" y="86"/>
                  </a:lnTo>
                  <a:lnTo>
                    <a:pt x="1470" y="66"/>
                  </a:lnTo>
                  <a:lnTo>
                    <a:pt x="1419" y="49"/>
                  </a:lnTo>
                  <a:lnTo>
                    <a:pt x="1367" y="34"/>
                  </a:lnTo>
                  <a:lnTo>
                    <a:pt x="1315" y="22"/>
                  </a:lnTo>
                  <a:lnTo>
                    <a:pt x="1261" y="13"/>
                  </a:lnTo>
                  <a:lnTo>
                    <a:pt x="1207" y="5"/>
                  </a:lnTo>
                  <a:lnTo>
                    <a:pt x="1150" y="1"/>
                  </a:lnTo>
                  <a:lnTo>
                    <a:pt x="10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alibri" panose="020F050202020403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002495" y="4635578"/>
            <a:ext cx="704813" cy="557149"/>
            <a:chOff x="2190750" y="2135188"/>
            <a:chExt cx="1157288" cy="868362"/>
          </a:xfrm>
        </p:grpSpPr>
        <p:sp>
          <p:nvSpPr>
            <p:cNvPr id="24" name="Freeform 40"/>
            <p:cNvSpPr>
              <a:spLocks noEditPoints="1"/>
            </p:cNvSpPr>
            <p:nvPr/>
          </p:nvSpPr>
          <p:spPr bwMode="auto">
            <a:xfrm>
              <a:off x="2190750" y="2368550"/>
              <a:ext cx="628650" cy="635000"/>
            </a:xfrm>
            <a:custGeom>
              <a:avLst/>
              <a:gdLst>
                <a:gd name="T0" fmla="*/ 2064 w 2376"/>
                <a:gd name="T1" fmla="*/ 1136 h 2398"/>
                <a:gd name="T2" fmla="*/ 1944 w 2376"/>
                <a:gd name="T3" fmla="*/ 752 h 2398"/>
                <a:gd name="T4" fmla="*/ 1846 w 2376"/>
                <a:gd name="T5" fmla="*/ 617 h 2398"/>
                <a:gd name="T6" fmla="*/ 1499 w 2376"/>
                <a:gd name="T7" fmla="*/ 377 h 2398"/>
                <a:gd name="T8" fmla="*/ 1342 w 2376"/>
                <a:gd name="T9" fmla="*/ 0 h 2398"/>
                <a:gd name="T10" fmla="*/ 917 w 2376"/>
                <a:gd name="T11" fmla="*/ 364 h 2398"/>
                <a:gd name="T12" fmla="*/ 359 w 2376"/>
                <a:gd name="T13" fmla="*/ 319 h 2398"/>
                <a:gd name="T14" fmla="*/ 454 w 2376"/>
                <a:gd name="T15" fmla="*/ 717 h 2398"/>
                <a:gd name="T16" fmla="*/ 314 w 2376"/>
                <a:gd name="T17" fmla="*/ 1116 h 2398"/>
                <a:gd name="T18" fmla="*/ 310 w 2376"/>
                <a:gd name="T19" fmla="*/ 1199 h 2398"/>
                <a:gd name="T20" fmla="*/ 314 w 2376"/>
                <a:gd name="T21" fmla="*/ 1282 h 2398"/>
                <a:gd name="T22" fmla="*/ 454 w 2376"/>
                <a:gd name="T23" fmla="*/ 1680 h 2398"/>
                <a:gd name="T24" fmla="*/ 359 w 2376"/>
                <a:gd name="T25" fmla="*/ 2077 h 2398"/>
                <a:gd name="T26" fmla="*/ 917 w 2376"/>
                <a:gd name="T27" fmla="*/ 2034 h 2398"/>
                <a:gd name="T28" fmla="*/ 1342 w 2376"/>
                <a:gd name="T29" fmla="*/ 2398 h 2398"/>
                <a:gd name="T30" fmla="*/ 1499 w 2376"/>
                <a:gd name="T31" fmla="*/ 2019 h 2398"/>
                <a:gd name="T32" fmla="*/ 1846 w 2376"/>
                <a:gd name="T33" fmla="*/ 1779 h 2398"/>
                <a:gd name="T34" fmla="*/ 1944 w 2376"/>
                <a:gd name="T35" fmla="*/ 1645 h 2398"/>
                <a:gd name="T36" fmla="*/ 2064 w 2376"/>
                <a:gd name="T37" fmla="*/ 1261 h 2398"/>
                <a:gd name="T38" fmla="*/ 1188 w 2376"/>
                <a:gd name="T39" fmla="*/ 1804 h 2398"/>
                <a:gd name="T40" fmla="*/ 1066 w 2376"/>
                <a:gd name="T41" fmla="*/ 1792 h 2398"/>
                <a:gd name="T42" fmla="*/ 952 w 2376"/>
                <a:gd name="T43" fmla="*/ 1757 h 2398"/>
                <a:gd name="T44" fmla="*/ 849 w 2376"/>
                <a:gd name="T45" fmla="*/ 1701 h 2398"/>
                <a:gd name="T46" fmla="*/ 760 w 2376"/>
                <a:gd name="T47" fmla="*/ 1627 h 2398"/>
                <a:gd name="T48" fmla="*/ 685 w 2376"/>
                <a:gd name="T49" fmla="*/ 1537 h 2398"/>
                <a:gd name="T50" fmla="*/ 630 w 2376"/>
                <a:gd name="T51" fmla="*/ 1434 h 2398"/>
                <a:gd name="T52" fmla="*/ 594 w 2376"/>
                <a:gd name="T53" fmla="*/ 1321 h 2398"/>
                <a:gd name="T54" fmla="*/ 582 w 2376"/>
                <a:gd name="T55" fmla="*/ 1199 h 2398"/>
                <a:gd name="T56" fmla="*/ 594 w 2376"/>
                <a:gd name="T57" fmla="*/ 1077 h 2398"/>
                <a:gd name="T58" fmla="*/ 630 w 2376"/>
                <a:gd name="T59" fmla="*/ 963 h 2398"/>
                <a:gd name="T60" fmla="*/ 685 w 2376"/>
                <a:gd name="T61" fmla="*/ 859 h 2398"/>
                <a:gd name="T62" fmla="*/ 760 w 2376"/>
                <a:gd name="T63" fmla="*/ 770 h 2398"/>
                <a:gd name="T64" fmla="*/ 849 w 2376"/>
                <a:gd name="T65" fmla="*/ 695 h 2398"/>
                <a:gd name="T66" fmla="*/ 952 w 2376"/>
                <a:gd name="T67" fmla="*/ 640 h 2398"/>
                <a:gd name="T68" fmla="*/ 1066 w 2376"/>
                <a:gd name="T69" fmla="*/ 605 h 2398"/>
                <a:gd name="T70" fmla="*/ 1188 w 2376"/>
                <a:gd name="T71" fmla="*/ 592 h 2398"/>
                <a:gd name="T72" fmla="*/ 1310 w 2376"/>
                <a:gd name="T73" fmla="*/ 605 h 2398"/>
                <a:gd name="T74" fmla="*/ 1424 w 2376"/>
                <a:gd name="T75" fmla="*/ 640 h 2398"/>
                <a:gd name="T76" fmla="*/ 1527 w 2376"/>
                <a:gd name="T77" fmla="*/ 695 h 2398"/>
                <a:gd name="T78" fmla="*/ 1616 w 2376"/>
                <a:gd name="T79" fmla="*/ 770 h 2398"/>
                <a:gd name="T80" fmla="*/ 1691 w 2376"/>
                <a:gd name="T81" fmla="*/ 859 h 2398"/>
                <a:gd name="T82" fmla="*/ 1747 w 2376"/>
                <a:gd name="T83" fmla="*/ 963 h 2398"/>
                <a:gd name="T84" fmla="*/ 1781 w 2376"/>
                <a:gd name="T85" fmla="*/ 1077 h 2398"/>
                <a:gd name="T86" fmla="*/ 1794 w 2376"/>
                <a:gd name="T87" fmla="*/ 1199 h 2398"/>
                <a:gd name="T88" fmla="*/ 1781 w 2376"/>
                <a:gd name="T89" fmla="*/ 1321 h 2398"/>
                <a:gd name="T90" fmla="*/ 1747 w 2376"/>
                <a:gd name="T91" fmla="*/ 1434 h 2398"/>
                <a:gd name="T92" fmla="*/ 1691 w 2376"/>
                <a:gd name="T93" fmla="*/ 1537 h 2398"/>
                <a:gd name="T94" fmla="*/ 1616 w 2376"/>
                <a:gd name="T95" fmla="*/ 1627 h 2398"/>
                <a:gd name="T96" fmla="*/ 1527 w 2376"/>
                <a:gd name="T97" fmla="*/ 1701 h 2398"/>
                <a:gd name="T98" fmla="*/ 1424 w 2376"/>
                <a:gd name="T99" fmla="*/ 1757 h 2398"/>
                <a:gd name="T100" fmla="*/ 1310 w 2376"/>
                <a:gd name="T101" fmla="*/ 1792 h 2398"/>
                <a:gd name="T102" fmla="*/ 1188 w 2376"/>
                <a:gd name="T103" fmla="*/ 1804 h 2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76" h="2398">
                  <a:moveTo>
                    <a:pt x="2066" y="1199"/>
                  </a:moveTo>
                  <a:lnTo>
                    <a:pt x="2066" y="1177"/>
                  </a:lnTo>
                  <a:lnTo>
                    <a:pt x="2065" y="1156"/>
                  </a:lnTo>
                  <a:lnTo>
                    <a:pt x="2064" y="1136"/>
                  </a:lnTo>
                  <a:lnTo>
                    <a:pt x="2061" y="1116"/>
                  </a:lnTo>
                  <a:lnTo>
                    <a:pt x="2376" y="974"/>
                  </a:lnTo>
                  <a:lnTo>
                    <a:pt x="2281" y="681"/>
                  </a:lnTo>
                  <a:lnTo>
                    <a:pt x="1944" y="752"/>
                  </a:lnTo>
                  <a:lnTo>
                    <a:pt x="1921" y="717"/>
                  </a:lnTo>
                  <a:lnTo>
                    <a:pt x="1897" y="682"/>
                  </a:lnTo>
                  <a:lnTo>
                    <a:pt x="1873" y="649"/>
                  </a:lnTo>
                  <a:lnTo>
                    <a:pt x="1846" y="617"/>
                  </a:lnTo>
                  <a:lnTo>
                    <a:pt x="2017" y="319"/>
                  </a:lnTo>
                  <a:lnTo>
                    <a:pt x="1768" y="137"/>
                  </a:lnTo>
                  <a:lnTo>
                    <a:pt x="1538" y="393"/>
                  </a:lnTo>
                  <a:lnTo>
                    <a:pt x="1499" y="377"/>
                  </a:lnTo>
                  <a:lnTo>
                    <a:pt x="1459" y="364"/>
                  </a:lnTo>
                  <a:lnTo>
                    <a:pt x="1420" y="352"/>
                  </a:lnTo>
                  <a:lnTo>
                    <a:pt x="1379" y="342"/>
                  </a:lnTo>
                  <a:lnTo>
                    <a:pt x="1342" y="0"/>
                  </a:lnTo>
                  <a:lnTo>
                    <a:pt x="1033" y="0"/>
                  </a:lnTo>
                  <a:lnTo>
                    <a:pt x="998" y="342"/>
                  </a:lnTo>
                  <a:lnTo>
                    <a:pt x="956" y="352"/>
                  </a:lnTo>
                  <a:lnTo>
                    <a:pt x="917" y="364"/>
                  </a:lnTo>
                  <a:lnTo>
                    <a:pt x="878" y="377"/>
                  </a:lnTo>
                  <a:lnTo>
                    <a:pt x="838" y="393"/>
                  </a:lnTo>
                  <a:lnTo>
                    <a:pt x="608" y="137"/>
                  </a:lnTo>
                  <a:lnTo>
                    <a:pt x="359" y="319"/>
                  </a:lnTo>
                  <a:lnTo>
                    <a:pt x="530" y="617"/>
                  </a:lnTo>
                  <a:lnTo>
                    <a:pt x="504" y="649"/>
                  </a:lnTo>
                  <a:lnTo>
                    <a:pt x="478" y="682"/>
                  </a:lnTo>
                  <a:lnTo>
                    <a:pt x="454" y="717"/>
                  </a:lnTo>
                  <a:lnTo>
                    <a:pt x="432" y="752"/>
                  </a:lnTo>
                  <a:lnTo>
                    <a:pt x="95" y="681"/>
                  </a:lnTo>
                  <a:lnTo>
                    <a:pt x="0" y="974"/>
                  </a:lnTo>
                  <a:lnTo>
                    <a:pt x="314" y="1116"/>
                  </a:lnTo>
                  <a:lnTo>
                    <a:pt x="313" y="1136"/>
                  </a:lnTo>
                  <a:lnTo>
                    <a:pt x="311" y="1156"/>
                  </a:lnTo>
                  <a:lnTo>
                    <a:pt x="310" y="1177"/>
                  </a:lnTo>
                  <a:lnTo>
                    <a:pt x="310" y="1199"/>
                  </a:lnTo>
                  <a:lnTo>
                    <a:pt x="310" y="1219"/>
                  </a:lnTo>
                  <a:lnTo>
                    <a:pt x="311" y="1240"/>
                  </a:lnTo>
                  <a:lnTo>
                    <a:pt x="313" y="1261"/>
                  </a:lnTo>
                  <a:lnTo>
                    <a:pt x="314" y="1282"/>
                  </a:lnTo>
                  <a:lnTo>
                    <a:pt x="0" y="1422"/>
                  </a:lnTo>
                  <a:lnTo>
                    <a:pt x="95" y="1715"/>
                  </a:lnTo>
                  <a:lnTo>
                    <a:pt x="432" y="1645"/>
                  </a:lnTo>
                  <a:lnTo>
                    <a:pt x="454" y="1680"/>
                  </a:lnTo>
                  <a:lnTo>
                    <a:pt x="478" y="1714"/>
                  </a:lnTo>
                  <a:lnTo>
                    <a:pt x="504" y="1747"/>
                  </a:lnTo>
                  <a:lnTo>
                    <a:pt x="530" y="1779"/>
                  </a:lnTo>
                  <a:lnTo>
                    <a:pt x="359" y="2077"/>
                  </a:lnTo>
                  <a:lnTo>
                    <a:pt x="608" y="2259"/>
                  </a:lnTo>
                  <a:lnTo>
                    <a:pt x="838" y="2004"/>
                  </a:lnTo>
                  <a:lnTo>
                    <a:pt x="878" y="2019"/>
                  </a:lnTo>
                  <a:lnTo>
                    <a:pt x="917" y="2034"/>
                  </a:lnTo>
                  <a:lnTo>
                    <a:pt x="956" y="2045"/>
                  </a:lnTo>
                  <a:lnTo>
                    <a:pt x="998" y="2055"/>
                  </a:lnTo>
                  <a:lnTo>
                    <a:pt x="1033" y="2398"/>
                  </a:lnTo>
                  <a:lnTo>
                    <a:pt x="1342" y="2398"/>
                  </a:lnTo>
                  <a:lnTo>
                    <a:pt x="1379" y="2055"/>
                  </a:lnTo>
                  <a:lnTo>
                    <a:pt x="1420" y="2045"/>
                  </a:lnTo>
                  <a:lnTo>
                    <a:pt x="1459" y="2034"/>
                  </a:lnTo>
                  <a:lnTo>
                    <a:pt x="1499" y="2019"/>
                  </a:lnTo>
                  <a:lnTo>
                    <a:pt x="1538" y="2004"/>
                  </a:lnTo>
                  <a:lnTo>
                    <a:pt x="1768" y="2259"/>
                  </a:lnTo>
                  <a:lnTo>
                    <a:pt x="2017" y="2077"/>
                  </a:lnTo>
                  <a:lnTo>
                    <a:pt x="1846" y="1779"/>
                  </a:lnTo>
                  <a:lnTo>
                    <a:pt x="1873" y="1747"/>
                  </a:lnTo>
                  <a:lnTo>
                    <a:pt x="1897" y="1714"/>
                  </a:lnTo>
                  <a:lnTo>
                    <a:pt x="1921" y="1680"/>
                  </a:lnTo>
                  <a:lnTo>
                    <a:pt x="1944" y="1645"/>
                  </a:lnTo>
                  <a:lnTo>
                    <a:pt x="2281" y="1715"/>
                  </a:lnTo>
                  <a:lnTo>
                    <a:pt x="2376" y="1422"/>
                  </a:lnTo>
                  <a:lnTo>
                    <a:pt x="2061" y="1282"/>
                  </a:lnTo>
                  <a:lnTo>
                    <a:pt x="2064" y="1261"/>
                  </a:lnTo>
                  <a:lnTo>
                    <a:pt x="2065" y="1240"/>
                  </a:lnTo>
                  <a:lnTo>
                    <a:pt x="2066" y="1219"/>
                  </a:lnTo>
                  <a:lnTo>
                    <a:pt x="2066" y="1199"/>
                  </a:lnTo>
                  <a:close/>
                  <a:moveTo>
                    <a:pt x="1188" y="1804"/>
                  </a:moveTo>
                  <a:lnTo>
                    <a:pt x="1157" y="1803"/>
                  </a:lnTo>
                  <a:lnTo>
                    <a:pt x="1126" y="1801"/>
                  </a:lnTo>
                  <a:lnTo>
                    <a:pt x="1096" y="1797"/>
                  </a:lnTo>
                  <a:lnTo>
                    <a:pt x="1066" y="1792"/>
                  </a:lnTo>
                  <a:lnTo>
                    <a:pt x="1037" y="1785"/>
                  </a:lnTo>
                  <a:lnTo>
                    <a:pt x="1008" y="1777"/>
                  </a:lnTo>
                  <a:lnTo>
                    <a:pt x="980" y="1768"/>
                  </a:lnTo>
                  <a:lnTo>
                    <a:pt x="952" y="1757"/>
                  </a:lnTo>
                  <a:lnTo>
                    <a:pt x="925" y="1745"/>
                  </a:lnTo>
                  <a:lnTo>
                    <a:pt x="899" y="1731"/>
                  </a:lnTo>
                  <a:lnTo>
                    <a:pt x="874" y="1716"/>
                  </a:lnTo>
                  <a:lnTo>
                    <a:pt x="849" y="1701"/>
                  </a:lnTo>
                  <a:lnTo>
                    <a:pt x="825" y="1684"/>
                  </a:lnTo>
                  <a:lnTo>
                    <a:pt x="803" y="1667"/>
                  </a:lnTo>
                  <a:lnTo>
                    <a:pt x="780" y="1646"/>
                  </a:lnTo>
                  <a:lnTo>
                    <a:pt x="760" y="1627"/>
                  </a:lnTo>
                  <a:lnTo>
                    <a:pt x="740" y="1606"/>
                  </a:lnTo>
                  <a:lnTo>
                    <a:pt x="721" y="1584"/>
                  </a:lnTo>
                  <a:lnTo>
                    <a:pt x="702" y="1561"/>
                  </a:lnTo>
                  <a:lnTo>
                    <a:pt x="685" y="1537"/>
                  </a:lnTo>
                  <a:lnTo>
                    <a:pt x="670" y="1512"/>
                  </a:lnTo>
                  <a:lnTo>
                    <a:pt x="656" y="1487"/>
                  </a:lnTo>
                  <a:lnTo>
                    <a:pt x="641" y="1461"/>
                  </a:lnTo>
                  <a:lnTo>
                    <a:pt x="630" y="1434"/>
                  </a:lnTo>
                  <a:lnTo>
                    <a:pt x="619" y="1407"/>
                  </a:lnTo>
                  <a:lnTo>
                    <a:pt x="609" y="1378"/>
                  </a:lnTo>
                  <a:lnTo>
                    <a:pt x="601" y="1350"/>
                  </a:lnTo>
                  <a:lnTo>
                    <a:pt x="594" y="1321"/>
                  </a:lnTo>
                  <a:lnTo>
                    <a:pt x="589" y="1290"/>
                  </a:lnTo>
                  <a:lnTo>
                    <a:pt x="586" y="1261"/>
                  </a:lnTo>
                  <a:lnTo>
                    <a:pt x="583" y="1230"/>
                  </a:lnTo>
                  <a:lnTo>
                    <a:pt x="582" y="1199"/>
                  </a:lnTo>
                  <a:lnTo>
                    <a:pt x="583" y="1167"/>
                  </a:lnTo>
                  <a:lnTo>
                    <a:pt x="586" y="1136"/>
                  </a:lnTo>
                  <a:lnTo>
                    <a:pt x="589" y="1106"/>
                  </a:lnTo>
                  <a:lnTo>
                    <a:pt x="594" y="1077"/>
                  </a:lnTo>
                  <a:lnTo>
                    <a:pt x="601" y="1047"/>
                  </a:lnTo>
                  <a:lnTo>
                    <a:pt x="609" y="1018"/>
                  </a:lnTo>
                  <a:lnTo>
                    <a:pt x="619" y="990"/>
                  </a:lnTo>
                  <a:lnTo>
                    <a:pt x="630" y="963"/>
                  </a:lnTo>
                  <a:lnTo>
                    <a:pt x="641" y="935"/>
                  </a:lnTo>
                  <a:lnTo>
                    <a:pt x="656" y="909"/>
                  </a:lnTo>
                  <a:lnTo>
                    <a:pt x="670" y="884"/>
                  </a:lnTo>
                  <a:lnTo>
                    <a:pt x="685" y="859"/>
                  </a:lnTo>
                  <a:lnTo>
                    <a:pt x="702" y="835"/>
                  </a:lnTo>
                  <a:lnTo>
                    <a:pt x="721" y="813"/>
                  </a:lnTo>
                  <a:lnTo>
                    <a:pt x="740" y="792"/>
                  </a:lnTo>
                  <a:lnTo>
                    <a:pt x="760" y="770"/>
                  </a:lnTo>
                  <a:lnTo>
                    <a:pt x="780" y="750"/>
                  </a:lnTo>
                  <a:lnTo>
                    <a:pt x="803" y="731"/>
                  </a:lnTo>
                  <a:lnTo>
                    <a:pt x="825" y="713"/>
                  </a:lnTo>
                  <a:lnTo>
                    <a:pt x="849" y="695"/>
                  </a:lnTo>
                  <a:lnTo>
                    <a:pt x="874" y="680"/>
                  </a:lnTo>
                  <a:lnTo>
                    <a:pt x="899" y="666"/>
                  </a:lnTo>
                  <a:lnTo>
                    <a:pt x="925" y="653"/>
                  </a:lnTo>
                  <a:lnTo>
                    <a:pt x="952" y="640"/>
                  </a:lnTo>
                  <a:lnTo>
                    <a:pt x="980" y="629"/>
                  </a:lnTo>
                  <a:lnTo>
                    <a:pt x="1008" y="619"/>
                  </a:lnTo>
                  <a:lnTo>
                    <a:pt x="1037" y="611"/>
                  </a:lnTo>
                  <a:lnTo>
                    <a:pt x="1066" y="605"/>
                  </a:lnTo>
                  <a:lnTo>
                    <a:pt x="1096" y="599"/>
                  </a:lnTo>
                  <a:lnTo>
                    <a:pt x="1126" y="596"/>
                  </a:lnTo>
                  <a:lnTo>
                    <a:pt x="1157" y="593"/>
                  </a:lnTo>
                  <a:lnTo>
                    <a:pt x="1188" y="592"/>
                  </a:lnTo>
                  <a:lnTo>
                    <a:pt x="1220" y="593"/>
                  </a:lnTo>
                  <a:lnTo>
                    <a:pt x="1250" y="596"/>
                  </a:lnTo>
                  <a:lnTo>
                    <a:pt x="1280" y="599"/>
                  </a:lnTo>
                  <a:lnTo>
                    <a:pt x="1310" y="605"/>
                  </a:lnTo>
                  <a:lnTo>
                    <a:pt x="1339" y="611"/>
                  </a:lnTo>
                  <a:lnTo>
                    <a:pt x="1368" y="619"/>
                  </a:lnTo>
                  <a:lnTo>
                    <a:pt x="1396" y="629"/>
                  </a:lnTo>
                  <a:lnTo>
                    <a:pt x="1424" y="640"/>
                  </a:lnTo>
                  <a:lnTo>
                    <a:pt x="1451" y="653"/>
                  </a:lnTo>
                  <a:lnTo>
                    <a:pt x="1477" y="666"/>
                  </a:lnTo>
                  <a:lnTo>
                    <a:pt x="1502" y="680"/>
                  </a:lnTo>
                  <a:lnTo>
                    <a:pt x="1527" y="695"/>
                  </a:lnTo>
                  <a:lnTo>
                    <a:pt x="1551" y="713"/>
                  </a:lnTo>
                  <a:lnTo>
                    <a:pt x="1573" y="731"/>
                  </a:lnTo>
                  <a:lnTo>
                    <a:pt x="1596" y="750"/>
                  </a:lnTo>
                  <a:lnTo>
                    <a:pt x="1616" y="770"/>
                  </a:lnTo>
                  <a:lnTo>
                    <a:pt x="1636" y="792"/>
                  </a:lnTo>
                  <a:lnTo>
                    <a:pt x="1655" y="813"/>
                  </a:lnTo>
                  <a:lnTo>
                    <a:pt x="1673" y="835"/>
                  </a:lnTo>
                  <a:lnTo>
                    <a:pt x="1691" y="859"/>
                  </a:lnTo>
                  <a:lnTo>
                    <a:pt x="1706" y="884"/>
                  </a:lnTo>
                  <a:lnTo>
                    <a:pt x="1721" y="909"/>
                  </a:lnTo>
                  <a:lnTo>
                    <a:pt x="1734" y="935"/>
                  </a:lnTo>
                  <a:lnTo>
                    <a:pt x="1747" y="963"/>
                  </a:lnTo>
                  <a:lnTo>
                    <a:pt x="1757" y="990"/>
                  </a:lnTo>
                  <a:lnTo>
                    <a:pt x="1767" y="1018"/>
                  </a:lnTo>
                  <a:lnTo>
                    <a:pt x="1775" y="1047"/>
                  </a:lnTo>
                  <a:lnTo>
                    <a:pt x="1781" y="1077"/>
                  </a:lnTo>
                  <a:lnTo>
                    <a:pt x="1787" y="1106"/>
                  </a:lnTo>
                  <a:lnTo>
                    <a:pt x="1791" y="1136"/>
                  </a:lnTo>
                  <a:lnTo>
                    <a:pt x="1793" y="1167"/>
                  </a:lnTo>
                  <a:lnTo>
                    <a:pt x="1794" y="1199"/>
                  </a:lnTo>
                  <a:lnTo>
                    <a:pt x="1793" y="1230"/>
                  </a:lnTo>
                  <a:lnTo>
                    <a:pt x="1791" y="1261"/>
                  </a:lnTo>
                  <a:lnTo>
                    <a:pt x="1787" y="1290"/>
                  </a:lnTo>
                  <a:lnTo>
                    <a:pt x="1781" y="1321"/>
                  </a:lnTo>
                  <a:lnTo>
                    <a:pt x="1775" y="1350"/>
                  </a:lnTo>
                  <a:lnTo>
                    <a:pt x="1767" y="1378"/>
                  </a:lnTo>
                  <a:lnTo>
                    <a:pt x="1757" y="1407"/>
                  </a:lnTo>
                  <a:lnTo>
                    <a:pt x="1747" y="1434"/>
                  </a:lnTo>
                  <a:lnTo>
                    <a:pt x="1734" y="1461"/>
                  </a:lnTo>
                  <a:lnTo>
                    <a:pt x="1721" y="1487"/>
                  </a:lnTo>
                  <a:lnTo>
                    <a:pt x="1706" y="1512"/>
                  </a:lnTo>
                  <a:lnTo>
                    <a:pt x="1691" y="1537"/>
                  </a:lnTo>
                  <a:lnTo>
                    <a:pt x="1673" y="1561"/>
                  </a:lnTo>
                  <a:lnTo>
                    <a:pt x="1655" y="1584"/>
                  </a:lnTo>
                  <a:lnTo>
                    <a:pt x="1636" y="1606"/>
                  </a:lnTo>
                  <a:lnTo>
                    <a:pt x="1616" y="1627"/>
                  </a:lnTo>
                  <a:lnTo>
                    <a:pt x="1596" y="1646"/>
                  </a:lnTo>
                  <a:lnTo>
                    <a:pt x="1573" y="1667"/>
                  </a:lnTo>
                  <a:lnTo>
                    <a:pt x="1551" y="1684"/>
                  </a:lnTo>
                  <a:lnTo>
                    <a:pt x="1527" y="1701"/>
                  </a:lnTo>
                  <a:lnTo>
                    <a:pt x="1502" y="1716"/>
                  </a:lnTo>
                  <a:lnTo>
                    <a:pt x="1477" y="1731"/>
                  </a:lnTo>
                  <a:lnTo>
                    <a:pt x="1451" y="1745"/>
                  </a:lnTo>
                  <a:lnTo>
                    <a:pt x="1424" y="1757"/>
                  </a:lnTo>
                  <a:lnTo>
                    <a:pt x="1396" y="1768"/>
                  </a:lnTo>
                  <a:lnTo>
                    <a:pt x="1368" y="1777"/>
                  </a:lnTo>
                  <a:lnTo>
                    <a:pt x="1339" y="1785"/>
                  </a:lnTo>
                  <a:lnTo>
                    <a:pt x="1310" y="1792"/>
                  </a:lnTo>
                  <a:lnTo>
                    <a:pt x="1280" y="1797"/>
                  </a:lnTo>
                  <a:lnTo>
                    <a:pt x="1250" y="1801"/>
                  </a:lnTo>
                  <a:lnTo>
                    <a:pt x="1220" y="1803"/>
                  </a:lnTo>
                  <a:lnTo>
                    <a:pt x="1188" y="180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alibri" panose="020F0502020204030204" pitchFamily="34" charset="0"/>
              </a:endParaRPr>
            </a:p>
          </p:txBody>
        </p:sp>
        <p:sp>
          <p:nvSpPr>
            <p:cNvPr id="25" name="Freeform 41"/>
            <p:cNvSpPr>
              <a:spLocks noEditPoints="1"/>
            </p:cNvSpPr>
            <p:nvPr/>
          </p:nvSpPr>
          <p:spPr bwMode="auto">
            <a:xfrm>
              <a:off x="2676525" y="2135188"/>
              <a:ext cx="501650" cy="496888"/>
            </a:xfrm>
            <a:custGeom>
              <a:avLst/>
              <a:gdLst>
                <a:gd name="T0" fmla="*/ 1618 w 1892"/>
                <a:gd name="T1" fmla="*/ 1108 h 1876"/>
                <a:gd name="T2" fmla="*/ 1623 w 1892"/>
                <a:gd name="T3" fmla="*/ 791 h 1876"/>
                <a:gd name="T4" fmla="*/ 1583 w 1892"/>
                <a:gd name="T5" fmla="*/ 665 h 1876"/>
                <a:gd name="T6" fmla="*/ 1382 w 1892"/>
                <a:gd name="T7" fmla="*/ 400 h 1876"/>
                <a:gd name="T8" fmla="*/ 1358 w 1892"/>
                <a:gd name="T9" fmla="*/ 77 h 1876"/>
                <a:gd name="T10" fmla="*/ 949 w 1892"/>
                <a:gd name="T11" fmla="*/ 245 h 1876"/>
                <a:gd name="T12" fmla="*/ 543 w 1892"/>
                <a:gd name="T13" fmla="*/ 74 h 1876"/>
                <a:gd name="T14" fmla="*/ 515 w 1892"/>
                <a:gd name="T15" fmla="*/ 395 h 1876"/>
                <a:gd name="T16" fmla="*/ 312 w 1892"/>
                <a:gd name="T17" fmla="*/ 659 h 1876"/>
                <a:gd name="T18" fmla="*/ 288 w 1892"/>
                <a:gd name="T19" fmla="*/ 721 h 1876"/>
                <a:gd name="T20" fmla="*/ 271 w 1892"/>
                <a:gd name="T21" fmla="*/ 784 h 1876"/>
                <a:gd name="T22" fmla="*/ 278 w 1892"/>
                <a:gd name="T23" fmla="*/ 1117 h 1876"/>
                <a:gd name="T24" fmla="*/ 107 w 1892"/>
                <a:gd name="T25" fmla="*/ 1392 h 1876"/>
                <a:gd name="T26" fmla="*/ 537 w 1892"/>
                <a:gd name="T27" fmla="*/ 1496 h 1876"/>
                <a:gd name="T28" fmla="*/ 766 w 1892"/>
                <a:gd name="T29" fmla="*/ 1875 h 1876"/>
                <a:gd name="T30" fmla="*/ 976 w 1892"/>
                <a:gd name="T31" fmla="*/ 1630 h 1876"/>
                <a:gd name="T32" fmla="*/ 1295 w 1892"/>
                <a:gd name="T33" fmla="*/ 1536 h 1876"/>
                <a:gd name="T34" fmla="*/ 1402 w 1892"/>
                <a:gd name="T35" fmla="*/ 1459 h 1876"/>
                <a:gd name="T36" fmla="*/ 1587 w 1892"/>
                <a:gd name="T37" fmla="*/ 1202 h 1876"/>
                <a:gd name="T38" fmla="*/ 797 w 1892"/>
                <a:gd name="T39" fmla="*/ 1392 h 1876"/>
                <a:gd name="T40" fmla="*/ 708 w 1892"/>
                <a:gd name="T41" fmla="*/ 1352 h 1876"/>
                <a:gd name="T42" fmla="*/ 632 w 1892"/>
                <a:gd name="T43" fmla="*/ 1298 h 1876"/>
                <a:gd name="T44" fmla="*/ 569 w 1892"/>
                <a:gd name="T45" fmla="*/ 1230 h 1876"/>
                <a:gd name="T46" fmla="*/ 519 w 1892"/>
                <a:gd name="T47" fmla="*/ 1153 h 1876"/>
                <a:gd name="T48" fmla="*/ 486 w 1892"/>
                <a:gd name="T49" fmla="*/ 1067 h 1876"/>
                <a:gd name="T50" fmla="*/ 470 w 1892"/>
                <a:gd name="T51" fmla="*/ 976 h 1876"/>
                <a:gd name="T52" fmla="*/ 471 w 1892"/>
                <a:gd name="T53" fmla="*/ 882 h 1876"/>
                <a:gd name="T54" fmla="*/ 493 w 1892"/>
                <a:gd name="T55" fmla="*/ 788 h 1876"/>
                <a:gd name="T56" fmla="*/ 532 w 1892"/>
                <a:gd name="T57" fmla="*/ 699 h 1876"/>
                <a:gd name="T58" fmla="*/ 586 w 1892"/>
                <a:gd name="T59" fmla="*/ 623 h 1876"/>
                <a:gd name="T60" fmla="*/ 654 w 1892"/>
                <a:gd name="T61" fmla="*/ 559 h 1876"/>
                <a:gd name="T62" fmla="*/ 731 w 1892"/>
                <a:gd name="T63" fmla="*/ 511 h 1876"/>
                <a:gd name="T64" fmla="*/ 817 w 1892"/>
                <a:gd name="T65" fmla="*/ 477 h 1876"/>
                <a:gd name="T66" fmla="*/ 908 w 1892"/>
                <a:gd name="T67" fmla="*/ 461 h 1876"/>
                <a:gd name="T68" fmla="*/ 1002 w 1892"/>
                <a:gd name="T69" fmla="*/ 463 h 1876"/>
                <a:gd name="T70" fmla="*/ 1096 w 1892"/>
                <a:gd name="T71" fmla="*/ 483 h 1876"/>
                <a:gd name="T72" fmla="*/ 1185 w 1892"/>
                <a:gd name="T73" fmla="*/ 524 h 1876"/>
                <a:gd name="T74" fmla="*/ 1261 w 1892"/>
                <a:gd name="T75" fmla="*/ 578 h 1876"/>
                <a:gd name="T76" fmla="*/ 1325 w 1892"/>
                <a:gd name="T77" fmla="*/ 645 h 1876"/>
                <a:gd name="T78" fmla="*/ 1374 w 1892"/>
                <a:gd name="T79" fmla="*/ 723 h 1876"/>
                <a:gd name="T80" fmla="*/ 1407 w 1892"/>
                <a:gd name="T81" fmla="*/ 809 h 1876"/>
                <a:gd name="T82" fmla="*/ 1423 w 1892"/>
                <a:gd name="T83" fmla="*/ 899 h 1876"/>
                <a:gd name="T84" fmla="*/ 1421 w 1892"/>
                <a:gd name="T85" fmla="*/ 994 h 1876"/>
                <a:gd name="T86" fmla="*/ 1401 w 1892"/>
                <a:gd name="T87" fmla="*/ 1088 h 1876"/>
                <a:gd name="T88" fmla="*/ 1361 w 1892"/>
                <a:gd name="T89" fmla="*/ 1177 h 1876"/>
                <a:gd name="T90" fmla="*/ 1306 w 1892"/>
                <a:gd name="T91" fmla="*/ 1253 h 1876"/>
                <a:gd name="T92" fmla="*/ 1239 w 1892"/>
                <a:gd name="T93" fmla="*/ 1316 h 1876"/>
                <a:gd name="T94" fmla="*/ 1161 w 1892"/>
                <a:gd name="T95" fmla="*/ 1365 h 1876"/>
                <a:gd name="T96" fmla="*/ 1076 w 1892"/>
                <a:gd name="T97" fmla="*/ 1399 h 1876"/>
                <a:gd name="T98" fmla="*/ 985 w 1892"/>
                <a:gd name="T99" fmla="*/ 1414 h 1876"/>
                <a:gd name="T100" fmla="*/ 890 w 1892"/>
                <a:gd name="T101" fmla="*/ 1413 h 1876"/>
                <a:gd name="T102" fmla="*/ 797 w 1892"/>
                <a:gd name="T103" fmla="*/ 1392 h 1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92" h="1876">
                  <a:moveTo>
                    <a:pt x="1604" y="1155"/>
                  </a:moveTo>
                  <a:lnTo>
                    <a:pt x="1609" y="1140"/>
                  </a:lnTo>
                  <a:lnTo>
                    <a:pt x="1613" y="1123"/>
                  </a:lnTo>
                  <a:lnTo>
                    <a:pt x="1618" y="1108"/>
                  </a:lnTo>
                  <a:lnTo>
                    <a:pt x="1622" y="1091"/>
                  </a:lnTo>
                  <a:lnTo>
                    <a:pt x="1892" y="1064"/>
                  </a:lnTo>
                  <a:lnTo>
                    <a:pt x="1892" y="820"/>
                  </a:lnTo>
                  <a:lnTo>
                    <a:pt x="1623" y="791"/>
                  </a:lnTo>
                  <a:lnTo>
                    <a:pt x="1616" y="759"/>
                  </a:lnTo>
                  <a:lnTo>
                    <a:pt x="1606" y="727"/>
                  </a:lnTo>
                  <a:lnTo>
                    <a:pt x="1596" y="696"/>
                  </a:lnTo>
                  <a:lnTo>
                    <a:pt x="1583" y="665"/>
                  </a:lnTo>
                  <a:lnTo>
                    <a:pt x="1786" y="484"/>
                  </a:lnTo>
                  <a:lnTo>
                    <a:pt x="1643" y="286"/>
                  </a:lnTo>
                  <a:lnTo>
                    <a:pt x="1407" y="420"/>
                  </a:lnTo>
                  <a:lnTo>
                    <a:pt x="1382" y="400"/>
                  </a:lnTo>
                  <a:lnTo>
                    <a:pt x="1356" y="380"/>
                  </a:lnTo>
                  <a:lnTo>
                    <a:pt x="1330" y="361"/>
                  </a:lnTo>
                  <a:lnTo>
                    <a:pt x="1301" y="343"/>
                  </a:lnTo>
                  <a:lnTo>
                    <a:pt x="1358" y="77"/>
                  </a:lnTo>
                  <a:lnTo>
                    <a:pt x="1127" y="1"/>
                  </a:lnTo>
                  <a:lnTo>
                    <a:pt x="1015" y="248"/>
                  </a:lnTo>
                  <a:lnTo>
                    <a:pt x="982" y="246"/>
                  </a:lnTo>
                  <a:lnTo>
                    <a:pt x="949" y="245"/>
                  </a:lnTo>
                  <a:lnTo>
                    <a:pt x="916" y="246"/>
                  </a:lnTo>
                  <a:lnTo>
                    <a:pt x="883" y="248"/>
                  </a:lnTo>
                  <a:lnTo>
                    <a:pt x="774" y="0"/>
                  </a:lnTo>
                  <a:lnTo>
                    <a:pt x="543" y="74"/>
                  </a:lnTo>
                  <a:lnTo>
                    <a:pt x="597" y="340"/>
                  </a:lnTo>
                  <a:lnTo>
                    <a:pt x="569" y="357"/>
                  </a:lnTo>
                  <a:lnTo>
                    <a:pt x="541" y="375"/>
                  </a:lnTo>
                  <a:lnTo>
                    <a:pt x="515" y="395"/>
                  </a:lnTo>
                  <a:lnTo>
                    <a:pt x="490" y="417"/>
                  </a:lnTo>
                  <a:lnTo>
                    <a:pt x="255" y="280"/>
                  </a:lnTo>
                  <a:lnTo>
                    <a:pt x="112" y="476"/>
                  </a:lnTo>
                  <a:lnTo>
                    <a:pt x="312" y="659"/>
                  </a:lnTo>
                  <a:lnTo>
                    <a:pt x="306" y="674"/>
                  </a:lnTo>
                  <a:lnTo>
                    <a:pt x="299" y="690"/>
                  </a:lnTo>
                  <a:lnTo>
                    <a:pt x="294" y="705"/>
                  </a:lnTo>
                  <a:lnTo>
                    <a:pt x="288" y="721"/>
                  </a:lnTo>
                  <a:lnTo>
                    <a:pt x="284" y="736"/>
                  </a:lnTo>
                  <a:lnTo>
                    <a:pt x="279" y="753"/>
                  </a:lnTo>
                  <a:lnTo>
                    <a:pt x="274" y="768"/>
                  </a:lnTo>
                  <a:lnTo>
                    <a:pt x="271" y="784"/>
                  </a:lnTo>
                  <a:lnTo>
                    <a:pt x="1" y="812"/>
                  </a:lnTo>
                  <a:lnTo>
                    <a:pt x="0" y="1056"/>
                  </a:lnTo>
                  <a:lnTo>
                    <a:pt x="269" y="1085"/>
                  </a:lnTo>
                  <a:lnTo>
                    <a:pt x="278" y="1117"/>
                  </a:lnTo>
                  <a:lnTo>
                    <a:pt x="286" y="1149"/>
                  </a:lnTo>
                  <a:lnTo>
                    <a:pt x="298" y="1180"/>
                  </a:lnTo>
                  <a:lnTo>
                    <a:pt x="310" y="1210"/>
                  </a:lnTo>
                  <a:lnTo>
                    <a:pt x="107" y="1392"/>
                  </a:lnTo>
                  <a:lnTo>
                    <a:pt x="249" y="1590"/>
                  </a:lnTo>
                  <a:lnTo>
                    <a:pt x="486" y="1456"/>
                  </a:lnTo>
                  <a:lnTo>
                    <a:pt x="510" y="1476"/>
                  </a:lnTo>
                  <a:lnTo>
                    <a:pt x="537" y="1496"/>
                  </a:lnTo>
                  <a:lnTo>
                    <a:pt x="563" y="1515"/>
                  </a:lnTo>
                  <a:lnTo>
                    <a:pt x="591" y="1533"/>
                  </a:lnTo>
                  <a:lnTo>
                    <a:pt x="534" y="1799"/>
                  </a:lnTo>
                  <a:lnTo>
                    <a:pt x="766" y="1875"/>
                  </a:lnTo>
                  <a:lnTo>
                    <a:pt x="877" y="1628"/>
                  </a:lnTo>
                  <a:lnTo>
                    <a:pt x="911" y="1630"/>
                  </a:lnTo>
                  <a:lnTo>
                    <a:pt x="944" y="1630"/>
                  </a:lnTo>
                  <a:lnTo>
                    <a:pt x="976" y="1630"/>
                  </a:lnTo>
                  <a:lnTo>
                    <a:pt x="1009" y="1628"/>
                  </a:lnTo>
                  <a:lnTo>
                    <a:pt x="1118" y="1876"/>
                  </a:lnTo>
                  <a:lnTo>
                    <a:pt x="1351" y="1802"/>
                  </a:lnTo>
                  <a:lnTo>
                    <a:pt x="1295" y="1536"/>
                  </a:lnTo>
                  <a:lnTo>
                    <a:pt x="1324" y="1519"/>
                  </a:lnTo>
                  <a:lnTo>
                    <a:pt x="1351" y="1501"/>
                  </a:lnTo>
                  <a:lnTo>
                    <a:pt x="1377" y="1481"/>
                  </a:lnTo>
                  <a:lnTo>
                    <a:pt x="1402" y="1459"/>
                  </a:lnTo>
                  <a:lnTo>
                    <a:pt x="1637" y="1596"/>
                  </a:lnTo>
                  <a:lnTo>
                    <a:pt x="1781" y="1400"/>
                  </a:lnTo>
                  <a:lnTo>
                    <a:pt x="1580" y="1217"/>
                  </a:lnTo>
                  <a:lnTo>
                    <a:pt x="1587" y="1202"/>
                  </a:lnTo>
                  <a:lnTo>
                    <a:pt x="1593" y="1186"/>
                  </a:lnTo>
                  <a:lnTo>
                    <a:pt x="1599" y="1171"/>
                  </a:lnTo>
                  <a:lnTo>
                    <a:pt x="1604" y="1155"/>
                  </a:lnTo>
                  <a:close/>
                  <a:moveTo>
                    <a:pt x="797" y="1392"/>
                  </a:moveTo>
                  <a:lnTo>
                    <a:pt x="773" y="1383"/>
                  </a:lnTo>
                  <a:lnTo>
                    <a:pt x="750" y="1375"/>
                  </a:lnTo>
                  <a:lnTo>
                    <a:pt x="729" y="1364"/>
                  </a:lnTo>
                  <a:lnTo>
                    <a:pt x="708" y="1352"/>
                  </a:lnTo>
                  <a:lnTo>
                    <a:pt x="687" y="1341"/>
                  </a:lnTo>
                  <a:lnTo>
                    <a:pt x="668" y="1327"/>
                  </a:lnTo>
                  <a:lnTo>
                    <a:pt x="649" y="1313"/>
                  </a:lnTo>
                  <a:lnTo>
                    <a:pt x="632" y="1298"/>
                  </a:lnTo>
                  <a:lnTo>
                    <a:pt x="614" y="1282"/>
                  </a:lnTo>
                  <a:lnTo>
                    <a:pt x="598" y="1266"/>
                  </a:lnTo>
                  <a:lnTo>
                    <a:pt x="583" y="1249"/>
                  </a:lnTo>
                  <a:lnTo>
                    <a:pt x="569" y="1230"/>
                  </a:lnTo>
                  <a:lnTo>
                    <a:pt x="554" y="1212"/>
                  </a:lnTo>
                  <a:lnTo>
                    <a:pt x="541" y="1193"/>
                  </a:lnTo>
                  <a:lnTo>
                    <a:pt x="529" y="1173"/>
                  </a:lnTo>
                  <a:lnTo>
                    <a:pt x="519" y="1153"/>
                  </a:lnTo>
                  <a:lnTo>
                    <a:pt x="509" y="1133"/>
                  </a:lnTo>
                  <a:lnTo>
                    <a:pt x="501" y="1111"/>
                  </a:lnTo>
                  <a:lnTo>
                    <a:pt x="493" y="1090"/>
                  </a:lnTo>
                  <a:lnTo>
                    <a:pt x="486" y="1067"/>
                  </a:lnTo>
                  <a:lnTo>
                    <a:pt x="481" y="1045"/>
                  </a:lnTo>
                  <a:lnTo>
                    <a:pt x="476" y="1022"/>
                  </a:lnTo>
                  <a:lnTo>
                    <a:pt x="472" y="1000"/>
                  </a:lnTo>
                  <a:lnTo>
                    <a:pt x="470" y="976"/>
                  </a:lnTo>
                  <a:lnTo>
                    <a:pt x="468" y="953"/>
                  </a:lnTo>
                  <a:lnTo>
                    <a:pt x="468" y="930"/>
                  </a:lnTo>
                  <a:lnTo>
                    <a:pt x="469" y="906"/>
                  </a:lnTo>
                  <a:lnTo>
                    <a:pt x="471" y="882"/>
                  </a:lnTo>
                  <a:lnTo>
                    <a:pt x="475" y="858"/>
                  </a:lnTo>
                  <a:lnTo>
                    <a:pt x="480" y="835"/>
                  </a:lnTo>
                  <a:lnTo>
                    <a:pt x="486" y="812"/>
                  </a:lnTo>
                  <a:lnTo>
                    <a:pt x="493" y="788"/>
                  </a:lnTo>
                  <a:lnTo>
                    <a:pt x="501" y="765"/>
                  </a:lnTo>
                  <a:lnTo>
                    <a:pt x="509" y="742"/>
                  </a:lnTo>
                  <a:lnTo>
                    <a:pt x="520" y="721"/>
                  </a:lnTo>
                  <a:lnTo>
                    <a:pt x="532" y="699"/>
                  </a:lnTo>
                  <a:lnTo>
                    <a:pt x="544" y="679"/>
                  </a:lnTo>
                  <a:lnTo>
                    <a:pt x="557" y="660"/>
                  </a:lnTo>
                  <a:lnTo>
                    <a:pt x="571" y="641"/>
                  </a:lnTo>
                  <a:lnTo>
                    <a:pt x="586" y="623"/>
                  </a:lnTo>
                  <a:lnTo>
                    <a:pt x="602" y="606"/>
                  </a:lnTo>
                  <a:lnTo>
                    <a:pt x="618" y="590"/>
                  </a:lnTo>
                  <a:lnTo>
                    <a:pt x="635" y="575"/>
                  </a:lnTo>
                  <a:lnTo>
                    <a:pt x="654" y="559"/>
                  </a:lnTo>
                  <a:lnTo>
                    <a:pt x="672" y="546"/>
                  </a:lnTo>
                  <a:lnTo>
                    <a:pt x="691" y="533"/>
                  </a:lnTo>
                  <a:lnTo>
                    <a:pt x="711" y="521"/>
                  </a:lnTo>
                  <a:lnTo>
                    <a:pt x="731" y="511"/>
                  </a:lnTo>
                  <a:lnTo>
                    <a:pt x="751" y="501"/>
                  </a:lnTo>
                  <a:lnTo>
                    <a:pt x="773" y="493"/>
                  </a:lnTo>
                  <a:lnTo>
                    <a:pt x="794" y="484"/>
                  </a:lnTo>
                  <a:lnTo>
                    <a:pt x="817" y="477"/>
                  </a:lnTo>
                  <a:lnTo>
                    <a:pt x="839" y="471"/>
                  </a:lnTo>
                  <a:lnTo>
                    <a:pt x="862" y="467"/>
                  </a:lnTo>
                  <a:lnTo>
                    <a:pt x="884" y="463"/>
                  </a:lnTo>
                  <a:lnTo>
                    <a:pt x="908" y="461"/>
                  </a:lnTo>
                  <a:lnTo>
                    <a:pt x="931" y="459"/>
                  </a:lnTo>
                  <a:lnTo>
                    <a:pt x="954" y="459"/>
                  </a:lnTo>
                  <a:lnTo>
                    <a:pt x="978" y="461"/>
                  </a:lnTo>
                  <a:lnTo>
                    <a:pt x="1002" y="463"/>
                  </a:lnTo>
                  <a:lnTo>
                    <a:pt x="1026" y="467"/>
                  </a:lnTo>
                  <a:lnTo>
                    <a:pt x="1049" y="471"/>
                  </a:lnTo>
                  <a:lnTo>
                    <a:pt x="1072" y="476"/>
                  </a:lnTo>
                  <a:lnTo>
                    <a:pt x="1096" y="483"/>
                  </a:lnTo>
                  <a:lnTo>
                    <a:pt x="1120" y="492"/>
                  </a:lnTo>
                  <a:lnTo>
                    <a:pt x="1142" y="501"/>
                  </a:lnTo>
                  <a:lnTo>
                    <a:pt x="1163" y="512"/>
                  </a:lnTo>
                  <a:lnTo>
                    <a:pt x="1185" y="524"/>
                  </a:lnTo>
                  <a:lnTo>
                    <a:pt x="1205" y="535"/>
                  </a:lnTo>
                  <a:lnTo>
                    <a:pt x="1224" y="549"/>
                  </a:lnTo>
                  <a:lnTo>
                    <a:pt x="1243" y="563"/>
                  </a:lnTo>
                  <a:lnTo>
                    <a:pt x="1261" y="578"/>
                  </a:lnTo>
                  <a:lnTo>
                    <a:pt x="1279" y="594"/>
                  </a:lnTo>
                  <a:lnTo>
                    <a:pt x="1294" y="610"/>
                  </a:lnTo>
                  <a:lnTo>
                    <a:pt x="1309" y="627"/>
                  </a:lnTo>
                  <a:lnTo>
                    <a:pt x="1325" y="645"/>
                  </a:lnTo>
                  <a:lnTo>
                    <a:pt x="1338" y="664"/>
                  </a:lnTo>
                  <a:lnTo>
                    <a:pt x="1351" y="683"/>
                  </a:lnTo>
                  <a:lnTo>
                    <a:pt x="1363" y="703"/>
                  </a:lnTo>
                  <a:lnTo>
                    <a:pt x="1374" y="723"/>
                  </a:lnTo>
                  <a:lnTo>
                    <a:pt x="1383" y="743"/>
                  </a:lnTo>
                  <a:lnTo>
                    <a:pt x="1393" y="765"/>
                  </a:lnTo>
                  <a:lnTo>
                    <a:pt x="1400" y="786"/>
                  </a:lnTo>
                  <a:lnTo>
                    <a:pt x="1407" y="809"/>
                  </a:lnTo>
                  <a:lnTo>
                    <a:pt x="1413" y="831"/>
                  </a:lnTo>
                  <a:lnTo>
                    <a:pt x="1418" y="854"/>
                  </a:lnTo>
                  <a:lnTo>
                    <a:pt x="1421" y="876"/>
                  </a:lnTo>
                  <a:lnTo>
                    <a:pt x="1423" y="899"/>
                  </a:lnTo>
                  <a:lnTo>
                    <a:pt x="1425" y="923"/>
                  </a:lnTo>
                  <a:lnTo>
                    <a:pt x="1425" y="946"/>
                  </a:lnTo>
                  <a:lnTo>
                    <a:pt x="1423" y="970"/>
                  </a:lnTo>
                  <a:lnTo>
                    <a:pt x="1421" y="994"/>
                  </a:lnTo>
                  <a:lnTo>
                    <a:pt x="1418" y="1018"/>
                  </a:lnTo>
                  <a:lnTo>
                    <a:pt x="1413" y="1040"/>
                  </a:lnTo>
                  <a:lnTo>
                    <a:pt x="1408" y="1064"/>
                  </a:lnTo>
                  <a:lnTo>
                    <a:pt x="1401" y="1088"/>
                  </a:lnTo>
                  <a:lnTo>
                    <a:pt x="1393" y="1111"/>
                  </a:lnTo>
                  <a:lnTo>
                    <a:pt x="1383" y="1134"/>
                  </a:lnTo>
                  <a:lnTo>
                    <a:pt x="1372" y="1155"/>
                  </a:lnTo>
                  <a:lnTo>
                    <a:pt x="1361" y="1177"/>
                  </a:lnTo>
                  <a:lnTo>
                    <a:pt x="1349" y="1197"/>
                  </a:lnTo>
                  <a:lnTo>
                    <a:pt x="1336" y="1216"/>
                  </a:lnTo>
                  <a:lnTo>
                    <a:pt x="1321" y="1235"/>
                  </a:lnTo>
                  <a:lnTo>
                    <a:pt x="1306" y="1253"/>
                  </a:lnTo>
                  <a:lnTo>
                    <a:pt x="1290" y="1270"/>
                  </a:lnTo>
                  <a:lnTo>
                    <a:pt x="1274" y="1286"/>
                  </a:lnTo>
                  <a:lnTo>
                    <a:pt x="1257" y="1301"/>
                  </a:lnTo>
                  <a:lnTo>
                    <a:pt x="1239" y="1316"/>
                  </a:lnTo>
                  <a:lnTo>
                    <a:pt x="1220" y="1330"/>
                  </a:lnTo>
                  <a:lnTo>
                    <a:pt x="1201" y="1343"/>
                  </a:lnTo>
                  <a:lnTo>
                    <a:pt x="1181" y="1355"/>
                  </a:lnTo>
                  <a:lnTo>
                    <a:pt x="1161" y="1365"/>
                  </a:lnTo>
                  <a:lnTo>
                    <a:pt x="1141" y="1375"/>
                  </a:lnTo>
                  <a:lnTo>
                    <a:pt x="1120" y="1383"/>
                  </a:lnTo>
                  <a:lnTo>
                    <a:pt x="1098" y="1392"/>
                  </a:lnTo>
                  <a:lnTo>
                    <a:pt x="1076" y="1399"/>
                  </a:lnTo>
                  <a:lnTo>
                    <a:pt x="1053" y="1405"/>
                  </a:lnTo>
                  <a:lnTo>
                    <a:pt x="1030" y="1408"/>
                  </a:lnTo>
                  <a:lnTo>
                    <a:pt x="1008" y="1412"/>
                  </a:lnTo>
                  <a:lnTo>
                    <a:pt x="985" y="1414"/>
                  </a:lnTo>
                  <a:lnTo>
                    <a:pt x="962" y="1417"/>
                  </a:lnTo>
                  <a:lnTo>
                    <a:pt x="938" y="1417"/>
                  </a:lnTo>
                  <a:lnTo>
                    <a:pt x="914" y="1415"/>
                  </a:lnTo>
                  <a:lnTo>
                    <a:pt x="890" y="1413"/>
                  </a:lnTo>
                  <a:lnTo>
                    <a:pt x="868" y="1409"/>
                  </a:lnTo>
                  <a:lnTo>
                    <a:pt x="844" y="1405"/>
                  </a:lnTo>
                  <a:lnTo>
                    <a:pt x="820" y="1399"/>
                  </a:lnTo>
                  <a:lnTo>
                    <a:pt x="797" y="139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alibri" panose="020F0502020204030204" pitchFamily="34" charset="0"/>
              </a:endParaRPr>
            </a:p>
          </p:txBody>
        </p:sp>
        <p:sp>
          <p:nvSpPr>
            <p:cNvPr id="26" name="Freeform 42"/>
            <p:cNvSpPr>
              <a:spLocks noEditPoints="1"/>
            </p:cNvSpPr>
            <p:nvPr/>
          </p:nvSpPr>
          <p:spPr bwMode="auto">
            <a:xfrm>
              <a:off x="2979738" y="2522538"/>
              <a:ext cx="368300" cy="371475"/>
            </a:xfrm>
            <a:custGeom>
              <a:avLst/>
              <a:gdLst>
                <a:gd name="T0" fmla="*/ 1130 w 1394"/>
                <a:gd name="T1" fmla="*/ 978 h 1406"/>
                <a:gd name="T2" fmla="*/ 1208 w 1394"/>
                <a:gd name="T3" fmla="*/ 756 h 1406"/>
                <a:gd name="T4" fmla="*/ 1209 w 1394"/>
                <a:gd name="T5" fmla="*/ 659 h 1406"/>
                <a:gd name="T6" fmla="*/ 1129 w 1394"/>
                <a:gd name="T7" fmla="*/ 425 h 1406"/>
                <a:gd name="T8" fmla="*/ 1187 w 1394"/>
                <a:gd name="T9" fmla="*/ 192 h 1406"/>
                <a:gd name="T10" fmla="*/ 860 w 1394"/>
                <a:gd name="T11" fmla="*/ 215 h 1406"/>
                <a:gd name="T12" fmla="*/ 613 w 1394"/>
                <a:gd name="T13" fmla="*/ 0 h 1406"/>
                <a:gd name="T14" fmla="*/ 519 w 1394"/>
                <a:gd name="T15" fmla="*/ 221 h 1406"/>
                <a:gd name="T16" fmla="*/ 315 w 1394"/>
                <a:gd name="T17" fmla="*/ 360 h 1406"/>
                <a:gd name="T18" fmla="*/ 284 w 1394"/>
                <a:gd name="T19" fmla="*/ 398 h 1406"/>
                <a:gd name="T20" fmla="*/ 257 w 1394"/>
                <a:gd name="T21" fmla="*/ 438 h 1406"/>
                <a:gd name="T22" fmla="*/ 183 w 1394"/>
                <a:gd name="T23" fmla="*/ 674 h 1406"/>
                <a:gd name="T24" fmla="*/ 0 w 1394"/>
                <a:gd name="T25" fmla="*/ 829 h 1406"/>
                <a:gd name="T26" fmla="*/ 278 w 1394"/>
                <a:gd name="T27" fmla="*/ 1002 h 1406"/>
                <a:gd name="T28" fmla="*/ 352 w 1394"/>
                <a:gd name="T29" fmla="*/ 1322 h 1406"/>
                <a:gd name="T30" fmla="*/ 557 w 1394"/>
                <a:gd name="T31" fmla="*/ 1198 h 1406"/>
                <a:gd name="T32" fmla="*/ 804 w 1394"/>
                <a:gd name="T33" fmla="*/ 1206 h 1406"/>
                <a:gd name="T34" fmla="*/ 898 w 1394"/>
                <a:gd name="T35" fmla="*/ 1177 h 1406"/>
                <a:gd name="T36" fmla="*/ 1088 w 1394"/>
                <a:gd name="T37" fmla="*/ 1038 h 1406"/>
                <a:gd name="T38" fmla="*/ 486 w 1394"/>
                <a:gd name="T39" fmla="*/ 989 h 1406"/>
                <a:gd name="T40" fmla="*/ 432 w 1394"/>
                <a:gd name="T41" fmla="*/ 940 h 1406"/>
                <a:gd name="T42" fmla="*/ 391 w 1394"/>
                <a:gd name="T43" fmla="*/ 883 h 1406"/>
                <a:gd name="T44" fmla="*/ 362 w 1394"/>
                <a:gd name="T45" fmla="*/ 822 h 1406"/>
                <a:gd name="T46" fmla="*/ 346 w 1394"/>
                <a:gd name="T47" fmla="*/ 755 h 1406"/>
                <a:gd name="T48" fmla="*/ 342 w 1394"/>
                <a:gd name="T49" fmla="*/ 687 h 1406"/>
                <a:gd name="T50" fmla="*/ 352 w 1394"/>
                <a:gd name="T51" fmla="*/ 620 h 1406"/>
                <a:gd name="T52" fmla="*/ 374 w 1394"/>
                <a:gd name="T53" fmla="*/ 554 h 1406"/>
                <a:gd name="T54" fmla="*/ 411 w 1394"/>
                <a:gd name="T55" fmla="*/ 492 h 1406"/>
                <a:gd name="T56" fmla="*/ 460 w 1394"/>
                <a:gd name="T57" fmla="*/ 439 h 1406"/>
                <a:gd name="T58" fmla="*/ 515 w 1394"/>
                <a:gd name="T59" fmla="*/ 398 h 1406"/>
                <a:gd name="T60" fmla="*/ 578 w 1394"/>
                <a:gd name="T61" fmla="*/ 368 h 1406"/>
                <a:gd name="T62" fmla="*/ 644 w 1394"/>
                <a:gd name="T63" fmla="*/ 353 h 1406"/>
                <a:gd name="T64" fmla="*/ 712 w 1394"/>
                <a:gd name="T65" fmla="*/ 349 h 1406"/>
                <a:gd name="T66" fmla="*/ 780 w 1394"/>
                <a:gd name="T67" fmla="*/ 359 h 1406"/>
                <a:gd name="T68" fmla="*/ 845 w 1394"/>
                <a:gd name="T69" fmla="*/ 381 h 1406"/>
                <a:gd name="T70" fmla="*/ 907 w 1394"/>
                <a:gd name="T71" fmla="*/ 418 h 1406"/>
                <a:gd name="T72" fmla="*/ 961 w 1394"/>
                <a:gd name="T73" fmla="*/ 467 h 1406"/>
                <a:gd name="T74" fmla="*/ 1002 w 1394"/>
                <a:gd name="T75" fmla="*/ 522 h 1406"/>
                <a:gd name="T76" fmla="*/ 1031 w 1394"/>
                <a:gd name="T77" fmla="*/ 584 h 1406"/>
                <a:gd name="T78" fmla="*/ 1047 w 1394"/>
                <a:gd name="T79" fmla="*/ 651 h 1406"/>
                <a:gd name="T80" fmla="*/ 1051 w 1394"/>
                <a:gd name="T81" fmla="*/ 718 h 1406"/>
                <a:gd name="T82" fmla="*/ 1041 w 1394"/>
                <a:gd name="T83" fmla="*/ 786 h 1406"/>
                <a:gd name="T84" fmla="*/ 1019 w 1394"/>
                <a:gd name="T85" fmla="*/ 853 h 1406"/>
                <a:gd name="T86" fmla="*/ 982 w 1394"/>
                <a:gd name="T87" fmla="*/ 914 h 1406"/>
                <a:gd name="T88" fmla="*/ 933 w 1394"/>
                <a:gd name="T89" fmla="*/ 968 h 1406"/>
                <a:gd name="T90" fmla="*/ 877 w 1394"/>
                <a:gd name="T91" fmla="*/ 1009 h 1406"/>
                <a:gd name="T92" fmla="*/ 816 w 1394"/>
                <a:gd name="T93" fmla="*/ 1038 h 1406"/>
                <a:gd name="T94" fmla="*/ 749 w 1394"/>
                <a:gd name="T95" fmla="*/ 1054 h 1406"/>
                <a:gd name="T96" fmla="*/ 682 w 1394"/>
                <a:gd name="T97" fmla="*/ 1058 h 1406"/>
                <a:gd name="T98" fmla="*/ 613 w 1394"/>
                <a:gd name="T99" fmla="*/ 1048 h 1406"/>
                <a:gd name="T100" fmla="*/ 547 w 1394"/>
                <a:gd name="T101" fmla="*/ 1026 h 1406"/>
                <a:gd name="T102" fmla="*/ 486 w 1394"/>
                <a:gd name="T103" fmla="*/ 989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94" h="1406">
                  <a:moveTo>
                    <a:pt x="1110" y="1009"/>
                  </a:moveTo>
                  <a:lnTo>
                    <a:pt x="1117" y="999"/>
                  </a:lnTo>
                  <a:lnTo>
                    <a:pt x="1124" y="989"/>
                  </a:lnTo>
                  <a:lnTo>
                    <a:pt x="1130" y="978"/>
                  </a:lnTo>
                  <a:lnTo>
                    <a:pt x="1137" y="969"/>
                  </a:lnTo>
                  <a:lnTo>
                    <a:pt x="1335" y="1012"/>
                  </a:lnTo>
                  <a:lnTo>
                    <a:pt x="1392" y="841"/>
                  </a:lnTo>
                  <a:lnTo>
                    <a:pt x="1208" y="756"/>
                  </a:lnTo>
                  <a:lnTo>
                    <a:pt x="1210" y="731"/>
                  </a:lnTo>
                  <a:lnTo>
                    <a:pt x="1211" y="708"/>
                  </a:lnTo>
                  <a:lnTo>
                    <a:pt x="1210" y="683"/>
                  </a:lnTo>
                  <a:lnTo>
                    <a:pt x="1209" y="659"/>
                  </a:lnTo>
                  <a:lnTo>
                    <a:pt x="1394" y="578"/>
                  </a:lnTo>
                  <a:lnTo>
                    <a:pt x="1339" y="406"/>
                  </a:lnTo>
                  <a:lnTo>
                    <a:pt x="1142" y="445"/>
                  </a:lnTo>
                  <a:lnTo>
                    <a:pt x="1129" y="425"/>
                  </a:lnTo>
                  <a:lnTo>
                    <a:pt x="1115" y="405"/>
                  </a:lnTo>
                  <a:lnTo>
                    <a:pt x="1101" y="385"/>
                  </a:lnTo>
                  <a:lnTo>
                    <a:pt x="1085" y="366"/>
                  </a:lnTo>
                  <a:lnTo>
                    <a:pt x="1187" y="192"/>
                  </a:lnTo>
                  <a:lnTo>
                    <a:pt x="1041" y="84"/>
                  </a:lnTo>
                  <a:lnTo>
                    <a:pt x="905" y="233"/>
                  </a:lnTo>
                  <a:lnTo>
                    <a:pt x="882" y="223"/>
                  </a:lnTo>
                  <a:lnTo>
                    <a:pt x="860" y="215"/>
                  </a:lnTo>
                  <a:lnTo>
                    <a:pt x="836" y="208"/>
                  </a:lnTo>
                  <a:lnTo>
                    <a:pt x="813" y="202"/>
                  </a:lnTo>
                  <a:lnTo>
                    <a:pt x="793" y="1"/>
                  </a:lnTo>
                  <a:lnTo>
                    <a:pt x="613" y="0"/>
                  </a:lnTo>
                  <a:lnTo>
                    <a:pt x="589" y="201"/>
                  </a:lnTo>
                  <a:lnTo>
                    <a:pt x="565" y="207"/>
                  </a:lnTo>
                  <a:lnTo>
                    <a:pt x="541" y="213"/>
                  </a:lnTo>
                  <a:lnTo>
                    <a:pt x="519" y="221"/>
                  </a:lnTo>
                  <a:lnTo>
                    <a:pt x="496" y="230"/>
                  </a:lnTo>
                  <a:lnTo>
                    <a:pt x="362" y="80"/>
                  </a:lnTo>
                  <a:lnTo>
                    <a:pt x="215" y="184"/>
                  </a:lnTo>
                  <a:lnTo>
                    <a:pt x="315" y="360"/>
                  </a:lnTo>
                  <a:lnTo>
                    <a:pt x="306" y="369"/>
                  </a:lnTo>
                  <a:lnTo>
                    <a:pt x="298" y="378"/>
                  </a:lnTo>
                  <a:lnTo>
                    <a:pt x="291" y="387"/>
                  </a:lnTo>
                  <a:lnTo>
                    <a:pt x="284" y="398"/>
                  </a:lnTo>
                  <a:lnTo>
                    <a:pt x="277" y="407"/>
                  </a:lnTo>
                  <a:lnTo>
                    <a:pt x="270" y="418"/>
                  </a:lnTo>
                  <a:lnTo>
                    <a:pt x="262" y="427"/>
                  </a:lnTo>
                  <a:lnTo>
                    <a:pt x="257" y="438"/>
                  </a:lnTo>
                  <a:lnTo>
                    <a:pt x="59" y="394"/>
                  </a:lnTo>
                  <a:lnTo>
                    <a:pt x="2" y="566"/>
                  </a:lnTo>
                  <a:lnTo>
                    <a:pt x="185" y="651"/>
                  </a:lnTo>
                  <a:lnTo>
                    <a:pt x="183" y="674"/>
                  </a:lnTo>
                  <a:lnTo>
                    <a:pt x="183" y="699"/>
                  </a:lnTo>
                  <a:lnTo>
                    <a:pt x="183" y="723"/>
                  </a:lnTo>
                  <a:lnTo>
                    <a:pt x="184" y="748"/>
                  </a:lnTo>
                  <a:lnTo>
                    <a:pt x="0" y="829"/>
                  </a:lnTo>
                  <a:lnTo>
                    <a:pt x="55" y="1001"/>
                  </a:lnTo>
                  <a:lnTo>
                    <a:pt x="252" y="961"/>
                  </a:lnTo>
                  <a:lnTo>
                    <a:pt x="265" y="982"/>
                  </a:lnTo>
                  <a:lnTo>
                    <a:pt x="278" y="1002"/>
                  </a:lnTo>
                  <a:lnTo>
                    <a:pt x="292" y="1021"/>
                  </a:lnTo>
                  <a:lnTo>
                    <a:pt x="309" y="1040"/>
                  </a:lnTo>
                  <a:lnTo>
                    <a:pt x="207" y="1213"/>
                  </a:lnTo>
                  <a:lnTo>
                    <a:pt x="352" y="1322"/>
                  </a:lnTo>
                  <a:lnTo>
                    <a:pt x="488" y="1173"/>
                  </a:lnTo>
                  <a:lnTo>
                    <a:pt x="511" y="1183"/>
                  </a:lnTo>
                  <a:lnTo>
                    <a:pt x="534" y="1191"/>
                  </a:lnTo>
                  <a:lnTo>
                    <a:pt x="557" y="1198"/>
                  </a:lnTo>
                  <a:lnTo>
                    <a:pt x="581" y="1204"/>
                  </a:lnTo>
                  <a:lnTo>
                    <a:pt x="601" y="1405"/>
                  </a:lnTo>
                  <a:lnTo>
                    <a:pt x="781" y="1406"/>
                  </a:lnTo>
                  <a:lnTo>
                    <a:pt x="804" y="1206"/>
                  </a:lnTo>
                  <a:lnTo>
                    <a:pt x="828" y="1200"/>
                  </a:lnTo>
                  <a:lnTo>
                    <a:pt x="851" y="1193"/>
                  </a:lnTo>
                  <a:lnTo>
                    <a:pt x="874" y="1186"/>
                  </a:lnTo>
                  <a:lnTo>
                    <a:pt x="898" y="1177"/>
                  </a:lnTo>
                  <a:lnTo>
                    <a:pt x="1031" y="1327"/>
                  </a:lnTo>
                  <a:lnTo>
                    <a:pt x="1178" y="1222"/>
                  </a:lnTo>
                  <a:lnTo>
                    <a:pt x="1079" y="1047"/>
                  </a:lnTo>
                  <a:lnTo>
                    <a:pt x="1088" y="1038"/>
                  </a:lnTo>
                  <a:lnTo>
                    <a:pt x="1095" y="1028"/>
                  </a:lnTo>
                  <a:lnTo>
                    <a:pt x="1103" y="1019"/>
                  </a:lnTo>
                  <a:lnTo>
                    <a:pt x="1110" y="1009"/>
                  </a:lnTo>
                  <a:close/>
                  <a:moveTo>
                    <a:pt x="486" y="989"/>
                  </a:moveTo>
                  <a:lnTo>
                    <a:pt x="471" y="977"/>
                  </a:lnTo>
                  <a:lnTo>
                    <a:pt x="457" y="965"/>
                  </a:lnTo>
                  <a:lnTo>
                    <a:pt x="444" y="953"/>
                  </a:lnTo>
                  <a:lnTo>
                    <a:pt x="432" y="940"/>
                  </a:lnTo>
                  <a:lnTo>
                    <a:pt x="422" y="927"/>
                  </a:lnTo>
                  <a:lnTo>
                    <a:pt x="411" y="913"/>
                  </a:lnTo>
                  <a:lnTo>
                    <a:pt x="400" y="899"/>
                  </a:lnTo>
                  <a:lnTo>
                    <a:pt x="391" y="883"/>
                  </a:lnTo>
                  <a:lnTo>
                    <a:pt x="382" y="869"/>
                  </a:lnTo>
                  <a:lnTo>
                    <a:pt x="375" y="854"/>
                  </a:lnTo>
                  <a:lnTo>
                    <a:pt x="368" y="838"/>
                  </a:lnTo>
                  <a:lnTo>
                    <a:pt x="362" y="822"/>
                  </a:lnTo>
                  <a:lnTo>
                    <a:pt x="357" y="805"/>
                  </a:lnTo>
                  <a:lnTo>
                    <a:pt x="353" y="790"/>
                  </a:lnTo>
                  <a:lnTo>
                    <a:pt x="349" y="773"/>
                  </a:lnTo>
                  <a:lnTo>
                    <a:pt x="346" y="755"/>
                  </a:lnTo>
                  <a:lnTo>
                    <a:pt x="343" y="739"/>
                  </a:lnTo>
                  <a:lnTo>
                    <a:pt x="342" y="722"/>
                  </a:lnTo>
                  <a:lnTo>
                    <a:pt x="342" y="705"/>
                  </a:lnTo>
                  <a:lnTo>
                    <a:pt x="342" y="687"/>
                  </a:lnTo>
                  <a:lnTo>
                    <a:pt x="343" y="671"/>
                  </a:lnTo>
                  <a:lnTo>
                    <a:pt x="346" y="653"/>
                  </a:lnTo>
                  <a:lnTo>
                    <a:pt x="348" y="636"/>
                  </a:lnTo>
                  <a:lnTo>
                    <a:pt x="352" y="620"/>
                  </a:lnTo>
                  <a:lnTo>
                    <a:pt x="356" y="603"/>
                  </a:lnTo>
                  <a:lnTo>
                    <a:pt x="361" y="587"/>
                  </a:lnTo>
                  <a:lnTo>
                    <a:pt x="368" y="570"/>
                  </a:lnTo>
                  <a:lnTo>
                    <a:pt x="374" y="554"/>
                  </a:lnTo>
                  <a:lnTo>
                    <a:pt x="382" y="538"/>
                  </a:lnTo>
                  <a:lnTo>
                    <a:pt x="391" y="522"/>
                  </a:lnTo>
                  <a:lnTo>
                    <a:pt x="401" y="507"/>
                  </a:lnTo>
                  <a:lnTo>
                    <a:pt x="411" y="492"/>
                  </a:lnTo>
                  <a:lnTo>
                    <a:pt x="423" y="477"/>
                  </a:lnTo>
                  <a:lnTo>
                    <a:pt x="435" y="464"/>
                  </a:lnTo>
                  <a:lnTo>
                    <a:pt x="446" y="451"/>
                  </a:lnTo>
                  <a:lnTo>
                    <a:pt x="460" y="439"/>
                  </a:lnTo>
                  <a:lnTo>
                    <a:pt x="473" y="427"/>
                  </a:lnTo>
                  <a:lnTo>
                    <a:pt x="487" y="417"/>
                  </a:lnTo>
                  <a:lnTo>
                    <a:pt x="501" y="407"/>
                  </a:lnTo>
                  <a:lnTo>
                    <a:pt x="515" y="398"/>
                  </a:lnTo>
                  <a:lnTo>
                    <a:pt x="531" y="389"/>
                  </a:lnTo>
                  <a:lnTo>
                    <a:pt x="546" y="381"/>
                  </a:lnTo>
                  <a:lnTo>
                    <a:pt x="562" y="375"/>
                  </a:lnTo>
                  <a:lnTo>
                    <a:pt x="578" y="368"/>
                  </a:lnTo>
                  <a:lnTo>
                    <a:pt x="594" y="363"/>
                  </a:lnTo>
                  <a:lnTo>
                    <a:pt x="610" y="359"/>
                  </a:lnTo>
                  <a:lnTo>
                    <a:pt x="627" y="355"/>
                  </a:lnTo>
                  <a:lnTo>
                    <a:pt x="644" y="353"/>
                  </a:lnTo>
                  <a:lnTo>
                    <a:pt x="661" y="350"/>
                  </a:lnTo>
                  <a:lnTo>
                    <a:pt x="678" y="349"/>
                  </a:lnTo>
                  <a:lnTo>
                    <a:pt x="695" y="348"/>
                  </a:lnTo>
                  <a:lnTo>
                    <a:pt x="712" y="349"/>
                  </a:lnTo>
                  <a:lnTo>
                    <a:pt x="729" y="350"/>
                  </a:lnTo>
                  <a:lnTo>
                    <a:pt x="746" y="351"/>
                  </a:lnTo>
                  <a:lnTo>
                    <a:pt x="763" y="355"/>
                  </a:lnTo>
                  <a:lnTo>
                    <a:pt x="780" y="359"/>
                  </a:lnTo>
                  <a:lnTo>
                    <a:pt x="797" y="362"/>
                  </a:lnTo>
                  <a:lnTo>
                    <a:pt x="813" y="368"/>
                  </a:lnTo>
                  <a:lnTo>
                    <a:pt x="830" y="374"/>
                  </a:lnTo>
                  <a:lnTo>
                    <a:pt x="845" y="381"/>
                  </a:lnTo>
                  <a:lnTo>
                    <a:pt x="862" y="389"/>
                  </a:lnTo>
                  <a:lnTo>
                    <a:pt x="877" y="398"/>
                  </a:lnTo>
                  <a:lnTo>
                    <a:pt x="893" y="407"/>
                  </a:lnTo>
                  <a:lnTo>
                    <a:pt x="907" y="418"/>
                  </a:lnTo>
                  <a:lnTo>
                    <a:pt x="923" y="429"/>
                  </a:lnTo>
                  <a:lnTo>
                    <a:pt x="936" y="441"/>
                  </a:lnTo>
                  <a:lnTo>
                    <a:pt x="949" y="454"/>
                  </a:lnTo>
                  <a:lnTo>
                    <a:pt x="961" y="467"/>
                  </a:lnTo>
                  <a:lnTo>
                    <a:pt x="972" y="480"/>
                  </a:lnTo>
                  <a:lnTo>
                    <a:pt x="983" y="494"/>
                  </a:lnTo>
                  <a:lnTo>
                    <a:pt x="993" y="508"/>
                  </a:lnTo>
                  <a:lnTo>
                    <a:pt x="1002" y="522"/>
                  </a:lnTo>
                  <a:lnTo>
                    <a:pt x="1010" y="538"/>
                  </a:lnTo>
                  <a:lnTo>
                    <a:pt x="1019" y="553"/>
                  </a:lnTo>
                  <a:lnTo>
                    <a:pt x="1025" y="569"/>
                  </a:lnTo>
                  <a:lnTo>
                    <a:pt x="1031" y="584"/>
                  </a:lnTo>
                  <a:lnTo>
                    <a:pt x="1037" y="601"/>
                  </a:lnTo>
                  <a:lnTo>
                    <a:pt x="1041" y="617"/>
                  </a:lnTo>
                  <a:lnTo>
                    <a:pt x="1045" y="634"/>
                  </a:lnTo>
                  <a:lnTo>
                    <a:pt x="1047" y="651"/>
                  </a:lnTo>
                  <a:lnTo>
                    <a:pt x="1050" y="667"/>
                  </a:lnTo>
                  <a:lnTo>
                    <a:pt x="1051" y="685"/>
                  </a:lnTo>
                  <a:lnTo>
                    <a:pt x="1052" y="702"/>
                  </a:lnTo>
                  <a:lnTo>
                    <a:pt x="1051" y="718"/>
                  </a:lnTo>
                  <a:lnTo>
                    <a:pt x="1050" y="736"/>
                  </a:lnTo>
                  <a:lnTo>
                    <a:pt x="1048" y="753"/>
                  </a:lnTo>
                  <a:lnTo>
                    <a:pt x="1045" y="769"/>
                  </a:lnTo>
                  <a:lnTo>
                    <a:pt x="1041" y="786"/>
                  </a:lnTo>
                  <a:lnTo>
                    <a:pt x="1038" y="804"/>
                  </a:lnTo>
                  <a:lnTo>
                    <a:pt x="1032" y="820"/>
                  </a:lnTo>
                  <a:lnTo>
                    <a:pt x="1026" y="836"/>
                  </a:lnTo>
                  <a:lnTo>
                    <a:pt x="1019" y="853"/>
                  </a:lnTo>
                  <a:lnTo>
                    <a:pt x="1010" y="868"/>
                  </a:lnTo>
                  <a:lnTo>
                    <a:pt x="1002" y="885"/>
                  </a:lnTo>
                  <a:lnTo>
                    <a:pt x="993" y="899"/>
                  </a:lnTo>
                  <a:lnTo>
                    <a:pt x="982" y="914"/>
                  </a:lnTo>
                  <a:lnTo>
                    <a:pt x="971" y="929"/>
                  </a:lnTo>
                  <a:lnTo>
                    <a:pt x="959" y="943"/>
                  </a:lnTo>
                  <a:lnTo>
                    <a:pt x="946" y="956"/>
                  </a:lnTo>
                  <a:lnTo>
                    <a:pt x="933" y="968"/>
                  </a:lnTo>
                  <a:lnTo>
                    <a:pt x="920" y="978"/>
                  </a:lnTo>
                  <a:lnTo>
                    <a:pt x="906" y="989"/>
                  </a:lnTo>
                  <a:lnTo>
                    <a:pt x="892" y="1000"/>
                  </a:lnTo>
                  <a:lnTo>
                    <a:pt x="877" y="1009"/>
                  </a:lnTo>
                  <a:lnTo>
                    <a:pt x="862" y="1018"/>
                  </a:lnTo>
                  <a:lnTo>
                    <a:pt x="847" y="1025"/>
                  </a:lnTo>
                  <a:lnTo>
                    <a:pt x="831" y="1032"/>
                  </a:lnTo>
                  <a:lnTo>
                    <a:pt x="816" y="1038"/>
                  </a:lnTo>
                  <a:lnTo>
                    <a:pt x="799" y="1043"/>
                  </a:lnTo>
                  <a:lnTo>
                    <a:pt x="782" y="1047"/>
                  </a:lnTo>
                  <a:lnTo>
                    <a:pt x="766" y="1051"/>
                  </a:lnTo>
                  <a:lnTo>
                    <a:pt x="749" y="1054"/>
                  </a:lnTo>
                  <a:lnTo>
                    <a:pt x="733" y="1057"/>
                  </a:lnTo>
                  <a:lnTo>
                    <a:pt x="715" y="1058"/>
                  </a:lnTo>
                  <a:lnTo>
                    <a:pt x="698" y="1058"/>
                  </a:lnTo>
                  <a:lnTo>
                    <a:pt x="682" y="1058"/>
                  </a:lnTo>
                  <a:lnTo>
                    <a:pt x="664" y="1057"/>
                  </a:lnTo>
                  <a:lnTo>
                    <a:pt x="647" y="1054"/>
                  </a:lnTo>
                  <a:lnTo>
                    <a:pt x="631" y="1052"/>
                  </a:lnTo>
                  <a:lnTo>
                    <a:pt x="613" y="1048"/>
                  </a:lnTo>
                  <a:lnTo>
                    <a:pt x="596" y="1044"/>
                  </a:lnTo>
                  <a:lnTo>
                    <a:pt x="579" y="1039"/>
                  </a:lnTo>
                  <a:lnTo>
                    <a:pt x="564" y="1032"/>
                  </a:lnTo>
                  <a:lnTo>
                    <a:pt x="547" y="1026"/>
                  </a:lnTo>
                  <a:lnTo>
                    <a:pt x="532" y="1018"/>
                  </a:lnTo>
                  <a:lnTo>
                    <a:pt x="515" y="1009"/>
                  </a:lnTo>
                  <a:lnTo>
                    <a:pt x="501" y="999"/>
                  </a:lnTo>
                  <a:lnTo>
                    <a:pt x="486" y="98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alibri" panose="020F0502020204030204" pitchFamily="34" charset="0"/>
              </a:endParaRPr>
            </a:p>
          </p:txBody>
        </p:sp>
      </p:grpSp>
      <p:pic>
        <p:nvPicPr>
          <p:cNvPr id="2050" name="Picture 2" descr="Image result for interfaces transpar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223" y="4609095"/>
            <a:ext cx="501243" cy="50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challenges transpar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957" y="3130193"/>
            <a:ext cx="657148" cy="65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lendings  transparent icon"/>
          <p:cNvPicPr>
            <a:picLocks noChangeAspect="1" noChangeArrowheads="1"/>
          </p:cNvPicPr>
          <p:nvPr/>
        </p:nvPicPr>
        <p:blipFill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266" y="3133158"/>
            <a:ext cx="694897" cy="69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43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Rollout plans 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62210" y="2269643"/>
            <a:ext cx="0" cy="296942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577" y="2171515"/>
            <a:ext cx="6030408" cy="617984"/>
          </a:xfrm>
          <a:prstGeom prst="rect">
            <a:avLst/>
          </a:prstGeom>
          <a:solidFill>
            <a:srgbClr val="002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8612" tIns="45717" rIns="91436" bIns="45717" rtlCol="0" anchor="ctr"/>
          <a:lstStyle/>
          <a:p>
            <a:pPr defTabSz="914367">
              <a:lnSpc>
                <a:spcPct val="90000"/>
              </a:lnSpc>
            </a:pPr>
            <a:r>
              <a:rPr lang="en-US" sz="1200" b="1" dirty="0" smtClean="0">
                <a:gradFill>
                  <a:gsLst>
                    <a:gs pos="14159">
                      <a:srgbClr val="FFFFFF"/>
                    </a:gs>
                    <a:gs pos="56000">
                      <a:srgbClr val="FFFFFF"/>
                    </a:gs>
                  </a:gsLst>
                  <a:lin ang="5400000" scaled="0"/>
                </a:gradFill>
                <a:cs typeface="Segoe UI Semibold" panose="020B0702040204020203" pitchFamily="34" charset="0"/>
              </a:rPr>
              <a:t>Approach 1:</a:t>
            </a:r>
            <a:r>
              <a:rPr lang="en-US" sz="1200" b="1" dirty="0"/>
              <a:t> SCF Migration From DXC Infrastructure to ING Infrastructure</a:t>
            </a:r>
            <a:endParaRPr lang="en-US" sz="1200" dirty="0">
              <a:gradFill>
                <a:gsLst>
                  <a:gs pos="14159">
                    <a:srgbClr val="FFFFFF"/>
                  </a:gs>
                  <a:gs pos="56000">
                    <a:srgbClr val="FFFFFF"/>
                  </a:gs>
                </a:gsLst>
                <a:lin ang="5400000" scaled="0"/>
              </a:gradFill>
              <a:cs typeface="Segoe UI Semibold" panose="020B0702040204020203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917084" y="796031"/>
            <a:ext cx="0" cy="296942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11"/>
          <p:cNvSpPr>
            <a:spLocks noEditPoints="1"/>
          </p:cNvSpPr>
          <p:nvPr/>
        </p:nvSpPr>
        <p:spPr bwMode="black">
          <a:xfrm>
            <a:off x="4576191" y="796408"/>
            <a:ext cx="274320" cy="277433"/>
          </a:xfrm>
          <a:custGeom>
            <a:avLst/>
            <a:gdLst>
              <a:gd name="T0" fmla="*/ 213 w 709"/>
              <a:gd name="T1" fmla="*/ 522 h 709"/>
              <a:gd name="T2" fmla="*/ 213 w 709"/>
              <a:gd name="T3" fmla="*/ 709 h 709"/>
              <a:gd name="T4" fmla="*/ 0 w 709"/>
              <a:gd name="T5" fmla="*/ 709 h 709"/>
              <a:gd name="T6" fmla="*/ 0 w 709"/>
              <a:gd name="T7" fmla="*/ 496 h 709"/>
              <a:gd name="T8" fmla="*/ 88 w 709"/>
              <a:gd name="T9" fmla="*/ 496 h 709"/>
              <a:gd name="T10" fmla="*/ 67 w 709"/>
              <a:gd name="T11" fmla="*/ 522 h 709"/>
              <a:gd name="T12" fmla="*/ 213 w 709"/>
              <a:gd name="T13" fmla="*/ 522 h 709"/>
              <a:gd name="T14" fmla="*/ 619 w 709"/>
              <a:gd name="T15" fmla="*/ 496 h 709"/>
              <a:gd name="T16" fmla="*/ 643 w 709"/>
              <a:gd name="T17" fmla="*/ 522 h 709"/>
              <a:gd name="T18" fmla="*/ 496 w 709"/>
              <a:gd name="T19" fmla="*/ 522 h 709"/>
              <a:gd name="T20" fmla="*/ 496 w 709"/>
              <a:gd name="T21" fmla="*/ 709 h 709"/>
              <a:gd name="T22" fmla="*/ 709 w 709"/>
              <a:gd name="T23" fmla="*/ 709 h 709"/>
              <a:gd name="T24" fmla="*/ 709 w 709"/>
              <a:gd name="T25" fmla="*/ 496 h 709"/>
              <a:gd name="T26" fmla="*/ 619 w 709"/>
              <a:gd name="T27" fmla="*/ 496 h 709"/>
              <a:gd name="T28" fmla="*/ 355 w 709"/>
              <a:gd name="T29" fmla="*/ 182 h 709"/>
              <a:gd name="T30" fmla="*/ 381 w 709"/>
              <a:gd name="T31" fmla="*/ 213 h 709"/>
              <a:gd name="T32" fmla="*/ 461 w 709"/>
              <a:gd name="T33" fmla="*/ 213 h 709"/>
              <a:gd name="T34" fmla="*/ 461 w 709"/>
              <a:gd name="T35" fmla="*/ 0 h 709"/>
              <a:gd name="T36" fmla="*/ 248 w 709"/>
              <a:gd name="T37" fmla="*/ 0 h 709"/>
              <a:gd name="T38" fmla="*/ 248 w 709"/>
              <a:gd name="T39" fmla="*/ 213 h 709"/>
              <a:gd name="T40" fmla="*/ 329 w 709"/>
              <a:gd name="T41" fmla="*/ 213 h 709"/>
              <a:gd name="T42" fmla="*/ 355 w 709"/>
              <a:gd name="T43" fmla="*/ 182 h 709"/>
              <a:gd name="T44" fmla="*/ 123 w 709"/>
              <a:gd name="T45" fmla="*/ 248 h 709"/>
              <a:gd name="T46" fmla="*/ 123 w 709"/>
              <a:gd name="T47" fmla="*/ 454 h 709"/>
              <a:gd name="T48" fmla="*/ 298 w 709"/>
              <a:gd name="T49" fmla="*/ 248 h 709"/>
              <a:gd name="T50" fmla="*/ 123 w 709"/>
              <a:gd name="T51" fmla="*/ 248 h 709"/>
              <a:gd name="T52" fmla="*/ 355 w 709"/>
              <a:gd name="T53" fmla="*/ 225 h 709"/>
              <a:gd name="T54" fmla="*/ 128 w 709"/>
              <a:gd name="T55" fmla="*/ 494 h 709"/>
              <a:gd name="T56" fmla="*/ 248 w 709"/>
              <a:gd name="T57" fmla="*/ 494 h 709"/>
              <a:gd name="T58" fmla="*/ 248 w 709"/>
              <a:gd name="T59" fmla="*/ 709 h 709"/>
              <a:gd name="T60" fmla="*/ 461 w 709"/>
              <a:gd name="T61" fmla="*/ 709 h 709"/>
              <a:gd name="T62" fmla="*/ 461 w 709"/>
              <a:gd name="T63" fmla="*/ 494 h 709"/>
              <a:gd name="T64" fmla="*/ 581 w 709"/>
              <a:gd name="T65" fmla="*/ 494 h 709"/>
              <a:gd name="T66" fmla="*/ 355 w 709"/>
              <a:gd name="T67" fmla="*/ 225 h 709"/>
              <a:gd name="T68" fmla="*/ 584 w 709"/>
              <a:gd name="T69" fmla="*/ 248 h 709"/>
              <a:gd name="T70" fmla="*/ 411 w 709"/>
              <a:gd name="T71" fmla="*/ 248 h 709"/>
              <a:gd name="T72" fmla="*/ 584 w 709"/>
              <a:gd name="T73" fmla="*/ 454 h 709"/>
              <a:gd name="T74" fmla="*/ 584 w 709"/>
              <a:gd name="T75" fmla="*/ 248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09" h="709">
                <a:moveTo>
                  <a:pt x="213" y="522"/>
                </a:moveTo>
                <a:lnTo>
                  <a:pt x="213" y="709"/>
                </a:lnTo>
                <a:lnTo>
                  <a:pt x="0" y="709"/>
                </a:lnTo>
                <a:lnTo>
                  <a:pt x="0" y="496"/>
                </a:lnTo>
                <a:lnTo>
                  <a:pt x="88" y="496"/>
                </a:lnTo>
                <a:lnTo>
                  <a:pt x="67" y="522"/>
                </a:lnTo>
                <a:lnTo>
                  <a:pt x="213" y="522"/>
                </a:lnTo>
                <a:close/>
                <a:moveTo>
                  <a:pt x="619" y="496"/>
                </a:moveTo>
                <a:lnTo>
                  <a:pt x="643" y="522"/>
                </a:lnTo>
                <a:lnTo>
                  <a:pt x="496" y="522"/>
                </a:lnTo>
                <a:lnTo>
                  <a:pt x="496" y="709"/>
                </a:lnTo>
                <a:lnTo>
                  <a:pt x="709" y="709"/>
                </a:lnTo>
                <a:lnTo>
                  <a:pt x="709" y="496"/>
                </a:lnTo>
                <a:lnTo>
                  <a:pt x="619" y="496"/>
                </a:lnTo>
                <a:close/>
                <a:moveTo>
                  <a:pt x="355" y="182"/>
                </a:moveTo>
                <a:lnTo>
                  <a:pt x="381" y="213"/>
                </a:lnTo>
                <a:lnTo>
                  <a:pt x="461" y="213"/>
                </a:lnTo>
                <a:lnTo>
                  <a:pt x="461" y="0"/>
                </a:lnTo>
                <a:lnTo>
                  <a:pt x="248" y="0"/>
                </a:lnTo>
                <a:lnTo>
                  <a:pt x="248" y="213"/>
                </a:lnTo>
                <a:lnTo>
                  <a:pt x="329" y="213"/>
                </a:lnTo>
                <a:lnTo>
                  <a:pt x="355" y="182"/>
                </a:lnTo>
                <a:close/>
                <a:moveTo>
                  <a:pt x="123" y="248"/>
                </a:moveTo>
                <a:lnTo>
                  <a:pt x="123" y="454"/>
                </a:lnTo>
                <a:lnTo>
                  <a:pt x="298" y="248"/>
                </a:lnTo>
                <a:lnTo>
                  <a:pt x="123" y="248"/>
                </a:lnTo>
                <a:close/>
                <a:moveTo>
                  <a:pt x="355" y="225"/>
                </a:moveTo>
                <a:lnTo>
                  <a:pt x="128" y="494"/>
                </a:lnTo>
                <a:lnTo>
                  <a:pt x="248" y="494"/>
                </a:lnTo>
                <a:lnTo>
                  <a:pt x="248" y="709"/>
                </a:lnTo>
                <a:lnTo>
                  <a:pt x="461" y="709"/>
                </a:lnTo>
                <a:lnTo>
                  <a:pt x="461" y="494"/>
                </a:lnTo>
                <a:lnTo>
                  <a:pt x="581" y="494"/>
                </a:lnTo>
                <a:lnTo>
                  <a:pt x="355" y="225"/>
                </a:lnTo>
                <a:close/>
                <a:moveTo>
                  <a:pt x="584" y="248"/>
                </a:moveTo>
                <a:lnTo>
                  <a:pt x="411" y="248"/>
                </a:lnTo>
                <a:lnTo>
                  <a:pt x="584" y="454"/>
                </a:lnTo>
                <a:lnTo>
                  <a:pt x="584" y="2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solidFill>
                <a:srgbClr val="505050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6CA8-C4BC-45A4-B02D-3DF99ACACEE3}" type="slidenum">
              <a:rPr lang="en-US" smtClean="0">
                <a:solidFill>
                  <a:srgbClr val="505050"/>
                </a:solidFill>
              </a:rPr>
              <a:pPr/>
              <a:t>3</a:t>
            </a:fld>
            <a:endParaRPr lang="en-US" dirty="0">
              <a:solidFill>
                <a:srgbClr val="505050"/>
              </a:solidFill>
            </a:endParaRPr>
          </a:p>
        </p:txBody>
      </p:sp>
      <p:pic>
        <p:nvPicPr>
          <p:cNvPr id="59" name="Picture 2" descr="C:\Users\sigurdg\Desktop\end_us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397" y="816017"/>
            <a:ext cx="224661" cy="226712"/>
          </a:xfrm>
          <a:prstGeom prst="rect">
            <a:avLst/>
          </a:prstGeom>
          <a:noFill/>
        </p:spPr>
      </p:pic>
      <p:cxnSp>
        <p:nvCxnSpPr>
          <p:cNvPr id="60" name="Straight Connector 59"/>
          <p:cNvCxnSpPr/>
          <p:nvPr/>
        </p:nvCxnSpPr>
        <p:spPr>
          <a:xfrm>
            <a:off x="-115315" y="1755562"/>
            <a:ext cx="0" cy="269947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27261" y="2838655"/>
            <a:ext cx="6014724" cy="552066"/>
            <a:chOff x="4490634" y="316271"/>
            <a:chExt cx="6014724" cy="552066"/>
          </a:xfrm>
        </p:grpSpPr>
        <p:sp>
          <p:nvSpPr>
            <p:cNvPr id="73" name="Rectangle 72"/>
            <p:cNvSpPr/>
            <p:nvPr/>
          </p:nvSpPr>
          <p:spPr>
            <a:xfrm>
              <a:off x="4490634" y="316271"/>
              <a:ext cx="2062398" cy="552066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18" rIns="91416" bIns="45718" rtlCol="0" anchor="ctr"/>
            <a:lstStyle/>
            <a:p>
              <a:pPr algn="r"/>
              <a:r>
                <a:rPr lang="en-US" sz="1200" b="1" dirty="0" smtClean="0">
                  <a:solidFill>
                    <a:prstClr val="white"/>
                  </a:solidFill>
                </a:rPr>
                <a:t>       Onboarding Portal	</a:t>
              </a:r>
              <a:endParaRPr 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580293" y="319221"/>
              <a:ext cx="3925065" cy="54911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18" rIns="91416" bIns="45718" rtlCol="0" anchor="ctr"/>
            <a:lstStyle/>
            <a:p>
              <a:r>
                <a:rPr lang="nl-NL" sz="1200" b="1" dirty="0" smtClean="0">
                  <a:solidFill>
                    <a:srgbClr val="505050"/>
                  </a:solidFill>
                </a:rPr>
                <a:t>Same UI Component hosted with minimum changes in configuration related to web service call. </a:t>
              </a:r>
              <a:endParaRPr lang="nl-NL" sz="1200" b="1" dirty="0">
                <a:solidFill>
                  <a:srgbClr val="505050"/>
                </a:solidFill>
              </a:endParaRPr>
            </a:p>
            <a:p>
              <a:endParaRPr lang="en-US" sz="1200" dirty="0" smtClean="0">
                <a:solidFill>
                  <a:srgbClr val="50505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577" y="4102791"/>
            <a:ext cx="6041986" cy="601398"/>
            <a:chOff x="4496878" y="1788254"/>
            <a:chExt cx="7458927" cy="430904"/>
          </a:xfrm>
        </p:grpSpPr>
        <p:sp>
          <p:nvSpPr>
            <p:cNvPr id="75" name="Rectangle 74"/>
            <p:cNvSpPr/>
            <p:nvPr/>
          </p:nvSpPr>
          <p:spPr>
            <a:xfrm>
              <a:off x="4496878" y="1788254"/>
              <a:ext cx="2579717" cy="430903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18" rIns="91416" bIns="45718" rtlCol="0" anchor="ctr"/>
            <a:lstStyle/>
            <a:p>
              <a:pPr algn="r"/>
              <a:r>
                <a:rPr lang="en-US" sz="1200" b="1" dirty="0" smtClean="0">
                  <a:solidFill>
                    <a:prstClr val="white"/>
                  </a:solidFill>
                </a:rPr>
                <a:t>Work Flow Migration</a:t>
              </a:r>
              <a:endParaRPr lang="en-US" sz="1200" dirty="0" smtClean="0">
                <a:solidFill>
                  <a:prstClr val="white"/>
                </a:solidFill>
              </a:endParaRPr>
            </a:p>
            <a:p>
              <a:pPr algn="r"/>
              <a:endParaRPr 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110250" y="1789883"/>
              <a:ext cx="4845555" cy="4292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18" rIns="91416" bIns="45718" rtlCol="0" anchor="ctr"/>
            <a:lstStyle/>
            <a:p>
              <a:r>
                <a:rPr lang="nl-NL" sz="1200" b="1" dirty="0">
                  <a:solidFill>
                    <a:srgbClr val="505050"/>
                  </a:solidFill>
                </a:rPr>
                <a:t>Workflow re-engineering form CRM(MS-Dynamics 2013) to Pega</a:t>
              </a:r>
              <a:endParaRPr lang="en-US" sz="1200" b="1" dirty="0">
                <a:solidFill>
                  <a:srgbClr val="50505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578" y="3439877"/>
            <a:ext cx="6048075" cy="613934"/>
            <a:chOff x="4483379" y="1369599"/>
            <a:chExt cx="7188303" cy="699940"/>
          </a:xfrm>
        </p:grpSpPr>
        <p:sp>
          <p:nvSpPr>
            <p:cNvPr id="77" name="Rectangle 76"/>
            <p:cNvSpPr/>
            <p:nvPr/>
          </p:nvSpPr>
          <p:spPr>
            <a:xfrm>
              <a:off x="4483379" y="1369599"/>
              <a:ext cx="2469855" cy="699940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18" rIns="91416" bIns="45718" rtlCol="0" anchor="ctr"/>
            <a:lstStyle/>
            <a:p>
              <a:pPr algn="r"/>
              <a:r>
                <a:rPr lang="en-US" sz="1200" b="1" dirty="0" smtClean="0">
                  <a:solidFill>
                    <a:prstClr val="white"/>
                  </a:solidFill>
                </a:rPr>
                <a:t>User</a:t>
              </a:r>
              <a:r>
                <a:rPr lang="en-US" sz="1200" dirty="0" smtClean="0">
                  <a:solidFill>
                    <a:prstClr val="white"/>
                  </a:solidFill>
                </a:rPr>
                <a:t> </a:t>
              </a:r>
              <a:r>
                <a:rPr lang="en-US" sz="1200" b="1" dirty="0" smtClean="0">
                  <a:solidFill>
                    <a:prstClr val="white"/>
                  </a:solidFill>
                </a:rPr>
                <a:t>Access</a:t>
              </a:r>
              <a:r>
                <a:rPr lang="en-US" sz="1200" dirty="0" smtClean="0">
                  <a:solidFill>
                    <a:prstClr val="white"/>
                  </a:solidFill>
                </a:rPr>
                <a:t> </a:t>
              </a:r>
              <a:r>
                <a:rPr lang="en-US" sz="1200" b="1" dirty="0" smtClean="0">
                  <a:solidFill>
                    <a:prstClr val="white"/>
                  </a:solidFill>
                </a:rPr>
                <a:t>and</a:t>
              </a:r>
              <a:r>
                <a:rPr lang="en-US" sz="1200" dirty="0" smtClean="0">
                  <a:solidFill>
                    <a:prstClr val="white"/>
                  </a:solidFill>
                </a:rPr>
                <a:t> </a:t>
              </a:r>
              <a:r>
                <a:rPr lang="en-US" sz="1200" b="1" dirty="0" smtClean="0">
                  <a:solidFill>
                    <a:prstClr val="white"/>
                  </a:solidFill>
                </a:rPr>
                <a:t>Privileges</a:t>
              </a:r>
              <a:endParaRPr 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006635" y="1388911"/>
              <a:ext cx="4665047" cy="6735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18" rIns="91416" bIns="45718" rtlCol="0" anchor="ctr"/>
            <a:lstStyle/>
            <a:p>
              <a:r>
                <a:rPr lang="en-US" sz="1200" b="1" dirty="0" smtClean="0">
                  <a:solidFill>
                    <a:srgbClr val="505050"/>
                  </a:solidFill>
                </a:rPr>
                <a:t>User access and Privileges transform and migrate.</a:t>
              </a:r>
              <a:endParaRPr lang="en-US" sz="1200" dirty="0" smtClean="0">
                <a:solidFill>
                  <a:srgbClr val="505050"/>
                </a:solidFill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27260" y="4758688"/>
            <a:ext cx="2060879" cy="608422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18" rIns="91416" bIns="45718" rtlCol="0" anchor="ctr"/>
          <a:lstStyle/>
          <a:p>
            <a:pPr algn="r"/>
            <a:r>
              <a:rPr lang="en-US" sz="1200" b="1" dirty="0" smtClean="0">
                <a:solidFill>
                  <a:prstClr val="white"/>
                </a:solidFill>
              </a:rPr>
              <a:t>Data Model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163373" y="4735935"/>
            <a:ext cx="3878613" cy="6311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18" rIns="91416" bIns="45718" rtlCol="0" anchor="ctr"/>
          <a:lstStyle/>
          <a:p>
            <a:r>
              <a:rPr lang="en-US" sz="1200" b="1" dirty="0">
                <a:solidFill>
                  <a:srgbClr val="505050"/>
                </a:solidFill>
              </a:rPr>
              <a:t>Reconstruct of Data model based on workflow in Pega</a:t>
            </a:r>
            <a:r>
              <a:rPr lang="en-US" sz="1200" dirty="0" smtClean="0">
                <a:solidFill>
                  <a:srgbClr val="505050"/>
                </a:solidFill>
              </a:rPr>
              <a:t>.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4930714" y="4667307"/>
            <a:ext cx="0" cy="296942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-499" y="5394470"/>
            <a:ext cx="6042484" cy="704176"/>
            <a:chOff x="5048409" y="2799151"/>
            <a:chExt cx="6248654" cy="732546"/>
          </a:xfrm>
        </p:grpSpPr>
        <p:sp>
          <p:nvSpPr>
            <p:cNvPr id="92" name="Rectangle 91"/>
            <p:cNvSpPr/>
            <p:nvPr/>
          </p:nvSpPr>
          <p:spPr>
            <a:xfrm>
              <a:off x="5048409" y="2799151"/>
              <a:ext cx="2146800" cy="732546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18" rIns="91416" bIns="45718" rtlCol="0" anchor="ctr"/>
            <a:lstStyle/>
            <a:p>
              <a:pPr algn="r"/>
              <a:r>
                <a:rPr lang="en-US" sz="1200" b="1" dirty="0" smtClean="0">
                  <a:solidFill>
                    <a:prstClr val="white"/>
                  </a:solidFill>
                </a:rPr>
                <a:t>Data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256346" y="2817621"/>
              <a:ext cx="4040717" cy="6956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18" rIns="91416" bIns="45718" rtlCol="0" anchor="ctr"/>
            <a:lstStyle/>
            <a:p>
              <a:r>
                <a:rPr lang="en-US" sz="1200" b="1" dirty="0" smtClean="0">
                  <a:solidFill>
                    <a:srgbClr val="505050"/>
                  </a:solidFill>
                </a:rPr>
                <a:t>Extracted ,Transform </a:t>
              </a:r>
              <a:r>
                <a:rPr lang="en-US" sz="1200" b="1" dirty="0">
                  <a:solidFill>
                    <a:srgbClr val="505050"/>
                  </a:solidFill>
                </a:rPr>
                <a:t>and </a:t>
              </a:r>
              <a:r>
                <a:rPr lang="en-US" sz="1200" b="1" dirty="0" smtClean="0">
                  <a:solidFill>
                    <a:srgbClr val="505050"/>
                  </a:solidFill>
                </a:rPr>
                <a:t>Loaded </a:t>
              </a:r>
              <a:r>
                <a:rPr lang="en-US" sz="1200" b="1" dirty="0">
                  <a:solidFill>
                    <a:srgbClr val="505050"/>
                  </a:solidFill>
                </a:rPr>
                <a:t>in the new Database for Pega work flows.</a:t>
              </a:r>
            </a:p>
          </p:txBody>
        </p:sp>
      </p:grpSp>
      <p:sp>
        <p:nvSpPr>
          <p:cNvPr id="54" name="Rectangle 53"/>
          <p:cNvSpPr/>
          <p:nvPr/>
        </p:nvSpPr>
        <p:spPr>
          <a:xfrm>
            <a:off x="6109251" y="2163199"/>
            <a:ext cx="6045840" cy="605340"/>
          </a:xfrm>
          <a:prstGeom prst="rect">
            <a:avLst/>
          </a:prstGeom>
          <a:solidFill>
            <a:srgbClr val="002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8612" tIns="45717" rIns="91436" bIns="45717" rtlCol="0" anchor="ctr"/>
          <a:lstStyle/>
          <a:p>
            <a:pPr defTabSz="914367">
              <a:lnSpc>
                <a:spcPct val="90000"/>
              </a:lnSpc>
            </a:pPr>
            <a:r>
              <a:rPr lang="en-US" sz="1200" b="1" dirty="0">
                <a:gradFill>
                  <a:gsLst>
                    <a:gs pos="14159">
                      <a:srgbClr val="FFFFFF"/>
                    </a:gs>
                    <a:gs pos="56000">
                      <a:srgbClr val="FFFFFF"/>
                    </a:gs>
                  </a:gsLst>
                  <a:lin ang="5400000" scaled="0"/>
                </a:gradFill>
                <a:cs typeface="Segoe UI Semibold" panose="020B0702040204020203" pitchFamily="34" charset="0"/>
              </a:rPr>
              <a:t>Approach 2 :Rebuilding SCF  Onboarding Portal As Per ING and TPA Compliance</a:t>
            </a:r>
            <a:endParaRPr lang="en-US" sz="1200" dirty="0">
              <a:gradFill>
                <a:gsLst>
                  <a:gs pos="14159">
                    <a:srgbClr val="FFFFFF"/>
                  </a:gs>
                  <a:gs pos="56000">
                    <a:srgbClr val="FFFFFF"/>
                  </a:gs>
                </a:gsLst>
                <a:lin ang="5400000" scaled="0"/>
              </a:gradFill>
              <a:cs typeface="Segoe UI Semibold" panose="020B0702040204020203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127344" y="2774461"/>
            <a:ext cx="6064653" cy="641431"/>
            <a:chOff x="4219185" y="308409"/>
            <a:chExt cx="6286170" cy="560766"/>
          </a:xfrm>
        </p:grpSpPr>
        <p:sp>
          <p:nvSpPr>
            <p:cNvPr id="56" name="Rectangle 55"/>
            <p:cNvSpPr/>
            <p:nvPr/>
          </p:nvSpPr>
          <p:spPr>
            <a:xfrm>
              <a:off x="4219185" y="317109"/>
              <a:ext cx="2137410" cy="552066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18" rIns="91416" bIns="45718" rtlCol="0" anchor="ctr"/>
            <a:lstStyle/>
            <a:p>
              <a:pPr algn="r"/>
              <a:r>
                <a:rPr lang="en-US" sz="1200" b="1" dirty="0" smtClean="0">
                  <a:solidFill>
                    <a:prstClr val="white"/>
                  </a:solidFill>
                </a:rPr>
                <a:t>       Onboarding Portal	</a:t>
              </a:r>
              <a:endParaRPr 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412113" y="308409"/>
              <a:ext cx="4093242" cy="54911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18" rIns="91416" bIns="45718" rtlCol="0" anchor="ctr"/>
            <a:lstStyle/>
            <a:p>
              <a:r>
                <a:rPr lang="nl-NL" sz="1200" b="1" dirty="0" smtClean="0">
                  <a:solidFill>
                    <a:srgbClr val="505050"/>
                  </a:solidFill>
                </a:rPr>
                <a:t> </a:t>
              </a:r>
              <a:r>
                <a:rPr lang="en-US" sz="1200" b="1" dirty="0" smtClean="0">
                  <a:solidFill>
                    <a:srgbClr val="505050"/>
                  </a:solidFill>
                </a:rPr>
                <a:t>Develop new UI portal based on ING Standards (Polymer)</a:t>
              </a:r>
              <a:endParaRPr lang="nl-NL" sz="1200" b="1" dirty="0">
                <a:solidFill>
                  <a:srgbClr val="505050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117219" y="4093055"/>
            <a:ext cx="6074779" cy="611139"/>
            <a:chOff x="4504787" y="1780127"/>
            <a:chExt cx="7436729" cy="413174"/>
          </a:xfrm>
        </p:grpSpPr>
        <p:sp>
          <p:nvSpPr>
            <p:cNvPr id="61" name="Rectangle 60"/>
            <p:cNvSpPr/>
            <p:nvPr/>
          </p:nvSpPr>
          <p:spPr>
            <a:xfrm>
              <a:off x="4504787" y="1780127"/>
              <a:ext cx="2559832" cy="413174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18" rIns="91416" bIns="45718" rtlCol="0" anchor="ctr"/>
            <a:lstStyle/>
            <a:p>
              <a:pPr algn="r"/>
              <a:r>
                <a:rPr lang="en-US" sz="1200" b="1" dirty="0" smtClean="0">
                  <a:solidFill>
                    <a:prstClr val="white"/>
                  </a:solidFill>
                </a:rPr>
                <a:t>Work Flow </a:t>
              </a:r>
              <a:r>
                <a:rPr lang="en-US" sz="1200" b="1" dirty="0">
                  <a:solidFill>
                    <a:prstClr val="white"/>
                  </a:solidFill>
                </a:rPr>
                <a:t>Migration</a:t>
              </a:r>
              <a:endParaRPr lang="en-US" sz="1200" dirty="0">
                <a:solidFill>
                  <a:prstClr val="white"/>
                </a:solidFill>
              </a:endParaRPr>
            </a:p>
            <a:p>
              <a:pPr algn="r"/>
              <a:endParaRPr 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107158" y="1789882"/>
              <a:ext cx="4834358" cy="4034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18" rIns="91416" bIns="45718" rtlCol="0" anchor="ctr"/>
            <a:lstStyle/>
            <a:p>
              <a:r>
                <a:rPr lang="nl-NL" sz="1200" b="1" dirty="0" smtClean="0">
                  <a:solidFill>
                    <a:srgbClr val="505050"/>
                  </a:solidFill>
                </a:rPr>
                <a:t>Rebuilding same business flows in </a:t>
              </a:r>
              <a:r>
                <a:rPr lang="nl-NL" sz="1200" b="1" dirty="0">
                  <a:solidFill>
                    <a:srgbClr val="505050"/>
                  </a:solidFill>
                </a:rPr>
                <a:t>P</a:t>
              </a:r>
              <a:r>
                <a:rPr lang="nl-NL" sz="1200" b="1" dirty="0" smtClean="0">
                  <a:solidFill>
                    <a:srgbClr val="505050"/>
                  </a:solidFill>
                </a:rPr>
                <a:t>ega</a:t>
              </a:r>
              <a:r>
                <a:rPr lang="nl-NL" sz="1200" b="1" dirty="0">
                  <a:solidFill>
                    <a:srgbClr val="505050"/>
                  </a:solidFill>
                </a:rPr>
                <a:t>.</a:t>
              </a:r>
              <a:endParaRPr lang="en-US" sz="1200" b="1" dirty="0">
                <a:solidFill>
                  <a:srgbClr val="50505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113649" y="3438885"/>
            <a:ext cx="6078351" cy="644516"/>
            <a:chOff x="4483379" y="1369599"/>
            <a:chExt cx="7167304" cy="699940"/>
          </a:xfrm>
        </p:grpSpPr>
        <p:sp>
          <p:nvSpPr>
            <p:cNvPr id="64" name="Rectangle 63"/>
            <p:cNvSpPr/>
            <p:nvPr/>
          </p:nvSpPr>
          <p:spPr>
            <a:xfrm>
              <a:off x="4483379" y="1369599"/>
              <a:ext cx="2469855" cy="699940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18" rIns="91416" bIns="45718" rtlCol="0" anchor="ctr"/>
            <a:lstStyle/>
            <a:p>
              <a:pPr algn="r"/>
              <a:r>
                <a:rPr lang="en-US" sz="1200" b="1" dirty="0">
                  <a:solidFill>
                    <a:prstClr val="white"/>
                  </a:solidFill>
                </a:rPr>
                <a:t>User</a:t>
              </a:r>
              <a:r>
                <a:rPr lang="en-US" sz="1200" dirty="0">
                  <a:solidFill>
                    <a:prstClr val="white"/>
                  </a:solidFill>
                </a:rPr>
                <a:t> </a:t>
              </a:r>
              <a:r>
                <a:rPr lang="en-US" sz="1200" b="1" dirty="0" smtClean="0">
                  <a:solidFill>
                    <a:prstClr val="white"/>
                  </a:solidFill>
                </a:rPr>
                <a:t>Access management</a:t>
              </a:r>
              <a:endParaRPr 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985636" y="1396001"/>
              <a:ext cx="4665047" cy="6735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18" rIns="91416" bIns="45718" rtlCol="0" anchor="ctr"/>
            <a:lstStyle/>
            <a:p>
              <a:r>
                <a:rPr lang="en-US" sz="1200" b="1" dirty="0" smtClean="0">
                  <a:solidFill>
                    <a:srgbClr val="505050"/>
                  </a:solidFill>
                </a:rPr>
                <a:t>User authentication and authorization incorporate with TPA </a:t>
              </a:r>
              <a:endParaRPr lang="en-US" sz="1200" dirty="0" smtClean="0">
                <a:solidFill>
                  <a:srgbClr val="505050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117219" y="4713852"/>
            <a:ext cx="6109457" cy="680619"/>
            <a:chOff x="4555442" y="2893163"/>
            <a:chExt cx="7702237" cy="705039"/>
          </a:xfrm>
        </p:grpSpPr>
        <p:sp>
          <p:nvSpPr>
            <p:cNvPr id="67" name="Rectangle 66"/>
            <p:cNvSpPr/>
            <p:nvPr/>
          </p:nvSpPr>
          <p:spPr>
            <a:xfrm>
              <a:off x="4555442" y="2893163"/>
              <a:ext cx="2636176" cy="705039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18" rIns="91416" bIns="45718" rtlCol="0" anchor="ctr"/>
            <a:lstStyle/>
            <a:p>
              <a:pPr algn="r"/>
              <a:r>
                <a:rPr lang="en-US" sz="1200" b="1" dirty="0" smtClean="0">
                  <a:solidFill>
                    <a:prstClr val="white"/>
                  </a:solidFill>
                </a:rPr>
                <a:t>Data Model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254925" y="2916041"/>
              <a:ext cx="5002754" cy="65381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18" rIns="91416" bIns="45718" rtlCol="0" anchor="ctr"/>
            <a:lstStyle/>
            <a:p>
              <a:r>
                <a:rPr lang="en-US" sz="1200" b="1" dirty="0">
                  <a:solidFill>
                    <a:srgbClr val="505050"/>
                  </a:solidFill>
                </a:rPr>
                <a:t>Reconstruct of Data model based on workflow in Pega</a:t>
              </a:r>
              <a:r>
                <a:rPr lang="en-US" sz="1200" dirty="0" smtClean="0">
                  <a:solidFill>
                    <a:srgbClr val="505050"/>
                  </a:solidFill>
                </a:rPr>
                <a:t>.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121410" y="5421100"/>
            <a:ext cx="6103570" cy="672896"/>
            <a:chOff x="4354312" y="3078914"/>
            <a:chExt cx="6525354" cy="751412"/>
          </a:xfrm>
        </p:grpSpPr>
        <p:sp>
          <p:nvSpPr>
            <p:cNvPr id="70" name="Rectangle 69"/>
            <p:cNvSpPr/>
            <p:nvPr/>
          </p:nvSpPr>
          <p:spPr>
            <a:xfrm>
              <a:off x="4354312" y="3078914"/>
              <a:ext cx="2247409" cy="732546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18" rIns="91416" bIns="45718" rtlCol="0" anchor="ctr"/>
            <a:lstStyle/>
            <a:p>
              <a:pPr algn="r"/>
              <a:r>
                <a:rPr lang="en-US" sz="1200" b="1" dirty="0" smtClean="0">
                  <a:solidFill>
                    <a:prstClr val="white"/>
                  </a:solidFill>
                </a:rPr>
                <a:t>Data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651386" y="3078914"/>
              <a:ext cx="4228280" cy="7514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18" rIns="91416" bIns="45718" rtlCol="0" anchor="ctr"/>
            <a:lstStyle/>
            <a:p>
              <a:r>
                <a:rPr lang="en-US" sz="1200" b="1" dirty="0" smtClean="0">
                  <a:solidFill>
                    <a:srgbClr val="505050"/>
                  </a:solidFill>
                </a:rPr>
                <a:t>Extracted ,Transform </a:t>
              </a:r>
              <a:r>
                <a:rPr lang="en-US" sz="1200" b="1" dirty="0">
                  <a:solidFill>
                    <a:srgbClr val="505050"/>
                  </a:solidFill>
                </a:rPr>
                <a:t>and </a:t>
              </a:r>
              <a:r>
                <a:rPr lang="en-US" sz="1200" b="1" dirty="0" smtClean="0">
                  <a:solidFill>
                    <a:srgbClr val="505050"/>
                  </a:solidFill>
                </a:rPr>
                <a:t>Loaded </a:t>
              </a:r>
              <a:r>
                <a:rPr lang="en-US" sz="1200" b="1" dirty="0">
                  <a:solidFill>
                    <a:srgbClr val="505050"/>
                  </a:solidFill>
                </a:rPr>
                <a:t>in the new Database for Pega work flows.</a:t>
              </a:r>
            </a:p>
          </p:txBody>
        </p:sp>
      </p:grpSp>
      <p:sp>
        <p:nvSpPr>
          <p:cNvPr id="138" name="Rectangle 137"/>
          <p:cNvSpPr/>
          <p:nvPr/>
        </p:nvSpPr>
        <p:spPr>
          <a:xfrm>
            <a:off x="138896" y="662609"/>
            <a:ext cx="11956648" cy="13132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18" rIns="91416" bIns="45718" rtlCol="0" anchor="ctr"/>
          <a:lstStyle/>
          <a:p>
            <a:r>
              <a:rPr lang="en-US" sz="1400" b="1" dirty="0" smtClean="0">
                <a:solidFill>
                  <a:srgbClr val="505050"/>
                </a:solidFill>
                <a:latin typeface="Calibiri"/>
              </a:rPr>
              <a:t>An effective and properly planned production deployment is  the key for a successful migration . The type of migration , Scope migration, and size of migrations are the factors that decide the roleout plan. Some of the role out option includes </a:t>
            </a:r>
          </a:p>
          <a:p>
            <a:endParaRPr lang="en-US" sz="1400" b="1" dirty="0" smtClean="0">
              <a:solidFill>
                <a:srgbClr val="505050"/>
              </a:solidFill>
              <a:latin typeface="Calibiri"/>
            </a:endParaRPr>
          </a:p>
          <a:p>
            <a:r>
              <a:rPr lang="en-US" sz="1400" b="1" dirty="0" smtClean="0">
                <a:solidFill>
                  <a:srgbClr val="505050"/>
                </a:solidFill>
                <a:latin typeface="Calibiri"/>
              </a:rPr>
              <a:t>Approach 1: SCF Migration From DXC Infrastructure to ING Infrastructure.</a:t>
            </a:r>
          </a:p>
          <a:p>
            <a:r>
              <a:rPr lang="en-US" sz="1400" b="1" dirty="0" smtClean="0">
                <a:solidFill>
                  <a:srgbClr val="505050"/>
                </a:solidFill>
                <a:latin typeface="Calibiri"/>
              </a:rPr>
              <a:t>Approach </a:t>
            </a:r>
            <a:r>
              <a:rPr lang="en-US" sz="1400" b="1" dirty="0">
                <a:solidFill>
                  <a:srgbClr val="505050"/>
                </a:solidFill>
                <a:latin typeface="Calibiri"/>
              </a:rPr>
              <a:t>2 : :Rebuilding SCF  Onboarding Portal As Per ING and TPA </a:t>
            </a:r>
            <a:r>
              <a:rPr lang="en-US" sz="1400" b="1" dirty="0" smtClean="0">
                <a:solidFill>
                  <a:srgbClr val="505050"/>
                </a:solidFill>
                <a:latin typeface="Calibiri"/>
              </a:rPr>
              <a:t>Compliance.</a:t>
            </a:r>
            <a:endParaRPr lang="en-US" sz="1400" b="1" dirty="0">
              <a:solidFill>
                <a:srgbClr val="505050"/>
              </a:solidFill>
              <a:latin typeface="Calibiri"/>
            </a:endParaRPr>
          </a:p>
          <a:p>
            <a:r>
              <a:rPr lang="en-US" sz="1400" b="1" dirty="0">
                <a:solidFill>
                  <a:srgbClr val="505050"/>
                </a:solidFill>
                <a:latin typeface="Calibi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3737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SCF Migration From DXC Infrastructure to </a:t>
            </a:r>
            <a:r>
              <a:rPr lang="en-US" dirty="0"/>
              <a:t>ING Infrastructure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B24345D-D80C-446C-AE82-FB7BF2AE66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473608" y="1462321"/>
            <a:ext cx="1412111" cy="2873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Extract</a:t>
            </a:r>
            <a:endParaRPr lang="nl-NL" sz="1100" dirty="0"/>
          </a:p>
        </p:txBody>
      </p:sp>
      <p:sp>
        <p:nvSpPr>
          <p:cNvPr id="12" name="Rectangle 11"/>
          <p:cNvSpPr/>
          <p:nvPr/>
        </p:nvSpPr>
        <p:spPr>
          <a:xfrm>
            <a:off x="2506389" y="1983339"/>
            <a:ext cx="1412111" cy="42027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ounded Rectangle 19"/>
          <p:cNvSpPr/>
          <p:nvPr/>
        </p:nvSpPr>
        <p:spPr>
          <a:xfrm>
            <a:off x="2578332" y="5366374"/>
            <a:ext cx="1268223" cy="676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Data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578332" y="4528685"/>
            <a:ext cx="1268223" cy="676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Data Model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567411" y="3696205"/>
            <a:ext cx="1268223" cy="676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Business </a:t>
            </a:r>
            <a:r>
              <a:rPr lang="nl-NL" sz="900" dirty="0" smtClean="0"/>
              <a:t>Process</a:t>
            </a:r>
            <a:r>
              <a:rPr lang="nl-NL" sz="900" dirty="0"/>
              <a:t> </a:t>
            </a:r>
            <a:r>
              <a:rPr lang="nl-NL" sz="900" dirty="0" smtClean="0"/>
              <a:t>&amp;</a:t>
            </a:r>
          </a:p>
          <a:p>
            <a:pPr algn="ctr"/>
            <a:r>
              <a:rPr lang="nl-NL" sz="900" dirty="0"/>
              <a:t>Work Flows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2564261" y="2889236"/>
            <a:ext cx="1268223" cy="676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User Access and Privileges.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971630" y="1969915"/>
            <a:ext cx="1412111" cy="42093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Rounded Rectangle 46"/>
          <p:cNvSpPr/>
          <p:nvPr/>
        </p:nvSpPr>
        <p:spPr>
          <a:xfrm>
            <a:off x="6046153" y="5369497"/>
            <a:ext cx="1268223" cy="67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smtClean="0"/>
              <a:t> Data migration or configuration</a:t>
            </a:r>
            <a:endParaRPr lang="nl-NL" sz="900" dirty="0"/>
          </a:p>
        </p:txBody>
      </p:sp>
      <p:sp>
        <p:nvSpPr>
          <p:cNvPr id="48" name="Rounded Rectangle 47"/>
          <p:cNvSpPr/>
          <p:nvPr/>
        </p:nvSpPr>
        <p:spPr>
          <a:xfrm>
            <a:off x="6046153" y="4533474"/>
            <a:ext cx="1268223" cy="67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Migration of Data Model</a:t>
            </a:r>
            <a:endParaRPr lang="nl-NL" sz="900" dirty="0"/>
          </a:p>
        </p:txBody>
      </p:sp>
      <p:sp>
        <p:nvSpPr>
          <p:cNvPr id="49" name="Rounded Rectangle 48"/>
          <p:cNvSpPr/>
          <p:nvPr/>
        </p:nvSpPr>
        <p:spPr>
          <a:xfrm>
            <a:off x="6035232" y="3702648"/>
            <a:ext cx="1268223" cy="67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900" dirty="0" smtClean="0"/>
              <a:t>Migration of  Business Process</a:t>
            </a:r>
            <a:r>
              <a:rPr lang="nl-NL" sz="900" dirty="0"/>
              <a:t> </a:t>
            </a:r>
            <a:r>
              <a:rPr lang="nl-NL" sz="900" dirty="0" smtClean="0"/>
              <a:t>&amp;</a:t>
            </a:r>
          </a:p>
          <a:p>
            <a:r>
              <a:rPr lang="nl-NL" sz="900" dirty="0"/>
              <a:t>Work </a:t>
            </a:r>
            <a:r>
              <a:rPr lang="nl-NL" sz="900" dirty="0" smtClean="0"/>
              <a:t>Flow.	</a:t>
            </a:r>
            <a:endParaRPr lang="nl-NL" sz="900" dirty="0"/>
          </a:p>
        </p:txBody>
      </p:sp>
      <p:sp>
        <p:nvSpPr>
          <p:cNvPr id="50" name="Rounded Rectangle 49"/>
          <p:cNvSpPr/>
          <p:nvPr/>
        </p:nvSpPr>
        <p:spPr>
          <a:xfrm>
            <a:off x="6032082" y="2897284"/>
            <a:ext cx="1268223" cy="67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User Access and Privileges migration or configuration.</a:t>
            </a:r>
            <a:endParaRPr lang="nl-NL" sz="900" dirty="0"/>
          </a:p>
        </p:txBody>
      </p:sp>
      <p:sp>
        <p:nvSpPr>
          <p:cNvPr id="52" name="Rounded Rectangle 51"/>
          <p:cNvSpPr/>
          <p:nvPr/>
        </p:nvSpPr>
        <p:spPr>
          <a:xfrm>
            <a:off x="5943937" y="1480285"/>
            <a:ext cx="1412111" cy="2873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Load</a:t>
            </a:r>
            <a:endParaRPr lang="nl-NL" sz="1100" dirty="0"/>
          </a:p>
        </p:txBody>
      </p:sp>
      <p:sp>
        <p:nvSpPr>
          <p:cNvPr id="11" name="Right Arrow 10"/>
          <p:cNvSpPr/>
          <p:nvPr/>
        </p:nvSpPr>
        <p:spPr>
          <a:xfrm>
            <a:off x="2079724" y="3518471"/>
            <a:ext cx="486136" cy="451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Rectangle 37"/>
          <p:cNvSpPr/>
          <p:nvPr/>
        </p:nvSpPr>
        <p:spPr>
          <a:xfrm>
            <a:off x="4270604" y="1983338"/>
            <a:ext cx="1412111" cy="41987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Rounded Rectangle 38"/>
          <p:cNvSpPr/>
          <p:nvPr/>
        </p:nvSpPr>
        <p:spPr>
          <a:xfrm>
            <a:off x="4342547" y="5363978"/>
            <a:ext cx="1268223" cy="67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smtClean="0"/>
              <a:t>Transformation of Data</a:t>
            </a:r>
            <a:endParaRPr lang="nl-NL" sz="900" dirty="0"/>
          </a:p>
        </p:txBody>
      </p:sp>
      <p:sp>
        <p:nvSpPr>
          <p:cNvPr id="40" name="Rounded Rectangle 39"/>
          <p:cNvSpPr/>
          <p:nvPr/>
        </p:nvSpPr>
        <p:spPr>
          <a:xfrm>
            <a:off x="4342547" y="4527955"/>
            <a:ext cx="1268223" cy="67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Transformation of Data Model based on workflows</a:t>
            </a:r>
            <a:endParaRPr lang="nl-NL" sz="900" dirty="0"/>
          </a:p>
        </p:txBody>
      </p:sp>
      <p:sp>
        <p:nvSpPr>
          <p:cNvPr id="41" name="Rounded Rectangle 40"/>
          <p:cNvSpPr/>
          <p:nvPr/>
        </p:nvSpPr>
        <p:spPr>
          <a:xfrm>
            <a:off x="4331626" y="3697129"/>
            <a:ext cx="1268223" cy="67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smtClean="0"/>
              <a:t>Re-engineering of Business Process</a:t>
            </a:r>
            <a:r>
              <a:rPr lang="nl-NL" sz="900" dirty="0"/>
              <a:t> </a:t>
            </a:r>
            <a:r>
              <a:rPr lang="nl-NL" sz="900" dirty="0" smtClean="0"/>
              <a:t>&amp;</a:t>
            </a:r>
          </a:p>
          <a:p>
            <a:pPr algn="ctr"/>
            <a:r>
              <a:rPr lang="nl-NL" sz="900" dirty="0"/>
              <a:t>Work </a:t>
            </a:r>
            <a:r>
              <a:rPr lang="nl-NL" sz="900" dirty="0" smtClean="0"/>
              <a:t>Flow.	</a:t>
            </a:r>
            <a:endParaRPr lang="nl-NL" sz="900" dirty="0"/>
          </a:p>
        </p:txBody>
      </p:sp>
      <p:sp>
        <p:nvSpPr>
          <p:cNvPr id="42" name="Rounded Rectangle 41"/>
          <p:cNvSpPr/>
          <p:nvPr/>
        </p:nvSpPr>
        <p:spPr>
          <a:xfrm>
            <a:off x="4328476" y="2891765"/>
            <a:ext cx="1268223" cy="67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User Access and Privileges transformation.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4292956" y="1472103"/>
            <a:ext cx="1386920" cy="2873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Transformation</a:t>
            </a:r>
            <a:endParaRPr lang="nl-NL" sz="1100" dirty="0"/>
          </a:p>
        </p:txBody>
      </p:sp>
      <p:sp>
        <p:nvSpPr>
          <p:cNvPr id="78" name="Right Arrow 77"/>
          <p:cNvSpPr/>
          <p:nvPr/>
        </p:nvSpPr>
        <p:spPr>
          <a:xfrm>
            <a:off x="5679876" y="3480531"/>
            <a:ext cx="490897" cy="442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04" name="Group 103"/>
          <p:cNvGrpSpPr/>
          <p:nvPr/>
        </p:nvGrpSpPr>
        <p:grpSpPr>
          <a:xfrm>
            <a:off x="148034" y="1271980"/>
            <a:ext cx="1940689" cy="4914136"/>
            <a:chOff x="160776" y="1155541"/>
            <a:chExt cx="1940689" cy="4914136"/>
          </a:xfrm>
        </p:grpSpPr>
        <p:sp>
          <p:nvSpPr>
            <p:cNvPr id="2" name="Rounded Rectangle 1"/>
            <p:cNvSpPr/>
            <p:nvPr/>
          </p:nvSpPr>
          <p:spPr>
            <a:xfrm>
              <a:off x="160776" y="1155541"/>
              <a:ext cx="1940689" cy="491413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100" b="1" dirty="0" smtClean="0">
                  <a:solidFill>
                    <a:schemeClr val="tx1"/>
                  </a:solidFill>
                </a:rPr>
                <a:t>Source</a:t>
              </a:r>
            </a:p>
            <a:p>
              <a:pPr algn="ctr"/>
              <a:r>
                <a:rPr lang="nl-NL" sz="1000" b="1" dirty="0" smtClean="0">
                  <a:solidFill>
                    <a:schemeClr val="tx1"/>
                  </a:solidFill>
                </a:rPr>
                <a:t>DXC Infrastruture</a:t>
              </a:r>
              <a:endParaRPr lang="nl-NL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395382" y="1695558"/>
              <a:ext cx="1527858" cy="57193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900" dirty="0" smtClean="0"/>
                <a:t>Onboarding Portal</a:t>
              </a:r>
              <a:endParaRPr lang="nl-NL" sz="9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4390" y="3603123"/>
              <a:ext cx="1713052" cy="118116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900" dirty="0" smtClean="0"/>
                <a:t>CRM(MS Dynamics 2013)</a:t>
              </a:r>
              <a:endParaRPr lang="nl-NL" sz="9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88204" y="4143473"/>
              <a:ext cx="956605" cy="50175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900" dirty="0" smtClean="0"/>
                <a:t>Business Process &amp; Work Flow</a:t>
              </a:r>
              <a:endParaRPr lang="nl-NL" sz="900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438384" y="5268242"/>
              <a:ext cx="1350380" cy="5541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900" dirty="0" smtClean="0"/>
                <a:t>Database</a:t>
              </a:r>
              <a:endParaRPr lang="nl-NL" sz="900" dirty="0"/>
            </a:p>
          </p:txBody>
        </p:sp>
        <p:sp>
          <p:nvSpPr>
            <p:cNvPr id="53" name="Up-Down Arrow 52"/>
            <p:cNvSpPr/>
            <p:nvPr/>
          </p:nvSpPr>
          <p:spPr>
            <a:xfrm>
              <a:off x="997265" y="2287549"/>
              <a:ext cx="162046" cy="1325060"/>
            </a:xfrm>
            <a:prstGeom prst="up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Up-Down Arrow 88"/>
            <p:cNvSpPr/>
            <p:nvPr/>
          </p:nvSpPr>
          <p:spPr>
            <a:xfrm>
              <a:off x="935870" y="4762098"/>
              <a:ext cx="223441" cy="506144"/>
            </a:xfrm>
            <a:prstGeom prst="upDownArrow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985714" y="1344737"/>
            <a:ext cx="3225548" cy="4798880"/>
            <a:chOff x="8102737" y="1344737"/>
            <a:chExt cx="3225548" cy="4798880"/>
          </a:xfrm>
        </p:grpSpPr>
        <p:sp>
          <p:nvSpPr>
            <p:cNvPr id="84" name="Rounded Rectangle 83"/>
            <p:cNvSpPr/>
            <p:nvPr/>
          </p:nvSpPr>
          <p:spPr>
            <a:xfrm>
              <a:off x="8102737" y="1344737"/>
              <a:ext cx="3225548" cy="479888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100" b="1" dirty="0" smtClean="0">
                  <a:solidFill>
                    <a:schemeClr val="tx1"/>
                  </a:solidFill>
                </a:rPr>
                <a:t>Destination</a:t>
              </a:r>
            </a:p>
            <a:p>
              <a:pPr algn="ctr"/>
              <a:r>
                <a:rPr lang="nl-NL" sz="1100" b="1" dirty="0" smtClean="0">
                  <a:solidFill>
                    <a:schemeClr val="tx1"/>
                  </a:solidFill>
                </a:rPr>
                <a:t>ING Infrastructure</a:t>
              </a:r>
              <a:endParaRPr lang="nl-NL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0813031" y="1904727"/>
              <a:ext cx="315901" cy="39330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nl-NL" b="1" dirty="0" smtClean="0">
                  <a:solidFill>
                    <a:schemeClr val="tx1"/>
                  </a:solidFill>
                </a:rPr>
                <a:t>IT Security</a:t>
              </a:r>
              <a:endParaRPr lang="nl-NL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363912" y="1983338"/>
              <a:ext cx="1635250" cy="58872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900" dirty="0" smtClean="0"/>
                <a:t>Onboarding Portal</a:t>
              </a:r>
              <a:endParaRPr lang="nl-NL" sz="900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8422069" y="3690113"/>
              <a:ext cx="1621945" cy="89199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900" dirty="0" smtClean="0"/>
                <a:t>Pega</a:t>
              </a:r>
              <a:endParaRPr lang="nl-NL" sz="900" dirty="0"/>
            </a:p>
          </p:txBody>
        </p:sp>
        <p:sp>
          <p:nvSpPr>
            <p:cNvPr id="90" name="Flowchart: Magnetic Disk 89"/>
            <p:cNvSpPr/>
            <p:nvPr/>
          </p:nvSpPr>
          <p:spPr>
            <a:xfrm>
              <a:off x="8468538" y="5094199"/>
              <a:ext cx="1445297" cy="57043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900" dirty="0" smtClean="0"/>
                <a:t>Database</a:t>
              </a:r>
              <a:endParaRPr lang="nl-NL" sz="9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0248146" y="2178475"/>
              <a:ext cx="315901" cy="358281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nl-NL" b="1" dirty="0" smtClean="0">
                  <a:solidFill>
                    <a:schemeClr val="tx1"/>
                  </a:solidFill>
                </a:rPr>
                <a:t>CDaaS</a:t>
              </a:r>
              <a:endParaRPr lang="nl-NL" b="1" dirty="0">
                <a:solidFill>
                  <a:schemeClr val="tx1"/>
                </a:solidFill>
              </a:endParaRPr>
            </a:p>
          </p:txBody>
        </p:sp>
        <p:sp>
          <p:nvSpPr>
            <p:cNvPr id="93" name="Up-Down Arrow 92"/>
            <p:cNvSpPr/>
            <p:nvPr/>
          </p:nvSpPr>
          <p:spPr>
            <a:xfrm>
              <a:off x="9018818" y="2546477"/>
              <a:ext cx="220876" cy="1123924"/>
            </a:xfrm>
            <a:prstGeom prst="upDownArrow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Up-Down Arrow 93"/>
            <p:cNvSpPr/>
            <p:nvPr/>
          </p:nvSpPr>
          <p:spPr>
            <a:xfrm>
              <a:off x="9004074" y="4556295"/>
              <a:ext cx="213908" cy="572715"/>
            </a:xfrm>
            <a:prstGeom prst="up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8691667" y="3921852"/>
              <a:ext cx="1023844" cy="51647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900" dirty="0" smtClean="0"/>
                <a:t>Business Process &amp; Work Flow</a:t>
              </a:r>
              <a:endParaRPr lang="nl-NL" sz="900" dirty="0"/>
            </a:p>
          </p:txBody>
        </p:sp>
      </p:grpSp>
      <p:sp>
        <p:nvSpPr>
          <p:cNvPr id="45" name="Right Arrow 44"/>
          <p:cNvSpPr/>
          <p:nvPr/>
        </p:nvSpPr>
        <p:spPr>
          <a:xfrm>
            <a:off x="7428515" y="3419831"/>
            <a:ext cx="486136" cy="451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3" name="Rounded Rectangle 112"/>
          <p:cNvSpPr/>
          <p:nvPr/>
        </p:nvSpPr>
        <p:spPr>
          <a:xfrm>
            <a:off x="2578331" y="2036984"/>
            <a:ext cx="1268223" cy="676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Portal UI Component(</a:t>
            </a:r>
            <a:r>
              <a:rPr lang="nl-NL" sz="900" dirty="0" err="1"/>
              <a:t>portlet</a:t>
            </a:r>
            <a:r>
              <a:rPr lang="nl-NL" sz="900" dirty="0"/>
              <a:t>/</a:t>
            </a:r>
            <a:r>
              <a:rPr lang="nl-NL" sz="900" dirty="0" err="1"/>
              <a:t>widget</a:t>
            </a:r>
            <a:r>
              <a:rPr lang="nl-NL" sz="900" dirty="0"/>
              <a:t>)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4360856" y="2078556"/>
            <a:ext cx="1268223" cy="676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Portal UI Component(</a:t>
            </a:r>
            <a:r>
              <a:rPr lang="nl-NL" sz="900" dirty="0" err="1"/>
              <a:t>portlet</a:t>
            </a:r>
            <a:r>
              <a:rPr lang="nl-NL" sz="900" dirty="0"/>
              <a:t>/</a:t>
            </a:r>
            <a:r>
              <a:rPr lang="nl-NL" sz="900" dirty="0" err="1"/>
              <a:t>widget</a:t>
            </a:r>
            <a:r>
              <a:rPr lang="nl-NL" sz="900" dirty="0"/>
              <a:t>)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6026211" y="2091199"/>
            <a:ext cx="1268223" cy="676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smtClean="0"/>
              <a:t>Configuration of Portal </a:t>
            </a:r>
            <a:r>
              <a:rPr lang="nl-NL" sz="900" dirty="0"/>
              <a:t>UI Component(</a:t>
            </a:r>
            <a:r>
              <a:rPr lang="nl-NL" sz="900" dirty="0" err="1"/>
              <a:t>portlet</a:t>
            </a:r>
            <a:r>
              <a:rPr lang="nl-NL" sz="900" dirty="0"/>
              <a:t>/</a:t>
            </a:r>
            <a:r>
              <a:rPr lang="nl-NL" sz="900" dirty="0" err="1"/>
              <a:t>widget</a:t>
            </a:r>
            <a:r>
              <a:rPr lang="nl-NL" sz="900" dirty="0" smtClean="0"/>
              <a:t>) </a:t>
            </a:r>
            <a:endParaRPr lang="nl-NL" sz="900" dirty="0"/>
          </a:p>
        </p:txBody>
      </p:sp>
      <p:sp>
        <p:nvSpPr>
          <p:cNvPr id="116" name="Right Arrow 115"/>
          <p:cNvSpPr/>
          <p:nvPr/>
        </p:nvSpPr>
        <p:spPr>
          <a:xfrm>
            <a:off x="3920610" y="3542844"/>
            <a:ext cx="486136" cy="451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826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23" y="0"/>
            <a:ext cx="7893933" cy="567159"/>
          </a:xfrm>
        </p:spPr>
        <p:txBody>
          <a:bodyPr>
            <a:normAutofit fontScale="90000"/>
          </a:bodyPr>
          <a:lstStyle/>
          <a:p>
            <a:pPr defTabSz="914367"/>
            <a:r>
              <a:rPr lang="en-US" b="1" dirty="0" smtClean="0">
                <a:gradFill>
                  <a:gsLst>
                    <a:gs pos="14159">
                      <a:srgbClr val="FFFFFF"/>
                    </a:gs>
                    <a:gs pos="56000">
                      <a:srgbClr val="FFFFFF"/>
                    </a:gs>
                  </a:gsLst>
                  <a:lin ang="5400000" scaled="0"/>
                </a:gradFill>
                <a:cs typeface="Segoe UI Semibold" panose="020B0702040204020203" pitchFamily="34" charset="0"/>
              </a:rPr>
              <a:t> SC</a:t>
            </a:r>
            <a:br>
              <a:rPr lang="en-US" b="1" dirty="0" smtClean="0">
                <a:gradFill>
                  <a:gsLst>
                    <a:gs pos="14159">
                      <a:srgbClr val="FFFFFF"/>
                    </a:gs>
                    <a:gs pos="56000">
                      <a:srgbClr val="FFFFFF"/>
                    </a:gs>
                  </a:gsLst>
                  <a:lin ang="5400000" scaled="0"/>
                </a:gradFill>
                <a:cs typeface="Segoe UI Semibold" panose="020B0702040204020203" pitchFamily="34" charset="0"/>
              </a:rPr>
            </a:br>
            <a:r>
              <a:rPr lang="en-US" dirty="0" smtClean="0"/>
              <a:t>Approach 2:Rebuilding  Portal As Per ING &amp; TPA Compliance</a:t>
            </a:r>
            <a:endParaRPr lang="en-US" dirty="0">
              <a:gradFill>
                <a:gsLst>
                  <a:gs pos="14159">
                    <a:srgbClr val="FFFFFF"/>
                  </a:gs>
                  <a:gs pos="56000">
                    <a:srgbClr val="FFFFFF"/>
                  </a:gs>
                </a:gsLst>
                <a:lin ang="5400000" scaled="0"/>
              </a:gradFill>
              <a:cs typeface="Segoe UI Semibold" panose="020B0702040204020203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31496" y="833378"/>
            <a:ext cx="1620454" cy="114589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Onboarding UI Portal</a:t>
            </a:r>
            <a:endParaRPr lang="en-GB" dirty="0"/>
          </a:p>
        </p:txBody>
      </p:sp>
      <p:sp>
        <p:nvSpPr>
          <p:cNvPr id="50" name="Rounded Rectangle 49"/>
          <p:cNvSpPr/>
          <p:nvPr/>
        </p:nvSpPr>
        <p:spPr>
          <a:xfrm>
            <a:off x="3100569" y="833378"/>
            <a:ext cx="1818672" cy="18635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TPA(Touch Point Architecture)</a:t>
            </a:r>
            <a:endParaRPr lang="en-GB" dirty="0"/>
          </a:p>
        </p:txBody>
      </p:sp>
      <p:sp>
        <p:nvSpPr>
          <p:cNvPr id="51" name="Rounded Rectangle 50"/>
          <p:cNvSpPr/>
          <p:nvPr/>
        </p:nvSpPr>
        <p:spPr>
          <a:xfrm>
            <a:off x="272007" y="2846408"/>
            <a:ext cx="1620454" cy="114589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Pega</a:t>
            </a:r>
            <a:endParaRPr lang="en-GB" dirty="0"/>
          </a:p>
        </p:txBody>
      </p:sp>
      <p:sp>
        <p:nvSpPr>
          <p:cNvPr id="26" name="Up-Down Arrow 25"/>
          <p:cNvSpPr/>
          <p:nvPr/>
        </p:nvSpPr>
        <p:spPr>
          <a:xfrm>
            <a:off x="888358" y="1979270"/>
            <a:ext cx="306729" cy="86713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Up-Down Arrow 53"/>
          <p:cNvSpPr/>
          <p:nvPr/>
        </p:nvSpPr>
        <p:spPr>
          <a:xfrm rot="5400000">
            <a:off x="2172665" y="3113108"/>
            <a:ext cx="306729" cy="86713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Left-Right Arrow 28"/>
          <p:cNvSpPr/>
          <p:nvPr/>
        </p:nvSpPr>
        <p:spPr>
          <a:xfrm>
            <a:off x="1851950" y="1283824"/>
            <a:ext cx="1248619" cy="30094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663946"/>
              </p:ext>
            </p:extLst>
          </p:nvPr>
        </p:nvGraphicFramePr>
        <p:xfrm>
          <a:off x="5423383" y="929478"/>
          <a:ext cx="6324922" cy="295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060"/>
                <a:gridCol w="5092862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Onboarding Portal</a:t>
                      </a:r>
                      <a:endParaRPr lang="en-GB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of Portal </a:t>
                      </a:r>
                      <a:r>
                        <a:rPr lang="nl-NL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Aligned to TPA and Micro service driven architecture.</a:t>
                      </a:r>
                      <a:endParaRPr lang="en-GB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Interfaces</a:t>
                      </a:r>
                      <a:endParaRPr lang="en-GB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Interfaces with Core Banking and Vantage (Saction Screen )</a:t>
                      </a:r>
                      <a:endParaRPr lang="en-GB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b="1" dirty="0" smtClean="0"/>
                        <a:t>Current Technical Challenges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Re-engineering of business</a:t>
                      </a:r>
                      <a:r>
                        <a:rPr lang="nl-NL" sz="1200" baseline="0" dirty="0" smtClean="0"/>
                        <a:t> work flows and existing Data Migration .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b="1" dirty="0" smtClean="0"/>
                        <a:t>Pega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aseline="0" dirty="0" smtClean="0"/>
                        <a:t>For business work flows.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b="1" dirty="0" smtClean="0"/>
                        <a:t>Automation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CDaaS</a:t>
                      </a:r>
                      <a:r>
                        <a:rPr lang="nl-NL" sz="1200" baseline="0" dirty="0" smtClean="0"/>
                        <a:t> Pipe Line Will be used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b="1" dirty="0" smtClean="0"/>
                        <a:t>Testing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Automation of</a:t>
                      </a:r>
                      <a:r>
                        <a:rPr lang="nl-NL" sz="1200" baseline="0" dirty="0" smtClean="0"/>
                        <a:t> </a:t>
                      </a:r>
                      <a:r>
                        <a:rPr lang="nl-NL" sz="1200" dirty="0" smtClean="0"/>
                        <a:t>Regression and Performance. 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b="1" dirty="0" smtClean="0"/>
                        <a:t>ISA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OCD Approval.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46302" y="862796"/>
            <a:ext cx="4872940" cy="4546441"/>
            <a:chOff x="46302" y="862796"/>
            <a:chExt cx="4872940" cy="4546441"/>
          </a:xfrm>
        </p:grpSpPr>
        <p:sp>
          <p:nvSpPr>
            <p:cNvPr id="25" name="Flowchart: Magnetic Disk 24"/>
            <p:cNvSpPr/>
            <p:nvPr/>
          </p:nvSpPr>
          <p:spPr>
            <a:xfrm>
              <a:off x="2703010" y="3101052"/>
              <a:ext cx="1909823" cy="891250"/>
            </a:xfrm>
            <a:prstGeom prst="flowChartMagneticDisk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Database</a:t>
              </a:r>
              <a:endParaRPr lang="en-GB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2698" y="4317358"/>
              <a:ext cx="4856543" cy="3568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chemeClr val="tx1"/>
                  </a:solidFill>
                </a:rPr>
                <a:t>Automation(CDaaS)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6302" y="5052351"/>
              <a:ext cx="4872940" cy="35688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chemeClr val="tx1"/>
                  </a:solidFill>
                </a:rPr>
                <a:t>ISA(OCD)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2698" y="4690643"/>
              <a:ext cx="4856543" cy="3568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chemeClr val="tx1"/>
                  </a:solidFill>
                </a:rPr>
                <a:t>Testing(Regression and Performance)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31496" y="862796"/>
              <a:ext cx="1620454" cy="114589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Onboarding UI Portal</a:t>
              </a:r>
              <a:endParaRPr lang="en-GB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3100569" y="862796"/>
              <a:ext cx="1818672" cy="186352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TPA(Touch Point Architecture)</a:t>
              </a:r>
              <a:endParaRPr lang="en-GB" dirty="0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272007" y="2875826"/>
              <a:ext cx="1620454" cy="114589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Pega</a:t>
              </a:r>
              <a:endParaRPr lang="en-GB" dirty="0"/>
            </a:p>
          </p:txBody>
        </p:sp>
        <p:sp>
          <p:nvSpPr>
            <p:cNvPr id="65" name="Up-Down Arrow 64"/>
            <p:cNvSpPr/>
            <p:nvPr/>
          </p:nvSpPr>
          <p:spPr>
            <a:xfrm>
              <a:off x="888358" y="2008688"/>
              <a:ext cx="306729" cy="867137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Up-Down Arrow 65"/>
            <p:cNvSpPr/>
            <p:nvPr/>
          </p:nvSpPr>
          <p:spPr>
            <a:xfrm rot="5400000">
              <a:off x="2172665" y="3142526"/>
              <a:ext cx="306729" cy="867137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Left-Right Arrow 66"/>
            <p:cNvSpPr/>
            <p:nvPr/>
          </p:nvSpPr>
          <p:spPr>
            <a:xfrm>
              <a:off x="1851950" y="1313242"/>
              <a:ext cx="1248619" cy="30094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5853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533930" y="1097341"/>
          <a:ext cx="10477147" cy="4685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707356" y="5710921"/>
            <a:ext cx="7836498" cy="40806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79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TCS synergy &amp; reusability factor will reduce the effort in the migration </a:t>
            </a:r>
            <a:endParaRPr lang="nl-NL" sz="1379" b="1" i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sz="2625" b="1" dirty="0">
                <a:latin typeface="Arial" panose="020B0604020202020204" pitchFamily="34" charset="0"/>
              </a:rPr>
              <a:t>Synergy benefits from TCS -ING teams</a:t>
            </a:r>
            <a:endParaRPr lang="nl-NL" sz="2625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52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Shape 2071"/>
          <p:cNvSpPr/>
          <p:nvPr/>
        </p:nvSpPr>
        <p:spPr>
          <a:xfrm>
            <a:off x="4885277" y="4290930"/>
            <a:ext cx="3924001" cy="1477169"/>
          </a:xfrm>
          <a:prstGeom prst="rect">
            <a:avLst/>
          </a:prstGeom>
          <a:ln w="76200">
            <a:solidFill>
              <a:schemeClr val="accent2">
                <a:lumOff val="19131"/>
              </a:schemeClr>
            </a:solidFill>
            <a:miter/>
          </a:ln>
        </p:spPr>
        <p:txBody>
          <a:bodyPr lIns="36000" tIns="36000" rIns="36000" bIns="36000"/>
          <a:lstStyle/>
          <a:p>
            <a:pPr algn="ctr" hangingPunct="0">
              <a:lnSpc>
                <a:spcPct val="90000"/>
              </a:lnSpc>
              <a:defRPr sz="1200">
                <a:latin typeface="+mj-lt"/>
                <a:ea typeface="+mj-ea"/>
                <a:cs typeface="+mj-cs"/>
                <a:sym typeface="ING Me"/>
              </a:defRPr>
            </a:pPr>
            <a:endParaRPr sz="1200" kern="0">
              <a:solidFill>
                <a:srgbClr val="333333"/>
              </a:solidFill>
              <a:latin typeface="ING Me"/>
              <a:ea typeface="+mj-ea"/>
              <a:cs typeface="ING Me"/>
              <a:sym typeface="ING Me"/>
            </a:endParaRPr>
          </a:p>
        </p:txBody>
      </p:sp>
      <p:grpSp>
        <p:nvGrpSpPr>
          <p:cNvPr id="2074" name="Group 2074"/>
          <p:cNvGrpSpPr/>
          <p:nvPr/>
        </p:nvGrpSpPr>
        <p:grpSpPr>
          <a:xfrm>
            <a:off x="4885277" y="3838217"/>
            <a:ext cx="3924001" cy="285519"/>
            <a:chOff x="0" y="0"/>
            <a:chExt cx="3924000" cy="285517"/>
          </a:xfrm>
        </p:grpSpPr>
        <p:sp>
          <p:nvSpPr>
            <p:cNvPr id="2072" name="Shape 2072"/>
            <p:cNvSpPr/>
            <p:nvPr/>
          </p:nvSpPr>
          <p:spPr>
            <a:xfrm>
              <a:off x="-1" y="0"/>
              <a:ext cx="3924002" cy="285518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A6A6A6"/>
              </a:solidFill>
              <a:prstDash val="dash"/>
              <a:miter lim="8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 hangingPunct="0">
                <a:defRPr sz="900">
                  <a:latin typeface="+mj-lt"/>
                  <a:ea typeface="+mj-ea"/>
                  <a:cs typeface="+mj-cs"/>
                  <a:sym typeface="ING Me"/>
                </a:defRPr>
              </a:pPr>
              <a:endParaRPr sz="900" kern="0">
                <a:solidFill>
                  <a:srgbClr val="333333"/>
                </a:solidFill>
                <a:latin typeface="ING Me"/>
                <a:ea typeface="+mj-ea"/>
                <a:cs typeface="ING Me"/>
                <a:sym typeface="ING Me"/>
              </a:endParaRPr>
            </a:p>
          </p:txBody>
        </p:sp>
        <p:sp>
          <p:nvSpPr>
            <p:cNvPr id="2073" name="Shape 2073"/>
            <p:cNvSpPr/>
            <p:nvPr/>
          </p:nvSpPr>
          <p:spPr>
            <a:xfrm>
              <a:off x="-1" y="54908"/>
              <a:ext cx="3924002" cy="175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8000" tIns="18000" rIns="18000" bIns="18000" numCol="1" anchor="ctr">
              <a:spAutoFit/>
            </a:bodyPr>
            <a:lstStyle>
              <a:lvl1pPr>
                <a:defRPr sz="900">
                  <a:latin typeface="+mj-lt"/>
                  <a:ea typeface="+mj-ea"/>
                  <a:cs typeface="+mj-cs"/>
                  <a:sym typeface="ING Me"/>
                </a:defRPr>
              </a:lvl1pPr>
            </a:lstStyle>
            <a:p>
              <a:pPr hangingPunct="0"/>
              <a:r>
                <a:rPr kern="0">
                  <a:solidFill>
                    <a:srgbClr val="333333"/>
                  </a:solidFill>
                </a:rPr>
                <a:t>FW</a:t>
              </a:r>
            </a:p>
          </p:txBody>
        </p:sp>
      </p:grpSp>
      <p:sp>
        <p:nvSpPr>
          <p:cNvPr id="2075" name="Shape 2075"/>
          <p:cNvSpPr/>
          <p:nvPr/>
        </p:nvSpPr>
        <p:spPr>
          <a:xfrm>
            <a:off x="4885277" y="1055392"/>
            <a:ext cx="3924001" cy="2575237"/>
          </a:xfrm>
          <a:prstGeom prst="rect">
            <a:avLst/>
          </a:prstGeom>
          <a:ln w="76200">
            <a:solidFill>
              <a:schemeClr val="accent2">
                <a:lumOff val="19131"/>
              </a:schemeClr>
            </a:solidFill>
            <a:miter/>
          </a:ln>
        </p:spPr>
        <p:txBody>
          <a:bodyPr lIns="36000" tIns="36000" rIns="36000" bIns="36000"/>
          <a:lstStyle/>
          <a:p>
            <a:pPr algn="ctr" hangingPunct="0">
              <a:lnSpc>
                <a:spcPct val="90000"/>
              </a:lnSpc>
              <a:defRPr sz="1200">
                <a:latin typeface="+mj-lt"/>
                <a:ea typeface="+mj-ea"/>
                <a:cs typeface="+mj-cs"/>
                <a:sym typeface="ING Me"/>
              </a:defRPr>
            </a:pPr>
            <a:endParaRPr sz="1200" kern="0">
              <a:solidFill>
                <a:srgbClr val="333333"/>
              </a:solidFill>
              <a:latin typeface="ING Me"/>
              <a:ea typeface="+mj-ea"/>
              <a:cs typeface="ING Me"/>
              <a:sym typeface="ING Me"/>
            </a:endParaRPr>
          </a:p>
        </p:txBody>
      </p:sp>
      <p:sp>
        <p:nvSpPr>
          <p:cNvPr id="2076" name="Shape 2076"/>
          <p:cNvSpPr>
            <a:spLocks noGrp="1"/>
          </p:cNvSpPr>
          <p:nvPr>
            <p:ph type="title"/>
          </p:nvPr>
        </p:nvSpPr>
        <p:spPr>
          <a:xfrm>
            <a:off x="208345" y="52028"/>
            <a:ext cx="5587938" cy="49965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nl-NL" dirty="0" smtClean="0"/>
              <a:t>TCS Presence in </a:t>
            </a:r>
            <a:r>
              <a:rPr dirty="0" smtClean="0"/>
              <a:t> </a:t>
            </a:r>
            <a:r>
              <a:rPr lang="nl-NL" dirty="0" smtClean="0"/>
              <a:t>TPA </a:t>
            </a:r>
            <a:endParaRPr dirty="0"/>
          </a:p>
        </p:txBody>
      </p:sp>
      <p:sp>
        <p:nvSpPr>
          <p:cNvPr id="2077" name="Shape 2077"/>
          <p:cNvSpPr>
            <a:spLocks noGrp="1"/>
          </p:cNvSpPr>
          <p:nvPr>
            <p:ph type="sldNum" sz="quarter" idx="4294967295"/>
          </p:nvPr>
        </p:nvSpPr>
        <p:spPr>
          <a:xfrm>
            <a:off x="-504463" y="6366848"/>
            <a:ext cx="153963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7</a:t>
            </a:fld>
            <a:endParaRPr/>
          </a:p>
        </p:txBody>
      </p:sp>
      <p:grpSp>
        <p:nvGrpSpPr>
          <p:cNvPr id="2083" name="Group 2083"/>
          <p:cNvGrpSpPr/>
          <p:nvPr/>
        </p:nvGrpSpPr>
        <p:grpSpPr>
          <a:xfrm>
            <a:off x="671332" y="661823"/>
            <a:ext cx="2542198" cy="1102272"/>
            <a:chOff x="0" y="0"/>
            <a:chExt cx="1181973" cy="756083"/>
          </a:xfrm>
        </p:grpSpPr>
        <p:sp>
          <p:nvSpPr>
            <p:cNvPr id="2081" name="Shape 2081"/>
            <p:cNvSpPr/>
            <p:nvPr/>
          </p:nvSpPr>
          <p:spPr>
            <a:xfrm>
              <a:off x="-1" y="103889"/>
              <a:ext cx="1181975" cy="652195"/>
            </a:xfrm>
            <a:prstGeom prst="rect">
              <a:avLst/>
            </a:prstGeom>
            <a:noFill/>
            <a:ln w="19050" cap="flat">
              <a:solidFill>
                <a:schemeClr val="accent5"/>
              </a:solidFill>
              <a:prstDash val="sysDash"/>
              <a:miter lim="8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 algn="ctr" hangingPunct="0">
                <a:lnSpc>
                  <a:spcPct val="9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ING Me"/>
                </a:defRPr>
              </a:pPr>
              <a:endParaRPr sz="1600" kern="0">
                <a:solidFill>
                  <a:srgbClr val="FFFFFF"/>
                </a:solidFill>
                <a:latin typeface="ING Me"/>
                <a:ea typeface="+mj-ea"/>
                <a:cs typeface="ING Me"/>
                <a:sym typeface="ING Me"/>
              </a:endParaRPr>
            </a:p>
          </p:txBody>
        </p:sp>
        <p:sp>
          <p:nvSpPr>
            <p:cNvPr id="2082" name="Shape 2082"/>
            <p:cNvSpPr/>
            <p:nvPr/>
          </p:nvSpPr>
          <p:spPr>
            <a:xfrm>
              <a:off x="37507" y="-1"/>
              <a:ext cx="402208" cy="2117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6000" tIns="36000" rIns="36000" bIns="36000" numCol="1" anchor="t">
              <a:spAutoFit/>
            </a:bodyPr>
            <a:lstStyle>
              <a:lvl1pPr algn="ctr">
                <a:defRPr sz="900" b="1">
                  <a:latin typeface="+mj-lt"/>
                  <a:ea typeface="+mj-ea"/>
                  <a:cs typeface="+mj-cs"/>
                  <a:sym typeface="ING Me"/>
                </a:defRPr>
              </a:lvl1pPr>
            </a:lstStyle>
            <a:p>
              <a:pPr hangingPunct="0"/>
              <a:r>
                <a:rPr kern="0" dirty="0">
                  <a:solidFill>
                    <a:srgbClr val="333333"/>
                  </a:solidFill>
                </a:rPr>
                <a:t>Client</a:t>
              </a:r>
            </a:p>
          </p:txBody>
        </p:sp>
      </p:grpSp>
      <p:grpSp>
        <p:nvGrpSpPr>
          <p:cNvPr id="2086" name="Group 2086"/>
          <p:cNvGrpSpPr/>
          <p:nvPr/>
        </p:nvGrpSpPr>
        <p:grpSpPr>
          <a:xfrm>
            <a:off x="752001" y="860601"/>
            <a:ext cx="2353412" cy="792994"/>
            <a:chOff x="-1" y="-1"/>
            <a:chExt cx="972001" cy="396002"/>
          </a:xfrm>
        </p:grpSpPr>
        <p:sp>
          <p:nvSpPr>
            <p:cNvPr id="2084" name="Shape 2084"/>
            <p:cNvSpPr/>
            <p:nvPr/>
          </p:nvSpPr>
          <p:spPr>
            <a:xfrm>
              <a:off x="0" y="-1"/>
              <a:ext cx="972000" cy="396002"/>
            </a:xfrm>
            <a:prstGeom prst="rect">
              <a:avLst/>
            </a:prstGeom>
            <a:solidFill>
              <a:srgbClr val="F2F2F2"/>
            </a:solidFill>
            <a:ln w="63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ING Me"/>
                </a:defRPr>
              </a:pPr>
              <a:endParaRPr kern="0">
                <a:solidFill>
                  <a:srgbClr val="FFFFFF"/>
                </a:solidFill>
                <a:latin typeface="ING Me"/>
                <a:ea typeface="+mj-ea"/>
                <a:cs typeface="ING Me"/>
                <a:sym typeface="ING Me"/>
              </a:endParaRPr>
            </a:p>
          </p:txBody>
        </p:sp>
        <p:sp>
          <p:nvSpPr>
            <p:cNvPr id="2085" name="Shape 2085"/>
            <p:cNvSpPr/>
            <p:nvPr/>
          </p:nvSpPr>
          <p:spPr>
            <a:xfrm>
              <a:off x="-1" y="2155"/>
              <a:ext cx="404705" cy="873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8000" tIns="18000" rIns="18000" bIns="18000" numCol="1" anchor="ctr">
              <a:spAutoFit/>
            </a:bodyPr>
            <a:lstStyle>
              <a:lvl1pPr algn="ctr">
                <a:defRPr sz="900" b="1">
                  <a:latin typeface="+mj-lt"/>
                  <a:ea typeface="+mj-ea"/>
                  <a:cs typeface="+mj-cs"/>
                  <a:sym typeface="ING Me"/>
                </a:defRPr>
              </a:lvl1pPr>
            </a:lstStyle>
            <a:p>
              <a:pPr hangingPunct="0"/>
              <a:r>
                <a:rPr lang="nl-NL" kern="0" dirty="0" smtClean="0">
                  <a:solidFill>
                    <a:srgbClr val="333333"/>
                  </a:solidFill>
                </a:rPr>
                <a:t>Front End </a:t>
              </a:r>
              <a:r>
                <a:rPr lang="nl-NL" kern="0" dirty="0" err="1" smtClean="0">
                  <a:solidFill>
                    <a:srgbClr val="333333"/>
                  </a:solidFill>
                </a:rPr>
                <a:t>App</a:t>
              </a:r>
              <a:endParaRPr kern="0" dirty="0">
                <a:solidFill>
                  <a:srgbClr val="333333"/>
                </a:solidFill>
              </a:endParaRPr>
            </a:p>
          </p:txBody>
        </p:sp>
      </p:grpSp>
      <p:grpSp>
        <p:nvGrpSpPr>
          <p:cNvPr id="2089" name="Group 2089"/>
          <p:cNvGrpSpPr/>
          <p:nvPr/>
        </p:nvGrpSpPr>
        <p:grpSpPr>
          <a:xfrm>
            <a:off x="5105842" y="1257592"/>
            <a:ext cx="972001" cy="1431891"/>
            <a:chOff x="0" y="0"/>
            <a:chExt cx="971999" cy="1431890"/>
          </a:xfrm>
        </p:grpSpPr>
        <p:sp>
          <p:nvSpPr>
            <p:cNvPr id="2087" name="Shape 2087"/>
            <p:cNvSpPr/>
            <p:nvPr/>
          </p:nvSpPr>
          <p:spPr>
            <a:xfrm>
              <a:off x="0" y="-1"/>
              <a:ext cx="972000" cy="1431892"/>
            </a:xfrm>
            <a:prstGeom prst="rect">
              <a:avLst/>
            </a:prstGeom>
            <a:solidFill>
              <a:srgbClr val="F2F2F2"/>
            </a:solidFill>
            <a:ln w="63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36000" tIns="36000" rIns="36000" bIns="36000" numCol="1" anchor="b">
              <a:noAutofit/>
            </a:bodyPr>
            <a:lstStyle/>
            <a:p>
              <a:pPr algn="ctr" hangingPunct="0">
                <a:defRPr sz="900" b="1">
                  <a:latin typeface="+mj-lt"/>
                  <a:ea typeface="+mj-ea"/>
                  <a:cs typeface="+mj-cs"/>
                  <a:sym typeface="ING Me"/>
                </a:defRPr>
              </a:pPr>
              <a:endParaRPr sz="900" b="1" kern="0">
                <a:solidFill>
                  <a:srgbClr val="333333"/>
                </a:solidFill>
                <a:latin typeface="ING Me"/>
                <a:ea typeface="+mj-ea"/>
                <a:cs typeface="ING Me"/>
                <a:sym typeface="ING Me"/>
              </a:endParaRPr>
            </a:p>
          </p:txBody>
        </p:sp>
        <p:sp>
          <p:nvSpPr>
            <p:cNvPr id="2088" name="Shape 2088"/>
            <p:cNvSpPr/>
            <p:nvPr/>
          </p:nvSpPr>
          <p:spPr>
            <a:xfrm>
              <a:off x="0" y="1256190"/>
              <a:ext cx="972000" cy="175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8000" tIns="18000" rIns="18000" bIns="18000" numCol="1" anchor="b">
              <a:spAutoFit/>
            </a:bodyPr>
            <a:lstStyle>
              <a:lvl1pPr algn="ctr">
                <a:defRPr sz="900" b="1">
                  <a:latin typeface="+mj-lt"/>
                  <a:ea typeface="+mj-ea"/>
                  <a:cs typeface="+mj-cs"/>
                  <a:sym typeface="ING Me"/>
                </a:defRPr>
              </a:lvl1pPr>
            </a:lstStyle>
            <a:p>
              <a:pPr hangingPunct="0"/>
              <a:r>
                <a:rPr kern="0">
                  <a:solidFill>
                    <a:srgbClr val="333333"/>
                  </a:solidFill>
                </a:rPr>
                <a:t>API Gateway</a:t>
              </a:r>
            </a:p>
          </p:txBody>
        </p:sp>
      </p:grpSp>
      <p:grpSp>
        <p:nvGrpSpPr>
          <p:cNvPr id="2092" name="Group 2092"/>
          <p:cNvGrpSpPr/>
          <p:nvPr/>
        </p:nvGrpSpPr>
        <p:grpSpPr>
          <a:xfrm>
            <a:off x="5159842" y="1353384"/>
            <a:ext cx="864001" cy="204416"/>
            <a:chOff x="0" y="0"/>
            <a:chExt cx="863999" cy="204414"/>
          </a:xfrm>
        </p:grpSpPr>
        <p:sp>
          <p:nvSpPr>
            <p:cNvPr id="2090" name="Shape 2090"/>
            <p:cNvSpPr/>
            <p:nvPr/>
          </p:nvSpPr>
          <p:spPr>
            <a:xfrm>
              <a:off x="0" y="0"/>
              <a:ext cx="864000" cy="204415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 algn="ctr" hangingPunct="0">
                <a:defRPr sz="900">
                  <a:latin typeface="+mj-lt"/>
                  <a:ea typeface="+mj-ea"/>
                  <a:cs typeface="+mj-cs"/>
                  <a:sym typeface="ING Me"/>
                </a:defRPr>
              </a:pPr>
              <a:endParaRPr sz="900" kern="0">
                <a:solidFill>
                  <a:srgbClr val="333333"/>
                </a:solidFill>
                <a:latin typeface="ING Me"/>
                <a:ea typeface="+mj-ea"/>
                <a:cs typeface="ING Me"/>
                <a:sym typeface="ING Me"/>
              </a:endParaRPr>
            </a:p>
          </p:txBody>
        </p:sp>
        <p:sp>
          <p:nvSpPr>
            <p:cNvPr id="2091" name="Shape 2091"/>
            <p:cNvSpPr/>
            <p:nvPr/>
          </p:nvSpPr>
          <p:spPr>
            <a:xfrm>
              <a:off x="0" y="14357"/>
              <a:ext cx="864000" cy="175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8000" tIns="18000" rIns="18000" bIns="18000" numCol="1" anchor="ctr">
              <a:spAutoFit/>
            </a:bodyPr>
            <a:lstStyle>
              <a:lvl1pPr algn="ctr">
                <a:defRPr sz="900">
                  <a:latin typeface="+mj-lt"/>
                  <a:ea typeface="+mj-ea"/>
                  <a:cs typeface="+mj-cs"/>
                  <a:sym typeface="ING Me"/>
                </a:defRPr>
              </a:lvl1pPr>
            </a:lstStyle>
            <a:p>
              <a:pPr hangingPunct="0"/>
              <a:r>
                <a:rPr kern="0">
                  <a:solidFill>
                    <a:srgbClr val="333333"/>
                  </a:solidFill>
                </a:rPr>
                <a:t>OAuth</a:t>
              </a:r>
            </a:p>
          </p:txBody>
        </p:sp>
      </p:grpSp>
      <p:grpSp>
        <p:nvGrpSpPr>
          <p:cNvPr id="2101" name="Group 2101"/>
          <p:cNvGrpSpPr/>
          <p:nvPr/>
        </p:nvGrpSpPr>
        <p:grpSpPr>
          <a:xfrm>
            <a:off x="6373986" y="1257591"/>
            <a:ext cx="972001" cy="540001"/>
            <a:chOff x="0" y="0"/>
            <a:chExt cx="971999" cy="539999"/>
          </a:xfrm>
        </p:grpSpPr>
        <p:grpSp>
          <p:nvGrpSpPr>
            <p:cNvPr id="2095" name="Group 2095"/>
            <p:cNvGrpSpPr/>
            <p:nvPr/>
          </p:nvGrpSpPr>
          <p:grpSpPr>
            <a:xfrm>
              <a:off x="0" y="0"/>
              <a:ext cx="972000" cy="540000"/>
              <a:chOff x="0" y="0"/>
              <a:chExt cx="971999" cy="539999"/>
            </a:xfrm>
          </p:grpSpPr>
          <p:sp>
            <p:nvSpPr>
              <p:cNvPr id="2093" name="Shape 2093"/>
              <p:cNvSpPr/>
              <p:nvPr/>
            </p:nvSpPr>
            <p:spPr>
              <a:xfrm>
                <a:off x="0" y="0"/>
                <a:ext cx="972000" cy="540000"/>
              </a:xfrm>
              <a:prstGeom prst="rect">
                <a:avLst/>
              </a:prstGeom>
              <a:solidFill>
                <a:srgbClr val="F2F2F2"/>
              </a:solidFill>
              <a:ln w="6350" cap="flat">
                <a:solidFill>
                  <a:srgbClr val="A6A6A6"/>
                </a:solidFill>
                <a:prstDash val="solid"/>
                <a:miter lim="800000"/>
              </a:ln>
              <a:effectLst/>
            </p:spPr>
            <p:txBody>
              <a:bodyPr wrap="square" lIns="36000" tIns="36000" rIns="36000" bIns="36000" numCol="1" anchor="b">
                <a:noAutofit/>
              </a:bodyPr>
              <a:lstStyle/>
              <a:p>
                <a:pPr algn="ctr" hangingPunct="0">
                  <a:defRPr sz="900" b="1">
                    <a:latin typeface="+mj-lt"/>
                    <a:ea typeface="+mj-ea"/>
                    <a:cs typeface="+mj-cs"/>
                    <a:sym typeface="ING Me"/>
                  </a:defRPr>
                </a:pPr>
                <a:endParaRPr sz="900" b="1" kern="0">
                  <a:solidFill>
                    <a:srgbClr val="333333"/>
                  </a:solidFill>
                  <a:latin typeface="ING Me"/>
                  <a:ea typeface="+mj-ea"/>
                  <a:cs typeface="ING Me"/>
                  <a:sym typeface="ING Me"/>
                </a:endParaRPr>
              </a:p>
            </p:txBody>
          </p:sp>
          <p:sp>
            <p:nvSpPr>
              <p:cNvPr id="2094" name="Shape 2094"/>
              <p:cNvSpPr/>
              <p:nvPr/>
            </p:nvSpPr>
            <p:spPr>
              <a:xfrm>
                <a:off x="0" y="364299"/>
                <a:ext cx="972000" cy="175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18000" tIns="18000" rIns="18000" bIns="18000" numCol="1" anchor="b">
                <a:spAutoFit/>
              </a:bodyPr>
              <a:lstStyle>
                <a:lvl1pPr algn="ctr">
                  <a:defRPr sz="900" b="1">
                    <a:latin typeface="+mj-lt"/>
                    <a:ea typeface="+mj-ea"/>
                    <a:cs typeface="+mj-cs"/>
                    <a:sym typeface="ING Me"/>
                  </a:defRPr>
                </a:lvl1pPr>
              </a:lstStyle>
              <a:p>
                <a:pPr hangingPunct="0"/>
                <a:r>
                  <a:rPr kern="0" dirty="0">
                    <a:solidFill>
                      <a:srgbClr val="333333"/>
                    </a:solidFill>
                  </a:rPr>
                  <a:t>Auth. Platform</a:t>
                </a:r>
              </a:p>
            </p:txBody>
          </p:sp>
        </p:grpSp>
        <p:grpSp>
          <p:nvGrpSpPr>
            <p:cNvPr id="2099" name="Group 2099"/>
            <p:cNvGrpSpPr/>
            <p:nvPr/>
          </p:nvGrpSpPr>
          <p:grpSpPr>
            <a:xfrm>
              <a:off x="720104" y="52236"/>
              <a:ext cx="216001" cy="216001"/>
              <a:chOff x="0" y="0"/>
              <a:chExt cx="215999" cy="215999"/>
            </a:xfrm>
          </p:grpSpPr>
          <p:sp>
            <p:nvSpPr>
              <p:cNvPr id="2096" name="Shape 2096"/>
              <p:cNvSpPr/>
              <p:nvPr/>
            </p:nvSpPr>
            <p:spPr>
              <a:xfrm>
                <a:off x="0" y="0"/>
                <a:ext cx="216000" cy="216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700"/>
                    </a:moveTo>
                    <a:cubicBezTo>
                      <a:pt x="0" y="1209"/>
                      <a:pt x="4835" y="0"/>
                      <a:pt x="10800" y="0"/>
                    </a:cubicBezTo>
                    <a:cubicBezTo>
                      <a:pt x="16765" y="0"/>
                      <a:pt x="21600" y="1209"/>
                      <a:pt x="21600" y="2700"/>
                    </a:cubicBezTo>
                    <a:lnTo>
                      <a:pt x="21600" y="18900"/>
                    </a:lnTo>
                    <a:cubicBezTo>
                      <a:pt x="21600" y="20391"/>
                      <a:pt x="16765" y="21600"/>
                      <a:pt x="10800" y="21600"/>
                    </a:cubicBezTo>
                    <a:cubicBezTo>
                      <a:pt x="4835" y="21600"/>
                      <a:pt x="0" y="20391"/>
                      <a:pt x="0" y="189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6000" tIns="36000" rIns="36000" bIns="36000" numCol="1" anchor="ctr">
                <a:noAutofit/>
              </a:bodyPr>
              <a:lstStyle/>
              <a:p>
                <a:pPr algn="ctr" hangingPunct="0">
                  <a:defRPr sz="900" b="1">
                    <a:latin typeface="+mj-lt"/>
                    <a:ea typeface="+mj-ea"/>
                    <a:cs typeface="+mj-cs"/>
                    <a:sym typeface="ING Me"/>
                  </a:defRPr>
                </a:pPr>
                <a:endParaRPr sz="900" b="1" kern="0">
                  <a:solidFill>
                    <a:srgbClr val="333333"/>
                  </a:solidFill>
                  <a:latin typeface="ING Me"/>
                  <a:ea typeface="+mj-ea"/>
                  <a:cs typeface="ING Me"/>
                  <a:sym typeface="ING Me"/>
                </a:endParaRPr>
              </a:p>
            </p:txBody>
          </p:sp>
          <p:sp>
            <p:nvSpPr>
              <p:cNvPr id="2097" name="Shape 2097"/>
              <p:cNvSpPr/>
              <p:nvPr/>
            </p:nvSpPr>
            <p:spPr>
              <a:xfrm>
                <a:off x="0" y="-1"/>
                <a:ext cx="216000" cy="54001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6000" tIns="36000" rIns="36000" bIns="36000" numCol="1" anchor="ctr">
                <a:noAutofit/>
              </a:bodyPr>
              <a:lstStyle/>
              <a:p>
                <a:pPr algn="ctr" hangingPunct="0">
                  <a:defRPr sz="900" b="1">
                    <a:latin typeface="+mj-lt"/>
                    <a:ea typeface="+mj-ea"/>
                    <a:cs typeface="+mj-cs"/>
                    <a:sym typeface="ING Me"/>
                  </a:defRPr>
                </a:pPr>
                <a:endParaRPr sz="900" b="1" kern="0">
                  <a:solidFill>
                    <a:srgbClr val="333333"/>
                  </a:solidFill>
                  <a:latin typeface="ING Me"/>
                  <a:ea typeface="+mj-ea"/>
                  <a:cs typeface="ING Me"/>
                  <a:sym typeface="ING Me"/>
                </a:endParaRPr>
              </a:p>
            </p:txBody>
          </p:sp>
          <p:sp>
            <p:nvSpPr>
              <p:cNvPr id="2098" name="Shape 2098"/>
              <p:cNvSpPr/>
              <p:nvPr/>
            </p:nvSpPr>
            <p:spPr>
              <a:xfrm>
                <a:off x="0" y="0"/>
                <a:ext cx="216000" cy="216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700"/>
                    </a:moveTo>
                    <a:cubicBezTo>
                      <a:pt x="21600" y="4191"/>
                      <a:pt x="16765" y="5400"/>
                      <a:pt x="10800" y="5400"/>
                    </a:cubicBezTo>
                    <a:cubicBezTo>
                      <a:pt x="4835" y="5400"/>
                      <a:pt x="0" y="4191"/>
                      <a:pt x="0" y="2700"/>
                    </a:cubicBezTo>
                    <a:cubicBezTo>
                      <a:pt x="0" y="1209"/>
                      <a:pt x="4835" y="0"/>
                      <a:pt x="10800" y="0"/>
                    </a:cubicBezTo>
                    <a:cubicBezTo>
                      <a:pt x="16765" y="0"/>
                      <a:pt x="21600" y="1209"/>
                      <a:pt x="21600" y="2700"/>
                    </a:cubicBezTo>
                    <a:lnTo>
                      <a:pt x="21600" y="18900"/>
                    </a:lnTo>
                    <a:cubicBezTo>
                      <a:pt x="21600" y="20391"/>
                      <a:pt x="16765" y="21600"/>
                      <a:pt x="10800" y="21600"/>
                    </a:cubicBezTo>
                    <a:cubicBezTo>
                      <a:pt x="4835" y="21600"/>
                      <a:pt x="0" y="20391"/>
                      <a:pt x="0" y="18900"/>
                    </a:cubicBezTo>
                    <a:lnTo>
                      <a:pt x="0" y="2700"/>
                    </a:lnTo>
                  </a:path>
                </a:pathLst>
              </a:custGeom>
              <a:solidFill>
                <a:srgbClr val="2E75B6"/>
              </a:solidFill>
              <a:ln w="12700" cap="flat">
                <a:solidFill>
                  <a:srgbClr val="7B7B7B"/>
                </a:solidFill>
                <a:prstDash val="solid"/>
                <a:miter lim="800000"/>
              </a:ln>
              <a:effectLst/>
            </p:spPr>
            <p:txBody>
              <a:bodyPr wrap="square" lIns="36000" tIns="36000" rIns="36000" bIns="36000" numCol="1" anchor="ctr">
                <a:noAutofit/>
              </a:bodyPr>
              <a:lstStyle/>
              <a:p>
                <a:pPr algn="ctr" hangingPunct="0">
                  <a:defRPr sz="900" b="1">
                    <a:latin typeface="+mj-lt"/>
                    <a:ea typeface="+mj-ea"/>
                    <a:cs typeface="+mj-cs"/>
                    <a:sym typeface="ING Me"/>
                  </a:defRPr>
                </a:pPr>
                <a:endParaRPr sz="900" b="1" kern="0">
                  <a:solidFill>
                    <a:srgbClr val="333333"/>
                  </a:solidFill>
                  <a:latin typeface="ING Me"/>
                  <a:ea typeface="+mj-ea"/>
                  <a:cs typeface="ING Me"/>
                  <a:sym typeface="ING Me"/>
                </a:endParaRPr>
              </a:p>
            </p:txBody>
          </p:sp>
        </p:grpSp>
        <p:sp>
          <p:nvSpPr>
            <p:cNvPr id="2100" name="Shape 2100"/>
            <p:cNvSpPr/>
            <p:nvPr/>
          </p:nvSpPr>
          <p:spPr>
            <a:xfrm>
              <a:off x="19301" y="1198"/>
              <a:ext cx="684001" cy="315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8000" tIns="18000" rIns="18000" bIns="18000" numCol="1" anchor="ctr">
              <a:spAutoFit/>
            </a:bodyPr>
            <a:lstStyle>
              <a:lvl1pPr>
                <a:defRPr sz="9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ING Me"/>
                </a:defRPr>
              </a:lvl1pPr>
            </a:lstStyle>
            <a:p>
              <a:pPr hangingPunct="0"/>
              <a:r>
                <a:rPr kern="0"/>
                <a:t>Means Conf.</a:t>
              </a:r>
            </a:p>
          </p:txBody>
        </p:sp>
      </p:grpSp>
      <p:grpSp>
        <p:nvGrpSpPr>
          <p:cNvPr id="2109" name="Group 2109"/>
          <p:cNvGrpSpPr/>
          <p:nvPr/>
        </p:nvGrpSpPr>
        <p:grpSpPr>
          <a:xfrm>
            <a:off x="7636792" y="1257591"/>
            <a:ext cx="972000" cy="540001"/>
            <a:chOff x="0" y="0"/>
            <a:chExt cx="971999" cy="539999"/>
          </a:xfrm>
        </p:grpSpPr>
        <p:grpSp>
          <p:nvGrpSpPr>
            <p:cNvPr id="2104" name="Group 2104"/>
            <p:cNvGrpSpPr/>
            <p:nvPr/>
          </p:nvGrpSpPr>
          <p:grpSpPr>
            <a:xfrm>
              <a:off x="0" y="0"/>
              <a:ext cx="972000" cy="540000"/>
              <a:chOff x="0" y="0"/>
              <a:chExt cx="971999" cy="539999"/>
            </a:xfrm>
          </p:grpSpPr>
          <p:sp>
            <p:nvSpPr>
              <p:cNvPr id="2102" name="Shape 2102"/>
              <p:cNvSpPr/>
              <p:nvPr/>
            </p:nvSpPr>
            <p:spPr>
              <a:xfrm>
                <a:off x="0" y="0"/>
                <a:ext cx="972000" cy="540000"/>
              </a:xfrm>
              <a:prstGeom prst="rect">
                <a:avLst/>
              </a:prstGeom>
              <a:solidFill>
                <a:srgbClr val="F2F2F2"/>
              </a:solidFill>
              <a:ln w="6350" cap="flat">
                <a:solidFill>
                  <a:srgbClr val="A6A6A6"/>
                </a:solidFill>
                <a:prstDash val="solid"/>
                <a:miter lim="800000"/>
              </a:ln>
              <a:effectLst/>
            </p:spPr>
            <p:txBody>
              <a:bodyPr wrap="square" lIns="36000" tIns="36000" rIns="36000" bIns="36000" numCol="1" anchor="b">
                <a:noAutofit/>
              </a:bodyPr>
              <a:lstStyle/>
              <a:p>
                <a:pPr algn="ctr" hangingPunct="0"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ING Me"/>
                  </a:defRPr>
                </a:pPr>
                <a:endParaRPr kern="0">
                  <a:solidFill>
                    <a:srgbClr val="FFFFFF"/>
                  </a:solidFill>
                  <a:latin typeface="ING Me"/>
                  <a:ea typeface="+mj-ea"/>
                  <a:cs typeface="ING Me"/>
                  <a:sym typeface="ING Me"/>
                </a:endParaRPr>
              </a:p>
            </p:txBody>
          </p:sp>
          <p:sp>
            <p:nvSpPr>
              <p:cNvPr id="2103" name="Shape 2103"/>
              <p:cNvSpPr/>
              <p:nvPr/>
            </p:nvSpPr>
            <p:spPr>
              <a:xfrm>
                <a:off x="0" y="364299"/>
                <a:ext cx="972000" cy="175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18000" tIns="18000" rIns="18000" bIns="18000" numCol="1" anchor="b">
                <a:spAutoFit/>
              </a:bodyPr>
              <a:lstStyle>
                <a:lvl1pPr algn="ctr">
                  <a:defRPr sz="900" b="1">
                    <a:latin typeface="+mj-lt"/>
                    <a:ea typeface="+mj-ea"/>
                    <a:cs typeface="+mj-cs"/>
                    <a:sym typeface="ING Me"/>
                  </a:defRPr>
                </a:lvl1pPr>
              </a:lstStyle>
              <a:p>
                <a:pPr hangingPunct="0"/>
                <a:r>
                  <a:rPr kern="0">
                    <a:solidFill>
                      <a:srgbClr val="333333"/>
                    </a:solidFill>
                  </a:rPr>
                  <a:t>OnePAM</a:t>
                </a:r>
              </a:p>
            </p:txBody>
          </p:sp>
        </p:grpSp>
        <p:grpSp>
          <p:nvGrpSpPr>
            <p:cNvPr id="2108" name="Group 2108"/>
            <p:cNvGrpSpPr/>
            <p:nvPr/>
          </p:nvGrpSpPr>
          <p:grpSpPr>
            <a:xfrm>
              <a:off x="377999" y="52236"/>
              <a:ext cx="216001" cy="216001"/>
              <a:chOff x="0" y="0"/>
              <a:chExt cx="215999" cy="215999"/>
            </a:xfrm>
          </p:grpSpPr>
          <p:sp>
            <p:nvSpPr>
              <p:cNvPr id="2105" name="Shape 2105"/>
              <p:cNvSpPr/>
              <p:nvPr/>
            </p:nvSpPr>
            <p:spPr>
              <a:xfrm>
                <a:off x="0" y="0"/>
                <a:ext cx="216000" cy="216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700"/>
                    </a:moveTo>
                    <a:cubicBezTo>
                      <a:pt x="0" y="1209"/>
                      <a:pt x="4835" y="0"/>
                      <a:pt x="10800" y="0"/>
                    </a:cubicBezTo>
                    <a:cubicBezTo>
                      <a:pt x="16765" y="0"/>
                      <a:pt x="21600" y="1209"/>
                      <a:pt x="21600" y="2700"/>
                    </a:cubicBezTo>
                    <a:lnTo>
                      <a:pt x="21600" y="18900"/>
                    </a:lnTo>
                    <a:cubicBezTo>
                      <a:pt x="21600" y="20391"/>
                      <a:pt x="16765" y="21600"/>
                      <a:pt x="10800" y="21600"/>
                    </a:cubicBezTo>
                    <a:cubicBezTo>
                      <a:pt x="4835" y="21600"/>
                      <a:pt x="0" y="20391"/>
                      <a:pt x="0" y="18900"/>
                    </a:cubicBezTo>
                    <a:close/>
                  </a:path>
                </a:pathLst>
              </a:custGeom>
              <a:solidFill>
                <a:srgbClr val="2E75B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6000" tIns="36000" rIns="36000" bIns="36000" numCol="1" anchor="ctr">
                <a:noAutofit/>
              </a:bodyPr>
              <a:lstStyle/>
              <a:p>
                <a:pPr algn="ctr" hangingPunct="0">
                  <a:defRPr sz="900" b="1">
                    <a:latin typeface="+mj-lt"/>
                    <a:ea typeface="+mj-ea"/>
                    <a:cs typeface="+mj-cs"/>
                    <a:sym typeface="ING Me"/>
                  </a:defRPr>
                </a:pPr>
                <a:endParaRPr sz="900" b="1" kern="0">
                  <a:solidFill>
                    <a:srgbClr val="333333"/>
                  </a:solidFill>
                  <a:latin typeface="ING Me"/>
                  <a:ea typeface="+mj-ea"/>
                  <a:cs typeface="ING Me"/>
                  <a:sym typeface="ING Me"/>
                </a:endParaRPr>
              </a:p>
            </p:txBody>
          </p:sp>
          <p:sp>
            <p:nvSpPr>
              <p:cNvPr id="2106" name="Shape 2106"/>
              <p:cNvSpPr/>
              <p:nvPr/>
            </p:nvSpPr>
            <p:spPr>
              <a:xfrm>
                <a:off x="0" y="-1"/>
                <a:ext cx="216000" cy="54001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6000" tIns="36000" rIns="36000" bIns="36000" numCol="1" anchor="ctr">
                <a:noAutofit/>
              </a:bodyPr>
              <a:lstStyle/>
              <a:p>
                <a:pPr algn="ctr" hangingPunct="0">
                  <a:defRPr sz="900" b="1">
                    <a:latin typeface="+mj-lt"/>
                    <a:ea typeface="+mj-ea"/>
                    <a:cs typeface="+mj-cs"/>
                    <a:sym typeface="ING Me"/>
                  </a:defRPr>
                </a:pPr>
                <a:endParaRPr sz="900" b="1" kern="0">
                  <a:solidFill>
                    <a:srgbClr val="333333"/>
                  </a:solidFill>
                  <a:latin typeface="ING Me"/>
                  <a:ea typeface="+mj-ea"/>
                  <a:cs typeface="ING Me"/>
                  <a:sym typeface="ING Me"/>
                </a:endParaRPr>
              </a:p>
            </p:txBody>
          </p:sp>
          <p:sp>
            <p:nvSpPr>
              <p:cNvPr id="2107" name="Shape 2107"/>
              <p:cNvSpPr/>
              <p:nvPr/>
            </p:nvSpPr>
            <p:spPr>
              <a:xfrm>
                <a:off x="0" y="0"/>
                <a:ext cx="216000" cy="216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700"/>
                    </a:moveTo>
                    <a:cubicBezTo>
                      <a:pt x="21600" y="4191"/>
                      <a:pt x="16765" y="5400"/>
                      <a:pt x="10800" y="5400"/>
                    </a:cubicBezTo>
                    <a:cubicBezTo>
                      <a:pt x="4835" y="5400"/>
                      <a:pt x="0" y="4191"/>
                      <a:pt x="0" y="2700"/>
                    </a:cubicBezTo>
                    <a:cubicBezTo>
                      <a:pt x="0" y="1209"/>
                      <a:pt x="4835" y="0"/>
                      <a:pt x="10800" y="0"/>
                    </a:cubicBezTo>
                    <a:cubicBezTo>
                      <a:pt x="16765" y="0"/>
                      <a:pt x="21600" y="1209"/>
                      <a:pt x="21600" y="2700"/>
                    </a:cubicBezTo>
                    <a:lnTo>
                      <a:pt x="21600" y="18900"/>
                    </a:lnTo>
                    <a:cubicBezTo>
                      <a:pt x="21600" y="20391"/>
                      <a:pt x="16765" y="21600"/>
                      <a:pt x="10800" y="21600"/>
                    </a:cubicBezTo>
                    <a:cubicBezTo>
                      <a:pt x="4835" y="21600"/>
                      <a:pt x="0" y="20391"/>
                      <a:pt x="0" y="18900"/>
                    </a:cubicBezTo>
                    <a:lnTo>
                      <a:pt x="0" y="2700"/>
                    </a:lnTo>
                  </a:path>
                </a:pathLst>
              </a:custGeom>
              <a:noFill/>
              <a:ln w="12700" cap="flat">
                <a:solidFill>
                  <a:srgbClr val="7B7B7B"/>
                </a:solidFill>
                <a:prstDash val="solid"/>
                <a:miter lim="800000"/>
              </a:ln>
              <a:effectLst/>
            </p:spPr>
            <p:txBody>
              <a:bodyPr wrap="square" lIns="36000" tIns="36000" rIns="36000" bIns="36000" numCol="1" anchor="ctr">
                <a:noAutofit/>
              </a:bodyPr>
              <a:lstStyle/>
              <a:p>
                <a:pPr algn="ctr" hangingPunct="0">
                  <a:defRPr sz="900" b="1">
                    <a:latin typeface="+mj-lt"/>
                    <a:ea typeface="+mj-ea"/>
                    <a:cs typeface="+mj-cs"/>
                    <a:sym typeface="ING Me"/>
                  </a:defRPr>
                </a:pPr>
                <a:endParaRPr sz="900" b="1" kern="0">
                  <a:solidFill>
                    <a:srgbClr val="333333"/>
                  </a:solidFill>
                  <a:latin typeface="ING Me"/>
                  <a:ea typeface="+mj-ea"/>
                  <a:cs typeface="ING Me"/>
                  <a:sym typeface="ING Me"/>
                </a:endParaRPr>
              </a:p>
            </p:txBody>
          </p:sp>
        </p:grpSp>
      </p:grpSp>
      <p:grpSp>
        <p:nvGrpSpPr>
          <p:cNvPr id="2112" name="Group 2112"/>
          <p:cNvGrpSpPr/>
          <p:nvPr/>
        </p:nvGrpSpPr>
        <p:grpSpPr>
          <a:xfrm>
            <a:off x="6417885" y="4447735"/>
            <a:ext cx="972000" cy="396001"/>
            <a:chOff x="0" y="0"/>
            <a:chExt cx="971999" cy="396000"/>
          </a:xfrm>
        </p:grpSpPr>
        <p:sp>
          <p:nvSpPr>
            <p:cNvPr id="2110" name="Shape 2110"/>
            <p:cNvSpPr/>
            <p:nvPr/>
          </p:nvSpPr>
          <p:spPr>
            <a:xfrm>
              <a:off x="0" y="-1"/>
              <a:ext cx="972000" cy="396002"/>
            </a:xfrm>
            <a:prstGeom prst="rect">
              <a:avLst/>
            </a:prstGeom>
            <a:solidFill>
              <a:srgbClr val="F2F2F2"/>
            </a:solidFill>
            <a:ln w="63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 algn="ctr" hangingPunct="0">
                <a:defRPr sz="900" b="1">
                  <a:latin typeface="+mj-lt"/>
                  <a:ea typeface="+mj-ea"/>
                  <a:cs typeface="+mj-cs"/>
                  <a:sym typeface="ING Me"/>
                </a:defRPr>
              </a:pPr>
              <a:endParaRPr sz="900" b="1" kern="0">
                <a:solidFill>
                  <a:srgbClr val="333333"/>
                </a:solidFill>
                <a:latin typeface="ING Me"/>
                <a:ea typeface="+mj-ea"/>
                <a:cs typeface="ING Me"/>
                <a:sym typeface="ING Me"/>
              </a:endParaRPr>
            </a:p>
          </p:txBody>
        </p:sp>
        <p:sp>
          <p:nvSpPr>
            <p:cNvPr id="2111" name="Shape 2111"/>
            <p:cNvSpPr/>
            <p:nvPr/>
          </p:nvSpPr>
          <p:spPr>
            <a:xfrm>
              <a:off x="0" y="40300"/>
              <a:ext cx="972000" cy="315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8000" tIns="18000" rIns="18000" bIns="18000" numCol="1" anchor="ctr">
              <a:spAutoFit/>
            </a:bodyPr>
            <a:lstStyle/>
            <a:p>
              <a:pPr algn="ctr" hangingPunct="0">
                <a:defRPr sz="900" b="1">
                  <a:latin typeface="+mj-lt"/>
                  <a:ea typeface="+mj-ea"/>
                  <a:cs typeface="+mj-cs"/>
                  <a:sym typeface="ING Me"/>
                </a:defRPr>
              </a:pPr>
              <a:r>
                <a:rPr sz="900" b="1" kern="0">
                  <a:solidFill>
                    <a:srgbClr val="333333"/>
                  </a:solidFill>
                  <a:latin typeface="ING Me"/>
                  <a:ea typeface="+mj-ea"/>
                  <a:cs typeface="ING Me"/>
                  <a:sym typeface="ING Me"/>
                </a:rPr>
                <a:t>Capability</a:t>
              </a:r>
            </a:p>
            <a:p>
              <a:pPr algn="ctr" hangingPunct="0">
                <a:defRPr sz="900" b="1">
                  <a:latin typeface="+mj-lt"/>
                  <a:ea typeface="+mj-ea"/>
                  <a:cs typeface="+mj-cs"/>
                  <a:sym typeface="ING Me"/>
                </a:defRPr>
              </a:pPr>
              <a:r>
                <a:rPr sz="900" b="1" kern="0">
                  <a:solidFill>
                    <a:srgbClr val="333333"/>
                  </a:solidFill>
                  <a:latin typeface="ING Me"/>
                  <a:ea typeface="+mj-ea"/>
                  <a:cs typeface="ING Me"/>
                  <a:sym typeface="ING Me"/>
                </a:rPr>
                <a:t>APIs</a:t>
              </a:r>
            </a:p>
          </p:txBody>
        </p:sp>
      </p:grpSp>
      <p:sp>
        <p:nvSpPr>
          <p:cNvPr id="2113" name="Shape 2113"/>
          <p:cNvSpPr/>
          <p:nvPr/>
        </p:nvSpPr>
        <p:spPr>
          <a:xfrm>
            <a:off x="7260419" y="4431575"/>
            <a:ext cx="108001" cy="14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17280"/>
                </a:lnTo>
                <a:lnTo>
                  <a:pt x="10800" y="21600"/>
                </a:lnTo>
                <a:lnTo>
                  <a:pt x="0" y="17280"/>
                </a:lnTo>
                <a:close/>
              </a:path>
            </a:pathLst>
          </a:custGeom>
          <a:solidFill>
            <a:srgbClr val="DFEDF8"/>
          </a:solidFill>
          <a:ln w="12700">
            <a:solidFill>
              <a:srgbClr val="0070C0"/>
            </a:solidFill>
            <a:miter/>
          </a:ln>
        </p:spPr>
        <p:txBody>
          <a:bodyPr lIns="36000" tIns="36000" rIns="36000" bIns="36000" anchor="ctr"/>
          <a:lstStyle/>
          <a:p>
            <a:pPr algn="ctr" hangingPunct="0">
              <a:defRPr sz="900" b="1">
                <a:latin typeface="+mj-lt"/>
                <a:ea typeface="+mj-ea"/>
                <a:cs typeface="+mj-cs"/>
                <a:sym typeface="ING Me"/>
              </a:defRPr>
            </a:pPr>
            <a:endParaRPr sz="900" b="1" kern="0">
              <a:solidFill>
                <a:srgbClr val="333333"/>
              </a:solidFill>
              <a:latin typeface="ING Me"/>
              <a:ea typeface="+mj-ea"/>
              <a:cs typeface="ING Me"/>
              <a:sym typeface="ING Me"/>
            </a:endParaRPr>
          </a:p>
        </p:txBody>
      </p:sp>
      <p:grpSp>
        <p:nvGrpSpPr>
          <p:cNvPr id="2116" name="Group 2116"/>
          <p:cNvGrpSpPr/>
          <p:nvPr/>
        </p:nvGrpSpPr>
        <p:grpSpPr>
          <a:xfrm>
            <a:off x="7714029" y="5112511"/>
            <a:ext cx="972001" cy="396001"/>
            <a:chOff x="0" y="0"/>
            <a:chExt cx="971999" cy="396000"/>
          </a:xfrm>
        </p:grpSpPr>
        <p:sp>
          <p:nvSpPr>
            <p:cNvPr id="2114" name="Shape 2114"/>
            <p:cNvSpPr/>
            <p:nvPr/>
          </p:nvSpPr>
          <p:spPr>
            <a:xfrm>
              <a:off x="0" y="-1"/>
              <a:ext cx="972000" cy="396002"/>
            </a:xfrm>
            <a:prstGeom prst="rect">
              <a:avLst/>
            </a:prstGeom>
            <a:solidFill>
              <a:srgbClr val="F2F2F2"/>
            </a:solidFill>
            <a:ln w="63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 algn="ctr" hangingPunct="0">
                <a:defRPr sz="900" b="1">
                  <a:latin typeface="+mj-lt"/>
                  <a:ea typeface="+mj-ea"/>
                  <a:cs typeface="+mj-cs"/>
                  <a:sym typeface="ING Me"/>
                </a:defRPr>
              </a:pPr>
              <a:endParaRPr sz="900" b="1" kern="0">
                <a:solidFill>
                  <a:srgbClr val="333333"/>
                </a:solidFill>
                <a:latin typeface="ING Me"/>
                <a:ea typeface="+mj-ea"/>
                <a:cs typeface="ING Me"/>
                <a:sym typeface="ING Me"/>
              </a:endParaRPr>
            </a:p>
          </p:txBody>
        </p:sp>
        <p:sp>
          <p:nvSpPr>
            <p:cNvPr id="2115" name="Shape 2115"/>
            <p:cNvSpPr/>
            <p:nvPr/>
          </p:nvSpPr>
          <p:spPr>
            <a:xfrm>
              <a:off x="0" y="40300"/>
              <a:ext cx="972000" cy="315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8000" tIns="18000" rIns="18000" bIns="18000" numCol="1" anchor="ctr">
              <a:spAutoFit/>
            </a:bodyPr>
            <a:lstStyle>
              <a:lvl1pPr algn="ctr">
                <a:defRPr sz="900" b="1">
                  <a:latin typeface="+mj-lt"/>
                  <a:ea typeface="+mj-ea"/>
                  <a:cs typeface="+mj-cs"/>
                  <a:sym typeface="ING Me"/>
                </a:defRPr>
              </a:lvl1pPr>
            </a:lstStyle>
            <a:p>
              <a:pPr hangingPunct="0"/>
              <a:r>
                <a:rPr kern="0">
                  <a:solidFill>
                    <a:srgbClr val="333333"/>
                  </a:solidFill>
                </a:rPr>
                <a:t>User Management</a:t>
              </a:r>
            </a:p>
          </p:txBody>
        </p:sp>
      </p:grpSp>
      <p:sp>
        <p:nvSpPr>
          <p:cNvPr id="2117" name="Shape 2117"/>
          <p:cNvSpPr/>
          <p:nvPr/>
        </p:nvSpPr>
        <p:spPr>
          <a:xfrm>
            <a:off x="8362933" y="3531838"/>
            <a:ext cx="433907" cy="211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6000" tIns="36000" rIns="36000" bIns="36000">
            <a:spAutoFit/>
          </a:bodyPr>
          <a:lstStyle>
            <a:lvl1pPr algn="ctr">
              <a:defRPr sz="900" b="1">
                <a:latin typeface="+mj-lt"/>
                <a:ea typeface="+mj-ea"/>
                <a:cs typeface="+mj-cs"/>
                <a:sym typeface="ING Me"/>
              </a:defRPr>
            </a:lvl1pPr>
          </a:lstStyle>
          <a:p>
            <a:pPr hangingPunct="0"/>
            <a:r>
              <a:rPr kern="0">
                <a:solidFill>
                  <a:srgbClr val="333333"/>
                </a:solidFill>
              </a:rPr>
              <a:t>DC NL</a:t>
            </a:r>
          </a:p>
        </p:txBody>
      </p:sp>
      <p:sp>
        <p:nvSpPr>
          <p:cNvPr id="2118" name="Shape 2118"/>
          <p:cNvSpPr/>
          <p:nvPr/>
        </p:nvSpPr>
        <p:spPr>
          <a:xfrm rot="16200000" flipH="1">
            <a:off x="2842922" y="1057287"/>
            <a:ext cx="1685331" cy="2877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19050">
            <a:solidFill>
              <a:schemeClr val="accent2"/>
            </a:solidFill>
            <a:miter/>
            <a:tailEnd type="triangle"/>
          </a:ln>
        </p:spPr>
        <p:txBody>
          <a:bodyPr lIns="36000" tIns="36000" rIns="36000" bIns="36000"/>
          <a:lstStyle/>
          <a:p>
            <a:pPr hangingPunct="0">
              <a:defRPr>
                <a:latin typeface="+mj-lt"/>
                <a:ea typeface="+mj-ea"/>
                <a:cs typeface="+mj-cs"/>
                <a:sym typeface="ING Me"/>
              </a:defRPr>
            </a:pPr>
            <a:endParaRPr kern="0">
              <a:solidFill>
                <a:srgbClr val="333333"/>
              </a:solidFill>
              <a:latin typeface="ING Me"/>
              <a:ea typeface="+mj-ea"/>
              <a:cs typeface="ING Me"/>
              <a:sym typeface="ING Me"/>
            </a:endParaRPr>
          </a:p>
        </p:txBody>
      </p:sp>
      <p:sp>
        <p:nvSpPr>
          <p:cNvPr id="2119" name="Shape 2119"/>
          <p:cNvSpPr/>
          <p:nvPr/>
        </p:nvSpPr>
        <p:spPr>
          <a:xfrm>
            <a:off x="3105409" y="1455591"/>
            <a:ext cx="2000433" cy="1"/>
          </a:xfrm>
          <a:prstGeom prst="line">
            <a:avLst/>
          </a:prstGeom>
          <a:ln w="19050">
            <a:solidFill>
              <a:srgbClr val="019649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 hangingPunct="0">
              <a:defRPr>
                <a:latin typeface="+mj-lt"/>
                <a:ea typeface="+mj-ea"/>
                <a:cs typeface="+mj-cs"/>
                <a:sym typeface="ING Me"/>
              </a:defRPr>
            </a:pPr>
            <a:endParaRPr kern="0">
              <a:solidFill>
                <a:srgbClr val="333333"/>
              </a:solidFill>
              <a:latin typeface="ING Me"/>
              <a:ea typeface="+mj-ea"/>
              <a:cs typeface="ING Me"/>
              <a:sym typeface="ING Me"/>
            </a:endParaRPr>
          </a:p>
        </p:txBody>
      </p:sp>
      <p:sp>
        <p:nvSpPr>
          <p:cNvPr id="2181" name="Shape 2181"/>
          <p:cNvSpPr/>
          <p:nvPr/>
        </p:nvSpPr>
        <p:spPr>
          <a:xfrm>
            <a:off x="7349108" y="1527591"/>
            <a:ext cx="28451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19050">
            <a:solidFill>
              <a:srgbClr val="019649"/>
            </a:solidFill>
            <a:miter/>
            <a:tailEnd type="triangle"/>
          </a:ln>
        </p:spPr>
        <p:txBody>
          <a:bodyPr/>
          <a:lstStyle/>
          <a:p>
            <a:pPr hangingPunct="0"/>
            <a:endParaRPr kern="0">
              <a:solidFill>
                <a:srgbClr val="333333"/>
              </a:solidFill>
              <a:sym typeface="Helvetica"/>
            </a:endParaRPr>
          </a:p>
        </p:txBody>
      </p:sp>
      <p:sp>
        <p:nvSpPr>
          <p:cNvPr id="2121" name="Shape 2121"/>
          <p:cNvSpPr/>
          <p:nvPr/>
        </p:nvSpPr>
        <p:spPr>
          <a:xfrm rot="16200000" flipH="1">
            <a:off x="5933016" y="2506548"/>
            <a:ext cx="2088569" cy="17614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3" y="0"/>
                </a:lnTo>
                <a:lnTo>
                  <a:pt x="3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019649"/>
            </a:solidFill>
            <a:miter/>
            <a:tailEnd type="triangle"/>
          </a:ln>
        </p:spPr>
        <p:txBody>
          <a:bodyPr lIns="36000" tIns="36000" rIns="36000" bIns="36000"/>
          <a:lstStyle/>
          <a:p>
            <a:pPr hangingPunct="0">
              <a:defRPr>
                <a:latin typeface="+mj-lt"/>
                <a:ea typeface="+mj-ea"/>
                <a:cs typeface="+mj-cs"/>
                <a:sym typeface="ING Me"/>
              </a:defRPr>
            </a:pPr>
            <a:endParaRPr kern="0">
              <a:solidFill>
                <a:srgbClr val="333333"/>
              </a:solidFill>
              <a:latin typeface="ING Me"/>
              <a:ea typeface="+mj-ea"/>
              <a:cs typeface="ING Me"/>
              <a:sym typeface="ING Me"/>
            </a:endParaRPr>
          </a:p>
        </p:txBody>
      </p:sp>
      <p:sp>
        <p:nvSpPr>
          <p:cNvPr id="2122" name="Shape 2122"/>
          <p:cNvSpPr/>
          <p:nvPr/>
        </p:nvSpPr>
        <p:spPr>
          <a:xfrm>
            <a:off x="2177033" y="2862588"/>
            <a:ext cx="239916" cy="22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defRPr sz="1000" b="1">
                <a:latin typeface="+mj-lt"/>
                <a:ea typeface="+mj-ea"/>
                <a:cs typeface="+mj-cs"/>
                <a:sym typeface="ING Me"/>
              </a:defRPr>
            </a:lvl1pPr>
          </a:lstStyle>
          <a:p>
            <a:pPr hangingPunct="0"/>
            <a:r>
              <a:rPr kern="0" dirty="0">
                <a:solidFill>
                  <a:srgbClr val="333333"/>
                </a:solidFill>
              </a:rPr>
              <a:t>(1)</a:t>
            </a:r>
          </a:p>
        </p:txBody>
      </p:sp>
      <p:sp>
        <p:nvSpPr>
          <p:cNvPr id="2123" name="Shape 2123"/>
          <p:cNvSpPr/>
          <p:nvPr/>
        </p:nvSpPr>
        <p:spPr>
          <a:xfrm>
            <a:off x="3294505" y="1220471"/>
            <a:ext cx="345832" cy="22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defRPr sz="1000" b="1">
                <a:latin typeface="+mj-lt"/>
                <a:ea typeface="+mj-ea"/>
                <a:cs typeface="+mj-cs"/>
                <a:sym typeface="ING Me"/>
              </a:defRPr>
            </a:lvl1pPr>
          </a:lstStyle>
          <a:p>
            <a:pPr hangingPunct="0"/>
            <a:r>
              <a:rPr kern="0" dirty="0">
                <a:solidFill>
                  <a:srgbClr val="333333"/>
                </a:solidFill>
              </a:rPr>
              <a:t>(2.1)</a:t>
            </a:r>
          </a:p>
        </p:txBody>
      </p:sp>
      <p:sp>
        <p:nvSpPr>
          <p:cNvPr id="2124" name="Shape 2124"/>
          <p:cNvSpPr/>
          <p:nvPr/>
        </p:nvSpPr>
        <p:spPr>
          <a:xfrm>
            <a:off x="2434023" y="2692180"/>
            <a:ext cx="239916" cy="22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defRPr sz="1000" b="1">
                <a:latin typeface="+mj-lt"/>
                <a:ea typeface="+mj-ea"/>
                <a:cs typeface="+mj-cs"/>
                <a:sym typeface="ING Me"/>
              </a:defRPr>
            </a:lvl1pPr>
          </a:lstStyle>
          <a:p>
            <a:pPr hangingPunct="0"/>
            <a:r>
              <a:rPr kern="0">
                <a:solidFill>
                  <a:srgbClr val="333333"/>
                </a:solidFill>
              </a:rPr>
              <a:t>(3)</a:t>
            </a:r>
          </a:p>
        </p:txBody>
      </p:sp>
      <p:sp>
        <p:nvSpPr>
          <p:cNvPr id="2125" name="Shape 2125"/>
          <p:cNvSpPr/>
          <p:nvPr/>
        </p:nvSpPr>
        <p:spPr>
          <a:xfrm rot="16200000" flipH="1">
            <a:off x="3981199" y="669892"/>
            <a:ext cx="144001" cy="2111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019649"/>
            </a:solidFill>
            <a:miter/>
            <a:tailEnd type="triangle"/>
          </a:ln>
        </p:spPr>
        <p:txBody>
          <a:bodyPr lIns="36000" tIns="36000" rIns="36000" bIns="36000"/>
          <a:lstStyle/>
          <a:p>
            <a:pPr hangingPunct="0">
              <a:defRPr>
                <a:latin typeface="+mj-lt"/>
                <a:ea typeface="+mj-ea"/>
                <a:cs typeface="+mj-cs"/>
                <a:sym typeface="ING Me"/>
              </a:defRPr>
            </a:pPr>
            <a:endParaRPr kern="0">
              <a:solidFill>
                <a:srgbClr val="333333"/>
              </a:solidFill>
              <a:latin typeface="ING Me"/>
              <a:ea typeface="+mj-ea"/>
              <a:cs typeface="ING Me"/>
              <a:sym typeface="ING Me"/>
            </a:endParaRPr>
          </a:p>
        </p:txBody>
      </p:sp>
      <p:sp>
        <p:nvSpPr>
          <p:cNvPr id="2126" name="Shape 2126"/>
          <p:cNvSpPr/>
          <p:nvPr/>
        </p:nvSpPr>
        <p:spPr>
          <a:xfrm>
            <a:off x="3294505" y="1601817"/>
            <a:ext cx="345832" cy="22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defRPr sz="1000" b="1">
                <a:latin typeface="+mj-lt"/>
                <a:ea typeface="+mj-ea"/>
                <a:cs typeface="+mj-cs"/>
                <a:sym typeface="ING Me"/>
              </a:defRPr>
            </a:lvl1pPr>
          </a:lstStyle>
          <a:p>
            <a:pPr hangingPunct="0"/>
            <a:r>
              <a:rPr kern="0">
                <a:solidFill>
                  <a:srgbClr val="333333"/>
                </a:solidFill>
              </a:rPr>
              <a:t>(4.1)</a:t>
            </a:r>
          </a:p>
        </p:txBody>
      </p:sp>
      <p:sp>
        <p:nvSpPr>
          <p:cNvPr id="2127" name="Shape 2127"/>
          <p:cNvSpPr/>
          <p:nvPr/>
        </p:nvSpPr>
        <p:spPr>
          <a:xfrm>
            <a:off x="6465292" y="2131755"/>
            <a:ext cx="345832" cy="22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defRPr sz="1000" b="1">
                <a:latin typeface="+mj-lt"/>
                <a:ea typeface="+mj-ea"/>
                <a:cs typeface="+mj-cs"/>
                <a:sym typeface="ING Me"/>
              </a:defRPr>
            </a:lvl1pPr>
          </a:lstStyle>
          <a:p>
            <a:pPr hangingPunct="0"/>
            <a:r>
              <a:rPr kern="0">
                <a:solidFill>
                  <a:srgbClr val="333333"/>
                </a:solidFill>
              </a:rPr>
              <a:t>(4.2)</a:t>
            </a:r>
          </a:p>
        </p:txBody>
      </p:sp>
      <p:sp>
        <p:nvSpPr>
          <p:cNvPr id="2128" name="Shape 2128"/>
          <p:cNvSpPr/>
          <p:nvPr/>
        </p:nvSpPr>
        <p:spPr>
          <a:xfrm>
            <a:off x="7065957" y="1834691"/>
            <a:ext cx="345832" cy="22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defRPr sz="1000" b="1">
                <a:latin typeface="+mj-lt"/>
                <a:ea typeface="+mj-ea"/>
                <a:cs typeface="+mj-cs"/>
                <a:sym typeface="ING Me"/>
              </a:defRPr>
            </a:lvl1pPr>
          </a:lstStyle>
          <a:p>
            <a:pPr hangingPunct="0"/>
            <a:r>
              <a:rPr kern="0">
                <a:solidFill>
                  <a:srgbClr val="333333"/>
                </a:solidFill>
              </a:rPr>
              <a:t>(4.3)</a:t>
            </a:r>
          </a:p>
        </p:txBody>
      </p:sp>
      <p:sp>
        <p:nvSpPr>
          <p:cNvPr id="2129" name="Shape 2129"/>
          <p:cNvSpPr/>
          <p:nvPr/>
        </p:nvSpPr>
        <p:spPr>
          <a:xfrm rot="16200000" flipH="1">
            <a:off x="3690352" y="814615"/>
            <a:ext cx="576517" cy="22544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19050">
            <a:solidFill>
              <a:schemeClr val="accent5"/>
            </a:solidFill>
            <a:miter/>
            <a:tailEnd type="triangle"/>
          </a:ln>
        </p:spPr>
        <p:txBody>
          <a:bodyPr lIns="36000" tIns="36000" rIns="36000" bIns="36000"/>
          <a:lstStyle/>
          <a:p>
            <a:pPr hangingPunct="0">
              <a:defRPr>
                <a:latin typeface="+mj-lt"/>
                <a:ea typeface="+mj-ea"/>
                <a:cs typeface="+mj-cs"/>
                <a:sym typeface="ING Me"/>
              </a:defRPr>
            </a:pPr>
            <a:endParaRPr kern="0">
              <a:solidFill>
                <a:srgbClr val="333333"/>
              </a:solidFill>
              <a:latin typeface="ING Me"/>
              <a:ea typeface="+mj-ea"/>
              <a:cs typeface="ING Me"/>
              <a:sym typeface="ING Me"/>
            </a:endParaRPr>
          </a:p>
        </p:txBody>
      </p:sp>
      <p:sp>
        <p:nvSpPr>
          <p:cNvPr id="2130" name="Shape 2130"/>
          <p:cNvSpPr/>
          <p:nvPr/>
        </p:nvSpPr>
        <p:spPr>
          <a:xfrm>
            <a:off x="3294505" y="1980119"/>
            <a:ext cx="345832" cy="22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defRPr sz="1000" b="1">
                <a:latin typeface="+mj-lt"/>
                <a:ea typeface="+mj-ea"/>
                <a:cs typeface="+mj-cs"/>
                <a:sym typeface="ING Me"/>
              </a:defRPr>
            </a:lvl1pPr>
          </a:lstStyle>
          <a:p>
            <a:pPr hangingPunct="0"/>
            <a:r>
              <a:rPr kern="0">
                <a:solidFill>
                  <a:srgbClr val="333333"/>
                </a:solidFill>
              </a:rPr>
              <a:t>(6.1)</a:t>
            </a:r>
          </a:p>
        </p:txBody>
      </p:sp>
      <p:grpSp>
        <p:nvGrpSpPr>
          <p:cNvPr id="2133" name="Group 2133"/>
          <p:cNvGrpSpPr/>
          <p:nvPr/>
        </p:nvGrpSpPr>
        <p:grpSpPr>
          <a:xfrm>
            <a:off x="7678133" y="4447735"/>
            <a:ext cx="972001" cy="396001"/>
            <a:chOff x="0" y="0"/>
            <a:chExt cx="971999" cy="396000"/>
          </a:xfrm>
        </p:grpSpPr>
        <p:sp>
          <p:nvSpPr>
            <p:cNvPr id="2131" name="Shape 2131"/>
            <p:cNvSpPr/>
            <p:nvPr/>
          </p:nvSpPr>
          <p:spPr>
            <a:xfrm>
              <a:off x="0" y="-1"/>
              <a:ext cx="972000" cy="396002"/>
            </a:xfrm>
            <a:prstGeom prst="rect">
              <a:avLst/>
            </a:prstGeom>
            <a:solidFill>
              <a:srgbClr val="F2F2F2"/>
            </a:solidFill>
            <a:ln w="63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ING Me"/>
                </a:defRPr>
              </a:pPr>
              <a:endParaRPr kern="0">
                <a:solidFill>
                  <a:srgbClr val="FFFFFF"/>
                </a:solidFill>
                <a:latin typeface="ING Me"/>
                <a:ea typeface="+mj-ea"/>
                <a:cs typeface="ING Me"/>
                <a:sym typeface="ING Me"/>
              </a:endParaRPr>
            </a:p>
          </p:txBody>
        </p:sp>
        <p:sp>
          <p:nvSpPr>
            <p:cNvPr id="2132" name="Shape 2132"/>
            <p:cNvSpPr/>
            <p:nvPr/>
          </p:nvSpPr>
          <p:spPr>
            <a:xfrm>
              <a:off x="0" y="40300"/>
              <a:ext cx="972000" cy="315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8000" tIns="18000" rIns="18000" bIns="18000" numCol="1" anchor="ctr">
              <a:spAutoFit/>
            </a:bodyPr>
            <a:lstStyle/>
            <a:p>
              <a:pPr algn="ctr" hangingPunct="0">
                <a:defRPr sz="900" b="1">
                  <a:latin typeface="+mj-lt"/>
                  <a:ea typeface="+mj-ea"/>
                  <a:cs typeface="+mj-cs"/>
                  <a:sym typeface="ING Me"/>
                </a:defRPr>
              </a:pPr>
              <a:r>
                <a:rPr sz="900" b="1" kern="0">
                  <a:solidFill>
                    <a:srgbClr val="333333"/>
                  </a:solidFill>
                  <a:latin typeface="ING Me"/>
                  <a:ea typeface="+mj-ea"/>
                  <a:cs typeface="ING Me"/>
                  <a:sym typeface="ING Me"/>
                </a:rPr>
                <a:t>User/PWD</a:t>
              </a:r>
              <a:endParaRPr sz="900" b="1" kern="0">
                <a:solidFill>
                  <a:srgbClr val="FFFFFF"/>
                </a:solidFill>
                <a:latin typeface="ING Me"/>
                <a:ea typeface="+mj-ea"/>
                <a:cs typeface="ING Me"/>
                <a:sym typeface="ING Me"/>
              </a:endParaRPr>
            </a:p>
            <a:p>
              <a:pPr algn="ctr" hangingPunct="0">
                <a:defRPr sz="900" b="1">
                  <a:latin typeface="+mj-lt"/>
                  <a:ea typeface="+mj-ea"/>
                  <a:cs typeface="+mj-cs"/>
                  <a:sym typeface="ING Me"/>
                </a:defRPr>
              </a:pPr>
              <a:r>
                <a:rPr sz="900" b="1" kern="0">
                  <a:solidFill>
                    <a:srgbClr val="333333"/>
                  </a:solidFill>
                  <a:latin typeface="ING Me"/>
                  <a:ea typeface="+mj-ea"/>
                  <a:cs typeface="ING Me"/>
                  <a:sym typeface="ING Me"/>
                </a:rPr>
                <a:t>Auth. Means</a:t>
              </a:r>
            </a:p>
          </p:txBody>
        </p:sp>
      </p:grpSp>
      <p:sp>
        <p:nvSpPr>
          <p:cNvPr id="2134" name="Shape 2134"/>
          <p:cNvSpPr/>
          <p:nvPr/>
        </p:nvSpPr>
        <p:spPr>
          <a:xfrm>
            <a:off x="8512481" y="4431587"/>
            <a:ext cx="108001" cy="14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17280"/>
                </a:lnTo>
                <a:lnTo>
                  <a:pt x="10800" y="21600"/>
                </a:lnTo>
                <a:lnTo>
                  <a:pt x="0" y="17280"/>
                </a:lnTo>
                <a:close/>
              </a:path>
            </a:pathLst>
          </a:custGeom>
          <a:solidFill>
            <a:srgbClr val="DFEDF8"/>
          </a:solidFill>
          <a:ln w="12700">
            <a:solidFill>
              <a:srgbClr val="0070C0"/>
            </a:solidFill>
            <a:miter/>
          </a:ln>
        </p:spPr>
        <p:txBody>
          <a:bodyPr lIns="36000" tIns="36000" rIns="36000" bIns="36000" anchor="ctr"/>
          <a:lstStyle/>
          <a:p>
            <a:pPr algn="ctr" hangingPunct="0">
              <a:defRPr sz="900" b="1">
                <a:latin typeface="+mj-lt"/>
                <a:ea typeface="+mj-ea"/>
                <a:cs typeface="+mj-cs"/>
                <a:sym typeface="ING Me"/>
              </a:defRPr>
            </a:pPr>
            <a:endParaRPr sz="900" b="1" kern="0">
              <a:solidFill>
                <a:srgbClr val="333333"/>
              </a:solidFill>
              <a:latin typeface="ING Me"/>
              <a:ea typeface="+mj-ea"/>
              <a:cs typeface="ING Me"/>
              <a:sym typeface="ING Me"/>
            </a:endParaRPr>
          </a:p>
        </p:txBody>
      </p:sp>
      <p:sp>
        <p:nvSpPr>
          <p:cNvPr id="2135" name="Shape 2135"/>
          <p:cNvSpPr/>
          <p:nvPr/>
        </p:nvSpPr>
        <p:spPr>
          <a:xfrm>
            <a:off x="7258218" y="1313785"/>
            <a:ext cx="345833" cy="22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defRPr sz="1000" b="1">
                <a:latin typeface="+mj-lt"/>
                <a:ea typeface="+mj-ea"/>
                <a:cs typeface="+mj-cs"/>
                <a:sym typeface="ING Me"/>
              </a:defRPr>
            </a:lvl1pPr>
          </a:lstStyle>
          <a:p>
            <a:pPr hangingPunct="0"/>
            <a:r>
              <a:rPr kern="0">
                <a:solidFill>
                  <a:srgbClr val="333333"/>
                </a:solidFill>
              </a:rPr>
              <a:t>(4.4)</a:t>
            </a:r>
          </a:p>
        </p:txBody>
      </p:sp>
      <p:sp>
        <p:nvSpPr>
          <p:cNvPr id="2139" name="Shape 2139"/>
          <p:cNvSpPr/>
          <p:nvPr/>
        </p:nvSpPr>
        <p:spPr>
          <a:xfrm>
            <a:off x="2976816" y="1189897"/>
            <a:ext cx="108001" cy="14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DFEDF8"/>
          </a:solidFill>
          <a:ln w="12700">
            <a:solidFill>
              <a:srgbClr val="0070C0"/>
            </a:solidFill>
            <a:miter/>
          </a:ln>
        </p:spPr>
        <p:txBody>
          <a:bodyPr lIns="36000" tIns="36000" rIns="36000" bIns="36000" anchor="ctr"/>
          <a:lstStyle/>
          <a:p>
            <a:pPr algn="ctr" hangingPunct="0">
              <a:defRPr sz="900" b="1">
                <a:latin typeface="+mj-lt"/>
                <a:ea typeface="+mj-ea"/>
                <a:cs typeface="+mj-cs"/>
                <a:sym typeface="ING Me"/>
              </a:defRPr>
            </a:pPr>
            <a:endParaRPr sz="900" b="1" kern="0">
              <a:solidFill>
                <a:srgbClr val="333333"/>
              </a:solidFill>
              <a:latin typeface="ING Me"/>
              <a:ea typeface="+mj-ea"/>
              <a:cs typeface="ING Me"/>
              <a:sym typeface="ING Me"/>
            </a:endParaRPr>
          </a:p>
        </p:txBody>
      </p:sp>
      <p:sp>
        <p:nvSpPr>
          <p:cNvPr id="2140" name="Shape 2140"/>
          <p:cNvSpPr/>
          <p:nvPr/>
        </p:nvSpPr>
        <p:spPr>
          <a:xfrm>
            <a:off x="6077842" y="1527591"/>
            <a:ext cx="296145" cy="1"/>
          </a:xfrm>
          <a:prstGeom prst="line">
            <a:avLst/>
          </a:prstGeom>
          <a:ln w="19050">
            <a:solidFill>
              <a:srgbClr val="019649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 hangingPunct="0">
              <a:defRPr>
                <a:latin typeface="+mj-lt"/>
                <a:ea typeface="+mj-ea"/>
                <a:cs typeface="+mj-cs"/>
                <a:sym typeface="ING Me"/>
              </a:defRPr>
            </a:pPr>
            <a:endParaRPr kern="0">
              <a:solidFill>
                <a:srgbClr val="333333"/>
              </a:solidFill>
              <a:latin typeface="ING Me"/>
              <a:ea typeface="+mj-ea"/>
              <a:cs typeface="ING Me"/>
              <a:sym typeface="ING Me"/>
            </a:endParaRPr>
          </a:p>
        </p:txBody>
      </p:sp>
      <p:sp>
        <p:nvSpPr>
          <p:cNvPr id="2141" name="Shape 2141"/>
          <p:cNvSpPr/>
          <p:nvPr/>
        </p:nvSpPr>
        <p:spPr>
          <a:xfrm>
            <a:off x="5993457" y="1313785"/>
            <a:ext cx="345832" cy="22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defRPr sz="1000" b="1">
                <a:latin typeface="+mj-lt"/>
                <a:ea typeface="+mj-ea"/>
                <a:cs typeface="+mj-cs"/>
                <a:sym typeface="ING Me"/>
              </a:defRPr>
            </a:lvl1pPr>
          </a:lstStyle>
          <a:p>
            <a:pPr hangingPunct="0"/>
            <a:r>
              <a:rPr kern="0">
                <a:solidFill>
                  <a:srgbClr val="333333"/>
                </a:solidFill>
              </a:rPr>
              <a:t>(2.2)</a:t>
            </a:r>
          </a:p>
        </p:txBody>
      </p:sp>
      <p:sp>
        <p:nvSpPr>
          <p:cNvPr id="2142" name="Shape 2142"/>
          <p:cNvSpPr/>
          <p:nvPr/>
        </p:nvSpPr>
        <p:spPr>
          <a:xfrm>
            <a:off x="6849933" y="2671653"/>
            <a:ext cx="345832" cy="22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defRPr sz="1000" b="1">
                <a:latin typeface="+mj-lt"/>
                <a:ea typeface="+mj-ea"/>
                <a:cs typeface="+mj-cs"/>
                <a:sym typeface="ING Me"/>
              </a:defRPr>
            </a:lvl1pPr>
          </a:lstStyle>
          <a:p>
            <a:pPr hangingPunct="0"/>
            <a:r>
              <a:rPr kern="0">
                <a:solidFill>
                  <a:srgbClr val="333333"/>
                </a:solidFill>
              </a:rPr>
              <a:t>(6.2)</a:t>
            </a:r>
          </a:p>
        </p:txBody>
      </p:sp>
      <p:sp>
        <p:nvSpPr>
          <p:cNvPr id="2143" name="Shape 2143"/>
          <p:cNvSpPr/>
          <p:nvPr/>
        </p:nvSpPr>
        <p:spPr>
          <a:xfrm>
            <a:off x="8358922" y="5657348"/>
            <a:ext cx="440326" cy="211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6000" tIns="36000" rIns="36000" bIns="36000">
            <a:spAutoFit/>
          </a:bodyPr>
          <a:lstStyle>
            <a:lvl1pPr algn="ctr">
              <a:defRPr sz="900" b="1">
                <a:latin typeface="+mj-lt"/>
                <a:ea typeface="+mj-ea"/>
                <a:cs typeface="+mj-cs"/>
                <a:sym typeface="ING Me"/>
              </a:defRPr>
            </a:lvl1pPr>
          </a:lstStyle>
          <a:p>
            <a:pPr hangingPunct="0"/>
            <a:r>
              <a:rPr kern="0">
                <a:solidFill>
                  <a:srgbClr val="333333"/>
                </a:solidFill>
              </a:rPr>
              <a:t>DC DE</a:t>
            </a:r>
          </a:p>
        </p:txBody>
      </p:sp>
      <p:grpSp>
        <p:nvGrpSpPr>
          <p:cNvPr id="2146" name="Group 2146"/>
          <p:cNvGrpSpPr/>
          <p:nvPr/>
        </p:nvGrpSpPr>
        <p:grpSpPr>
          <a:xfrm>
            <a:off x="5124556" y="4447735"/>
            <a:ext cx="972001" cy="396001"/>
            <a:chOff x="0" y="0"/>
            <a:chExt cx="971999" cy="396000"/>
          </a:xfrm>
        </p:grpSpPr>
        <p:sp>
          <p:nvSpPr>
            <p:cNvPr id="2144" name="Shape 2144"/>
            <p:cNvSpPr/>
            <p:nvPr/>
          </p:nvSpPr>
          <p:spPr>
            <a:xfrm>
              <a:off x="0" y="-1"/>
              <a:ext cx="972000" cy="396002"/>
            </a:xfrm>
            <a:prstGeom prst="rect">
              <a:avLst/>
            </a:prstGeom>
            <a:solidFill>
              <a:srgbClr val="F2F2F2"/>
            </a:solidFill>
            <a:ln w="63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 algn="ctr" hangingPunct="0">
                <a:defRPr sz="900" b="1">
                  <a:latin typeface="+mj-lt"/>
                  <a:ea typeface="+mj-ea"/>
                  <a:cs typeface="+mj-cs"/>
                  <a:sym typeface="ING Me"/>
                </a:defRPr>
              </a:pPr>
              <a:endParaRPr sz="900" b="1" kern="0">
                <a:solidFill>
                  <a:srgbClr val="333333"/>
                </a:solidFill>
                <a:latin typeface="ING Me"/>
                <a:ea typeface="+mj-ea"/>
                <a:cs typeface="ING Me"/>
                <a:sym typeface="ING Me"/>
              </a:endParaRPr>
            </a:p>
          </p:txBody>
        </p:sp>
        <p:sp>
          <p:nvSpPr>
            <p:cNvPr id="2145" name="Shape 2145"/>
            <p:cNvSpPr/>
            <p:nvPr/>
          </p:nvSpPr>
          <p:spPr>
            <a:xfrm>
              <a:off x="0" y="110150"/>
              <a:ext cx="972000" cy="175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8000" tIns="18000" rIns="18000" bIns="18000" numCol="1" anchor="ctr">
              <a:spAutoFit/>
            </a:bodyPr>
            <a:lstStyle>
              <a:lvl1pPr algn="ctr">
                <a:defRPr sz="900" b="1">
                  <a:latin typeface="+mj-lt"/>
                  <a:ea typeface="+mj-ea"/>
                  <a:cs typeface="+mj-cs"/>
                  <a:sym typeface="ING Me"/>
                </a:defRPr>
              </a:lvl1pPr>
            </a:lstStyle>
            <a:p>
              <a:pPr hangingPunct="0"/>
              <a:r>
                <a:rPr kern="0">
                  <a:solidFill>
                    <a:srgbClr val="333333"/>
                  </a:solidFill>
                </a:rPr>
                <a:t>Static Content</a:t>
              </a:r>
            </a:p>
          </p:txBody>
        </p:sp>
      </p:grpSp>
      <p:sp>
        <p:nvSpPr>
          <p:cNvPr id="2147" name="Shape 2147"/>
          <p:cNvSpPr/>
          <p:nvPr/>
        </p:nvSpPr>
        <p:spPr>
          <a:xfrm>
            <a:off x="2513205" y="1653587"/>
            <a:ext cx="2611986" cy="1568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5" y="0"/>
                </a:lnTo>
                <a:lnTo>
                  <a:pt x="25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019649"/>
            </a:solidFill>
            <a:miter/>
            <a:tailEnd type="triangle"/>
          </a:ln>
        </p:spPr>
        <p:txBody>
          <a:bodyPr lIns="36000" tIns="36000" rIns="36000" bIns="36000"/>
          <a:lstStyle/>
          <a:p>
            <a:pPr hangingPunct="0">
              <a:defRPr>
                <a:latin typeface="+mj-lt"/>
                <a:ea typeface="+mj-ea"/>
                <a:cs typeface="+mj-cs"/>
                <a:sym typeface="ING Me"/>
              </a:defRPr>
            </a:pPr>
            <a:endParaRPr kern="0">
              <a:solidFill>
                <a:srgbClr val="333333"/>
              </a:solidFill>
              <a:latin typeface="ING Me"/>
              <a:ea typeface="+mj-ea"/>
              <a:cs typeface="ING Me"/>
              <a:sym typeface="ING Me"/>
            </a:endParaRPr>
          </a:p>
        </p:txBody>
      </p:sp>
      <p:sp>
        <p:nvSpPr>
          <p:cNvPr id="2148" name="Shape 2148"/>
          <p:cNvSpPr/>
          <p:nvPr/>
        </p:nvSpPr>
        <p:spPr>
          <a:xfrm>
            <a:off x="2684007" y="2539032"/>
            <a:ext cx="239916" cy="22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defRPr sz="1000" b="1">
                <a:latin typeface="+mj-lt"/>
                <a:ea typeface="+mj-ea"/>
                <a:cs typeface="+mj-cs"/>
                <a:sym typeface="ING Me"/>
              </a:defRPr>
            </a:lvl1pPr>
          </a:lstStyle>
          <a:p>
            <a:pPr hangingPunct="0"/>
            <a:r>
              <a:rPr kern="0">
                <a:solidFill>
                  <a:srgbClr val="333333"/>
                </a:solidFill>
              </a:rPr>
              <a:t>(5)</a:t>
            </a:r>
          </a:p>
        </p:txBody>
      </p:sp>
      <p:sp>
        <p:nvSpPr>
          <p:cNvPr id="2149" name="Shape 2149"/>
          <p:cNvSpPr/>
          <p:nvPr/>
        </p:nvSpPr>
        <p:spPr>
          <a:xfrm rot="16200000" flipH="1">
            <a:off x="3191125" y="1207946"/>
            <a:ext cx="1469075" cy="23603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19050">
            <a:solidFill>
              <a:schemeClr val="accent5"/>
            </a:solidFill>
            <a:miter/>
            <a:tailEnd type="triangle"/>
          </a:ln>
        </p:spPr>
        <p:txBody>
          <a:bodyPr lIns="36000" tIns="36000" rIns="36000" bIns="36000"/>
          <a:lstStyle/>
          <a:p>
            <a:pPr hangingPunct="0">
              <a:defRPr>
                <a:latin typeface="+mj-lt"/>
                <a:ea typeface="+mj-ea"/>
                <a:cs typeface="+mj-cs"/>
                <a:sym typeface="ING Me"/>
              </a:defRPr>
            </a:pPr>
            <a:endParaRPr kern="0">
              <a:solidFill>
                <a:srgbClr val="333333"/>
              </a:solidFill>
              <a:latin typeface="ING Me"/>
              <a:ea typeface="+mj-ea"/>
              <a:cs typeface="ING Me"/>
              <a:sym typeface="ING Me"/>
            </a:endParaRPr>
          </a:p>
        </p:txBody>
      </p:sp>
      <p:grpSp>
        <p:nvGrpSpPr>
          <p:cNvPr id="2152" name="Group 2152"/>
          <p:cNvGrpSpPr/>
          <p:nvPr/>
        </p:nvGrpSpPr>
        <p:grpSpPr>
          <a:xfrm>
            <a:off x="5125190" y="3024279"/>
            <a:ext cx="968944" cy="396001"/>
            <a:chOff x="0" y="0"/>
            <a:chExt cx="968942" cy="396000"/>
          </a:xfrm>
        </p:grpSpPr>
        <p:sp>
          <p:nvSpPr>
            <p:cNvPr id="2150" name="Shape 2150"/>
            <p:cNvSpPr/>
            <p:nvPr/>
          </p:nvSpPr>
          <p:spPr>
            <a:xfrm>
              <a:off x="0" y="-1"/>
              <a:ext cx="968943" cy="396002"/>
            </a:xfrm>
            <a:prstGeom prst="rect">
              <a:avLst/>
            </a:prstGeom>
            <a:solidFill>
              <a:srgbClr val="F2F2F2"/>
            </a:solidFill>
            <a:ln w="63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 algn="ctr" hangingPunct="0">
                <a:defRPr sz="900" b="1">
                  <a:latin typeface="+mj-lt"/>
                  <a:ea typeface="+mj-ea"/>
                  <a:cs typeface="+mj-cs"/>
                  <a:sym typeface="ING Me"/>
                </a:defRPr>
              </a:pPr>
              <a:endParaRPr sz="900" b="1" kern="0">
                <a:solidFill>
                  <a:srgbClr val="333333"/>
                </a:solidFill>
                <a:latin typeface="ING Me"/>
                <a:ea typeface="+mj-ea"/>
                <a:cs typeface="ING Me"/>
                <a:sym typeface="ING Me"/>
              </a:endParaRPr>
            </a:p>
          </p:txBody>
        </p:sp>
        <p:sp>
          <p:nvSpPr>
            <p:cNvPr id="2151" name="Shape 2151"/>
            <p:cNvSpPr/>
            <p:nvPr/>
          </p:nvSpPr>
          <p:spPr>
            <a:xfrm>
              <a:off x="0" y="110150"/>
              <a:ext cx="968943" cy="175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8000" tIns="18000" rIns="18000" bIns="18000" numCol="1" anchor="ctr">
              <a:spAutoFit/>
            </a:bodyPr>
            <a:lstStyle>
              <a:lvl1pPr algn="ctr">
                <a:defRPr sz="900" b="1">
                  <a:latin typeface="+mj-lt"/>
                  <a:ea typeface="+mj-ea"/>
                  <a:cs typeface="+mj-cs"/>
                  <a:sym typeface="ING Me"/>
                </a:defRPr>
              </a:lvl1pPr>
            </a:lstStyle>
            <a:p>
              <a:pPr hangingPunct="0"/>
              <a:r>
                <a:rPr kern="0">
                  <a:solidFill>
                    <a:srgbClr val="333333"/>
                  </a:solidFill>
                </a:rPr>
                <a:t>Frontend Proxy</a:t>
              </a:r>
            </a:p>
          </p:txBody>
        </p:sp>
      </p:grpSp>
      <p:sp>
        <p:nvSpPr>
          <p:cNvPr id="2153" name="Shape 2153"/>
          <p:cNvSpPr/>
          <p:nvPr/>
        </p:nvSpPr>
        <p:spPr>
          <a:xfrm rot="16200000" flipH="1">
            <a:off x="6442083" y="2487220"/>
            <a:ext cx="2633983" cy="12547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3614" y="0"/>
                </a:lnTo>
                <a:lnTo>
                  <a:pt x="3614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019649"/>
            </a:solidFill>
            <a:miter/>
            <a:headEnd type="triangle"/>
          </a:ln>
        </p:spPr>
        <p:txBody>
          <a:bodyPr lIns="36000" tIns="36000" rIns="36000" bIns="36000"/>
          <a:lstStyle/>
          <a:p>
            <a:pPr hangingPunct="0">
              <a:defRPr>
                <a:latin typeface="+mj-lt"/>
                <a:ea typeface="+mj-ea"/>
                <a:cs typeface="+mj-cs"/>
                <a:sym typeface="ING Me"/>
              </a:defRPr>
            </a:pPr>
            <a:endParaRPr kern="0">
              <a:solidFill>
                <a:srgbClr val="333333"/>
              </a:solidFill>
              <a:latin typeface="ING Me"/>
              <a:ea typeface="+mj-ea"/>
              <a:cs typeface="ING Me"/>
              <a:sym typeface="ING Me"/>
            </a:endParaRPr>
          </a:p>
        </p:txBody>
      </p:sp>
      <p:sp>
        <p:nvSpPr>
          <p:cNvPr id="2154" name="Shape 2154"/>
          <p:cNvSpPr/>
          <p:nvPr/>
        </p:nvSpPr>
        <p:spPr>
          <a:xfrm rot="16200000" flipH="1">
            <a:off x="5517055" y="3060904"/>
            <a:ext cx="1966331" cy="807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3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chemeClr val="accent5"/>
            </a:solidFill>
            <a:miter/>
            <a:tailEnd type="triangle"/>
          </a:ln>
        </p:spPr>
        <p:txBody>
          <a:bodyPr lIns="36000" tIns="36000" rIns="36000" bIns="36000"/>
          <a:lstStyle/>
          <a:p>
            <a:pPr hangingPunct="0">
              <a:defRPr>
                <a:latin typeface="+mj-lt"/>
                <a:ea typeface="+mj-ea"/>
                <a:cs typeface="+mj-cs"/>
                <a:sym typeface="ING Me"/>
              </a:defRPr>
            </a:pPr>
            <a:endParaRPr kern="0">
              <a:solidFill>
                <a:srgbClr val="333333"/>
              </a:solidFill>
              <a:latin typeface="ING Me"/>
              <a:ea typeface="+mj-ea"/>
              <a:cs typeface="ING Me"/>
              <a:sym typeface="ING Me"/>
            </a:endParaRPr>
          </a:p>
        </p:txBody>
      </p:sp>
      <p:sp>
        <p:nvSpPr>
          <p:cNvPr id="2155" name="Shape 2155"/>
          <p:cNvSpPr/>
          <p:nvPr/>
        </p:nvSpPr>
        <p:spPr>
          <a:xfrm rot="16200000" flipH="1">
            <a:off x="4837928" y="3927657"/>
            <a:ext cx="1027459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chemeClr val="accent2"/>
            </a:solidFill>
            <a:miter/>
            <a:tailEnd type="triangle"/>
          </a:ln>
        </p:spPr>
        <p:txBody>
          <a:bodyPr lIns="36000" tIns="36000" rIns="36000" bIns="36000"/>
          <a:lstStyle/>
          <a:p>
            <a:pPr hangingPunct="0">
              <a:defRPr>
                <a:latin typeface="+mj-lt"/>
                <a:ea typeface="+mj-ea"/>
                <a:cs typeface="+mj-cs"/>
                <a:sym typeface="ING Me"/>
              </a:defRPr>
            </a:pPr>
            <a:endParaRPr kern="0">
              <a:solidFill>
                <a:srgbClr val="333333"/>
              </a:solidFill>
              <a:latin typeface="ING Me"/>
              <a:ea typeface="+mj-ea"/>
              <a:cs typeface="ING Me"/>
              <a:sym typeface="ING Me"/>
            </a:endParaRPr>
          </a:p>
        </p:txBody>
      </p:sp>
      <p:sp>
        <p:nvSpPr>
          <p:cNvPr id="2182" name="Shape 2182"/>
          <p:cNvSpPr/>
          <p:nvPr/>
        </p:nvSpPr>
        <p:spPr>
          <a:xfrm>
            <a:off x="5609317" y="3422366"/>
            <a:ext cx="0" cy="1021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h="21600" extrusionOk="0">
                <a:moveTo>
                  <a:pt x="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19649"/>
            </a:solidFill>
            <a:miter/>
            <a:tailEnd type="triangle"/>
          </a:ln>
        </p:spPr>
        <p:txBody>
          <a:bodyPr/>
          <a:lstStyle/>
          <a:p>
            <a:pPr hangingPunct="0"/>
            <a:endParaRPr kern="0">
              <a:solidFill>
                <a:srgbClr val="333333"/>
              </a:solidFill>
              <a:sym typeface="Helvetica"/>
            </a:endParaRPr>
          </a:p>
        </p:txBody>
      </p:sp>
      <p:sp>
        <p:nvSpPr>
          <p:cNvPr id="2157" name="Shape 2157"/>
          <p:cNvSpPr/>
          <p:nvPr/>
        </p:nvSpPr>
        <p:spPr>
          <a:xfrm rot="5400000">
            <a:off x="5364627" y="3927659"/>
            <a:ext cx="1027457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chemeClr val="accent5"/>
            </a:solidFill>
            <a:miter/>
            <a:tailEnd type="triangle"/>
          </a:ln>
        </p:spPr>
        <p:txBody>
          <a:bodyPr lIns="36000" tIns="36000" rIns="36000" bIns="36000"/>
          <a:lstStyle/>
          <a:p>
            <a:pPr hangingPunct="0">
              <a:defRPr>
                <a:latin typeface="+mj-lt"/>
                <a:ea typeface="+mj-ea"/>
                <a:cs typeface="+mj-cs"/>
                <a:sym typeface="ING Me"/>
              </a:defRPr>
            </a:pPr>
            <a:endParaRPr kern="0">
              <a:solidFill>
                <a:srgbClr val="333333"/>
              </a:solidFill>
              <a:latin typeface="ING Me"/>
              <a:ea typeface="+mj-ea"/>
              <a:cs typeface="ING Me"/>
              <a:sym typeface="ING Me"/>
            </a:endParaRPr>
          </a:p>
        </p:txBody>
      </p:sp>
      <p:sp>
        <p:nvSpPr>
          <p:cNvPr id="2158" name="Shape 2158"/>
          <p:cNvSpPr/>
          <p:nvPr/>
        </p:nvSpPr>
        <p:spPr>
          <a:xfrm>
            <a:off x="5299376" y="3855394"/>
            <a:ext cx="239916" cy="22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defRPr sz="1000" b="1">
                <a:latin typeface="+mj-lt"/>
                <a:ea typeface="+mj-ea"/>
                <a:cs typeface="+mj-cs"/>
                <a:sym typeface="ING Me"/>
              </a:defRPr>
            </a:lvl1pPr>
          </a:lstStyle>
          <a:p>
            <a:pPr hangingPunct="0"/>
            <a:r>
              <a:rPr kern="0">
                <a:solidFill>
                  <a:srgbClr val="333333"/>
                </a:solidFill>
              </a:rPr>
              <a:t>(1)</a:t>
            </a:r>
          </a:p>
        </p:txBody>
      </p:sp>
      <p:sp>
        <p:nvSpPr>
          <p:cNvPr id="2159" name="Shape 2159"/>
          <p:cNvSpPr/>
          <p:nvPr/>
        </p:nvSpPr>
        <p:spPr>
          <a:xfrm>
            <a:off x="5556366" y="3684986"/>
            <a:ext cx="239916" cy="22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defRPr sz="1000" b="1">
                <a:latin typeface="+mj-lt"/>
                <a:ea typeface="+mj-ea"/>
                <a:cs typeface="+mj-cs"/>
                <a:sym typeface="ING Me"/>
              </a:defRPr>
            </a:lvl1pPr>
          </a:lstStyle>
          <a:p>
            <a:pPr hangingPunct="0"/>
            <a:r>
              <a:rPr kern="0">
                <a:solidFill>
                  <a:srgbClr val="333333"/>
                </a:solidFill>
              </a:rPr>
              <a:t>(3)</a:t>
            </a:r>
          </a:p>
        </p:txBody>
      </p:sp>
      <p:sp>
        <p:nvSpPr>
          <p:cNvPr id="2160" name="Shape 2160"/>
          <p:cNvSpPr/>
          <p:nvPr/>
        </p:nvSpPr>
        <p:spPr>
          <a:xfrm>
            <a:off x="5806350" y="3531838"/>
            <a:ext cx="239916" cy="22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defRPr sz="1000" b="1">
                <a:latin typeface="+mj-lt"/>
                <a:ea typeface="+mj-ea"/>
                <a:cs typeface="+mj-cs"/>
                <a:sym typeface="ING Me"/>
              </a:defRPr>
            </a:lvl1pPr>
          </a:lstStyle>
          <a:p>
            <a:pPr hangingPunct="0"/>
            <a:r>
              <a:rPr kern="0">
                <a:solidFill>
                  <a:srgbClr val="333333"/>
                </a:solidFill>
              </a:rPr>
              <a:t>(5)</a:t>
            </a:r>
          </a:p>
        </p:txBody>
      </p:sp>
      <p:grpSp>
        <p:nvGrpSpPr>
          <p:cNvPr id="2178" name="Group 2178"/>
          <p:cNvGrpSpPr/>
          <p:nvPr/>
        </p:nvGrpSpPr>
        <p:grpSpPr>
          <a:xfrm>
            <a:off x="7158358" y="4285735"/>
            <a:ext cx="380543" cy="369509"/>
            <a:chOff x="0" y="0"/>
            <a:chExt cx="380541" cy="369508"/>
          </a:xfrm>
        </p:grpSpPr>
        <p:pic>
          <p:nvPicPr>
            <p:cNvPr id="2176" name="image65.ti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21357285">
              <a:off x="11730" y="12164"/>
              <a:ext cx="357081" cy="3451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77" name="image68.ti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21357285">
              <a:off x="95236" y="88050"/>
              <a:ext cx="189814" cy="1898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aphicFrame>
        <p:nvGraphicFramePr>
          <p:cNvPr id="273" name="Content Placeholder 3"/>
          <p:cNvGraphicFramePr>
            <a:graphicFrameLocks/>
          </p:cNvGraphicFramePr>
          <p:nvPr>
            <p:extLst/>
          </p:nvPr>
        </p:nvGraphicFramePr>
        <p:xfrm>
          <a:off x="9383473" y="1055392"/>
          <a:ext cx="2320965" cy="417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9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36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TCS Presence in TPA</a:t>
                      </a:r>
                    </a:p>
                  </a:txBody>
                  <a:tcPr/>
                </a:tc>
              </a:tr>
              <a:tr h="3836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kern="1200" dirty="0" smtClean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Involvement in architecture designed form high volume Data </a:t>
                      </a:r>
                      <a:endParaRPr lang="nl-NL" sz="1100" kern="1200" dirty="0">
                        <a:solidFill>
                          <a:schemeClr val="dk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27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Segoe UI Light" panose="020B0502040204020203" pitchFamily="34" charset="0"/>
                        </a:rPr>
                        <a:t>Development in One PAM</a:t>
                      </a:r>
                      <a:r>
                        <a:rPr lang="en-US" sz="1100" baseline="0" dirty="0" smtClean="0">
                          <a:latin typeface="Segoe UI Light" panose="020B0502040204020203" pitchFamily="34" charset="0"/>
                        </a:rPr>
                        <a:t> for client security means and account agreements from all ING entities in scope.</a:t>
                      </a:r>
                      <a:endParaRPr lang="en-US" sz="1100" dirty="0" smtClean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29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Testing and Deployment in One 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29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endParaRPr lang="en-US" sz="1100" dirty="0" smtClean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36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endParaRPr lang="en-US" sz="1100" dirty="0" smtClean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836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endParaRPr lang="en-US" sz="1100" dirty="0" smtClean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836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836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endParaRPr lang="en-US" sz="1100" dirty="0" smtClean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83644">
                <a:tc>
                  <a:txBody>
                    <a:bodyPr/>
                    <a:lstStyle/>
                    <a:p>
                      <a:pPr algn="l"/>
                      <a:endParaRPr lang="en-US" sz="1100" dirty="0" smtClean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059200" y="1120721"/>
            <a:ext cx="1312044" cy="3359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Polymer Components</a:t>
            </a:r>
            <a:endParaRPr lang="nl-NL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0415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E561BC171F5541874E2D6B611F12CD" ma:contentTypeVersion="0" ma:contentTypeDescription="Create a new document." ma:contentTypeScope="" ma:versionID="a566d05b4f26c9e30ec2adaa2e7741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97E4C5C3-29F4-403A-A2AA-C5EBF44789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694224-DE60-47BF-849A-E584B295382C}">
  <ds:schemaRefs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8F0B410-8ADD-4216-A729-70213A83E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36000</TotalTime>
  <Words>839</Words>
  <Application>Microsoft Office PowerPoint</Application>
  <PresentationFormat>Widescreen</PresentationFormat>
  <Paragraphs>188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Calibiri</vt:lpstr>
      <vt:lpstr>Calibri</vt:lpstr>
      <vt:lpstr>Helvetica</vt:lpstr>
      <vt:lpstr>ING Me</vt:lpstr>
      <vt:lpstr>Segoe UI</vt:lpstr>
      <vt:lpstr>Segoe UI Light</vt:lpstr>
      <vt:lpstr>Segoe UI Semibold</vt:lpstr>
      <vt:lpstr>Wingdings</vt:lpstr>
      <vt:lpstr>1_Office Theme</vt:lpstr>
      <vt:lpstr>Agenda</vt:lpstr>
      <vt:lpstr>Our understanding : Technology (to be updated by Sujith)</vt:lpstr>
      <vt:lpstr>Rollout plans </vt:lpstr>
      <vt:lpstr>SCF Migration From DXC Infrastructure to ING Infrastructure</vt:lpstr>
      <vt:lpstr> SC Approach 2:Rebuilding  Portal As Per ING &amp; TPA Compliance</vt:lpstr>
      <vt:lpstr>Synergy benefits from TCS -ING teams</vt:lpstr>
      <vt:lpstr>TCS Presence in  TPA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PGE Executive Summary May 2017</dc:title>
  <dc:creator>TATA Consultancy Services</dc:creator>
  <cp:lastModifiedBy>Agarwal, S. (Sujit)</cp:lastModifiedBy>
  <cp:revision>510</cp:revision>
  <dcterms:created xsi:type="dcterms:W3CDTF">2016-10-06T18:49:17Z</dcterms:created>
  <dcterms:modified xsi:type="dcterms:W3CDTF">2019-06-04T18:27:07Z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0x010100D9E561BC171F5541874E2D6B611F12CD</vt:lpwstr>
  </property>
</Properties>
</file>