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9" r:id="rId3"/>
    <p:sldId id="271" r:id="rId4"/>
    <p:sldId id="272" r:id="rId5"/>
    <p:sldId id="264" r:id="rId6"/>
    <p:sldId id="277" r:id="rId7"/>
    <p:sldId id="278" r:id="rId8"/>
    <p:sldId id="260" r:id="rId9"/>
    <p:sldId id="262" r:id="rId10"/>
    <p:sldId id="263" r:id="rId11"/>
    <p:sldId id="276" r:id="rId12"/>
    <p:sldId id="265" r:id="rId13"/>
    <p:sldId id="266" r:id="rId14"/>
    <p:sldId id="273" r:id="rId15"/>
    <p:sldId id="274" r:id="rId16"/>
    <p:sldId id="275" r:id="rId17"/>
    <p:sldId id="267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79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30777-1629-4BA5-A7AF-5D9164073237}" type="datetimeFigureOut">
              <a:rPr lang="en-IN" smtClean="0"/>
              <a:t>27-02-2018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20F6F-5EBD-48F6-B3AA-307680E32A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274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4213"/>
            <a:ext cx="4575175" cy="3430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BB0FA-7CB0-40FF-91A3-78B94967A054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256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20F6F-5EBD-48F6-B3AA-307680E32A09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62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20F6F-5EBD-48F6-B3AA-307680E32A09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380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4213"/>
            <a:ext cx="4575175" cy="3430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BB0FA-7CB0-40FF-91A3-78B94967A054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8705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98253-652D-4A6A-96DA-7429C60A3A48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268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4213"/>
            <a:ext cx="4575175" cy="3430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BB0FA-7CB0-40FF-91A3-78B94967A054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1576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20F6F-5EBD-48F6-B3AA-307680E32A09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2965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20F6F-5EBD-48F6-B3AA-307680E32A09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772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98253-652D-4A6A-96DA-7429C60A3A48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7065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20F6F-5EBD-48F6-B3AA-307680E32A09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11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4213"/>
            <a:ext cx="4575175" cy="3430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BB0FA-7CB0-40FF-91A3-78B94967A054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4378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20F6F-5EBD-48F6-B3AA-307680E32A09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986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20F6F-5EBD-48F6-B3AA-307680E32A09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7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4213"/>
            <a:ext cx="4575175" cy="3430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BB0FA-7CB0-40FF-91A3-78B94967A054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2218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20F6F-5EBD-48F6-B3AA-307680E32A09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085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20F6F-5EBD-48F6-B3AA-307680E32A09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0150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20F6F-5EBD-48F6-B3AA-307680E32A09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986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20F6F-5EBD-48F6-B3AA-307680E32A09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62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E8A2-BD8C-4D5A-A3AC-361EB4682900}" type="datetimeFigureOut">
              <a:rPr lang="en-IN" smtClean="0"/>
              <a:t>27-02-2018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89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E8A2-BD8C-4D5A-A3AC-361EB4682900}" type="datetimeFigureOut">
              <a:rPr lang="en-IN" smtClean="0"/>
              <a:t>27-02-2018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020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E8A2-BD8C-4D5A-A3AC-361EB4682900}" type="datetimeFigureOut">
              <a:rPr lang="en-IN" smtClean="0"/>
              <a:t>27-02-2018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591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E8A2-BD8C-4D5A-A3AC-361EB4682900}" type="datetimeFigureOut">
              <a:rPr lang="en-IN" smtClean="0"/>
              <a:t>27-02-2018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306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E8A2-BD8C-4D5A-A3AC-361EB4682900}" type="datetimeFigureOut">
              <a:rPr lang="en-IN" smtClean="0"/>
              <a:t>27-02-2018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94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E8A2-BD8C-4D5A-A3AC-361EB4682900}" type="datetimeFigureOut">
              <a:rPr lang="en-IN" smtClean="0"/>
              <a:t>27-02-2018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287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E8A2-BD8C-4D5A-A3AC-361EB4682900}" type="datetimeFigureOut">
              <a:rPr lang="en-IN" smtClean="0"/>
              <a:t>27-02-2018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97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E8A2-BD8C-4D5A-A3AC-361EB4682900}" type="datetimeFigureOut">
              <a:rPr lang="en-IN" smtClean="0"/>
              <a:t>27-02-2018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432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E8A2-BD8C-4D5A-A3AC-361EB4682900}" type="datetimeFigureOut">
              <a:rPr lang="en-IN" smtClean="0"/>
              <a:t>27-02-2018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195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E8A2-BD8C-4D5A-A3AC-361EB4682900}" type="datetimeFigureOut">
              <a:rPr lang="en-IN" smtClean="0"/>
              <a:t>27-02-2018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90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E8A2-BD8C-4D5A-A3AC-361EB4682900}" type="datetimeFigureOut">
              <a:rPr lang="en-IN" smtClean="0"/>
              <a:t>27-02-2018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284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3E8A2-BD8C-4D5A-A3AC-361EB4682900}" type="datetimeFigureOut">
              <a:rPr lang="en-IN" smtClean="0"/>
              <a:t>27-02-2018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13AB-7341-4D73-8E70-6D6FF02CD1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65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credit@http://img.my.csdn.net/uploads/201112/31/0_132531651250vt.gi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fusesource.com/docs/broker/5.3/getting_started/FuseMBStartedKeyJMS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kafka.apache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rahuldaus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zookeeper.apache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usesource.com/docs/broker/5.3/getting_started/FuseMBStartedKeyJMS.html" TargetMode="External"/><Relationship Id="rId4" Type="http://schemas.openxmlformats.org/officeDocument/2006/relationships/hyperlink" Target="mailto:credit@http://img.my.csdn.net/uploads/201112/31/0_132531651250vt.gi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060849"/>
            <a:ext cx="7704856" cy="216024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3379CD"/>
                </a:solidFill>
                <a:latin typeface="+mn-lt"/>
              </a:rPr>
              <a:t>Introduction to </a:t>
            </a:r>
            <a:br>
              <a:rPr lang="en-US" dirty="0" smtClean="0">
                <a:solidFill>
                  <a:srgbClr val="3379CD"/>
                </a:solidFill>
                <a:latin typeface="+mn-lt"/>
              </a:rPr>
            </a:br>
            <a:r>
              <a:rPr lang="en-US" dirty="0" smtClean="0">
                <a:solidFill>
                  <a:srgbClr val="3379CD"/>
                </a:solidFill>
                <a:latin typeface="+mn-lt"/>
              </a:rPr>
              <a:t>Kafka and Zookeeper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sz="2200" dirty="0" smtClean="0">
                <a:latin typeface="+mn-lt"/>
              </a:rPr>
              <a:t/>
            </a:r>
            <a:br>
              <a:rPr lang="en-US" sz="2200" dirty="0" smtClean="0">
                <a:latin typeface="+mn-lt"/>
              </a:rPr>
            </a:br>
            <a:endParaRPr lang="en-IN" sz="31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9712" y="4293096"/>
            <a:ext cx="4896544" cy="1584176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SUJIT KUMAR AGARWAL</a:t>
            </a:r>
          </a:p>
        </p:txBody>
      </p:sp>
      <p:pic>
        <p:nvPicPr>
          <p:cNvPr id="1026" name="Picture 2" descr="http://photos2.meetupstatic.com/photos/event/4/8/5/a/global_110718522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88640"/>
            <a:ext cx="309634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84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50"/>
    </mc:Choice>
    <mc:Fallback xmlns="">
      <p:transition spd="slow" advTm="1555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Publish-Subscribe Messaging </a:t>
            </a:r>
            <a:br>
              <a:rPr lang="en-US" dirty="0" smtClean="0"/>
            </a:br>
            <a:r>
              <a:rPr lang="en-US" dirty="0" smtClean="0"/>
              <a:t>(Topic)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6237312"/>
            <a:ext cx="5943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hlinkClick r:id="rId3"/>
              </a:rPr>
              <a:t>Credit: </a:t>
            </a:r>
            <a:r>
              <a:rPr lang="en-IN" sz="1200" dirty="0" smtClean="0">
                <a:hlinkClick r:id="rId4"/>
              </a:rPr>
              <a:t>http://fusesource.com/docs/broker/5.3/getting_started/FuseMBStartedKeyJMS.html</a:t>
            </a:r>
            <a:endParaRPr lang="en-IN" sz="1200" dirty="0"/>
          </a:p>
        </p:txBody>
      </p:sp>
      <p:pic>
        <p:nvPicPr>
          <p:cNvPr id="3074" name="Picture 2" descr="A publisher and three subscribers on a topic. Each of the subscribers gets a copy of each message. multiple subscriber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16832"/>
            <a:ext cx="6709202" cy="36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8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58483" y="26369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Apache Kafka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31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An apache project initially developed at LinkedIn</a:t>
            </a:r>
          </a:p>
          <a:p>
            <a:r>
              <a:rPr lang="en-US" dirty="0" smtClean="0"/>
              <a:t>Distributed publish-subscribe messaging system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Designed </a:t>
            </a:r>
            <a:r>
              <a:rPr lang="en-US" sz="3200" dirty="0"/>
              <a:t>for processing of </a:t>
            </a:r>
            <a:r>
              <a:rPr lang="en-US" sz="3200" dirty="0" smtClean="0"/>
              <a:t>real time activity </a:t>
            </a:r>
            <a:r>
              <a:rPr lang="en-US" sz="3200" dirty="0"/>
              <a:t>stream </a:t>
            </a:r>
            <a:r>
              <a:rPr lang="en-US" sz="3200" dirty="0" smtClean="0"/>
              <a:t>data e.g. logs, metrics collections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Written in Scala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100" dirty="0"/>
              <a:t>Does not follow JMS Standards, neither uses JMS APIs</a:t>
            </a:r>
            <a:endParaRPr lang="en-US" sz="3100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Persistent messaging</a:t>
            </a:r>
          </a:p>
          <a:p>
            <a:pPr lvl="1"/>
            <a:r>
              <a:rPr lang="en-US" dirty="0" smtClean="0"/>
              <a:t>High-throughput</a:t>
            </a:r>
          </a:p>
          <a:p>
            <a:pPr lvl="1"/>
            <a:r>
              <a:rPr lang="en-US" dirty="0" smtClean="0"/>
              <a:t>Supports both queue and topic semantics </a:t>
            </a:r>
          </a:p>
          <a:p>
            <a:pPr lvl="1"/>
            <a:r>
              <a:rPr lang="en-US" dirty="0" smtClean="0"/>
              <a:t>Uses Zookeeper for forming a cluster of nodes (producer/consumer/broker)</a:t>
            </a:r>
          </a:p>
          <a:p>
            <a:pPr marL="457200" lvl="1" indent="0">
              <a:buNone/>
            </a:pPr>
            <a:r>
              <a:rPr lang="en-US" dirty="0" smtClean="0"/>
              <a:t>and many more… </a:t>
            </a:r>
          </a:p>
          <a:p>
            <a:r>
              <a:rPr lang="en-IN" dirty="0" smtClean="0">
                <a:hlinkClick r:id="rId3"/>
              </a:rPr>
              <a:t>http://kafka.apache.org/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8761-7B86-400C-AECB-D66A51D08AE1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064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54129"/>
    </mc:Choice>
    <mc:Fallback xmlns="">
      <p:transition advTm="154129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0808"/>
            <a:ext cx="5969074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47863" y="6237312"/>
            <a:ext cx="5317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Credit : http://kafka.apache.org/design.html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52173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dirty="0" smtClean="0"/>
              <a:t>Real time transfer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412777"/>
            <a:ext cx="8856984" cy="471338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8" name="Footer Placeholder 6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8761-7B86-400C-AECB-D66A51D08AE1}" type="slidenum">
              <a:rPr lang="en-IN" smtClean="0"/>
              <a:t>14</a:t>
            </a:fld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07504" y="3356993"/>
            <a:ext cx="1368152" cy="7147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5465508" y="4060906"/>
            <a:ext cx="1410748" cy="7199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Consumer3</a:t>
            </a:r>
          </a:p>
          <a:p>
            <a:pPr algn="ctr"/>
            <a:r>
              <a:rPr lang="en-US" dirty="0" smtClean="0"/>
              <a:t>(Group2)</a:t>
            </a:r>
            <a:endParaRPr lang="en-IN" dirty="0" smtClean="0"/>
          </a:p>
        </p:txBody>
      </p:sp>
      <p:sp>
        <p:nvSpPr>
          <p:cNvPr id="9" name="Oval 8"/>
          <p:cNvSpPr/>
          <p:nvPr/>
        </p:nvSpPr>
        <p:spPr>
          <a:xfrm>
            <a:off x="2323373" y="4028445"/>
            <a:ext cx="1672564" cy="9946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Kafka Broker</a:t>
            </a:r>
            <a:endParaRPr lang="en-IN" sz="1600" dirty="0"/>
          </a:p>
        </p:txBody>
      </p:sp>
      <p:cxnSp>
        <p:nvCxnSpPr>
          <p:cNvPr id="11" name="Straight Arrow Connector 10"/>
          <p:cNvCxnSpPr>
            <a:stCxn id="55" idx="3"/>
            <a:endCxn id="9" idx="2"/>
          </p:cNvCxnSpPr>
          <p:nvPr/>
        </p:nvCxnSpPr>
        <p:spPr>
          <a:xfrm>
            <a:off x="1667678" y="3922039"/>
            <a:ext cx="655695" cy="603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465508" y="5059754"/>
            <a:ext cx="1410748" cy="74551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Consumer4</a:t>
            </a:r>
          </a:p>
          <a:p>
            <a:pPr algn="ctr"/>
            <a:r>
              <a:rPr lang="en-US" dirty="0" smtClean="0"/>
              <a:t>(Group2)</a:t>
            </a:r>
            <a:endParaRPr lang="en-IN" dirty="0" smtClean="0"/>
          </a:p>
        </p:txBody>
      </p:sp>
      <p:cxnSp>
        <p:nvCxnSpPr>
          <p:cNvPr id="25" name="Straight Arrow Connector 24"/>
          <p:cNvCxnSpPr>
            <a:stCxn id="19" idx="1"/>
          </p:cNvCxnSpPr>
          <p:nvPr/>
        </p:nvCxnSpPr>
        <p:spPr>
          <a:xfrm flipH="1" flipV="1">
            <a:off x="4148337" y="4780885"/>
            <a:ext cx="1317171" cy="651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88809" y="3465054"/>
            <a:ext cx="1368152" cy="7147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ounded Rectangle 54"/>
          <p:cNvSpPr/>
          <p:nvPr/>
        </p:nvSpPr>
        <p:spPr>
          <a:xfrm>
            <a:off x="299525" y="3564656"/>
            <a:ext cx="1368152" cy="7147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Producer</a:t>
            </a:r>
            <a:endParaRPr lang="en-IN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2503523" y="1987838"/>
            <a:ext cx="1368152" cy="71476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Zookeeper</a:t>
            </a:r>
            <a:endParaRPr lang="en-IN" dirty="0"/>
          </a:p>
        </p:txBody>
      </p:sp>
      <p:cxnSp>
        <p:nvCxnSpPr>
          <p:cNvPr id="39" name="Straight Arrow Connector 38"/>
          <p:cNvCxnSpPr>
            <a:stCxn id="55" idx="3"/>
            <a:endCxn id="38" idx="1"/>
          </p:cNvCxnSpPr>
          <p:nvPr/>
        </p:nvCxnSpPr>
        <p:spPr>
          <a:xfrm flipV="1">
            <a:off x="1667677" y="2345221"/>
            <a:ext cx="835846" cy="1576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>
            <a:off x="4148337" y="4420896"/>
            <a:ext cx="1317171" cy="1048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0"/>
          </p:cNvCxnSpPr>
          <p:nvPr/>
        </p:nvCxnSpPr>
        <p:spPr>
          <a:xfrm flipV="1">
            <a:off x="3159655" y="2708819"/>
            <a:ext cx="0" cy="13196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464546" y="2997002"/>
            <a:ext cx="1411710" cy="71997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Consumer2</a:t>
            </a:r>
          </a:p>
          <a:p>
            <a:pPr algn="ctr"/>
            <a:r>
              <a:rPr lang="en-US" dirty="0" smtClean="0"/>
              <a:t>(Group1)</a:t>
            </a:r>
            <a:endParaRPr lang="en-IN" dirty="0" smtClean="0"/>
          </a:p>
        </p:txBody>
      </p:sp>
      <p:sp>
        <p:nvSpPr>
          <p:cNvPr id="63" name="Rounded Rectangle 62"/>
          <p:cNvSpPr/>
          <p:nvPr/>
        </p:nvSpPr>
        <p:spPr>
          <a:xfrm>
            <a:off x="5443364" y="1988840"/>
            <a:ext cx="1432892" cy="71997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Consumer1</a:t>
            </a:r>
          </a:p>
          <a:p>
            <a:pPr algn="ctr"/>
            <a:r>
              <a:rPr lang="en-US" dirty="0" smtClean="0"/>
              <a:t>(Group1)</a:t>
            </a:r>
            <a:endParaRPr lang="en-IN" dirty="0"/>
          </a:p>
        </p:txBody>
      </p:sp>
      <p:cxnSp>
        <p:nvCxnSpPr>
          <p:cNvPr id="92" name="Straight Arrow Connector 91"/>
          <p:cNvCxnSpPr>
            <a:stCxn id="62" idx="1"/>
          </p:cNvCxnSpPr>
          <p:nvPr/>
        </p:nvCxnSpPr>
        <p:spPr>
          <a:xfrm flipH="1">
            <a:off x="4024386" y="3356992"/>
            <a:ext cx="1440160" cy="1063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3" idx="1"/>
          </p:cNvCxnSpPr>
          <p:nvPr/>
        </p:nvCxnSpPr>
        <p:spPr>
          <a:xfrm flipH="1">
            <a:off x="3882988" y="2348830"/>
            <a:ext cx="1560376" cy="1930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7863214">
            <a:off x="1101171" y="2611148"/>
            <a:ext cx="1788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  <a:r>
              <a:rPr lang="en-US" sz="1200" dirty="0" smtClean="0"/>
              <a:t>et Kafka broker address</a:t>
            </a:r>
            <a:endParaRPr lang="en-IN" sz="1200" dirty="0"/>
          </a:p>
        </p:txBody>
      </p:sp>
      <p:sp>
        <p:nvSpPr>
          <p:cNvPr id="48" name="TextBox 47"/>
          <p:cNvSpPr txBox="1"/>
          <p:nvPr/>
        </p:nvSpPr>
        <p:spPr>
          <a:xfrm rot="2540227">
            <a:off x="1532572" y="4345242"/>
            <a:ext cx="90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Streaming </a:t>
            </a:r>
            <a:endParaRPr lang="en-IN" sz="1200" dirty="0"/>
          </a:p>
        </p:txBody>
      </p:sp>
      <p:sp>
        <p:nvSpPr>
          <p:cNvPr id="51" name="TextBox 50"/>
          <p:cNvSpPr txBox="1"/>
          <p:nvPr/>
        </p:nvSpPr>
        <p:spPr>
          <a:xfrm rot="1744845">
            <a:off x="3987593" y="5001479"/>
            <a:ext cx="1200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Fetch messages</a:t>
            </a:r>
            <a:endParaRPr lang="en-IN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918751" y="1920549"/>
            <a:ext cx="1449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Update Consumed</a:t>
            </a:r>
          </a:p>
          <a:p>
            <a:r>
              <a:rPr lang="en-US" sz="1100" dirty="0" smtClean="0"/>
              <a:t>Message offset</a:t>
            </a:r>
            <a:endParaRPr lang="en-IN" sz="1100" dirty="0"/>
          </a:p>
        </p:txBody>
      </p:sp>
      <p:cxnSp>
        <p:nvCxnSpPr>
          <p:cNvPr id="8" name="Straight Arrow Connector 7"/>
          <p:cNvCxnSpPr>
            <a:stCxn id="38" idx="3"/>
          </p:cNvCxnSpPr>
          <p:nvPr/>
        </p:nvCxnSpPr>
        <p:spPr>
          <a:xfrm>
            <a:off x="3871675" y="2345221"/>
            <a:ext cx="1496164" cy="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8" idx="3"/>
          </p:cNvCxnSpPr>
          <p:nvPr/>
        </p:nvCxnSpPr>
        <p:spPr>
          <a:xfrm>
            <a:off x="3871675" y="2345221"/>
            <a:ext cx="1543240" cy="968905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82988" y="2351436"/>
            <a:ext cx="1531927" cy="2069459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3"/>
          </p:cNvCxnSpPr>
          <p:nvPr/>
        </p:nvCxnSpPr>
        <p:spPr>
          <a:xfrm>
            <a:off x="3871675" y="2345221"/>
            <a:ext cx="1543240" cy="3025353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>
            <a:off x="6876256" y="2135992"/>
            <a:ext cx="576064" cy="1329062"/>
          </a:xfrm>
          <a:prstGeom prst="rightBrace">
            <a:avLst>
              <a:gd name="adj1" fmla="val 8333"/>
              <a:gd name="adj2" fmla="val 491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ight Brace 21"/>
          <p:cNvSpPr/>
          <p:nvPr/>
        </p:nvSpPr>
        <p:spPr>
          <a:xfrm>
            <a:off x="7524328" y="1988840"/>
            <a:ext cx="1152128" cy="3960440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ounded Rectangle 22"/>
          <p:cNvSpPr/>
          <p:nvPr/>
        </p:nvSpPr>
        <p:spPr>
          <a:xfrm>
            <a:off x="7524328" y="2504295"/>
            <a:ext cx="1085393" cy="5924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Queue</a:t>
            </a:r>
          </a:p>
          <a:p>
            <a:pPr algn="ctr"/>
            <a:r>
              <a:rPr lang="en-US" sz="1600" dirty="0" smtClean="0"/>
              <a:t>Topology</a:t>
            </a:r>
            <a:endParaRPr lang="en-IN" sz="1600" dirty="0"/>
          </a:p>
        </p:txBody>
      </p:sp>
      <p:sp>
        <p:nvSpPr>
          <p:cNvPr id="46" name="Right Brace 45"/>
          <p:cNvSpPr/>
          <p:nvPr/>
        </p:nvSpPr>
        <p:spPr>
          <a:xfrm>
            <a:off x="6876256" y="4221088"/>
            <a:ext cx="576064" cy="1329062"/>
          </a:xfrm>
          <a:prstGeom prst="rightBrace">
            <a:avLst>
              <a:gd name="adj1" fmla="val 8333"/>
              <a:gd name="adj2" fmla="val 491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Rounded Rectangle 48"/>
          <p:cNvSpPr/>
          <p:nvPr/>
        </p:nvSpPr>
        <p:spPr>
          <a:xfrm>
            <a:off x="7668344" y="4525788"/>
            <a:ext cx="1175320" cy="5924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</a:t>
            </a:r>
          </a:p>
          <a:p>
            <a:pPr algn="ctr"/>
            <a:r>
              <a:rPr lang="en-US" dirty="0" smtClean="0"/>
              <a:t>Topology</a:t>
            </a:r>
            <a:endParaRPr lang="en-IN" dirty="0"/>
          </a:p>
        </p:txBody>
      </p:sp>
      <p:sp>
        <p:nvSpPr>
          <p:cNvPr id="53" name="Oval 52"/>
          <p:cNvSpPr/>
          <p:nvPr/>
        </p:nvSpPr>
        <p:spPr>
          <a:xfrm>
            <a:off x="2475773" y="4180845"/>
            <a:ext cx="1672564" cy="9946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Kafka Broker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1914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63"/>
    </mc:Choice>
    <mc:Fallback xmlns="">
      <p:transition spd="slow" advTm="33263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Uses Filesystem Cache</a:t>
            </a:r>
          </a:p>
          <a:p>
            <a:endParaRPr lang="en-US" dirty="0" smtClean="0"/>
          </a:p>
          <a:p>
            <a:r>
              <a:rPr lang="en-US" dirty="0" smtClean="0"/>
              <a:t>Zero-copy transfer of messages</a:t>
            </a:r>
          </a:p>
          <a:p>
            <a:endParaRPr lang="en-US" dirty="0" smtClean="0"/>
          </a:p>
          <a:p>
            <a:r>
              <a:rPr lang="en-US" dirty="0" smtClean="0"/>
              <a:t>Batching of Messages</a:t>
            </a:r>
          </a:p>
          <a:p>
            <a:endParaRPr lang="en-US" dirty="0" smtClean="0"/>
          </a:p>
          <a:p>
            <a:r>
              <a:rPr lang="en-US" dirty="0" smtClean="0"/>
              <a:t>Batch Compression</a:t>
            </a:r>
          </a:p>
          <a:p>
            <a:endParaRPr lang="en-US" dirty="0" smtClean="0"/>
          </a:p>
          <a:p>
            <a:r>
              <a:rPr lang="en-US" dirty="0" smtClean="0"/>
              <a:t>Automatic Producer Load balancing.</a:t>
            </a:r>
          </a:p>
          <a:p>
            <a:endParaRPr lang="en-US" dirty="0" smtClean="0"/>
          </a:p>
          <a:p>
            <a:r>
              <a:rPr lang="en-US" dirty="0" smtClean="0"/>
              <a:t>Broker does not </a:t>
            </a:r>
            <a:r>
              <a:rPr lang="en-US" b="1" i="1" dirty="0" smtClean="0">
                <a:latin typeface="Trebuchet MS" pitchFamily="34" charset="0"/>
              </a:rPr>
              <a:t>Push</a:t>
            </a:r>
            <a:r>
              <a:rPr lang="en-US" b="1" dirty="0" smtClean="0"/>
              <a:t> </a:t>
            </a:r>
            <a:r>
              <a:rPr lang="en-US" dirty="0" smtClean="0"/>
              <a:t>messages to Consumer, Consumer </a:t>
            </a:r>
            <a:r>
              <a:rPr lang="en-US" b="1" i="1" dirty="0" smtClean="0">
                <a:latin typeface="Trebuchet MS" pitchFamily="34" charset="0"/>
              </a:rPr>
              <a:t>Polls</a:t>
            </a:r>
            <a:r>
              <a:rPr lang="en-US" dirty="0" smtClean="0"/>
              <a:t> messages from Broker.</a:t>
            </a:r>
          </a:p>
        </p:txBody>
      </p:sp>
    </p:spTree>
    <p:extLst>
      <p:ext uri="{BB962C8B-B14F-4D97-AF65-F5344CB8AC3E}">
        <p14:creationId xmlns:p14="http://schemas.microsoft.com/office/powerpoint/2010/main" val="378897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Elements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dirty="0" smtClean="0"/>
              <a:t>Cluster formation of Broker/Consumer using Zookeeper, </a:t>
            </a:r>
          </a:p>
          <a:p>
            <a:pPr marL="800100" lvl="3" indent="-342900"/>
            <a:r>
              <a:rPr lang="en-US" dirty="0" smtClean="0"/>
              <a:t>So on the fly more consumer, broker can be introduced.  The new cluster rebalancing will be taken care by Zookeeper </a:t>
            </a:r>
          </a:p>
          <a:p>
            <a:pPr marL="800100" lvl="3" indent="-342900"/>
            <a:endParaRPr lang="en-US" dirty="0" smtClean="0"/>
          </a:p>
          <a:p>
            <a:pPr marL="342900" lvl="2" indent="-342900"/>
            <a:r>
              <a:rPr lang="en-US" dirty="0" smtClean="0"/>
              <a:t>Data is persisted in broker </a:t>
            </a:r>
          </a:p>
          <a:p>
            <a:pPr marL="800100" lvl="3" indent="-342900"/>
            <a:r>
              <a:rPr lang="en-US" dirty="0" smtClean="0"/>
              <a:t>But not removed on consumption (till retention period), so if one consumer fails while consuming, same message can be re-consumed again later from broker.</a:t>
            </a:r>
          </a:p>
          <a:p>
            <a:pPr marL="800100" lvl="3" indent="-342900"/>
            <a:endParaRPr lang="en-US" dirty="0" smtClean="0"/>
          </a:p>
          <a:p>
            <a:pPr marL="342900" lvl="2" indent="-342900"/>
            <a:r>
              <a:rPr lang="en-US" dirty="0" smtClean="0"/>
              <a:t>Simplified storage mechanism for message, </a:t>
            </a:r>
          </a:p>
          <a:p>
            <a:pPr marL="800100" lvl="3" indent="-342900"/>
            <a:r>
              <a:rPr lang="en-US" dirty="0" smtClean="0"/>
              <a:t>not for each message per consumer.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09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Numbers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2625"/>
            <a:ext cx="4176464" cy="338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28800"/>
            <a:ext cx="4104456" cy="3415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19672" y="5777341"/>
            <a:ext cx="70567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Credit : http://research.microsoft.com/en-us/UM/people/srikanth/netdb11/netdb11papers/netdb11-final12.pdf</a:t>
            </a:r>
            <a:endParaRPr lang="en-IN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5157193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Producer Performance</a:t>
            </a:r>
            <a:endParaRPr lang="en-IN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5157192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Consumer Performance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95942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420888"/>
            <a:ext cx="8229600" cy="158417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 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rahuldausa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on twitter and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lideshare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IN" sz="180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http://www.linkedin.com/in/rahuldausa</a:t>
            </a:r>
            <a:endParaRPr lang="en-IN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24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Overview</a:t>
            </a:r>
          </a:p>
          <a:p>
            <a:r>
              <a:rPr lang="en-US" dirty="0" smtClean="0"/>
              <a:t>Zookeeper</a:t>
            </a:r>
            <a:endParaRPr lang="en-IN" dirty="0" smtClean="0"/>
          </a:p>
          <a:p>
            <a:r>
              <a:rPr lang="en-IN" dirty="0" smtClean="0"/>
              <a:t>Messaging System (Basic Concepts)</a:t>
            </a:r>
          </a:p>
          <a:p>
            <a:r>
              <a:rPr lang="en-US" dirty="0" smtClean="0"/>
              <a:t>Kafka</a:t>
            </a:r>
          </a:p>
          <a:p>
            <a:r>
              <a:rPr lang="en-US" dirty="0" smtClean="0"/>
              <a:t>Q&amp;A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8761-7B86-400C-AECB-D66A51D08AE1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731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11"/>
    </mc:Choice>
    <mc:Fallback xmlns="">
      <p:transition spd="slow" advTm="2601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636912"/>
            <a:ext cx="694402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Apache Zookeeper </a:t>
            </a:r>
            <a:r>
              <a:rPr lang="en-US" baseline="30000" dirty="0" smtClean="0"/>
              <a:t>TM</a:t>
            </a:r>
            <a:endParaRPr lang="en-IN" baseline="30000" dirty="0">
              <a:solidFill>
                <a:srgbClr val="C00000"/>
              </a:solidFill>
            </a:endParaRPr>
          </a:p>
        </p:txBody>
      </p:sp>
      <p:pic>
        <p:nvPicPr>
          <p:cNvPr id="4098" name="Picture 2" descr="C:\Users\ivy4488\Desktop\kafka\download (7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32656"/>
            <a:ext cx="17907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96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Distributed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“</a:t>
            </a:r>
            <a:r>
              <a:rPr lang="en-IN" sz="2800" dirty="0" smtClean="0"/>
              <a:t>A </a:t>
            </a:r>
            <a:r>
              <a:rPr lang="en-IN" sz="2800" b="1" dirty="0" smtClean="0"/>
              <a:t>Distributed </a:t>
            </a:r>
            <a:r>
              <a:rPr lang="en-IN" sz="2800" b="1" dirty="0"/>
              <a:t>system</a:t>
            </a:r>
            <a:r>
              <a:rPr lang="en-IN" sz="2800" dirty="0"/>
              <a:t> </a:t>
            </a:r>
            <a:r>
              <a:rPr lang="en-IN" sz="2800" dirty="0" smtClean="0"/>
              <a:t>consists of multiple computers that communicate </a:t>
            </a:r>
            <a:r>
              <a:rPr lang="en-IN" sz="2800" dirty="0"/>
              <a:t>and coordinate their actions by passing messages</a:t>
            </a:r>
            <a:r>
              <a:rPr lang="en-IN" sz="2800" dirty="0" smtClean="0"/>
              <a:t>.</a:t>
            </a:r>
            <a:r>
              <a:rPr lang="en-IN" sz="2800" dirty="0"/>
              <a:t> The components interact with each other in order to achieve a </a:t>
            </a:r>
            <a:r>
              <a:rPr lang="en-IN" sz="2800" dirty="0" smtClean="0"/>
              <a:t>common goal. </a:t>
            </a:r>
            <a:r>
              <a:rPr lang="en-IN" sz="4000" dirty="0" smtClean="0">
                <a:solidFill>
                  <a:srgbClr val="C00000"/>
                </a:solidFill>
              </a:rPr>
              <a:t>”</a:t>
            </a:r>
            <a:endParaRPr lang="en-US" sz="4000" dirty="0" smtClean="0">
              <a:solidFill>
                <a:srgbClr val="C00000"/>
              </a:solidFill>
            </a:endParaRPr>
          </a:p>
          <a:p>
            <a:pPr marL="1371600" lvl="3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		- </a:t>
            </a:r>
            <a:r>
              <a:rPr lang="en-US" sz="2800" b="1" dirty="0" smtClean="0"/>
              <a:t>Wikipedia</a:t>
            </a:r>
            <a:endParaRPr lang="en-IN" sz="2800" b="1" dirty="0"/>
          </a:p>
        </p:txBody>
      </p:sp>
      <p:sp>
        <p:nvSpPr>
          <p:cNvPr id="5" name="AutoShape 2" descr="http://img.docstoccdn.com/thumb/orig/2229239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45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Zookeeper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599" y="1767893"/>
            <a:ext cx="6571009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An Open source, High Performance coordination service for distributed applications</a:t>
            </a:r>
          </a:p>
          <a:p>
            <a:r>
              <a:rPr lang="en-US" dirty="0" smtClean="0"/>
              <a:t>Centralized service for </a:t>
            </a:r>
          </a:p>
          <a:p>
            <a:pPr lvl="1"/>
            <a:r>
              <a:rPr lang="en-US" dirty="0" smtClean="0"/>
              <a:t>Configuration Management</a:t>
            </a:r>
          </a:p>
          <a:p>
            <a:pPr lvl="1"/>
            <a:r>
              <a:rPr lang="en-US" dirty="0" smtClean="0"/>
              <a:t>Locks and Synchronization for providing coordination between distributed systems</a:t>
            </a:r>
          </a:p>
          <a:p>
            <a:pPr lvl="1"/>
            <a:r>
              <a:rPr lang="en-US" dirty="0" smtClean="0"/>
              <a:t>Naming service (Registry)</a:t>
            </a:r>
          </a:p>
          <a:p>
            <a:pPr lvl="1"/>
            <a:r>
              <a:rPr lang="en-US" dirty="0" smtClean="0"/>
              <a:t>Group Membership</a:t>
            </a:r>
            <a:endParaRPr lang="en-IN" dirty="0" smtClean="0">
              <a:hlinkClick r:id="rId3"/>
            </a:endParaRP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hierarchical namespace</a:t>
            </a:r>
          </a:p>
          <a:p>
            <a:pPr lvl="1"/>
            <a:r>
              <a:rPr lang="en-US" dirty="0" smtClean="0"/>
              <a:t>provides watcher on a znode</a:t>
            </a:r>
          </a:p>
          <a:p>
            <a:pPr lvl="1"/>
            <a:r>
              <a:rPr lang="en-US" dirty="0" smtClean="0"/>
              <a:t>allows to form a cluster of nodes</a:t>
            </a:r>
          </a:p>
          <a:p>
            <a:r>
              <a:rPr lang="en-US" dirty="0" smtClean="0"/>
              <a:t>Supports a large volume of request for data retrieval and update</a:t>
            </a:r>
          </a:p>
          <a:p>
            <a:r>
              <a:rPr lang="en-IN" dirty="0" smtClean="0">
                <a:hlinkClick r:id="rId3"/>
              </a:rPr>
              <a:t>http</a:t>
            </a:r>
            <a:r>
              <a:rPr lang="en-IN" dirty="0">
                <a:hlinkClick r:id="rId3"/>
              </a:rPr>
              <a:t>://zookeeper.apache.org</a:t>
            </a:r>
            <a:r>
              <a:rPr lang="en-IN" dirty="0" smtClean="0">
                <a:hlinkClick r:id="rId3"/>
              </a:rPr>
              <a:t>/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8761-7B86-400C-AECB-D66A51D08AE1}" type="slidenum">
              <a:rPr lang="en-IN" smtClean="0"/>
              <a:t>5</a:t>
            </a:fld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642" y="404664"/>
            <a:ext cx="20574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146" y="3177902"/>
            <a:ext cx="28289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84167" y="4869160"/>
            <a:ext cx="24688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Source : h</a:t>
            </a:r>
            <a:r>
              <a:rPr lang="en-IN" sz="900" dirty="0" smtClean="0"/>
              <a:t>ttp</a:t>
            </a:r>
            <a:r>
              <a:rPr lang="en-IN" sz="900" dirty="0"/>
              <a:t>://</a:t>
            </a:r>
            <a:r>
              <a:rPr lang="en-IN" sz="900" dirty="0" smtClean="0"/>
              <a:t>zookeeper.apache.org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4970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870"/>
    </mc:Choice>
    <mc:Fallback xmlns="">
      <p:transition spd="slow" advTm="18787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22114"/>
          </a:xfrm>
        </p:spPr>
        <p:txBody>
          <a:bodyPr/>
          <a:lstStyle/>
          <a:p>
            <a:r>
              <a:rPr lang="en-US" dirty="0" smtClean="0"/>
              <a:t>Zookeeper Use cases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Configuration Management</a:t>
            </a:r>
          </a:p>
          <a:p>
            <a:pPr marL="742950" lvl="2" indent="-342900"/>
            <a:r>
              <a:rPr lang="en-US" dirty="0" smtClean="0"/>
              <a:t>Cluster member nodes Bootstrapping configuration from a central source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800" dirty="0" smtClean="0"/>
              <a:t>Distributed Cluster Management</a:t>
            </a:r>
          </a:p>
          <a:p>
            <a:pPr marL="742950" lvl="2" indent="-342900"/>
            <a:r>
              <a:rPr lang="en-US" sz="2400" dirty="0" smtClean="0"/>
              <a:t>Node Join/Leave</a:t>
            </a:r>
          </a:p>
          <a:p>
            <a:pPr marL="742950" lvl="2" indent="-342900"/>
            <a:r>
              <a:rPr lang="en-US" dirty="0" smtClean="0"/>
              <a:t>Node Status in real time</a:t>
            </a:r>
            <a:endParaRPr lang="en-US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Naming Service – e.g. DNS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800" dirty="0" smtClean="0"/>
              <a:t>Distributed Synchronization – locks, barriers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Leader election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800" dirty="0" smtClean="0"/>
              <a:t>Centralized and Highly reliable Registry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828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US" dirty="0" smtClean="0"/>
              <a:t>Zookeeper Data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5194920" cy="471338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/>
              <a:t>Hierarchical Namespace</a:t>
            </a:r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Each node is called “znode”</a:t>
            </a:r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Each znode has data(stores data in byte[] array) and can have children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znode</a:t>
            </a:r>
          </a:p>
          <a:p>
            <a:pPr lvl="1"/>
            <a:r>
              <a:rPr lang="en-US" sz="2200" dirty="0" smtClean="0"/>
              <a:t>Maintains “Stat” structure with version of data changes , ACL changes and timestamp</a:t>
            </a:r>
          </a:p>
          <a:p>
            <a:pPr lvl="1"/>
            <a:r>
              <a:rPr lang="en-US" sz="2200" dirty="0" smtClean="0"/>
              <a:t>Version number increases with each changes</a:t>
            </a:r>
            <a:endParaRPr lang="en-IN" sz="2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412775"/>
            <a:ext cx="287464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006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2768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Let’s recall basic concepts of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Messaging System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00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Point to Point Messaging </a:t>
            </a:r>
            <a:br>
              <a:rPr lang="en-US" dirty="0" smtClean="0"/>
            </a:br>
            <a:r>
              <a:rPr lang="en-US" dirty="0" smtClean="0"/>
              <a:t>(Queue)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7376400" cy="361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6237312"/>
            <a:ext cx="5943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hlinkClick r:id="rId4"/>
              </a:rPr>
              <a:t>Credit: </a:t>
            </a:r>
            <a:r>
              <a:rPr lang="en-IN" sz="1200" dirty="0" smtClean="0">
                <a:hlinkClick r:id="rId5"/>
              </a:rPr>
              <a:t>http://fusesource.com/docs/broker/5.3/getting_started/FuseMBStartedKeyJMS.html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17022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744</TotalTime>
  <Words>479</Words>
  <Application>Microsoft Office PowerPoint</Application>
  <PresentationFormat>On-screen Show (4:3)</PresentationFormat>
  <Paragraphs>134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</vt:lpstr>
      <vt:lpstr>Office Theme</vt:lpstr>
      <vt:lpstr>Introduction to  Kafka and Zookeeper  </vt:lpstr>
      <vt:lpstr>Agenda</vt:lpstr>
      <vt:lpstr>Apache Zookeeper TM</vt:lpstr>
      <vt:lpstr>What is a Distributed System</vt:lpstr>
      <vt:lpstr>What is Zookeeper</vt:lpstr>
      <vt:lpstr>Zookeeper Use cases</vt:lpstr>
      <vt:lpstr>Zookeeper Data Model</vt:lpstr>
      <vt:lpstr>Let’s recall basic concepts of Messaging System</vt:lpstr>
      <vt:lpstr>Point to Point Messaging  (Queue)</vt:lpstr>
      <vt:lpstr>Publish-Subscribe Messaging  (Topic)</vt:lpstr>
      <vt:lpstr>PowerPoint Presentation</vt:lpstr>
      <vt:lpstr>Overview</vt:lpstr>
      <vt:lpstr>How it works</vt:lpstr>
      <vt:lpstr>Real time transfer</vt:lpstr>
      <vt:lpstr>Design Elements</vt:lpstr>
      <vt:lpstr>Design Elements (Contd.)</vt:lpstr>
      <vt:lpstr>Performance Numbers</vt:lpstr>
      <vt:lpstr>Questions ?  @rahuldausa on twitter and slideshare http://www.linkedin.com/in/rahuldausa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Near Real time  “Logs Search Engine &amp; Analytics”  using Solr</dc:title>
  <dc:creator>Jain Rahul</dc:creator>
  <cp:lastModifiedBy>Agarwal, S. (Sujit)</cp:lastModifiedBy>
  <cp:revision>223</cp:revision>
  <dcterms:created xsi:type="dcterms:W3CDTF">2013-06-14T17:47:49Z</dcterms:created>
  <dcterms:modified xsi:type="dcterms:W3CDTF">2018-02-27T10:35:08Z</dcterms:modified>
</cp:coreProperties>
</file>