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487"/>
    <a:srgbClr val="191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C35C-64BA-A7E4-BDFA-5437FDCB857A}" v="1045" dt="2023-03-28T16:47:02.751"/>
    <p1510:client id="{41206675-2FE3-41BB-8643-21C7B9BE8216}" v="2519" dt="2023-03-28T16:09:51.788"/>
    <p1510:client id="{4BB7B904-0E8D-4E33-813D-3A8E31E7B8F3}" v="4" dt="2023-03-28T19:32:44.494"/>
    <p1510:client id="{5763087E-A115-42E7-532B-5304366C91CE}" v="61" dt="2023-03-29T13:51:20.887"/>
    <p1510:client id="{83C6087E-DE84-450D-834A-944907702958}" v="363" dt="2023-03-29T07:38:07.535"/>
    <p1510:client id="{D810E59D-24C7-34CA-DDE7-449E781383AD}" v="112" dt="2023-03-28T18:48:13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SKC-Simulator-Test(Branch)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https://github.com/sujitkc/statechart-verification.git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B8FFA-A096-3549-7CAD-9A090AEA332C}"/>
              </a:ext>
            </a:extLst>
          </p:cNvPr>
          <p:cNvSpPr/>
          <p:nvPr/>
        </p:nvSpPr>
        <p:spPr>
          <a:xfrm>
            <a:off x="1129862" y="735723"/>
            <a:ext cx="1103586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Atomic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9A58A-561B-3431-37E3-A1C59E42B26C}"/>
              </a:ext>
            </a:extLst>
          </p:cNvPr>
          <p:cNvSpPr/>
          <p:nvPr/>
        </p:nvSpPr>
        <p:spPr>
          <a:xfrm>
            <a:off x="1129862" y="1721068"/>
            <a:ext cx="1918137" cy="1090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Composite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96F79-BD4D-5936-5D16-C850FB40D3CB}"/>
              </a:ext>
            </a:extLst>
          </p:cNvPr>
          <p:cNvSpPr/>
          <p:nvPr/>
        </p:nvSpPr>
        <p:spPr>
          <a:xfrm>
            <a:off x="1129863" y="3205654"/>
            <a:ext cx="3796860" cy="3139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Shell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E4E3E-FA91-D401-BA61-72B6DA556DCD}"/>
              </a:ext>
            </a:extLst>
          </p:cNvPr>
          <p:cNvSpPr/>
          <p:nvPr/>
        </p:nvSpPr>
        <p:spPr>
          <a:xfrm>
            <a:off x="1432034" y="3665481"/>
            <a:ext cx="3245068" cy="1103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Region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CD3F1-26A8-4A89-A055-94D9F8F30257}"/>
              </a:ext>
            </a:extLst>
          </p:cNvPr>
          <p:cNvSpPr/>
          <p:nvPr/>
        </p:nvSpPr>
        <p:spPr>
          <a:xfrm>
            <a:off x="1432034" y="5005549"/>
            <a:ext cx="3245068" cy="1103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Region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02534-E0C0-43C1-3090-DE0B359C65EC}"/>
              </a:ext>
            </a:extLst>
          </p:cNvPr>
          <p:cNvSpPr/>
          <p:nvPr/>
        </p:nvSpPr>
        <p:spPr>
          <a:xfrm>
            <a:off x="1786758" y="4177859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E3A3C-ED07-87B7-E1D5-6D3936874657}"/>
              </a:ext>
            </a:extLst>
          </p:cNvPr>
          <p:cNvSpPr/>
          <p:nvPr/>
        </p:nvSpPr>
        <p:spPr>
          <a:xfrm>
            <a:off x="1576551" y="2167755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BA3C45-F992-DF96-4110-C5B4F87FCAE8}"/>
              </a:ext>
            </a:extLst>
          </p:cNvPr>
          <p:cNvCxnSpPr/>
          <p:nvPr/>
        </p:nvCxnSpPr>
        <p:spPr>
          <a:xfrm flipV="1">
            <a:off x="449808" y="975709"/>
            <a:ext cx="651641" cy="1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D6861A-5A60-FD8C-7FEC-0200A90E9DB4}"/>
              </a:ext>
            </a:extLst>
          </p:cNvPr>
          <p:cNvCxnSpPr>
            <a:cxnSpLocks/>
          </p:cNvCxnSpPr>
          <p:nvPr/>
        </p:nvCxnSpPr>
        <p:spPr>
          <a:xfrm flipV="1">
            <a:off x="461776" y="4047646"/>
            <a:ext cx="970803" cy="14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F4B1B7-9210-0445-4095-8F2D1A713448}"/>
              </a:ext>
            </a:extLst>
          </p:cNvPr>
          <p:cNvCxnSpPr>
            <a:cxnSpLocks/>
          </p:cNvCxnSpPr>
          <p:nvPr/>
        </p:nvCxnSpPr>
        <p:spPr>
          <a:xfrm flipV="1">
            <a:off x="433851" y="3696568"/>
            <a:ext cx="679567" cy="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F634B-5C52-D9DA-DD66-1E63A94283AA}"/>
              </a:ext>
            </a:extLst>
          </p:cNvPr>
          <p:cNvCxnSpPr>
            <a:cxnSpLocks/>
          </p:cNvCxnSpPr>
          <p:nvPr/>
        </p:nvCxnSpPr>
        <p:spPr>
          <a:xfrm flipV="1">
            <a:off x="477735" y="2360075"/>
            <a:ext cx="1098468" cy="14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F388B9-244C-E381-7AA9-B154C631D815}"/>
              </a:ext>
            </a:extLst>
          </p:cNvPr>
          <p:cNvCxnSpPr>
            <a:cxnSpLocks/>
          </p:cNvCxnSpPr>
          <p:nvPr/>
        </p:nvCxnSpPr>
        <p:spPr>
          <a:xfrm flipV="1">
            <a:off x="477735" y="2016976"/>
            <a:ext cx="651641" cy="1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33B041-F2E8-1B28-F3A0-6123DADDDBB3}"/>
              </a:ext>
            </a:extLst>
          </p:cNvPr>
          <p:cNvCxnSpPr>
            <a:cxnSpLocks/>
          </p:cNvCxnSpPr>
          <p:nvPr/>
        </p:nvCxnSpPr>
        <p:spPr>
          <a:xfrm>
            <a:off x="579483" y="4365611"/>
            <a:ext cx="1243387" cy="1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250AACA-90A5-045F-5103-0D84E14EA298}"/>
              </a:ext>
            </a:extLst>
          </p:cNvPr>
          <p:cNvSpPr/>
          <p:nvPr/>
        </p:nvSpPr>
        <p:spPr>
          <a:xfrm>
            <a:off x="7297748" y="548817"/>
            <a:ext cx="1103586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Atomic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489DDD-946E-87B1-F02D-BCFE4F1BC407}"/>
              </a:ext>
            </a:extLst>
          </p:cNvPr>
          <p:cNvSpPr/>
          <p:nvPr/>
        </p:nvSpPr>
        <p:spPr>
          <a:xfrm>
            <a:off x="7297748" y="1534162"/>
            <a:ext cx="1918137" cy="1090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Composite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A78637-F791-0007-33F2-3AAD5D04A3F7}"/>
              </a:ext>
            </a:extLst>
          </p:cNvPr>
          <p:cNvSpPr/>
          <p:nvPr/>
        </p:nvSpPr>
        <p:spPr>
          <a:xfrm>
            <a:off x="7297749" y="3018748"/>
            <a:ext cx="3796860" cy="3139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Shell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2FE07B-56EB-E108-4531-59719C90773F}"/>
              </a:ext>
            </a:extLst>
          </p:cNvPr>
          <p:cNvSpPr/>
          <p:nvPr/>
        </p:nvSpPr>
        <p:spPr>
          <a:xfrm>
            <a:off x="7599920" y="3478575"/>
            <a:ext cx="3245068" cy="1103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Region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35AEB0-6BF4-D143-A27A-4A16D39AEC66}"/>
              </a:ext>
            </a:extLst>
          </p:cNvPr>
          <p:cNvSpPr/>
          <p:nvPr/>
        </p:nvSpPr>
        <p:spPr>
          <a:xfrm>
            <a:off x="7599920" y="4818643"/>
            <a:ext cx="3245068" cy="1103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Region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DBA8E8-4CDD-A6E7-45DA-45C44C6FC02A}"/>
              </a:ext>
            </a:extLst>
          </p:cNvPr>
          <p:cNvSpPr/>
          <p:nvPr/>
        </p:nvSpPr>
        <p:spPr>
          <a:xfrm>
            <a:off x="7954644" y="3990953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3094F-816C-D458-6852-901C0426F3D2}"/>
              </a:ext>
            </a:extLst>
          </p:cNvPr>
          <p:cNvSpPr/>
          <p:nvPr/>
        </p:nvSpPr>
        <p:spPr>
          <a:xfrm>
            <a:off x="7744437" y="1980849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A23476-5069-F17C-8FA2-215FA59C2E95}"/>
              </a:ext>
            </a:extLst>
          </p:cNvPr>
          <p:cNvCxnSpPr>
            <a:cxnSpLocks/>
          </p:cNvCxnSpPr>
          <p:nvPr/>
        </p:nvCxnSpPr>
        <p:spPr>
          <a:xfrm flipV="1">
            <a:off x="8443618" y="817558"/>
            <a:ext cx="651641" cy="1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2DE0BB-18AE-A3B4-D17B-84C0FA397E1E}"/>
              </a:ext>
            </a:extLst>
          </p:cNvPr>
          <p:cNvCxnSpPr>
            <a:cxnSpLocks/>
          </p:cNvCxnSpPr>
          <p:nvPr/>
        </p:nvCxnSpPr>
        <p:spPr>
          <a:xfrm flipV="1">
            <a:off x="10842228" y="3702589"/>
            <a:ext cx="970803" cy="14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3CD23-E14D-319A-57C9-9663173B6B46}"/>
              </a:ext>
            </a:extLst>
          </p:cNvPr>
          <p:cNvCxnSpPr>
            <a:cxnSpLocks/>
          </p:cNvCxnSpPr>
          <p:nvPr/>
        </p:nvCxnSpPr>
        <p:spPr>
          <a:xfrm flipV="1">
            <a:off x="11101850" y="3466530"/>
            <a:ext cx="679567" cy="6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56352F-88AE-C043-508B-907C3DCE82FE}"/>
              </a:ext>
            </a:extLst>
          </p:cNvPr>
          <p:cNvCxnSpPr>
            <a:cxnSpLocks/>
          </p:cNvCxnSpPr>
          <p:nvPr/>
        </p:nvCxnSpPr>
        <p:spPr>
          <a:xfrm flipV="1">
            <a:off x="8773470" y="2245056"/>
            <a:ext cx="1098468" cy="14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1DFDD0-AE1C-5CDD-CD2C-BDB27F6DFEE0}"/>
              </a:ext>
            </a:extLst>
          </p:cNvPr>
          <p:cNvCxnSpPr>
            <a:cxnSpLocks/>
          </p:cNvCxnSpPr>
          <p:nvPr/>
        </p:nvCxnSpPr>
        <p:spPr>
          <a:xfrm flipV="1">
            <a:off x="9219168" y="1786938"/>
            <a:ext cx="651641" cy="1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92CEAC-9D87-7DA6-E9F1-8ED3ACE1D34E}"/>
              </a:ext>
            </a:extLst>
          </p:cNvPr>
          <p:cNvCxnSpPr>
            <a:cxnSpLocks/>
          </p:cNvCxnSpPr>
          <p:nvPr/>
        </p:nvCxnSpPr>
        <p:spPr>
          <a:xfrm flipV="1">
            <a:off x="8990237" y="4174703"/>
            <a:ext cx="2594858" cy="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5A1E56-5102-8752-9F84-05D67C8B21F3}"/>
              </a:ext>
            </a:extLst>
          </p:cNvPr>
          <p:cNvSpPr>
            <a:spLocks noGrp="1"/>
          </p:cNvSpPr>
          <p:nvPr/>
        </p:nvSpPr>
        <p:spPr>
          <a:xfrm>
            <a:off x="4634865" y="597299"/>
            <a:ext cx="2306129" cy="2451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Calibri"/>
              </a:rPr>
              <a:t>1 – atomic</a:t>
            </a:r>
          </a:p>
          <a:p>
            <a:r>
              <a:rPr lang="en-US" sz="1400">
                <a:cs typeface="Calibri"/>
              </a:rPr>
              <a:t>2 – composite</a:t>
            </a:r>
          </a:p>
          <a:p>
            <a:r>
              <a:rPr lang="en-US" sz="1400">
                <a:cs typeface="Calibri"/>
              </a:rPr>
              <a:t>3 – substate of composite</a:t>
            </a:r>
          </a:p>
          <a:p>
            <a:r>
              <a:rPr lang="en-US" sz="1400">
                <a:cs typeface="Calibri"/>
              </a:rPr>
              <a:t>4 – shell</a:t>
            </a:r>
          </a:p>
          <a:p>
            <a:r>
              <a:rPr lang="en-US" sz="1400">
                <a:cs typeface="Calibri"/>
              </a:rPr>
              <a:t>5 – region</a:t>
            </a:r>
          </a:p>
          <a:p>
            <a:r>
              <a:rPr lang="en-US" sz="1400">
                <a:cs typeface="Calibri"/>
              </a:rPr>
              <a:t>6 – substate of region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E4CFD-AD18-D8EE-14E3-A17F4F3D30D3}"/>
              </a:ext>
            </a:extLst>
          </p:cNvPr>
          <p:cNvSpPr/>
          <p:nvPr/>
        </p:nvSpPr>
        <p:spPr>
          <a:xfrm>
            <a:off x="9975220" y="92414"/>
            <a:ext cx="1468591" cy="3031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atomic/composite/shell</a:t>
            </a:r>
          </a:p>
          <a:p>
            <a:pPr algn="ctr"/>
            <a:endParaRPr lang="en-US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3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0BCB9-0701-F6E5-9EA2-576349EC8D20}"/>
              </a:ext>
            </a:extLst>
          </p:cNvPr>
          <p:cNvSpPr/>
          <p:nvPr/>
        </p:nvSpPr>
        <p:spPr>
          <a:xfrm>
            <a:off x="3532606" y="2083453"/>
            <a:ext cx="3796860" cy="3139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Shell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566D1-4283-D258-9CB0-0CE45064D268}"/>
              </a:ext>
            </a:extLst>
          </p:cNvPr>
          <p:cNvSpPr/>
          <p:nvPr/>
        </p:nvSpPr>
        <p:spPr>
          <a:xfrm>
            <a:off x="3834777" y="2543280"/>
            <a:ext cx="3245068" cy="1103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Region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75F24-24D7-CCD6-E07B-D9ACD42E6522}"/>
              </a:ext>
            </a:extLst>
          </p:cNvPr>
          <p:cNvSpPr/>
          <p:nvPr/>
        </p:nvSpPr>
        <p:spPr>
          <a:xfrm>
            <a:off x="3834777" y="3883348"/>
            <a:ext cx="3245068" cy="1103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Region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0DBAA-55A2-144D-2BF9-56CEB35EEAAA}"/>
              </a:ext>
            </a:extLst>
          </p:cNvPr>
          <p:cNvSpPr/>
          <p:nvPr/>
        </p:nvSpPr>
        <p:spPr>
          <a:xfrm>
            <a:off x="4189501" y="3055658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5BA5EB-A85E-53E6-9005-E701FE35C068}"/>
              </a:ext>
            </a:extLst>
          </p:cNvPr>
          <p:cNvSpPr/>
          <p:nvPr/>
        </p:nvSpPr>
        <p:spPr>
          <a:xfrm>
            <a:off x="5785387" y="3055657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7E837-18B1-52F8-4534-5A4A969BFF7E}"/>
              </a:ext>
            </a:extLst>
          </p:cNvPr>
          <p:cNvSpPr/>
          <p:nvPr/>
        </p:nvSpPr>
        <p:spPr>
          <a:xfrm>
            <a:off x="4189501" y="4306488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5739B5-A33F-74F5-4098-C76B3703BCF4}"/>
              </a:ext>
            </a:extLst>
          </p:cNvPr>
          <p:cNvSpPr/>
          <p:nvPr/>
        </p:nvSpPr>
        <p:spPr>
          <a:xfrm>
            <a:off x="5828519" y="4306487"/>
            <a:ext cx="1037896" cy="4466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9264BA-6534-51A1-1FBE-D771E364614C}"/>
              </a:ext>
            </a:extLst>
          </p:cNvPr>
          <p:cNvCxnSpPr>
            <a:cxnSpLocks/>
          </p:cNvCxnSpPr>
          <p:nvPr/>
        </p:nvCxnSpPr>
        <p:spPr>
          <a:xfrm>
            <a:off x="5228898" y="3246392"/>
            <a:ext cx="558715" cy="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553651-1EAC-73C2-E5D9-92D1C30A884E}"/>
              </a:ext>
            </a:extLst>
          </p:cNvPr>
          <p:cNvCxnSpPr>
            <a:cxnSpLocks/>
          </p:cNvCxnSpPr>
          <p:nvPr/>
        </p:nvCxnSpPr>
        <p:spPr>
          <a:xfrm>
            <a:off x="5247483" y="4528781"/>
            <a:ext cx="558715" cy="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77D41B-2931-99B4-17B9-B65A377AC6F3}"/>
              </a:ext>
            </a:extLst>
          </p:cNvPr>
          <p:cNvSpPr/>
          <p:nvPr/>
        </p:nvSpPr>
        <p:spPr>
          <a:xfrm>
            <a:off x="9975220" y="92414"/>
            <a:ext cx="1468591" cy="3031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atomic/composite/shell</a:t>
            </a:r>
          </a:p>
          <a:p>
            <a:pPr algn="ctr"/>
            <a:endParaRPr lang="en-US" sz="1000" dirty="0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E8AA89-1D9E-D00E-0251-38EA50D8FC6D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Possible Source/Destination of Transitions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986297-25DC-2D1C-F044-2EBE963D8204}"/>
              </a:ext>
            </a:extLst>
          </p:cNvPr>
          <p:cNvSpPr txBox="1">
            <a:spLocks/>
          </p:cNvSpPr>
          <p:nvPr/>
        </p:nvSpPr>
        <p:spPr>
          <a:xfrm>
            <a:off x="694619" y="481246"/>
            <a:ext cx="7553864" cy="4365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cs typeface="Calibri"/>
              </a:rPr>
              <a:t>Naming convention of the testcases</a:t>
            </a: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2</a:t>
            </a:r>
            <a:r>
              <a:rPr lang="en-US" sz="1400" dirty="0">
                <a:cs typeface="Calibri"/>
              </a:rPr>
              <a:t>#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1</a:t>
            </a:r>
            <a:r>
              <a:rPr lang="en-US" sz="1400" dirty="0">
                <a:cs typeface="Calibri"/>
              </a:rPr>
              <a:t> – 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composite </a:t>
            </a:r>
            <a:r>
              <a:rPr lang="en-US" sz="1400" dirty="0">
                <a:cs typeface="Calibri"/>
              </a:rPr>
              <a:t>with active 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atomic </a:t>
            </a:r>
            <a:r>
              <a:rPr lang="en-US" sz="1400" dirty="0">
                <a:cs typeface="Calibri"/>
              </a:rPr>
              <a:t>substate</a:t>
            </a:r>
          </a:p>
          <a:p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2</a:t>
            </a:r>
            <a:r>
              <a:rPr lang="en-US" sz="1400" dirty="0">
                <a:ea typeface="+mn-lt"/>
                <a:cs typeface="+mn-lt"/>
              </a:rPr>
              <a:t>#</a:t>
            </a:r>
            <a:r>
              <a:rPr lang="en-US" sz="1400" dirty="0">
                <a:highlight>
                  <a:srgbClr val="00FF00"/>
                </a:highlight>
                <a:ea typeface="+mn-lt"/>
                <a:cs typeface="+mn-lt"/>
              </a:rPr>
              <a:t>2</a:t>
            </a:r>
            <a:r>
              <a:rPr lang="en-US" sz="1400" dirty="0">
                <a:ea typeface="+mn-lt"/>
                <a:cs typeface="+mn-lt"/>
              </a:rPr>
              <a:t> – </a:t>
            </a:r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composite </a:t>
            </a:r>
            <a:r>
              <a:rPr lang="en-US" sz="1400" dirty="0">
                <a:ea typeface="+mn-lt"/>
                <a:cs typeface="+mn-lt"/>
              </a:rPr>
              <a:t>with active </a:t>
            </a:r>
            <a:r>
              <a:rPr lang="en-US" sz="1400" dirty="0">
                <a:highlight>
                  <a:srgbClr val="00FF00"/>
                </a:highlight>
                <a:ea typeface="+mn-lt"/>
                <a:cs typeface="+mn-lt"/>
              </a:rPr>
              <a:t>composite </a:t>
            </a:r>
            <a:r>
              <a:rPr lang="en-US" sz="1400" dirty="0">
                <a:ea typeface="+mn-lt"/>
                <a:cs typeface="+mn-lt"/>
              </a:rPr>
              <a:t>substate</a:t>
            </a:r>
          </a:p>
          <a:p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2</a:t>
            </a:r>
            <a:r>
              <a:rPr lang="en-US" sz="1400" dirty="0">
                <a:ea typeface="+mn-lt"/>
                <a:cs typeface="+mn-lt"/>
              </a:rPr>
              <a:t>#</a:t>
            </a:r>
            <a:r>
              <a:rPr lang="en-US" sz="1400" dirty="0">
                <a:highlight>
                  <a:srgbClr val="00FF00"/>
                </a:highlight>
                <a:ea typeface="+mn-lt"/>
                <a:cs typeface="+mn-lt"/>
              </a:rPr>
              <a:t>3(4)</a:t>
            </a:r>
            <a:r>
              <a:rPr lang="en-US" sz="1400" dirty="0">
                <a:ea typeface="+mn-lt"/>
                <a:cs typeface="+mn-lt"/>
              </a:rPr>
              <a:t> – </a:t>
            </a:r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composite </a:t>
            </a:r>
            <a:r>
              <a:rPr lang="en-US" sz="1400" dirty="0">
                <a:ea typeface="+mn-lt"/>
                <a:cs typeface="+mn-lt"/>
              </a:rPr>
              <a:t>with active </a:t>
            </a:r>
            <a:r>
              <a:rPr lang="en-US" sz="1400" dirty="0">
                <a:highlight>
                  <a:srgbClr val="00FF00"/>
                </a:highlight>
                <a:ea typeface="+mn-lt"/>
                <a:cs typeface="+mn-lt"/>
              </a:rPr>
              <a:t>shell </a:t>
            </a:r>
            <a:r>
              <a:rPr lang="en-US" sz="1400" dirty="0">
                <a:ea typeface="+mn-lt"/>
                <a:cs typeface="+mn-lt"/>
              </a:rPr>
              <a:t>substate</a:t>
            </a:r>
          </a:p>
          <a:p>
            <a:r>
              <a:rPr lang="en-US" sz="1400" dirty="0">
                <a:ea typeface="+mn-lt"/>
                <a:cs typeface="+mn-lt"/>
              </a:rPr>
              <a:t>______________________________________</a:t>
            </a:r>
          </a:p>
          <a:p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3</a:t>
            </a:r>
            <a:r>
              <a:rPr lang="en-US" sz="1400" dirty="0">
                <a:ea typeface="+mn-lt"/>
                <a:cs typeface="+mn-lt"/>
              </a:rPr>
              <a:t>#</a:t>
            </a:r>
            <a:r>
              <a:rPr lang="en-US" sz="1400" dirty="0">
                <a:highlight>
                  <a:srgbClr val="00FF00"/>
                </a:highlight>
                <a:ea typeface="+mn-lt"/>
                <a:cs typeface="+mn-lt"/>
              </a:rPr>
              <a:t>1</a:t>
            </a:r>
            <a:r>
              <a:rPr lang="en-US" sz="1400" dirty="0">
                <a:ea typeface="+mn-lt"/>
                <a:cs typeface="+mn-lt"/>
              </a:rPr>
              <a:t> – </a:t>
            </a:r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substate of composite </a:t>
            </a:r>
            <a:r>
              <a:rPr lang="en-US" sz="1400" dirty="0">
                <a:ea typeface="+mn-lt"/>
                <a:cs typeface="+mn-lt"/>
              </a:rPr>
              <a:t>with active </a:t>
            </a:r>
            <a:r>
              <a:rPr lang="en-US" sz="1400" dirty="0">
                <a:highlight>
                  <a:srgbClr val="00FF00"/>
                </a:highlight>
                <a:ea typeface="+mn-lt"/>
                <a:cs typeface="+mn-lt"/>
              </a:rPr>
              <a:t>atomic </a:t>
            </a:r>
            <a:r>
              <a:rPr lang="en-US" sz="1400" dirty="0">
                <a:ea typeface="+mn-lt"/>
                <a:cs typeface="+mn-lt"/>
              </a:rPr>
              <a:t>substate</a:t>
            </a: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3</a:t>
            </a:r>
            <a:r>
              <a:rPr lang="en-US" sz="1400" dirty="0">
                <a:cs typeface="Calibri"/>
              </a:rPr>
              <a:t>#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2</a:t>
            </a:r>
            <a:r>
              <a:rPr lang="en-US" sz="1400" dirty="0">
                <a:cs typeface="Calibri"/>
              </a:rPr>
              <a:t> – 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substate of composite </a:t>
            </a:r>
            <a:r>
              <a:rPr lang="en-US" sz="1400" dirty="0">
                <a:cs typeface="Calibri"/>
              </a:rPr>
              <a:t>with active 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composite </a:t>
            </a:r>
            <a:r>
              <a:rPr lang="en-US" sz="1400" dirty="0">
                <a:cs typeface="Calibri"/>
              </a:rPr>
              <a:t>substate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3</a:t>
            </a:r>
            <a:r>
              <a:rPr lang="en-US" sz="1400" dirty="0">
                <a:cs typeface="Calibri"/>
              </a:rPr>
              <a:t>#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3(4)</a:t>
            </a:r>
            <a:r>
              <a:rPr lang="en-US" sz="1400" dirty="0">
                <a:cs typeface="Calibri"/>
              </a:rPr>
              <a:t> – 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substate of composite </a:t>
            </a:r>
            <a:r>
              <a:rPr lang="en-US" sz="1400" dirty="0">
                <a:cs typeface="Calibri"/>
              </a:rPr>
              <a:t>with active 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shell </a:t>
            </a:r>
            <a:r>
              <a:rPr lang="en-US" sz="1400" dirty="0">
                <a:cs typeface="Calibri"/>
              </a:rPr>
              <a:t>substate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_______________________________________________</a:t>
            </a:r>
          </a:p>
          <a:p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4 </a:t>
            </a:r>
            <a:r>
              <a:rPr lang="en-US" sz="1400" dirty="0">
                <a:ea typeface="+mn-lt"/>
                <a:cs typeface="+mn-lt"/>
              </a:rPr>
              <a:t>– </a:t>
            </a:r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shell </a:t>
            </a:r>
            <a:r>
              <a:rPr lang="en-US" sz="1400" dirty="0">
                <a:ea typeface="+mn-lt"/>
                <a:cs typeface="+mn-lt"/>
              </a:rPr>
              <a:t>state (A shell state can have only region as substate so the </a:t>
            </a:r>
            <a:r>
              <a:rPr lang="en-US" sz="1400" dirty="0" err="1">
                <a:ea typeface="+mn-lt"/>
                <a:cs typeface="+mn-lt"/>
              </a:rPr>
              <a:t>behaviour</a:t>
            </a:r>
            <a:r>
              <a:rPr lang="en-US" sz="1400" dirty="0">
                <a:ea typeface="+mn-lt"/>
                <a:cs typeface="+mn-lt"/>
              </a:rPr>
              <a:t> of any transition to a shell state will be equivalent to that of the Region</a:t>
            </a:r>
          </a:p>
          <a:p>
            <a:r>
              <a:rPr lang="en-US" sz="1400" dirty="0">
                <a:cs typeface="Calibri"/>
              </a:rPr>
              <a:t>_________________________________________________________</a:t>
            </a: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5</a:t>
            </a:r>
            <a:r>
              <a:rPr lang="en-US" sz="1400" dirty="0">
                <a:cs typeface="Calibri"/>
              </a:rPr>
              <a:t>#1_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region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active </a:t>
            </a:r>
            <a:r>
              <a:rPr lang="en-US" sz="1400" dirty="0">
                <a:cs typeface="Calibri"/>
              </a:rPr>
              <a:t>atomic substate)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5</a:t>
            </a:r>
            <a:r>
              <a:rPr lang="en-US" sz="1400" dirty="0">
                <a:cs typeface="Calibri"/>
              </a:rPr>
              <a:t>#2_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region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active </a:t>
            </a:r>
            <a:r>
              <a:rPr lang="en-US" sz="1400" dirty="0">
                <a:cs typeface="Calibri"/>
              </a:rPr>
              <a:t>composite substate)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5</a:t>
            </a:r>
            <a:r>
              <a:rPr lang="en-US" sz="1400" dirty="0">
                <a:cs typeface="Calibri"/>
              </a:rPr>
              <a:t>#3_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region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active </a:t>
            </a:r>
            <a:r>
              <a:rPr lang="en-US" sz="1400" dirty="0">
                <a:cs typeface="Calibri"/>
              </a:rPr>
              <a:t>shell substate)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cs typeface="Calibri"/>
              </a:rPr>
              <a:t>________________________________________________</a:t>
            </a: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6</a:t>
            </a:r>
            <a:r>
              <a:rPr lang="en-US" sz="1400" dirty="0">
                <a:cs typeface="Calibri"/>
              </a:rPr>
              <a:t>#1_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substateofregion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atomic </a:t>
            </a:r>
            <a:r>
              <a:rPr lang="en-US" sz="1400" dirty="0">
                <a:cs typeface="Calibri"/>
              </a:rPr>
              <a:t>substate)</a:t>
            </a: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6</a:t>
            </a:r>
            <a:r>
              <a:rPr lang="en-US" sz="1400" dirty="0">
                <a:cs typeface="Calibri"/>
              </a:rPr>
              <a:t>#2_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substateofregion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composite </a:t>
            </a:r>
            <a:r>
              <a:rPr lang="en-US" sz="1400" dirty="0">
                <a:cs typeface="Calibri"/>
              </a:rPr>
              <a:t>substate)</a:t>
            </a:r>
          </a:p>
          <a:p>
            <a:r>
              <a:rPr lang="en-US" sz="1400" dirty="0">
                <a:highlight>
                  <a:srgbClr val="FFFF00"/>
                </a:highlight>
                <a:cs typeface="Calibri"/>
              </a:rPr>
              <a:t>6</a:t>
            </a:r>
            <a:r>
              <a:rPr lang="en-US" sz="1400" dirty="0">
                <a:cs typeface="Calibri"/>
              </a:rPr>
              <a:t>#3_</a:t>
            </a:r>
            <a:r>
              <a:rPr lang="en-US" sz="1400" dirty="0">
                <a:highlight>
                  <a:srgbClr val="FFFF00"/>
                </a:highlight>
                <a:cs typeface="Calibri"/>
              </a:rPr>
              <a:t>substateofregion</a:t>
            </a:r>
            <a:r>
              <a:rPr lang="en-US" sz="1400" dirty="0">
                <a:cs typeface="Calibri"/>
              </a:rPr>
              <a:t>(</a:t>
            </a:r>
            <a:r>
              <a:rPr lang="en-US" sz="1400" dirty="0">
                <a:highlight>
                  <a:srgbClr val="00FF00"/>
                </a:highlight>
                <a:cs typeface="Calibri"/>
              </a:rPr>
              <a:t>shell</a:t>
            </a:r>
            <a:r>
              <a:rPr lang="en-US" sz="1400" dirty="0">
                <a:cs typeface="Calibri"/>
              </a:rPr>
              <a:t> substate)</a:t>
            </a: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C4554B-B676-0626-040C-71C3563CB1D8}"/>
              </a:ext>
            </a:extLst>
          </p:cNvPr>
          <p:cNvSpPr txBox="1">
            <a:spLocks/>
          </p:cNvSpPr>
          <p:nvPr/>
        </p:nvSpPr>
        <p:spPr>
          <a:xfrm>
            <a:off x="8452450" y="1546704"/>
            <a:ext cx="2679940" cy="4365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err="1">
                <a:cs typeface="Calibri"/>
              </a:rPr>
              <a:t>Foldername</a:t>
            </a:r>
            <a:r>
              <a:rPr lang="en-US" sz="1400" b="1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1400">
                <a:cs typeface="Calibri"/>
              </a:rPr>
              <a:t>1_source_atomic – all the testcases in this folder has atomic state as the source</a:t>
            </a:r>
          </a:p>
          <a:p>
            <a:pPr marL="0" indent="0">
              <a:buNone/>
            </a:pPr>
            <a:r>
              <a:rPr lang="en-US" sz="1400" b="1">
                <a:cs typeface="Calibri"/>
              </a:rPr>
              <a:t>File name</a:t>
            </a:r>
          </a:p>
          <a:p>
            <a:pPr marL="0" indent="0">
              <a:buNone/>
            </a:pPr>
            <a:r>
              <a:rPr lang="en-US" sz="1400">
                <a:cs typeface="Calibri"/>
              </a:rPr>
              <a:t>t</a:t>
            </a:r>
            <a:r>
              <a:rPr lang="en-US" sz="1400">
                <a:highlight>
                  <a:srgbClr val="00FFFF"/>
                </a:highlight>
                <a:cs typeface="Calibri" panose="020F0502020204030204"/>
              </a:rPr>
              <a:t>1</a:t>
            </a:r>
            <a:r>
              <a:rPr lang="en-US" sz="1400">
                <a:cs typeface="Calibri" panose="020F0502020204030204"/>
              </a:rPr>
              <a:t>_</a:t>
            </a:r>
            <a:r>
              <a:rPr lang="en-US" sz="1400">
                <a:highlight>
                  <a:srgbClr val="C0C0C0"/>
                </a:highlight>
                <a:cs typeface="Calibri" panose="020F0502020204030204"/>
              </a:rPr>
              <a:t>2#3</a:t>
            </a:r>
            <a:r>
              <a:rPr lang="en-US" sz="1400">
                <a:cs typeface="Calibri" panose="020F0502020204030204"/>
              </a:rPr>
              <a:t>.stbl - here transition is between </a:t>
            </a:r>
            <a:r>
              <a:rPr lang="en-US" sz="1400">
                <a:highlight>
                  <a:srgbClr val="00FFFF"/>
                </a:highlight>
                <a:cs typeface="Calibri" panose="020F0502020204030204"/>
              </a:rPr>
              <a:t>atomic </a:t>
            </a:r>
            <a:r>
              <a:rPr lang="en-US" sz="1400">
                <a:cs typeface="Calibri" panose="020F0502020204030204"/>
              </a:rPr>
              <a:t>state and </a:t>
            </a:r>
            <a:r>
              <a:rPr lang="en-US" sz="1400">
                <a:highlight>
                  <a:srgbClr val="C0C0C0"/>
                </a:highlight>
                <a:cs typeface="Calibri" panose="020F0502020204030204"/>
              </a:rPr>
              <a:t>composite state with shell substate</a:t>
            </a:r>
          </a:p>
        </p:txBody>
      </p:sp>
    </p:spTree>
    <p:extLst>
      <p:ext uri="{BB962C8B-B14F-4D97-AF65-F5344CB8AC3E}">
        <p14:creationId xmlns:p14="http://schemas.microsoft.com/office/powerpoint/2010/main" val="4190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13370D-BE40-DD86-15F8-F5D2F913D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53615"/>
              </p:ext>
            </p:extLst>
          </p:nvPr>
        </p:nvGraphicFramePr>
        <p:xfrm>
          <a:off x="273169" y="704490"/>
          <a:ext cx="11586758" cy="619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843">
                  <a:extLst>
                    <a:ext uri="{9D8B030D-6E8A-4147-A177-3AD203B41FA5}">
                      <a16:colId xmlns:a16="http://schemas.microsoft.com/office/drawing/2014/main" val="2363691503"/>
                    </a:ext>
                  </a:extLst>
                </a:gridCol>
                <a:gridCol w="343745">
                  <a:extLst>
                    <a:ext uri="{9D8B030D-6E8A-4147-A177-3AD203B41FA5}">
                      <a16:colId xmlns:a16="http://schemas.microsoft.com/office/drawing/2014/main" val="154421577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345025829"/>
                    </a:ext>
                  </a:extLst>
                </a:gridCol>
                <a:gridCol w="1165564">
                  <a:extLst>
                    <a:ext uri="{9D8B030D-6E8A-4147-A177-3AD203B41FA5}">
                      <a16:colId xmlns:a16="http://schemas.microsoft.com/office/drawing/2014/main" val="1608605412"/>
                    </a:ext>
                  </a:extLst>
                </a:gridCol>
                <a:gridCol w="1422205">
                  <a:extLst>
                    <a:ext uri="{9D8B030D-6E8A-4147-A177-3AD203B41FA5}">
                      <a16:colId xmlns:a16="http://schemas.microsoft.com/office/drawing/2014/main" val="3592342831"/>
                    </a:ext>
                  </a:extLst>
                </a:gridCol>
                <a:gridCol w="1371433">
                  <a:extLst>
                    <a:ext uri="{9D8B030D-6E8A-4147-A177-3AD203B41FA5}">
                      <a16:colId xmlns:a16="http://schemas.microsoft.com/office/drawing/2014/main" val="3573475206"/>
                    </a:ext>
                  </a:extLst>
                </a:gridCol>
                <a:gridCol w="837246">
                  <a:extLst>
                    <a:ext uri="{9D8B030D-6E8A-4147-A177-3AD203B41FA5}">
                      <a16:colId xmlns:a16="http://schemas.microsoft.com/office/drawing/2014/main" val="940175128"/>
                    </a:ext>
                  </a:extLst>
                </a:gridCol>
                <a:gridCol w="1250071">
                  <a:extLst>
                    <a:ext uri="{9D8B030D-6E8A-4147-A177-3AD203B41FA5}">
                      <a16:colId xmlns:a16="http://schemas.microsoft.com/office/drawing/2014/main" val="1238780312"/>
                    </a:ext>
                  </a:extLst>
                </a:gridCol>
                <a:gridCol w="1538651">
                  <a:extLst>
                    <a:ext uri="{9D8B030D-6E8A-4147-A177-3AD203B41FA5}">
                      <a16:colId xmlns:a16="http://schemas.microsoft.com/office/drawing/2014/main" val="3686676487"/>
                    </a:ext>
                  </a:extLst>
                </a:gridCol>
              </a:tblGrid>
              <a:tr h="586153">
                <a:tc gridSpan="3"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00FF"/>
                          </a:highlight>
                        </a:rPr>
                        <a:t>Column heading : Destination/</a:t>
                      </a:r>
                    </a:p>
                    <a:p>
                      <a:pPr lvl="0">
                        <a:buNone/>
                      </a:pPr>
                      <a:r>
                        <a:rPr lang="en-US" sz="1400" dirty="0">
                          <a:highlight>
                            <a:srgbClr val="008080"/>
                          </a:highlight>
                        </a:rPr>
                        <a:t>Row Heading : Source</a:t>
                      </a:r>
                    </a:p>
                  </a:txBody>
                  <a:tcPr marL="159173" marR="159173" marT="79587" marB="79587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1)atomic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2)composite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3)Substate of composite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4)shell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5)region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6)Substate of region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89679"/>
                  </a:ext>
                </a:extLst>
              </a:tr>
              <a:tr h="805961">
                <a:tc gridSpan="3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1)atomic</a:t>
                      </a: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marL="159173" marR="159173" marT="79586" marB="79586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t1_1.stbl</a:t>
                      </a: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t1_2#1</a:t>
                      </a:r>
                      <a:endParaRPr lang="en-US" sz="1400" b="0" i="0" u="none" strike="noStrike" noProof="0" dirty="0">
                        <a:highlight>
                          <a:srgbClr val="00FF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t1_2#2</a:t>
                      </a:r>
                      <a:endParaRPr lang="en-US" sz="1400" b="0" i="0" u="none" strike="noStrike" noProof="0" dirty="0">
                        <a:highlight>
                          <a:srgbClr val="00FF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t1_2#3</a:t>
                      </a:r>
                      <a:endParaRPr lang="en-US" sz="1400" b="0" i="0" u="none" strike="noStrike" noProof="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t1_3#1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t1_3#2</a:t>
                      </a:r>
                      <a:endParaRPr lang="en-US" sz="1400" b="0" i="0" u="none" strike="noStrike" noProof="0" dirty="0">
                        <a:highlight>
                          <a:srgbClr val="00FF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t1_3#3</a:t>
                      </a:r>
                      <a:endParaRPr lang="en-US" sz="1400" b="0" i="0" u="none" strike="noStrike" noProof="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t1_4.</a:t>
                      </a:r>
                    </a:p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t1_5#1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t1_5#2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t1_5#3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t1_6#1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t1_6#2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t1_6#3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7" marB="79587"/>
                </a:tc>
                <a:extLst>
                  <a:ext uri="{0D108BD9-81ED-4DB2-BD59-A6C34878D82A}">
                    <a16:rowId xmlns:a16="http://schemas.microsoft.com/office/drawing/2014/main" val="63646677"/>
                  </a:ext>
                </a:extLst>
              </a:tr>
              <a:tr h="805961">
                <a:tc rowSpan="3">
                  <a:txBody>
                    <a:bodyPr/>
                    <a:lstStyle/>
                    <a:p>
                      <a:pPr marL="0" indent="0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2)composite   </a:t>
                      </a: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indent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2#1_composite(active atomic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t2#1_1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t2#1_2#1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t2#1_2#2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t2#1_2#3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t2#1_3#1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t2#1_3#2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t2#1_3#3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t2#1_4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t2#1_5#1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t2#1_5#2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t2#1_5#3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t2#1_6#1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t2#1_6#2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t2#1_6#3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7" marB="79587"/>
                </a:tc>
                <a:extLst>
                  <a:ext uri="{0D108BD9-81ED-4DB2-BD59-A6C34878D82A}">
                    <a16:rowId xmlns:a16="http://schemas.microsoft.com/office/drawing/2014/main" val="1812634461"/>
                  </a:ext>
                </a:extLst>
              </a:tr>
              <a:tr h="326571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2#2_composite(active composite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t2#2_1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t2#2_2#1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t2#2_2#2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t2#2_2#3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t2#2_3#1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t2#2_3#2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t2#2_3#3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00FF00"/>
                          </a:highlight>
                          <a:latin typeface="Calibri"/>
                        </a:rPr>
                        <a:t>t2#2_4</a:t>
                      </a:r>
                      <a:endParaRPr lang="en-US" sz="1400" dirty="0">
                        <a:highlight>
                          <a:srgbClr val="00FF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t2#2_5#1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t2#2_5#2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t2#2_5#3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t2#2_6#1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t2#2_6#2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t2#2_6#3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1196432774"/>
                  </a:ext>
                </a:extLst>
              </a:tr>
              <a:tr h="326571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2#3(4)composite(active shell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t2#3(4)_1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t2#3(4)_2#3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t2#3(4)_3#3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t2#3(4)_4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t2#3(4)_5#3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t2#3(4)_6#3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2074053926"/>
                  </a:ext>
                </a:extLst>
              </a:tr>
              <a:tr h="453571">
                <a:tc rowSpan="3"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3)Substate of composite</a:t>
                      </a: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3#1_substateofcomposite(active atomic)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t3#1_1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t3#1_2#3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t3#1_3#3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t3#1_4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t3#1_5#3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t3#1_6#3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extLst>
                  <a:ext uri="{0D108BD9-81ED-4DB2-BD59-A6C34878D82A}">
                    <a16:rowId xmlns:a16="http://schemas.microsoft.com/office/drawing/2014/main" val="2944929170"/>
                  </a:ext>
                </a:extLst>
              </a:tr>
              <a:tr h="615461">
                <a:tc gridSpan="2"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3#2_substateofcomposite(active composite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t3#2_1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t3#2_2#3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t3#2_3#3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t3#2_4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t3#2_5#3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t3#2_6#3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3370656942"/>
                  </a:ext>
                </a:extLst>
              </a:tr>
              <a:tr h="453571">
                <a:tc gridSpan="2"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3#3(4)</a:t>
                      </a:r>
                      <a:r>
                        <a:rPr lang="en-US" sz="1400" b="1" i="0" u="none" strike="noStrike" noProof="0" dirty="0" err="1">
                          <a:solidFill>
                            <a:schemeClr val="bg1"/>
                          </a:solidFill>
                          <a:latin typeface="Calibri"/>
                        </a:rPr>
                        <a:t>substateofcomposite</a:t>
                      </a: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(active shell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t3#3(4)_1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t3#3(4)_2#3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t3#3(4)_3#3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t3#3(4)_4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t3#3(4)_5#3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t3#3(4)_6#3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250805099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B73B2BC-55D9-96F5-94AF-9293849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5691"/>
            <a:ext cx="4836545" cy="577942"/>
          </a:xfrm>
        </p:spPr>
        <p:txBody>
          <a:bodyPr>
            <a:normAutofit fontScale="90000"/>
          </a:bodyPr>
          <a:lstStyle/>
          <a:p>
            <a:r>
              <a:rPr lang="en-US" sz="3600">
                <a:cs typeface="Calibri Light"/>
              </a:rPr>
              <a:t>Possible Testcases (Page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953F9-E2B0-12F2-ADE1-C2A53F674D3E}"/>
              </a:ext>
            </a:extLst>
          </p:cNvPr>
          <p:cNvSpPr txBox="1"/>
          <p:nvPr/>
        </p:nvSpPr>
        <p:spPr>
          <a:xfrm>
            <a:off x="4919545" y="59167"/>
            <a:ext cx="6406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Test Results for Basic Block code with 2 statements – </a:t>
            </a:r>
            <a:r>
              <a:rPr lang="en-US">
                <a:highlight>
                  <a:srgbClr val="00FF00"/>
                </a:highlight>
                <a:cs typeface="Calibri"/>
              </a:rPr>
              <a:t>Pass</a:t>
            </a:r>
            <a:r>
              <a:rPr lang="en-US">
                <a:cs typeface="Calibri"/>
              </a:rPr>
              <a:t>/ </a:t>
            </a:r>
            <a:r>
              <a:rPr lang="en-US">
                <a:highlight>
                  <a:srgbClr val="FF0000"/>
                </a:highlight>
                <a:cs typeface="Calibri"/>
              </a:rPr>
              <a:t>Fail</a:t>
            </a:r>
          </a:p>
          <a:p>
            <a:r>
              <a:rPr lang="en-US">
                <a:cs typeface="Calibri"/>
              </a:rPr>
              <a:t>Folder : data/</a:t>
            </a:r>
            <a:r>
              <a:rPr lang="en-US" err="1">
                <a:cs typeface="Calibri"/>
              </a:rPr>
              <a:t>constabl_actions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2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13370D-BE40-DD86-15F8-F5D2F913D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04298"/>
              </p:ext>
            </p:extLst>
          </p:nvPr>
        </p:nvGraphicFramePr>
        <p:xfrm>
          <a:off x="186905" y="891396"/>
          <a:ext cx="11726044" cy="5987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69">
                  <a:extLst>
                    <a:ext uri="{9D8B030D-6E8A-4147-A177-3AD203B41FA5}">
                      <a16:colId xmlns:a16="http://schemas.microsoft.com/office/drawing/2014/main" val="2363691503"/>
                    </a:ext>
                  </a:extLst>
                </a:gridCol>
                <a:gridCol w="2485724">
                  <a:extLst>
                    <a:ext uri="{9D8B030D-6E8A-4147-A177-3AD203B41FA5}">
                      <a16:colId xmlns:a16="http://schemas.microsoft.com/office/drawing/2014/main" val="4035738020"/>
                    </a:ext>
                  </a:extLst>
                </a:gridCol>
                <a:gridCol w="879924">
                  <a:extLst>
                    <a:ext uri="{9D8B030D-6E8A-4147-A177-3AD203B41FA5}">
                      <a16:colId xmlns:a16="http://schemas.microsoft.com/office/drawing/2014/main" val="1608605412"/>
                    </a:ext>
                  </a:extLst>
                </a:gridCol>
                <a:gridCol w="1080603">
                  <a:extLst>
                    <a:ext uri="{9D8B030D-6E8A-4147-A177-3AD203B41FA5}">
                      <a16:colId xmlns:a16="http://schemas.microsoft.com/office/drawing/2014/main" val="3592342831"/>
                    </a:ext>
                  </a:extLst>
                </a:gridCol>
                <a:gridCol w="1235516">
                  <a:extLst>
                    <a:ext uri="{9D8B030D-6E8A-4147-A177-3AD203B41FA5}">
                      <a16:colId xmlns:a16="http://schemas.microsoft.com/office/drawing/2014/main" val="3573475206"/>
                    </a:ext>
                  </a:extLst>
                </a:gridCol>
                <a:gridCol w="1672836">
                  <a:extLst>
                    <a:ext uri="{9D8B030D-6E8A-4147-A177-3AD203B41FA5}">
                      <a16:colId xmlns:a16="http://schemas.microsoft.com/office/drawing/2014/main" val="940175128"/>
                    </a:ext>
                  </a:extLst>
                </a:gridCol>
                <a:gridCol w="1672836">
                  <a:extLst>
                    <a:ext uri="{9D8B030D-6E8A-4147-A177-3AD203B41FA5}">
                      <a16:colId xmlns:a16="http://schemas.microsoft.com/office/drawing/2014/main" val="1238780312"/>
                    </a:ext>
                  </a:extLst>
                </a:gridCol>
                <a:gridCol w="1672836">
                  <a:extLst>
                    <a:ext uri="{9D8B030D-6E8A-4147-A177-3AD203B41FA5}">
                      <a16:colId xmlns:a16="http://schemas.microsoft.com/office/drawing/2014/main" val="3686676487"/>
                    </a:ext>
                  </a:extLst>
                </a:gridCol>
              </a:tblGrid>
              <a:tr h="805961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highlight>
                            <a:srgbClr val="0000FF"/>
                          </a:highlight>
                          <a:latin typeface="Calibri"/>
                        </a:rPr>
                        <a:t>Column heading : Destination/</a:t>
                      </a:r>
                      <a:endParaRPr lang="en-US" sz="14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highlight>
                            <a:srgbClr val="008080"/>
                          </a:highlight>
                          <a:latin typeface="Calibri"/>
                        </a:rPr>
                        <a:t>Row Heading : Source</a:t>
                      </a:r>
                    </a:p>
                  </a:txBody>
                  <a:tcPr marL="159173" marR="159173" marT="79587" marB="79587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1)atomic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2)composite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3)Substate of composite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4)shell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5)region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6)Substate of region</a:t>
                      </a:r>
                    </a:p>
                  </a:txBody>
                  <a:tcPr marL="159173" marR="159173" marT="79587" marB="79587">
                    <a:solidFill>
                      <a:srgbClr val="191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89679"/>
                  </a:ext>
                </a:extLst>
              </a:tr>
              <a:tr h="366346"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4)shell</a:t>
                      </a: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7" marB="79587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Will be same as cases of 5</a:t>
                      </a:r>
                    </a:p>
                  </a:txBody>
                  <a:tcPr marL="159173" marR="159173" marT="79587" marB="7958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59173" marR="159173" marT="79587" marB="7958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59173" marR="159173" marT="79587" marB="7958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59173" marR="159173" marT="79587" marB="7958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59173" marR="159173" marT="79587" marB="7958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59173" marR="159173" marT="79587" marB="79587"/>
                </a:tc>
                <a:extLst>
                  <a:ext uri="{0D108BD9-81ED-4DB2-BD59-A6C34878D82A}">
                    <a16:rowId xmlns:a16="http://schemas.microsoft.com/office/drawing/2014/main" val="3168054927"/>
                  </a:ext>
                </a:extLst>
              </a:tr>
              <a:tr h="290285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5)region</a:t>
                      </a: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5#1_region(active atomic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t5#1_1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t5#1_2#3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t5#1_3#3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t5#1_4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t5#1_5#3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t5#1_6#3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extLst>
                  <a:ext uri="{0D108BD9-81ED-4DB2-BD59-A6C34878D82A}">
                    <a16:rowId xmlns:a16="http://schemas.microsoft.com/office/drawing/2014/main" val="777802849"/>
                  </a:ext>
                </a:extLst>
              </a:tr>
              <a:tr h="290285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5#2_region(composite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t5#2_1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t5#2_2#3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t5#2_3#3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t5#2_4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t5#2_5#3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t5#2_6#3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2600272466"/>
                  </a:ext>
                </a:extLst>
              </a:tr>
              <a:tr h="805961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5#3_region(shell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t5#3_1</a:t>
                      </a:r>
                      <a:endParaRPr lang="en-US" sz="1400" dirty="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t5#3_2#3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t5#3_3#3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t5#3_4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t5#3_5#3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t5#3_6#3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2155328584"/>
                  </a:ext>
                </a:extLst>
              </a:tr>
              <a:tr h="326571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6)Substate of region</a:t>
                      </a: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6#1_substateofregion(atomic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7" marB="79587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t6#1_1</a:t>
                      </a:r>
                      <a:endParaRPr lang="en-US" sz="140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t6#1_2#3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t6#1_3#3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t6#1_4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t6#1_5#3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t6#1_6#3</a:t>
                      </a:r>
                      <a:endParaRPr lang="en-US" sz="1400" dirty="0"/>
                    </a:p>
                  </a:txBody>
                  <a:tcPr marL="159173" marR="159173" marT="79587" marB="79587"/>
                </a:tc>
                <a:extLst>
                  <a:ext uri="{0D108BD9-81ED-4DB2-BD59-A6C34878D82A}">
                    <a16:rowId xmlns:a16="http://schemas.microsoft.com/office/drawing/2014/main" val="528063358"/>
                  </a:ext>
                </a:extLst>
              </a:tr>
              <a:tr h="805961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6#2_substateofregion(composite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t6#2_1</a:t>
                      </a:r>
                      <a:endParaRPr lang="en-US" sz="140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t6#2_2#3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t6#2_3#3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t6#2_4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t6#2_5#3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t6#2_6#3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2179668870"/>
                  </a:ext>
                </a:extLst>
              </a:tr>
              <a:tr h="326571">
                <a:tc v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6#3_substateofregion(shell substate)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59173" marR="159173" marT="79586" marB="79586">
                    <a:solidFill>
                      <a:srgbClr val="1F848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highlight>
                            <a:srgbClr val="FF0000"/>
                          </a:highlight>
                          <a:latin typeface="Calibri"/>
                        </a:rPr>
                        <a:t>t6#3_1</a:t>
                      </a:r>
                      <a:endParaRPr lang="en-US" sz="1400">
                        <a:highlight>
                          <a:srgbClr val="FF0000"/>
                        </a:highlight>
                      </a:endParaRPr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t6#3_2#1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t6#3_2#2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t6#3_2#3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t6#3_3#1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t6#3_3#2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t6#3_3#3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t6#3_4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t6#3_5#1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t6#3_5#2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t6#3_5#3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t6#3_6#1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t6#3_6#2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t6#3_6#3</a:t>
                      </a:r>
                      <a:endParaRPr lang="en-US" sz="1400" dirty="0"/>
                    </a:p>
                  </a:txBody>
                  <a:tcPr marL="159173" marR="159173" marT="79586" marB="79586"/>
                </a:tc>
                <a:extLst>
                  <a:ext uri="{0D108BD9-81ED-4DB2-BD59-A6C34878D82A}">
                    <a16:rowId xmlns:a16="http://schemas.microsoft.com/office/drawing/2014/main" val="123949384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33A1B74-1BBC-DFE0-4C26-8151D784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-8686"/>
            <a:ext cx="10486846" cy="865488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Possible Testcases (Page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651E-0F60-6921-DDB4-DA9172F622E2}"/>
              </a:ext>
            </a:extLst>
          </p:cNvPr>
          <p:cNvSpPr txBox="1"/>
          <p:nvPr/>
        </p:nvSpPr>
        <p:spPr>
          <a:xfrm>
            <a:off x="5379621" y="188563"/>
            <a:ext cx="6406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Test Results for Basic Block code with 2 statements – </a:t>
            </a:r>
            <a:r>
              <a:rPr lang="en-US">
                <a:highlight>
                  <a:srgbClr val="00FF00"/>
                </a:highlight>
                <a:cs typeface="Calibri"/>
              </a:rPr>
              <a:t>Pass</a:t>
            </a:r>
            <a:r>
              <a:rPr lang="en-US">
                <a:cs typeface="Calibri"/>
              </a:rPr>
              <a:t>/ </a:t>
            </a:r>
            <a:r>
              <a:rPr lang="en-US">
                <a:highlight>
                  <a:srgbClr val="FF0000"/>
                </a:highlight>
                <a:cs typeface="Calibri"/>
              </a:rPr>
              <a:t>Fail</a:t>
            </a:r>
          </a:p>
          <a:p>
            <a:r>
              <a:rPr lang="en-US">
                <a:cs typeface="Calibri"/>
              </a:rPr>
              <a:t>Folder : data/</a:t>
            </a:r>
            <a:r>
              <a:rPr lang="en-US" err="1">
                <a:cs typeface="Calibri"/>
              </a:rPr>
              <a:t>constabl_actions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20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2F51-1B52-A39A-9E0F-DBCD9C0D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Reason for failure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6D63-62C9-8988-A6EC-BC87231B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>
                <a:ea typeface="+mn-lt"/>
                <a:cs typeface="+mn-lt"/>
              </a:rPr>
              <a:t>data/</a:t>
            </a:r>
            <a:r>
              <a:rPr lang="en-US" err="1">
                <a:ea typeface="+mn-lt"/>
                <a:cs typeface="+mn-lt"/>
              </a:rPr>
              <a:t>constabl_actions</a:t>
            </a:r>
            <a:r>
              <a:rPr lang="en-US">
                <a:ea typeface="+mn-lt"/>
                <a:cs typeface="+mn-lt"/>
              </a:rPr>
              <a:t>/1_source_atomic/t1_6#3.stbl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Fails when destination is </a:t>
            </a:r>
            <a:r>
              <a:rPr lang="en-US" err="1">
                <a:ea typeface="+mn-lt"/>
                <a:cs typeface="+mn-lt"/>
              </a:rPr>
              <a:t>chart.B</a:t>
            </a:r>
            <a:r>
              <a:rPr lang="en-US">
                <a:ea typeface="+mn-lt"/>
                <a:cs typeface="+mn-lt"/>
              </a:rPr>
              <a:t> - it never ends in a state where x value can be 50 or 54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chart.B.R1 - it does not create proper final configuration as well as the x value has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chart.B.R2 - it does not create proper final configuration as well as the x value has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chart.B.R1 - it does not create proper final configuration as well as the x value has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chart.B.R1.R1A - it does not create proper final configuration as well as the x value has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chart.B.R2.R2B - it does not create proper final configuration as well as the x value has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chart.B.R1.R1A.Sh - it does not create proper final configuration as well as the x value has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chart.B.R1.R1A.Sh - it does not create proper final configuration as well as the x value has problem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Fails when destination is chart.B.R1.R1A.Sh.R1 - it does not create proper final configuration as well as the x value has problem</a:t>
            </a:r>
            <a:br>
              <a:rPr lang="en-US"/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SKC-Simulator-Test(Branch)</vt:lpstr>
      <vt:lpstr>PowerPoint Presentation</vt:lpstr>
      <vt:lpstr>PowerPoint Presentation</vt:lpstr>
      <vt:lpstr>PowerPoint Presentation</vt:lpstr>
      <vt:lpstr>Possible Testcases (Page 1)</vt:lpstr>
      <vt:lpstr>Possible Testcases (Page 2)</vt:lpstr>
      <vt:lpstr>Reason for failure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133</cp:revision>
  <dcterms:created xsi:type="dcterms:W3CDTF">2023-03-28T12:16:29Z</dcterms:created>
  <dcterms:modified xsi:type="dcterms:W3CDTF">2023-04-05T11:13:47Z</dcterms:modified>
</cp:coreProperties>
</file>