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8298F-7E27-4137-A7E6-18DE912F4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1BFF6-6E6C-4CF9-9372-AA96D93BA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AC310-8578-40B0-A8B0-22CA168F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10E7-9DAE-45FD-8BFA-045A4DFEA8E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B7470-6382-41CE-B2C3-A3D2BEA14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87309-F715-432B-B87B-AD5B9D65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830B-F9F8-4596-B2F6-A3207DAD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6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3DD2-EAD4-4876-91A8-7265090B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E51DF-0BDE-4E77-B04F-BEAA028B0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5156C-EDF6-4D08-9B5F-71C6045A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10E7-9DAE-45FD-8BFA-045A4DFEA8E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CE26F-086D-416C-90DA-2F8832D01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6F71D-964B-48F1-A9FB-B68AFAF2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830B-F9F8-4596-B2F6-A3207DAD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5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29E9A9-F57F-4D4B-8D8D-92EE669D5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83AD7-EABA-491F-9BF3-BDF357EBF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97B52-5281-424C-8B29-14972548D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10E7-9DAE-45FD-8BFA-045A4DFEA8E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F55AA-10BA-459B-8D28-4561205E0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49D40-621B-42E5-B257-C22D2C5C0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830B-F9F8-4596-B2F6-A3207DAD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6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C0C43-7A4C-4F44-B2D3-BF2AE0410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E65B9-2B54-4E18-8750-946ED5770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35EE7-7F5A-40D8-91FB-51F585E1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10E7-9DAE-45FD-8BFA-045A4DFEA8E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42E2D-96D2-48F9-A78F-5570E942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5FECF-C3DD-46C0-9ACA-8591EC61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830B-F9F8-4596-B2F6-A3207DAD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2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E7C9-C5B2-48EE-AB6A-826138AF8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14308-D4E9-482A-A666-498CFB9F8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21504-DF00-4333-BE60-9B8F21DE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10E7-9DAE-45FD-8BFA-045A4DFEA8E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52E7-A75A-42C3-8A87-4DCC50ED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0D517-F3A2-4FD7-990A-850C2ADC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830B-F9F8-4596-B2F6-A3207DAD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1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C3FD-5A7E-44B3-AE0A-C2C708F2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AF437-EF96-43B8-9305-14FB7B728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A61F0-C4D0-4276-96D3-F0BDDEBAC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B7DF8-2816-4A74-AF44-C5209AFB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10E7-9DAE-45FD-8BFA-045A4DFEA8E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BAF52-B9F6-4B75-A86A-095200755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BC5F6-2F43-40D1-AE99-FB090C48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830B-F9F8-4596-B2F6-A3207DAD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1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43FD-6B6C-41E7-853F-28B98984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4A0FC-9360-4761-B42D-84B29675C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8454F-28AE-4BC0-8CAF-380DE381D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A6C8E-1AFA-4DD9-9EA7-7531ED7C4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55CED-B6E7-4011-A153-195804852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299992-AA90-4344-817D-5C37F7C1F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10E7-9DAE-45FD-8BFA-045A4DFEA8E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4CEA4-41D7-4124-83F8-41B84F45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FB23E-D0CB-4EFD-84FC-2F916F142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830B-F9F8-4596-B2F6-A3207DAD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8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05FB6-D584-4686-B02E-CC4045F4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512C86-FBFB-414F-87A0-E5664E07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10E7-9DAE-45FD-8BFA-045A4DFEA8E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543F77-30BB-4925-8C23-5E4FEC183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8FA17-8CEB-47DA-ACF2-66A1CD17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830B-F9F8-4596-B2F6-A3207DAD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8C26D-2EBD-43F1-AAF3-24CEDDB55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10E7-9DAE-45FD-8BFA-045A4DFEA8E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BD79FB-15A9-4286-B367-CEAAC6AA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7E9B8-0778-4FAC-8B1B-64EE6D3F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830B-F9F8-4596-B2F6-A3207DAD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06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AD21-0C74-4273-87BD-762B1A58F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7C4E8-7334-499D-B343-4FCED0CD1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BDEAD-30AD-4273-9EA6-505984C3D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B9A67-C5AC-47DE-BAE8-401FD289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10E7-9DAE-45FD-8BFA-045A4DFEA8E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DCC64-38CD-4555-A2AF-8CBF3E23C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1570F-CF4E-49E1-8728-F604FEA7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830B-F9F8-4596-B2F6-A3207DAD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72DA-7295-4B74-914D-5FC9CBF94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DE29A3-B7F7-4134-BA99-8A79AD442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733BC-0689-4FDE-930A-1B0752DFB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F9A59-1C62-4A86-8432-4EF4F746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10E7-9DAE-45FD-8BFA-045A4DFEA8E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B0ABC-348D-4F4C-AF73-37348B539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B4C68-5F29-4DF7-9863-9D6D0997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830B-F9F8-4596-B2F6-A3207DAD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2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532449-8E96-4597-9048-BD40592A2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D6987-980B-46AE-BB98-21274DC65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5AAA0-3A26-4CBA-940F-8AFB49751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110E7-9DAE-45FD-8BFA-045A4DFEA8E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A3775-3001-4260-80A0-108F4870A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B4858-C66D-407B-A850-85785B43F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9830B-F9F8-4596-B2F6-A3207DAD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7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5D1ADF-FC32-4570-B46A-C95E08E290BB}"/>
              </a:ext>
            </a:extLst>
          </p:cNvPr>
          <p:cNvSpPr txBox="1"/>
          <p:nvPr/>
        </p:nvSpPr>
        <p:spPr>
          <a:xfrm>
            <a:off x="745497" y="110063"/>
            <a:ext cx="340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Representation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C6592D-0679-4F02-B625-DE8DDAAB1C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1" t="9828" r="77819" b="43403"/>
          <a:stretch/>
        </p:blipFill>
        <p:spPr bwMode="auto">
          <a:xfrm>
            <a:off x="1211575" y="1411550"/>
            <a:ext cx="1233996" cy="124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656CBC-F577-492E-9B20-D94FDDFD1569}"/>
              </a:ext>
            </a:extLst>
          </p:cNvPr>
          <p:cNvCxnSpPr>
            <a:cxnSpLocks/>
          </p:cNvCxnSpPr>
          <p:nvPr/>
        </p:nvCxnSpPr>
        <p:spPr>
          <a:xfrm>
            <a:off x="3506680" y="2032987"/>
            <a:ext cx="1899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7229CC-78E8-4FF0-87D4-484C40E97B2C}"/>
              </a:ext>
            </a:extLst>
          </p:cNvPr>
          <p:cNvSpPr/>
          <p:nvPr/>
        </p:nvSpPr>
        <p:spPr>
          <a:xfrm>
            <a:off x="5885895" y="1411550"/>
            <a:ext cx="5646198" cy="10741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Each Image representation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torch.Size([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28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28</a:t>
            </a:r>
            <a:r>
              <a:rPr lang="en-US" dirty="0">
                <a:solidFill>
                  <a:schemeClr val="tx1"/>
                </a:solidFill>
              </a:rPr>
              <a:t>]) </a:t>
            </a:r>
            <a:r>
              <a:rPr lang="en-US" dirty="0" err="1">
                <a:solidFill>
                  <a:schemeClr val="tx1"/>
                </a:solidFill>
              </a:rPr>
              <a:t>ie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torch.Size([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batch_size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height of image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width of image</a:t>
            </a:r>
            <a:r>
              <a:rPr lang="en-US" dirty="0">
                <a:solidFill>
                  <a:schemeClr val="tx1"/>
                </a:solidFill>
              </a:rPr>
              <a:t>])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42EFAB6-A88C-4A79-841E-DE94D4EF4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4" y="3729675"/>
            <a:ext cx="2703798" cy="278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E4EA07-83E6-4E9E-BCF0-F458B7A1C6FF}"/>
              </a:ext>
            </a:extLst>
          </p:cNvPr>
          <p:cNvSpPr txBox="1"/>
          <p:nvPr/>
        </p:nvSpPr>
        <p:spPr>
          <a:xfrm>
            <a:off x="834047" y="993319"/>
            <a:ext cx="198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Single Image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C6F0D4-B96C-4CE6-B501-B9F4063537DA}"/>
              </a:ext>
            </a:extLst>
          </p:cNvPr>
          <p:cNvSpPr txBox="1"/>
          <p:nvPr/>
        </p:nvSpPr>
        <p:spPr>
          <a:xfrm>
            <a:off x="745497" y="3128325"/>
            <a:ext cx="1989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Batch of Images – </a:t>
            </a:r>
            <a:r>
              <a:rPr lang="en-US" b="1" i="1" dirty="0"/>
              <a:t>batch_size = 100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504BBD-50C9-490D-B7F8-F56A0E6BEE1A}"/>
              </a:ext>
            </a:extLst>
          </p:cNvPr>
          <p:cNvCxnSpPr>
            <a:cxnSpLocks/>
          </p:cNvCxnSpPr>
          <p:nvPr/>
        </p:nvCxnSpPr>
        <p:spPr>
          <a:xfrm>
            <a:off x="3506680" y="4901954"/>
            <a:ext cx="1899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206CB2E-D4F9-4EC6-A3F5-C1F06CDF06F1}"/>
              </a:ext>
            </a:extLst>
          </p:cNvPr>
          <p:cNvSpPr/>
          <p:nvPr/>
        </p:nvSpPr>
        <p:spPr>
          <a:xfrm>
            <a:off x="5885895" y="4280517"/>
            <a:ext cx="5646198" cy="10741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Batch Image representation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torch.Size([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100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28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28</a:t>
            </a:r>
            <a:r>
              <a:rPr lang="en-US" dirty="0">
                <a:solidFill>
                  <a:schemeClr val="tx1"/>
                </a:solidFill>
              </a:rPr>
              <a:t>]) </a:t>
            </a:r>
            <a:r>
              <a:rPr lang="en-US" dirty="0" err="1">
                <a:solidFill>
                  <a:schemeClr val="tx1"/>
                </a:solidFill>
              </a:rPr>
              <a:t>ie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torch.Size([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batch_size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height of image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width of image</a:t>
            </a:r>
            <a:r>
              <a:rPr lang="en-US" dirty="0">
                <a:solidFill>
                  <a:schemeClr val="tx1"/>
                </a:solidFill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25131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87A62C1A-C827-4348-AA4B-636F9C1748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5" t="63279" r="81526"/>
          <a:stretch/>
        </p:blipFill>
        <p:spPr bwMode="auto">
          <a:xfrm>
            <a:off x="807867" y="577048"/>
            <a:ext cx="621438" cy="97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52C24E-EAAE-46BF-9787-0EDDC46F000F}"/>
              </a:ext>
            </a:extLst>
          </p:cNvPr>
          <p:cNvCxnSpPr>
            <a:cxnSpLocks/>
          </p:cNvCxnSpPr>
          <p:nvPr/>
        </p:nvCxnSpPr>
        <p:spPr>
          <a:xfrm>
            <a:off x="1988599" y="1029810"/>
            <a:ext cx="1899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10F2A4-979B-4464-AB5F-4AB7671F793E}"/>
              </a:ext>
            </a:extLst>
          </p:cNvPr>
          <p:cNvSpPr/>
          <p:nvPr/>
        </p:nvSpPr>
        <p:spPr>
          <a:xfrm>
            <a:off x="4367814" y="408373"/>
            <a:ext cx="5646198" cy="10741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Random number representation- torch.Size[10]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[0, 0, 0, 0, 0, 0, 0,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 0, 0]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0E583C2-3C61-466E-A1CC-8DC5DB3589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1" t="9828" r="77819" b="43403"/>
          <a:stretch/>
        </p:blipFill>
        <p:spPr bwMode="auto">
          <a:xfrm>
            <a:off x="510239" y="2618914"/>
            <a:ext cx="1233996" cy="124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D77ABF-2E1E-4DFB-BA27-6112D0CF6580}"/>
              </a:ext>
            </a:extLst>
          </p:cNvPr>
          <p:cNvSpPr txBox="1"/>
          <p:nvPr/>
        </p:nvSpPr>
        <p:spPr>
          <a:xfrm>
            <a:off x="132711" y="2200683"/>
            <a:ext cx="198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Single Image</a:t>
            </a:r>
          </a:p>
        </p:txBody>
      </p:sp>
      <p:sp>
        <p:nvSpPr>
          <p:cNvPr id="4" name="Plus Sign 3">
            <a:extLst>
              <a:ext uri="{FF2B5EF4-FFF2-40B4-BE49-F238E27FC236}">
                <a16:creationId xmlns:a16="http://schemas.microsoft.com/office/drawing/2014/main" id="{D445E807-DC22-4173-9967-366745002DA4}"/>
              </a:ext>
            </a:extLst>
          </p:cNvPr>
          <p:cNvSpPr/>
          <p:nvPr/>
        </p:nvSpPr>
        <p:spPr>
          <a:xfrm>
            <a:off x="1970841" y="2920753"/>
            <a:ext cx="683580" cy="57704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">
            <a:extLst>
              <a:ext uri="{FF2B5EF4-FFF2-40B4-BE49-F238E27FC236}">
                <a16:creationId xmlns:a16="http://schemas.microsoft.com/office/drawing/2014/main" id="{A5A676A3-B1BF-4DB7-85CB-5BFBB1BDC7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5" t="63279" r="81526"/>
          <a:stretch/>
        </p:blipFill>
        <p:spPr bwMode="auto">
          <a:xfrm>
            <a:off x="2735798" y="2721349"/>
            <a:ext cx="621438" cy="97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quals 8">
            <a:extLst>
              <a:ext uri="{FF2B5EF4-FFF2-40B4-BE49-F238E27FC236}">
                <a16:creationId xmlns:a16="http://schemas.microsoft.com/office/drawing/2014/main" id="{C3FFAB09-9B0F-4CFE-9F22-AD00AAC4E871}"/>
              </a:ext>
            </a:extLst>
          </p:cNvPr>
          <p:cNvSpPr/>
          <p:nvPr/>
        </p:nvSpPr>
        <p:spPr>
          <a:xfrm>
            <a:off x="3515553" y="3000652"/>
            <a:ext cx="763479" cy="42834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9D8894-1F78-4F24-B27E-85550B4497B2}"/>
              </a:ext>
            </a:extLst>
          </p:cNvPr>
          <p:cNvSpPr/>
          <p:nvPr/>
        </p:nvSpPr>
        <p:spPr>
          <a:xfrm>
            <a:off x="4518729" y="2721349"/>
            <a:ext cx="1145220" cy="975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0A244D-C292-4860-945B-B67A7CD02A02}"/>
              </a:ext>
            </a:extLst>
          </p:cNvPr>
          <p:cNvCxnSpPr>
            <a:cxnSpLocks/>
          </p:cNvCxnSpPr>
          <p:nvPr/>
        </p:nvCxnSpPr>
        <p:spPr>
          <a:xfrm>
            <a:off x="5924361" y="3226963"/>
            <a:ext cx="905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B12AF91-8A44-4456-88A0-06D7329904A0}"/>
              </a:ext>
            </a:extLst>
          </p:cNvPr>
          <p:cNvSpPr/>
          <p:nvPr/>
        </p:nvSpPr>
        <p:spPr>
          <a:xfrm>
            <a:off x="7013136" y="2603094"/>
            <a:ext cx="4886131" cy="10741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Sum number representation- torch.Size[19]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[0, 0, 0, 0, 0, 0, 0, 0, 0, 0, 0, 0, </a:t>
            </a:r>
            <a:r>
              <a:rPr lang="en-US" sz="2000" b="1" dirty="0">
                <a:solidFill>
                  <a:schemeClr val="accent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 0, 0, 0, 0, 0, 0,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4277BF-E8EA-4CDD-AD12-35FA228879A8}"/>
              </a:ext>
            </a:extLst>
          </p:cNvPr>
          <p:cNvSpPr txBox="1"/>
          <p:nvPr/>
        </p:nvSpPr>
        <p:spPr>
          <a:xfrm>
            <a:off x="2095131" y="2225133"/>
            <a:ext cx="198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Random Number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767AA8-F5C4-4745-BA71-DF416EB7F6B3}"/>
              </a:ext>
            </a:extLst>
          </p:cNvPr>
          <p:cNvSpPr txBox="1"/>
          <p:nvPr/>
        </p:nvSpPr>
        <p:spPr>
          <a:xfrm>
            <a:off x="188936" y="217013"/>
            <a:ext cx="198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Random Number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112E4C-8CA8-4474-804F-FA890EE709F0}"/>
              </a:ext>
            </a:extLst>
          </p:cNvPr>
          <p:cNvSpPr txBox="1"/>
          <p:nvPr/>
        </p:nvSpPr>
        <p:spPr>
          <a:xfrm>
            <a:off x="4239373" y="2196120"/>
            <a:ext cx="198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Sum Number</a:t>
            </a:r>
          </a:p>
        </p:txBody>
      </p:sp>
    </p:spTree>
    <p:extLst>
      <p:ext uri="{BB962C8B-B14F-4D97-AF65-F5344CB8AC3E}">
        <p14:creationId xmlns:p14="http://schemas.microsoft.com/office/powerpoint/2010/main" val="188495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E78A65-107A-4816-96CB-C8A4C4CB722F}"/>
              </a:ext>
            </a:extLst>
          </p:cNvPr>
          <p:cNvSpPr txBox="1"/>
          <p:nvPr/>
        </p:nvSpPr>
        <p:spPr>
          <a:xfrm>
            <a:off x="870012" y="192768"/>
            <a:ext cx="102625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Data Generation Strategy: </a:t>
            </a:r>
            <a:r>
              <a:rPr lang="en-US" b="1" dirty="0" err="1">
                <a:solidFill>
                  <a:schemeClr val="accent1"/>
                </a:solidFill>
              </a:rPr>
              <a:t>MyDataset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 Class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/>
              <a:t>This includes generation of inputs and outputs required to train the model</a:t>
            </a:r>
          </a:p>
          <a:p>
            <a:endParaRPr lang="en-US" dirty="0"/>
          </a:p>
          <a:p>
            <a:r>
              <a:rPr lang="en-US" b="1" dirty="0"/>
              <a:t>Inputs: </a:t>
            </a:r>
            <a:r>
              <a:rPr lang="en-US" dirty="0" err="1"/>
              <a:t>Iterable</a:t>
            </a:r>
            <a:r>
              <a:rPr lang="en-US" dirty="0"/>
              <a:t> for image dataset, transform function</a:t>
            </a:r>
          </a:p>
          <a:p>
            <a:r>
              <a:rPr lang="en-US" b="1" dirty="0"/>
              <a:t>Outputs for each indexed sample : </a:t>
            </a:r>
            <a:r>
              <a:rPr lang="en-US" dirty="0"/>
              <a:t>image, one-hot encoding of RandomNumber, label of image, Sum value (MNIST Image value + RandomNumber)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4FD8C6-67E8-48CA-A6DC-4A97A4020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129" y="6322332"/>
            <a:ext cx="6210300" cy="3429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B3B09F5-07D5-4716-965F-701FD10277D3}"/>
              </a:ext>
            </a:extLst>
          </p:cNvPr>
          <p:cNvSpPr/>
          <p:nvPr/>
        </p:nvSpPr>
        <p:spPr>
          <a:xfrm>
            <a:off x="677741" y="6295900"/>
            <a:ext cx="3305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Outputs for one indexed sample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1F98DA-F93A-4C86-9051-B73918FB0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43" y="1947093"/>
            <a:ext cx="9292886" cy="436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43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91FB5E-9988-4594-A496-B35421E5A1F1}"/>
              </a:ext>
            </a:extLst>
          </p:cNvPr>
          <p:cNvSpPr/>
          <p:nvPr/>
        </p:nvSpPr>
        <p:spPr>
          <a:xfrm>
            <a:off x="655782" y="-577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how you have combined the two inputs (basically which layer you are combining)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B437C9-E89B-4B45-B7D5-5327FB3A755F}"/>
              </a:ext>
            </a:extLst>
          </p:cNvPr>
          <p:cNvSpPr/>
          <p:nvPr/>
        </p:nvSpPr>
        <p:spPr>
          <a:xfrm>
            <a:off x="3076289" y="900393"/>
            <a:ext cx="4571994" cy="4882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Method1: Convolution + FCs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9BCC30-CADA-453A-A2A9-005C0BF6B3A4}"/>
              </a:ext>
            </a:extLst>
          </p:cNvPr>
          <p:cNvSpPr/>
          <p:nvPr/>
        </p:nvSpPr>
        <p:spPr>
          <a:xfrm>
            <a:off x="7570412" y="39916"/>
            <a:ext cx="4571994" cy="4882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Method2: Only FCs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D0FAE2-1725-421B-8919-C45D42DCB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06" y="1524291"/>
            <a:ext cx="1235729" cy="1561360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0ED89A82-1314-48A9-A226-04A9D53B5053}"/>
              </a:ext>
            </a:extLst>
          </p:cNvPr>
          <p:cNvSpPr/>
          <p:nvPr/>
        </p:nvSpPr>
        <p:spPr>
          <a:xfrm>
            <a:off x="1660124" y="2207857"/>
            <a:ext cx="532659" cy="30184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F0A50B2-1FF3-4948-847A-91A74CF43DE7}"/>
              </a:ext>
            </a:extLst>
          </p:cNvPr>
          <p:cNvSpPr/>
          <p:nvPr/>
        </p:nvSpPr>
        <p:spPr>
          <a:xfrm>
            <a:off x="2383766" y="2012548"/>
            <a:ext cx="1482568" cy="6924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Conv Layer1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72F6998-1A34-47E0-BDB8-BF7680FFB47B}"/>
              </a:ext>
            </a:extLst>
          </p:cNvPr>
          <p:cNvSpPr/>
          <p:nvPr/>
        </p:nvSpPr>
        <p:spPr>
          <a:xfrm>
            <a:off x="3997011" y="2207857"/>
            <a:ext cx="532659" cy="30184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9CB9BB7-B882-42E6-97D7-C8E88FCEDB2F}"/>
              </a:ext>
            </a:extLst>
          </p:cNvPr>
          <p:cNvSpPr/>
          <p:nvPr/>
        </p:nvSpPr>
        <p:spPr>
          <a:xfrm>
            <a:off x="4720653" y="2012548"/>
            <a:ext cx="1482568" cy="6924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Relu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51D2D85-10BD-488D-A017-099B02E8C325}"/>
              </a:ext>
            </a:extLst>
          </p:cNvPr>
          <p:cNvSpPr/>
          <p:nvPr/>
        </p:nvSpPr>
        <p:spPr>
          <a:xfrm>
            <a:off x="6333898" y="2207857"/>
            <a:ext cx="532659" cy="30184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4D0797-6A88-40FE-BAEA-BA78AD6DFC58}"/>
              </a:ext>
            </a:extLst>
          </p:cNvPr>
          <p:cNvSpPr/>
          <p:nvPr/>
        </p:nvSpPr>
        <p:spPr>
          <a:xfrm>
            <a:off x="7057540" y="2012548"/>
            <a:ext cx="1482568" cy="6924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Conv Layer2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665DC99-E413-47E6-B8D3-5335CBF2131C}"/>
              </a:ext>
            </a:extLst>
          </p:cNvPr>
          <p:cNvSpPr/>
          <p:nvPr/>
        </p:nvSpPr>
        <p:spPr>
          <a:xfrm>
            <a:off x="8670785" y="2207857"/>
            <a:ext cx="532659" cy="30184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11EAC89-95EB-4B9F-AA64-A8E6D610061D}"/>
              </a:ext>
            </a:extLst>
          </p:cNvPr>
          <p:cNvSpPr/>
          <p:nvPr/>
        </p:nvSpPr>
        <p:spPr>
          <a:xfrm>
            <a:off x="9394427" y="2012548"/>
            <a:ext cx="1482568" cy="6924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Relu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05A3AD4-1530-46B4-AED5-B2D2C1D5126B}"/>
              </a:ext>
            </a:extLst>
          </p:cNvPr>
          <p:cNvSpPr/>
          <p:nvPr/>
        </p:nvSpPr>
        <p:spPr>
          <a:xfrm>
            <a:off x="9394427" y="4163582"/>
            <a:ext cx="1482568" cy="6924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MaxPool2d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DBF5972D-8745-4254-AAB7-AC5D6A1DADAE}"/>
              </a:ext>
            </a:extLst>
          </p:cNvPr>
          <p:cNvSpPr/>
          <p:nvPr/>
        </p:nvSpPr>
        <p:spPr>
          <a:xfrm>
            <a:off x="9975913" y="2885242"/>
            <a:ext cx="319596" cy="796773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F8E9E8C-4D93-481A-ADD6-3DAA80C8C494}"/>
              </a:ext>
            </a:extLst>
          </p:cNvPr>
          <p:cNvSpPr/>
          <p:nvPr/>
        </p:nvSpPr>
        <p:spPr>
          <a:xfrm>
            <a:off x="7057540" y="4163582"/>
            <a:ext cx="1482568" cy="6924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Dropout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C44FD45-F3BD-45C8-AD1D-9DC292001E5D}"/>
              </a:ext>
            </a:extLst>
          </p:cNvPr>
          <p:cNvSpPr/>
          <p:nvPr/>
        </p:nvSpPr>
        <p:spPr>
          <a:xfrm rot="10800000">
            <a:off x="8670785" y="4358891"/>
            <a:ext cx="532659" cy="30184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4714C62-B879-47C2-BB5E-DCD6A7C79139}"/>
              </a:ext>
            </a:extLst>
          </p:cNvPr>
          <p:cNvSpPr/>
          <p:nvPr/>
        </p:nvSpPr>
        <p:spPr>
          <a:xfrm>
            <a:off x="4720653" y="4163582"/>
            <a:ext cx="1482568" cy="6924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Flatten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FAD73C8-E318-472D-A57E-C27F72570CC7}"/>
              </a:ext>
            </a:extLst>
          </p:cNvPr>
          <p:cNvSpPr/>
          <p:nvPr/>
        </p:nvSpPr>
        <p:spPr>
          <a:xfrm rot="10800000">
            <a:off x="6333898" y="4358891"/>
            <a:ext cx="532659" cy="30184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FD4EA49-2F3D-4EAD-9E53-0DBECF942AC3}"/>
              </a:ext>
            </a:extLst>
          </p:cNvPr>
          <p:cNvSpPr/>
          <p:nvPr/>
        </p:nvSpPr>
        <p:spPr>
          <a:xfrm rot="10800000">
            <a:off x="3997010" y="4358891"/>
            <a:ext cx="532659" cy="30184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8141F3C-3B2E-4DC9-BE49-281C5444F3D6}"/>
              </a:ext>
            </a:extLst>
          </p:cNvPr>
          <p:cNvSpPr/>
          <p:nvPr/>
        </p:nvSpPr>
        <p:spPr>
          <a:xfrm>
            <a:off x="209835" y="3514930"/>
            <a:ext cx="3533775" cy="1561360"/>
          </a:xfrm>
          <a:prstGeom prst="roundRect">
            <a:avLst/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rgbClr val="7030A0"/>
                </a:solidFill>
              </a:rPr>
              <a:t>CONCATENATE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Flatten</a:t>
            </a:r>
            <a:r>
              <a:rPr lang="en-US" sz="2000" b="1" dirty="0">
                <a:solidFill>
                  <a:schemeClr val="tx1"/>
                </a:solidFill>
              </a:rPr>
              <a:t> + </a:t>
            </a:r>
            <a:r>
              <a:rPr lang="en-US" sz="2000" b="1" i="1" dirty="0">
                <a:solidFill>
                  <a:schemeClr val="tx1"/>
                </a:solidFill>
              </a:rPr>
              <a:t>One-hot encoding of RandomNumbers ( torch.Size(batchsize,10)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3C195E-6B5C-44F2-A5C2-57B66649C8D4}"/>
              </a:ext>
            </a:extLst>
          </p:cNvPr>
          <p:cNvSpPr txBox="1"/>
          <p:nvPr/>
        </p:nvSpPr>
        <p:spPr>
          <a:xfrm>
            <a:off x="4308598" y="2950025"/>
            <a:ext cx="2443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  <a:latin typeface="Bosch Sans Light" panose="020B0504020202020204" pitchFamily="34" charset="0"/>
              </a:rPr>
              <a:t>Combining Image data &amp; RandomNumber data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184C14E-DBB5-41A5-BFA0-883D817B9A5C}"/>
              </a:ext>
            </a:extLst>
          </p:cNvPr>
          <p:cNvCxnSpPr>
            <a:stCxn id="29" idx="1"/>
            <a:endCxn id="28" idx="0"/>
          </p:cNvCxnSpPr>
          <p:nvPr/>
        </p:nvCxnSpPr>
        <p:spPr>
          <a:xfrm rot="10800000" flipV="1">
            <a:off x="1976724" y="3242412"/>
            <a:ext cx="2331875" cy="2725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F658743-B6F5-4DFF-9043-406433763557}"/>
              </a:ext>
            </a:extLst>
          </p:cNvPr>
          <p:cNvSpPr/>
          <p:nvPr/>
        </p:nvSpPr>
        <p:spPr>
          <a:xfrm>
            <a:off x="865770" y="5941691"/>
            <a:ext cx="1482568" cy="6924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FC1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5EB6D592-58C2-4B53-8FBC-7334D65B25D4}"/>
              </a:ext>
            </a:extLst>
          </p:cNvPr>
          <p:cNvSpPr/>
          <p:nvPr/>
        </p:nvSpPr>
        <p:spPr>
          <a:xfrm>
            <a:off x="1425795" y="5285982"/>
            <a:ext cx="319596" cy="439173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AA5E350-54FF-40A5-9789-662F12A591AC}"/>
              </a:ext>
            </a:extLst>
          </p:cNvPr>
          <p:cNvSpPr/>
          <p:nvPr/>
        </p:nvSpPr>
        <p:spPr>
          <a:xfrm>
            <a:off x="3125050" y="5942220"/>
            <a:ext cx="1482568" cy="6924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Relu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949197C8-A903-4003-AE6E-96299AF412A4}"/>
              </a:ext>
            </a:extLst>
          </p:cNvPr>
          <p:cNvSpPr/>
          <p:nvPr/>
        </p:nvSpPr>
        <p:spPr>
          <a:xfrm>
            <a:off x="4738295" y="6137529"/>
            <a:ext cx="532659" cy="30184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4A76135-28C4-480D-80A8-6391184E68B3}"/>
              </a:ext>
            </a:extLst>
          </p:cNvPr>
          <p:cNvSpPr/>
          <p:nvPr/>
        </p:nvSpPr>
        <p:spPr>
          <a:xfrm>
            <a:off x="5461937" y="5942220"/>
            <a:ext cx="1482568" cy="6924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Dropout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D5DF326-8B9B-4E6B-827C-6ABFADFF9640}"/>
              </a:ext>
            </a:extLst>
          </p:cNvPr>
          <p:cNvSpPr/>
          <p:nvPr/>
        </p:nvSpPr>
        <p:spPr>
          <a:xfrm rot="20314608">
            <a:off x="7485595" y="5652898"/>
            <a:ext cx="1010098" cy="30184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94FBA28-469B-4332-AB53-4CB4E8C7A475}"/>
              </a:ext>
            </a:extLst>
          </p:cNvPr>
          <p:cNvSpPr/>
          <p:nvPr/>
        </p:nvSpPr>
        <p:spPr>
          <a:xfrm>
            <a:off x="8811385" y="5184979"/>
            <a:ext cx="2627284" cy="6924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FC2 - Image label Output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35A3ACE3-37F7-4FC4-AF4B-7E04C2FE1537}"/>
              </a:ext>
            </a:extLst>
          </p:cNvPr>
          <p:cNvSpPr/>
          <p:nvPr/>
        </p:nvSpPr>
        <p:spPr>
          <a:xfrm>
            <a:off x="2499131" y="6137529"/>
            <a:ext cx="532659" cy="30184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59478C5-8959-4AE5-9DDE-FF45D287C6FA}"/>
              </a:ext>
            </a:extLst>
          </p:cNvPr>
          <p:cNvSpPr/>
          <p:nvPr/>
        </p:nvSpPr>
        <p:spPr>
          <a:xfrm>
            <a:off x="8811386" y="6093141"/>
            <a:ext cx="2627284" cy="6924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FC3 - Sum label Output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AFEE4643-50AC-4901-AB24-B91513784EFC}"/>
              </a:ext>
            </a:extLst>
          </p:cNvPr>
          <p:cNvSpPr/>
          <p:nvPr/>
        </p:nvSpPr>
        <p:spPr>
          <a:xfrm rot="332137">
            <a:off x="7582616" y="6284292"/>
            <a:ext cx="1010098" cy="30184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1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8382AD-B9ED-4AD2-AD62-D03C90F25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59" y="885099"/>
            <a:ext cx="1235729" cy="1561360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BE1CF3-259C-443E-8F9C-53F0792441C0}"/>
              </a:ext>
            </a:extLst>
          </p:cNvPr>
          <p:cNvSpPr/>
          <p:nvPr/>
        </p:nvSpPr>
        <p:spPr>
          <a:xfrm>
            <a:off x="159995" y="3171546"/>
            <a:ext cx="2023912" cy="9055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Batch of RandomNumbers</a:t>
            </a:r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D0D351A1-7764-432A-89A2-EBB88410C528}"/>
              </a:ext>
            </a:extLst>
          </p:cNvPr>
          <p:cNvSpPr/>
          <p:nvPr/>
        </p:nvSpPr>
        <p:spPr>
          <a:xfrm>
            <a:off x="3453414" y="727969"/>
            <a:ext cx="692458" cy="1793289"/>
          </a:xfrm>
          <a:prstGeom prst="bracketPair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F02D8-5661-4E5F-B3B8-F73B29C1060F}"/>
              </a:ext>
            </a:extLst>
          </p:cNvPr>
          <p:cNvSpPr/>
          <p:nvPr/>
        </p:nvSpPr>
        <p:spPr>
          <a:xfrm>
            <a:off x="4074851" y="2304416"/>
            <a:ext cx="1633491" cy="284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>
                <a:solidFill>
                  <a:schemeClr val="tx1"/>
                </a:solidFill>
              </a:rPr>
              <a:t>Batchsize</a:t>
            </a:r>
            <a:r>
              <a:rPr lang="en-US" b="1" i="1" dirty="0">
                <a:solidFill>
                  <a:schemeClr val="tx1"/>
                </a:solidFill>
              </a:rPr>
              <a:t>, 784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8860C33-405C-4BFB-BCF4-C04C8FFFDA77}"/>
              </a:ext>
            </a:extLst>
          </p:cNvPr>
          <p:cNvSpPr/>
          <p:nvPr/>
        </p:nvSpPr>
        <p:spPr>
          <a:xfrm>
            <a:off x="2024109" y="1447060"/>
            <a:ext cx="994299" cy="372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uble Bracket 9">
            <a:extLst>
              <a:ext uri="{FF2B5EF4-FFF2-40B4-BE49-F238E27FC236}">
                <a16:creationId xmlns:a16="http://schemas.microsoft.com/office/drawing/2014/main" id="{6DB98C7F-D343-480D-A46D-00DCD9946352}"/>
              </a:ext>
            </a:extLst>
          </p:cNvPr>
          <p:cNvSpPr/>
          <p:nvPr/>
        </p:nvSpPr>
        <p:spPr>
          <a:xfrm>
            <a:off x="3453414" y="2826058"/>
            <a:ext cx="692458" cy="1793289"/>
          </a:xfrm>
          <a:prstGeom prst="bracketPair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1F13EA-2738-4F5B-9F7E-F254C302728F}"/>
              </a:ext>
            </a:extLst>
          </p:cNvPr>
          <p:cNvSpPr/>
          <p:nvPr/>
        </p:nvSpPr>
        <p:spPr>
          <a:xfrm>
            <a:off x="4136995" y="4477304"/>
            <a:ext cx="1633491" cy="284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>
                <a:solidFill>
                  <a:schemeClr val="accent1"/>
                </a:solidFill>
              </a:rPr>
              <a:t>Batchsize</a:t>
            </a:r>
            <a:r>
              <a:rPr lang="en-US" b="1" i="1" dirty="0">
                <a:solidFill>
                  <a:schemeClr val="accent1"/>
                </a:solidFill>
              </a:rPr>
              <a:t>, 10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B2AC5E-CCA3-4079-9668-C04C8AD34676}"/>
              </a:ext>
            </a:extLst>
          </p:cNvPr>
          <p:cNvCxnSpPr/>
          <p:nvPr/>
        </p:nvCxnSpPr>
        <p:spPr>
          <a:xfrm>
            <a:off x="5575177" y="1447060"/>
            <a:ext cx="1802167" cy="8573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3455E4-6C0A-4153-A70D-7674E07665D5}"/>
              </a:ext>
            </a:extLst>
          </p:cNvPr>
          <p:cNvCxnSpPr/>
          <p:nvPr/>
        </p:nvCxnSpPr>
        <p:spPr>
          <a:xfrm flipV="1">
            <a:off x="5770486" y="2976238"/>
            <a:ext cx="1553592" cy="9743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C63EE5C9-8427-4EEE-9DC2-E149CF3FA46A}"/>
              </a:ext>
            </a:extLst>
          </p:cNvPr>
          <p:cNvSpPr/>
          <p:nvPr/>
        </p:nvSpPr>
        <p:spPr>
          <a:xfrm>
            <a:off x="7776839" y="497150"/>
            <a:ext cx="1553592" cy="4403324"/>
          </a:xfrm>
          <a:prstGeom prst="bracketPair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uble Bracket 16">
            <a:extLst>
              <a:ext uri="{FF2B5EF4-FFF2-40B4-BE49-F238E27FC236}">
                <a16:creationId xmlns:a16="http://schemas.microsoft.com/office/drawing/2014/main" id="{28CA66CE-2C49-4116-A5EE-DCB792769B3E}"/>
              </a:ext>
            </a:extLst>
          </p:cNvPr>
          <p:cNvSpPr/>
          <p:nvPr/>
        </p:nvSpPr>
        <p:spPr>
          <a:xfrm>
            <a:off x="7868574" y="635413"/>
            <a:ext cx="1390835" cy="3146474"/>
          </a:xfrm>
          <a:prstGeom prst="bracketPair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uble Bracket 17">
            <a:extLst>
              <a:ext uri="{FF2B5EF4-FFF2-40B4-BE49-F238E27FC236}">
                <a16:creationId xmlns:a16="http://schemas.microsoft.com/office/drawing/2014/main" id="{C4B0830B-C88C-48BF-9F8D-7651670B4693}"/>
              </a:ext>
            </a:extLst>
          </p:cNvPr>
          <p:cNvSpPr/>
          <p:nvPr/>
        </p:nvSpPr>
        <p:spPr>
          <a:xfrm>
            <a:off x="7868574" y="3920150"/>
            <a:ext cx="1390835" cy="841239"/>
          </a:xfrm>
          <a:prstGeom prst="bracketPair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67CA99-6881-4BFE-8DBE-D7F6937B938E}"/>
              </a:ext>
            </a:extLst>
          </p:cNvPr>
          <p:cNvSpPr/>
          <p:nvPr/>
        </p:nvSpPr>
        <p:spPr>
          <a:xfrm>
            <a:off x="9259409" y="4727358"/>
            <a:ext cx="1633491" cy="284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>
                <a:solidFill>
                  <a:schemeClr val="accent2">
                    <a:lumMod val="75000"/>
                  </a:schemeClr>
                </a:solidFill>
              </a:rPr>
              <a:t>Batchsize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, 794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7251C5-ACAC-4E7D-AB7D-E5136449C9BD}"/>
              </a:ext>
            </a:extLst>
          </p:cNvPr>
          <p:cNvSpPr/>
          <p:nvPr/>
        </p:nvSpPr>
        <p:spPr>
          <a:xfrm>
            <a:off x="7492754" y="80563"/>
            <a:ext cx="2272683" cy="305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Stacking the tensors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08ECCA8-EF9F-493C-8522-973F106A8BE8}"/>
              </a:ext>
            </a:extLst>
          </p:cNvPr>
          <p:cNvSpPr/>
          <p:nvPr/>
        </p:nvSpPr>
        <p:spPr>
          <a:xfrm>
            <a:off x="2321511" y="3472277"/>
            <a:ext cx="994299" cy="372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50BBBA-D567-4274-8DFE-087B9155D293}"/>
              </a:ext>
            </a:extLst>
          </p:cNvPr>
          <p:cNvSpPr txBox="1"/>
          <p:nvPr/>
        </p:nvSpPr>
        <p:spPr>
          <a:xfrm>
            <a:off x="2941469" y="305746"/>
            <a:ext cx="227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Reshape image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6F530B-E57A-4CE1-A152-64DA7D5B9267}"/>
              </a:ext>
            </a:extLst>
          </p:cNvPr>
          <p:cNvSpPr txBox="1"/>
          <p:nvPr/>
        </p:nvSpPr>
        <p:spPr>
          <a:xfrm>
            <a:off x="35610" y="490412"/>
            <a:ext cx="227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Batch of image data</a:t>
            </a:r>
          </a:p>
        </p:txBody>
      </p:sp>
    </p:spTree>
    <p:extLst>
      <p:ext uri="{BB962C8B-B14F-4D97-AF65-F5344CB8AC3E}">
        <p14:creationId xmlns:p14="http://schemas.microsoft.com/office/powerpoint/2010/main" val="81558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B3D6F3-FEE1-44D5-B91A-D3D701CC6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83" y="1257758"/>
            <a:ext cx="6475835" cy="306156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4A8152-22E4-401A-97A1-9DBFFA04FF9D}"/>
              </a:ext>
            </a:extLst>
          </p:cNvPr>
          <p:cNvSpPr/>
          <p:nvPr/>
        </p:nvSpPr>
        <p:spPr>
          <a:xfrm>
            <a:off x="381739" y="355107"/>
            <a:ext cx="5714261" cy="35633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 Preparation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B43E29-8177-4B46-9F0E-2540F30AAB58}"/>
              </a:ext>
            </a:extLst>
          </p:cNvPr>
          <p:cNvSpPr/>
          <p:nvPr/>
        </p:nvSpPr>
        <p:spPr>
          <a:xfrm>
            <a:off x="6998235" y="1705684"/>
            <a:ext cx="972748" cy="6924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FC Layer1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8DD6531-06D0-4BAE-9593-55E86ED229CC}"/>
              </a:ext>
            </a:extLst>
          </p:cNvPr>
          <p:cNvSpPr/>
          <p:nvPr/>
        </p:nvSpPr>
        <p:spPr>
          <a:xfrm>
            <a:off x="6257088" y="1908730"/>
            <a:ext cx="532659" cy="30184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14192FE-6F87-4EA3-BC67-BEC457DBD969}"/>
              </a:ext>
            </a:extLst>
          </p:cNvPr>
          <p:cNvSpPr/>
          <p:nvPr/>
        </p:nvSpPr>
        <p:spPr>
          <a:xfrm>
            <a:off x="8895208" y="1705684"/>
            <a:ext cx="860367" cy="6924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Relu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F6000EA-E270-40F7-BFF7-B7178417EEDD}"/>
              </a:ext>
            </a:extLst>
          </p:cNvPr>
          <p:cNvSpPr/>
          <p:nvPr/>
        </p:nvSpPr>
        <p:spPr>
          <a:xfrm rot="5400000">
            <a:off x="10656727" y="2637621"/>
            <a:ext cx="532659" cy="30184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70899C3-249C-434F-A96D-D1DB9C70B0B5}"/>
              </a:ext>
            </a:extLst>
          </p:cNvPr>
          <p:cNvSpPr/>
          <p:nvPr/>
        </p:nvSpPr>
        <p:spPr>
          <a:xfrm>
            <a:off x="14845631" y="1834994"/>
            <a:ext cx="1482568" cy="6924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Relu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6E54717-977E-4347-B3F3-F7F61650724E}"/>
              </a:ext>
            </a:extLst>
          </p:cNvPr>
          <p:cNvSpPr/>
          <p:nvPr/>
        </p:nvSpPr>
        <p:spPr>
          <a:xfrm>
            <a:off x="8166766" y="1900993"/>
            <a:ext cx="532659" cy="30184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78741CA-E5BB-4FD5-B1BE-F8C2B0EA79E1}"/>
              </a:ext>
            </a:extLst>
          </p:cNvPr>
          <p:cNvSpPr/>
          <p:nvPr/>
        </p:nvSpPr>
        <p:spPr>
          <a:xfrm>
            <a:off x="10439206" y="1705684"/>
            <a:ext cx="967703" cy="6924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FC Layer2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CAB32BF-0A0E-4882-8279-A994762C23B9}"/>
              </a:ext>
            </a:extLst>
          </p:cNvPr>
          <p:cNvSpPr/>
          <p:nvPr/>
        </p:nvSpPr>
        <p:spPr>
          <a:xfrm>
            <a:off x="9831061" y="1908730"/>
            <a:ext cx="532659" cy="30184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4085855-BA8F-45A9-904C-50DBC7228718}"/>
              </a:ext>
            </a:extLst>
          </p:cNvPr>
          <p:cNvSpPr/>
          <p:nvPr/>
        </p:nvSpPr>
        <p:spPr>
          <a:xfrm>
            <a:off x="10492872" y="3149600"/>
            <a:ext cx="860367" cy="4215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Relu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1AAB1C8-C447-47F7-A943-558B36109E96}"/>
              </a:ext>
            </a:extLst>
          </p:cNvPr>
          <p:cNvSpPr/>
          <p:nvPr/>
        </p:nvSpPr>
        <p:spPr>
          <a:xfrm rot="5400000">
            <a:off x="10656727" y="5194091"/>
            <a:ext cx="532659" cy="30184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0337E5E-21AE-4C6A-801F-C0226D9DF1C7}"/>
              </a:ext>
            </a:extLst>
          </p:cNvPr>
          <p:cNvSpPr/>
          <p:nvPr/>
        </p:nvSpPr>
        <p:spPr>
          <a:xfrm>
            <a:off x="10465164" y="4275392"/>
            <a:ext cx="967703" cy="6924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FC Layer2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4DC62F2-688B-4621-A6E1-DE19F66F18C7}"/>
              </a:ext>
            </a:extLst>
          </p:cNvPr>
          <p:cNvSpPr/>
          <p:nvPr/>
        </p:nvSpPr>
        <p:spPr>
          <a:xfrm>
            <a:off x="10492872" y="5734743"/>
            <a:ext cx="860367" cy="6924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Relu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D0860CB-D45D-4067-B31F-2FB406191726}"/>
              </a:ext>
            </a:extLst>
          </p:cNvPr>
          <p:cNvSpPr/>
          <p:nvPr/>
        </p:nvSpPr>
        <p:spPr>
          <a:xfrm rot="5400000">
            <a:off x="10662036" y="3747310"/>
            <a:ext cx="532659" cy="30184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730876C-D055-4195-87CC-553E9845E667}"/>
              </a:ext>
            </a:extLst>
          </p:cNvPr>
          <p:cNvSpPr/>
          <p:nvPr/>
        </p:nvSpPr>
        <p:spPr>
          <a:xfrm>
            <a:off x="8589818" y="5734743"/>
            <a:ext cx="1165757" cy="6924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Dropout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B2A6F5D-CB72-41D6-83CA-45A813639DBB}"/>
              </a:ext>
            </a:extLst>
          </p:cNvPr>
          <p:cNvSpPr/>
          <p:nvPr/>
        </p:nvSpPr>
        <p:spPr>
          <a:xfrm rot="10800000">
            <a:off x="9831061" y="5930051"/>
            <a:ext cx="532659" cy="30184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C6CF1C3-35EF-41AF-A0DF-3C870C0701F1}"/>
              </a:ext>
            </a:extLst>
          </p:cNvPr>
          <p:cNvSpPr/>
          <p:nvPr/>
        </p:nvSpPr>
        <p:spPr>
          <a:xfrm>
            <a:off x="6724409" y="4998782"/>
            <a:ext cx="967703" cy="6924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Out Layer1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1232135-B9EA-423B-9705-70920074F3ED}"/>
              </a:ext>
            </a:extLst>
          </p:cNvPr>
          <p:cNvSpPr/>
          <p:nvPr/>
        </p:nvSpPr>
        <p:spPr>
          <a:xfrm>
            <a:off x="6724408" y="6008979"/>
            <a:ext cx="967703" cy="6924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Out Layer2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93B6774-1D12-44C7-A1B1-9D57821CC01A}"/>
              </a:ext>
            </a:extLst>
          </p:cNvPr>
          <p:cNvSpPr/>
          <p:nvPr/>
        </p:nvSpPr>
        <p:spPr>
          <a:xfrm>
            <a:off x="3783349" y="4998782"/>
            <a:ext cx="1684243" cy="6924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Image Label Output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0C07166-8A51-419B-BB1A-CD702B8B0B94}"/>
              </a:ext>
            </a:extLst>
          </p:cNvPr>
          <p:cNvSpPr/>
          <p:nvPr/>
        </p:nvSpPr>
        <p:spPr>
          <a:xfrm>
            <a:off x="3783349" y="6008979"/>
            <a:ext cx="1684243" cy="6924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Sum Label Output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6FC1E69-5DE4-486F-A337-4FF262FCE634}"/>
              </a:ext>
            </a:extLst>
          </p:cNvPr>
          <p:cNvSpPr/>
          <p:nvPr/>
        </p:nvSpPr>
        <p:spPr>
          <a:xfrm rot="10800000">
            <a:off x="5829671" y="5161508"/>
            <a:ext cx="532659" cy="30184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B69C159B-0AA7-45BE-8C69-0F7A544B72A2}"/>
              </a:ext>
            </a:extLst>
          </p:cNvPr>
          <p:cNvSpPr/>
          <p:nvPr/>
        </p:nvSpPr>
        <p:spPr>
          <a:xfrm rot="10800000">
            <a:off x="5820211" y="6204287"/>
            <a:ext cx="532659" cy="30184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34CD75B0-421E-41DE-98EE-8787FFD994ED}"/>
              </a:ext>
            </a:extLst>
          </p:cNvPr>
          <p:cNvSpPr/>
          <p:nvPr/>
        </p:nvSpPr>
        <p:spPr>
          <a:xfrm rot="12103149">
            <a:off x="7887736" y="5388111"/>
            <a:ext cx="532659" cy="30184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34B839C3-593B-4A18-967E-19BA596D3AF4}"/>
              </a:ext>
            </a:extLst>
          </p:cNvPr>
          <p:cNvSpPr/>
          <p:nvPr/>
        </p:nvSpPr>
        <p:spPr>
          <a:xfrm rot="8807071">
            <a:off x="7900436" y="6130214"/>
            <a:ext cx="532659" cy="30184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10A80-05A7-4684-8A90-5EDE05C70AEA}"/>
              </a:ext>
            </a:extLst>
          </p:cNvPr>
          <p:cNvSpPr txBox="1"/>
          <p:nvPr/>
        </p:nvSpPr>
        <p:spPr>
          <a:xfrm>
            <a:off x="381739" y="840145"/>
            <a:ext cx="5714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  <a:latin typeface="Bosch Sans Light" panose="020B0504020202020204" pitchFamily="34" charset="0"/>
              </a:rPr>
              <a:t>Combining Image data &amp; RandomNumber data before sending to Neural Network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9197CB3-9527-4376-A886-7E0CD8B81E1E}"/>
              </a:ext>
            </a:extLst>
          </p:cNvPr>
          <p:cNvSpPr/>
          <p:nvPr/>
        </p:nvSpPr>
        <p:spPr>
          <a:xfrm>
            <a:off x="2916820" y="-399783"/>
            <a:ext cx="6705896" cy="4882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Method2: Only Fully Connected (FC) Networks</a:t>
            </a:r>
          </a:p>
        </p:txBody>
      </p:sp>
    </p:spTree>
    <p:extLst>
      <p:ext uri="{BB962C8B-B14F-4D97-AF65-F5344CB8AC3E}">
        <p14:creationId xmlns:p14="http://schemas.microsoft.com/office/powerpoint/2010/main" val="421806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1A9BD1-E556-421B-B02C-3E9003AE5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917201"/>
              </p:ext>
            </p:extLst>
          </p:nvPr>
        </p:nvGraphicFramePr>
        <p:xfrm>
          <a:off x="1487988" y="2594765"/>
          <a:ext cx="992464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005">
                  <a:extLst>
                    <a:ext uri="{9D8B030D-6E8A-4147-A177-3AD203B41FA5}">
                      <a16:colId xmlns:a16="http://schemas.microsoft.com/office/drawing/2014/main" val="3891204471"/>
                    </a:ext>
                  </a:extLst>
                </a:gridCol>
                <a:gridCol w="2705764">
                  <a:extLst>
                    <a:ext uri="{9D8B030D-6E8A-4147-A177-3AD203B41FA5}">
                      <a16:colId xmlns:a16="http://schemas.microsoft.com/office/drawing/2014/main" val="1188269083"/>
                    </a:ext>
                  </a:extLst>
                </a:gridCol>
                <a:gridCol w="2963119">
                  <a:extLst>
                    <a:ext uri="{9D8B030D-6E8A-4147-A177-3AD203B41FA5}">
                      <a16:colId xmlns:a16="http://schemas.microsoft.com/office/drawing/2014/main" val="1147373023"/>
                    </a:ext>
                  </a:extLst>
                </a:gridCol>
                <a:gridCol w="3217760">
                  <a:extLst>
                    <a:ext uri="{9D8B030D-6E8A-4147-A177-3AD203B41FA5}">
                      <a16:colId xmlns:a16="http://schemas.microsoft.com/office/drawing/2014/main" val="4061609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SNo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Image label Prediction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Sum label Prediction 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8132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Convolutions + FC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99%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96%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3890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Only FC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98%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97%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424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325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438A-7B33-4919-B90D-7F2387DF6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D8F53-6FB4-41BC-9080-7CD971693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224120-D77A-4693-885F-24C2A49DD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00012"/>
            <a:ext cx="11944350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93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Bosch Sans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Nandula Phani (SX/EDS-DL1)</dc:creator>
  <cp:lastModifiedBy>Nandula Phani (SX/EDS-DL1)</cp:lastModifiedBy>
  <cp:revision>9</cp:revision>
  <dcterms:created xsi:type="dcterms:W3CDTF">2021-10-15T04:34:30Z</dcterms:created>
  <dcterms:modified xsi:type="dcterms:W3CDTF">2021-10-15T07:41:08Z</dcterms:modified>
</cp:coreProperties>
</file>