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2" r:id="rId5"/>
    <p:sldId id="260" r:id="rId6"/>
    <p:sldId id="264" r:id="rId7"/>
    <p:sldId id="266" r:id="rId8"/>
    <p:sldId id="267" r:id="rId9"/>
    <p:sldId id="271" r:id="rId10"/>
    <p:sldId id="272" r:id="rId11"/>
    <p:sldId id="261" r:id="rId12"/>
    <p:sldId id="270" r:id="rId13"/>
    <p:sldId id="273" r:id="rId14"/>
    <p:sldId id="274" r:id="rId15"/>
    <p:sldId id="275" r:id="rId16"/>
    <p:sldId id="287" r:id="rId17"/>
    <p:sldId id="269" r:id="rId18"/>
    <p:sldId id="263" r:id="rId19"/>
    <p:sldId id="276" r:id="rId20"/>
    <p:sldId id="277" r:id="rId21"/>
    <p:sldId id="265" r:id="rId22"/>
    <p:sldId id="278" r:id="rId23"/>
    <p:sldId id="280" r:id="rId24"/>
    <p:sldId id="281" r:id="rId25"/>
    <p:sldId id="282" r:id="rId26"/>
    <p:sldId id="284" r:id="rId27"/>
    <p:sldId id="285" r:id="rId28"/>
    <p:sldId id="286" r:id="rId29"/>
    <p:sldId id="283" r:id="rId30"/>
    <p:sldId id="279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3891"/>
  </p:normalViewPr>
  <p:slideViewPr>
    <p:cSldViewPr snapToGrid="0" showGuides="1">
      <p:cViewPr varScale="1">
        <p:scale>
          <a:sx n="69" d="100"/>
          <a:sy n="69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F1C59-B998-CF48-9BB4-6CB9F15D599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FB29-4291-B84C-ABD9-126DED0B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FB29-4291-B84C-ABD9-126DED0BC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key work done between 2008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2011, competitions sponsored by MS, Yahoo and Yandex.</a:t>
            </a:r>
          </a:p>
          <a:p>
            <a:r>
              <a:rPr lang="en-US" baseline="0" dirty="0" smtClean="0"/>
              <a:t>Bloomberg LTR meetup </a:t>
            </a:r>
            <a:r>
              <a:rPr lang="mr-IN" baseline="0" dirty="0" smtClean="0"/>
              <a:t>–</a:t>
            </a:r>
            <a:r>
              <a:rPr lang="en-US" baseline="0" dirty="0" smtClean="0"/>
              <a:t> Michael </a:t>
            </a:r>
            <a:r>
              <a:rPr lang="en-US" baseline="0" dirty="0" err="1" smtClean="0"/>
              <a:t>Nillson</a:t>
            </a:r>
            <a:r>
              <a:rPr lang="en-US" baseline="0" dirty="0" smtClean="0"/>
              <a:t>, Erick Erickson.</a:t>
            </a:r>
          </a:p>
          <a:p>
            <a:r>
              <a:rPr lang="en-US" baseline="0" dirty="0" smtClean="0"/>
              <a:t>OSC LTR </a:t>
            </a:r>
            <a:r>
              <a:rPr lang="mr-IN" baseline="0" dirty="0" smtClean="0"/>
              <a:t>–</a:t>
            </a:r>
            <a:r>
              <a:rPr lang="en-US" baseline="0" dirty="0" smtClean="0"/>
              <a:t> at Haystack earlier this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FB29-4291-B84C-ABD9-126DED0BC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cases you need judgement lis</a:t>
            </a:r>
            <a:r>
              <a:rPr lang="en-US" baseline="0" dirty="0" smtClean="0"/>
              <a:t>t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relevant vs irrelevant). For MRR you need first good result so notion of position; for DCG you need graded results and for NDCG and Rank Correlation we also need ideal 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FB29-4291-B84C-ABD9-126DED0BC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take a minority class and pick one of its k-nearest neighbors, create synthetic data based on a  mix between the original and the neighbor.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FB29-4291-B84C-ABD9-126DED0BC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F35F4-F9AD-4002-8897-789B3DD4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F3FE54-F51E-454B-9AD1-65BE75948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330340-67A8-4B2E-B4C2-06E2416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EEC72-9DCC-4695-B64B-3A3E93A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7CE802-0364-4252-AC44-C90BF113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E2991-2C8C-4CCA-9E06-1EE2328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543E8B-A788-4B37-8B0F-DB79E952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8B60E4-F817-46C2-BCD5-2CEE0D0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327F8F-2562-47FB-A515-7BC9D2FA5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AA27CC-3822-4AAA-AA7B-D537C510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7225C-668D-4FEC-9F62-D8958D9F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AE2D6B-77DD-4FE4-B68A-1D141D2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D48B01-7BA8-4B4D-970F-B87652B2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6A2EB-3F3F-463E-A9BA-5B46AA6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CDF30-6461-4938-A8FD-09FED790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F8F0D3-854F-4DAF-B30A-FB419566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6132" y="6364287"/>
            <a:ext cx="1007533" cy="349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AB895-D39D-49AD-864D-B9D3BCB8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674793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8B9A2C-9665-430B-A1BE-B9FB0D4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34C8F-8E5E-4A3F-95E9-5E83EF72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1D15D-B473-4880-9B4D-F4E71183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1672AA-3E23-433D-A1B8-83752B8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FA80F-E9D6-4152-86FF-E1DEEBED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8610D-B7DF-4B82-AF46-962C5AE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4AC1C-A9C5-45E8-8FEC-73CE81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885A0-D0E8-4F9E-8794-AB76B0C4D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AC93BE-0DCD-4C19-B569-88D4EC2B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0CF8B2-7437-48DA-B093-7033316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B8D8DE-86E2-41CF-AD8C-B793FAD9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D6C374-5263-4CE3-AF65-9A9AEFAE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BAF7E-4F4A-4D28-91A7-C565ED68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74B8D3-981B-488F-B12D-9BA77919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078D3F-4730-472C-B0F4-64FF5BFD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8E3E29-2781-4748-A74F-95B18FDA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52FA91-849B-453E-A7CC-39BD5765D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0B8E50-B189-4F29-8805-D4F858F5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5F00ED-910A-4F32-A186-247ACDB2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612027-BC07-4DED-94C9-B228EF4D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9A781-DC27-4BDF-B376-050E918A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F2AA6D-4B18-4694-A580-B388AB5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6C3C1D-AADD-4DCA-875E-1F6A046E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BB9266-DAFF-472B-B053-6176027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54F1F0-37B8-457A-9A70-818F4DC5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E06F320-DCB1-4AC3-A85C-16A8C38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453A60-C22F-49F1-ADBE-8EAFAC6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391B1-1B3C-410B-80F8-9A03D2E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69B96A-853A-4598-AC06-29F29DCE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931B5-8CE7-4625-800C-82DF6792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60D46-312D-4C09-9CF6-3B7D490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DFD10D-5C96-4303-8DD1-B2C0B5D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094C13-BB16-4F46-8AB4-B622EC7E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A26EA-EA35-4D05-8E92-09BE5C5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1F0BD7-9A7B-4903-A667-36CE0656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B267FA-276A-4801-9C71-17F8A1F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27934A-6B69-4F3A-B0C9-F4999F17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BC1226-0C3D-4B65-8A51-A7376AA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99C28-4084-4768-804D-BBD18F9E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B6D6539-FCFD-49E6-B2D4-A8B226E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391FE-6FFF-43D4-81AF-3AC344A3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BA96B5-51A3-4CAF-9AFE-86CFCB80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5EFA-0701-41FF-9F6F-51AC77F1C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7E6AB9-B2F2-4095-BBAD-1819FC95428E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R E L X   S e a r c h   S u m </a:t>
            </a:r>
            <a:r>
              <a:rPr lang="en-US" sz="2000" dirty="0" err="1">
                <a:solidFill>
                  <a:schemeClr val="bg1"/>
                </a:solidFill>
                <a:latin typeface="Alexana" panose="02000500000000000000" pitchFamily="2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 I t   2 0 1 8 </a:t>
            </a:r>
          </a:p>
        </p:txBody>
      </p:sp>
    </p:spTree>
    <p:extLst>
      <p:ext uri="{BB962C8B-B14F-4D97-AF65-F5344CB8AC3E}">
        <p14:creationId xmlns:p14="http://schemas.microsoft.com/office/powerpoint/2010/main" val="13098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ltr-examples/blob/master/models/diy_ranknet_model.txt" TargetMode="External"/><Relationship Id="rId4" Type="http://schemas.openxmlformats.org/officeDocument/2006/relationships/hyperlink" Target="https://github.com/sujitpal/ltr-examples/blob/master/models/solr_lambdamart_model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ltr-examples/blob/master/models/solr_feature_ltr_model.j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rounakbanik/the-movies-datas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ltr-examples/tree/master/notebooks/02-sol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ltr-examples/tree/master/notebooks/03-elastic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ltr-examples/tree/master/notebooks/04-rankli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wp-content/uploads/2016/02/MSR-TR-2010-82.pdf" TargetMode="External"/><Relationship Id="rId4" Type="http://schemas.openxmlformats.org/officeDocument/2006/relationships/hyperlink" Target="https://github.com/airalcorn2/Solr-LTR" TargetMode="External"/><Relationship Id="rId5" Type="http://schemas.openxmlformats.org/officeDocument/2006/relationships/hyperlink" Target="https://medium.com/@purbon/learning-to-rank-101-5755f2797a3a" TargetMode="External"/><Relationship Id="rId6" Type="http://schemas.openxmlformats.org/officeDocument/2006/relationships/hyperlink" Target="https://github.com/o19s/elasticsearch-learning-to-rank/tree/master/demo" TargetMode="External"/><Relationship Id="rId7" Type="http://schemas.openxmlformats.org/officeDocument/2006/relationships/hyperlink" Target="https://lucene.apache.org/solr/guide/7_4/learning-to-rank.html" TargetMode="External"/><Relationship Id="rId8" Type="http://schemas.openxmlformats.org/officeDocument/2006/relationships/hyperlink" Target="https://elasticsearch-learning-to-rank.readthedocs.io/en/latest/core-concept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a.cn/uploadfile/image/20151220/20151220115436_46293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jit.pal@elsevier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A656D-4A81-4711-9D9F-B600838D1266}"/>
              </a:ext>
            </a:extLst>
          </p:cNvPr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R E L X   S e a r c h   S u m </a:t>
            </a:r>
            <a:r>
              <a:rPr lang="en-US" sz="2000" dirty="0" err="1">
                <a:solidFill>
                  <a:schemeClr val="bg1"/>
                </a:solidFill>
                <a:latin typeface="Alexana" panose="02000500000000000000" pitchFamily="2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lexana" panose="02000500000000000000" pitchFamily="2" charset="0"/>
              </a:rPr>
              <a:t> I t   2 0 1 8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3CAB52-2F9D-4CEC-B8B8-0253C3189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4649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Learning to Rank</a:t>
            </a:r>
            <a:endParaRPr lang="en-US" dirty="0">
              <a:latin typeface="+mn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62F4095D-43D7-4180-8DDA-B896DC4A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988"/>
            <a:ext cx="9144000" cy="1721224"/>
          </a:xfrm>
        </p:spPr>
        <p:txBody>
          <a:bodyPr/>
          <a:lstStyle/>
          <a:p>
            <a:pPr algn="r"/>
            <a:r>
              <a:rPr lang="en-US" sz="3200" dirty="0" smtClean="0"/>
              <a:t>Sujit Pal, Elsevier Labs</a:t>
            </a:r>
            <a:endParaRPr lang="en-US" sz="3200" dirty="0"/>
          </a:p>
          <a:p>
            <a:pPr algn="r"/>
            <a:r>
              <a:rPr lang="en-US" sz="3200" dirty="0" smtClean="0"/>
              <a:t>September 25-27, 2018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73CAB52-2F9D-4CEC-B8B8-0253C3189CE1}"/>
              </a:ext>
            </a:extLst>
          </p:cNvPr>
          <p:cNvSpPr txBox="1">
            <a:spLocks/>
          </p:cNvSpPr>
          <p:nvPr/>
        </p:nvSpPr>
        <p:spPr>
          <a:xfrm>
            <a:off x="1524000" y="2537012"/>
            <a:ext cx="9144000" cy="1414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+mn-lt"/>
              </a:rPr>
              <a:t>What it is, how it’s done, and what it can do for you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8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Ranking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Models</a:t>
            </a:r>
          </a:p>
          <a:p>
            <a:pPr lvl="1"/>
            <a:r>
              <a:rPr lang="en-US" dirty="0" smtClean="0"/>
              <a:t>Boolean </a:t>
            </a:r>
            <a:r>
              <a:rPr lang="mr-IN" dirty="0" smtClean="0"/>
              <a:t>–</a:t>
            </a:r>
            <a:r>
              <a:rPr lang="en-US" dirty="0" smtClean="0"/>
              <a:t> predicts if document relevant to query or not</a:t>
            </a:r>
          </a:p>
          <a:p>
            <a:pPr lvl="1"/>
            <a:r>
              <a:rPr lang="en-US" dirty="0" smtClean="0"/>
              <a:t>TF-IDF </a:t>
            </a:r>
            <a:r>
              <a:rPr lang="mr-IN" dirty="0" smtClean="0"/>
              <a:t>–</a:t>
            </a:r>
            <a:r>
              <a:rPr lang="en-US" dirty="0" smtClean="0"/>
              <a:t> rank documents by cosine similarity between document and query</a:t>
            </a:r>
          </a:p>
          <a:p>
            <a:r>
              <a:rPr lang="en-US" dirty="0" smtClean="0"/>
              <a:t>Probabilistic Models</a:t>
            </a:r>
          </a:p>
          <a:p>
            <a:pPr lvl="1"/>
            <a:r>
              <a:rPr lang="en-US" dirty="0" smtClean="0"/>
              <a:t>BM25 </a:t>
            </a:r>
            <a:r>
              <a:rPr lang="mr-IN" dirty="0" smtClean="0"/>
              <a:t>–</a:t>
            </a:r>
            <a:r>
              <a:rPr lang="en-US" dirty="0" smtClean="0"/>
              <a:t> rank documents by log odds of relevance to query</a:t>
            </a:r>
          </a:p>
          <a:p>
            <a:pPr lvl="1"/>
            <a:r>
              <a:rPr lang="en-US" dirty="0" smtClean="0"/>
              <a:t>LMIR </a:t>
            </a:r>
            <a:r>
              <a:rPr lang="mr-IN" dirty="0" smtClean="0"/>
              <a:t>–</a:t>
            </a:r>
            <a:r>
              <a:rPr lang="en-US" dirty="0" smtClean="0"/>
              <a:t> probability of document’s LM generating terms in query</a:t>
            </a:r>
          </a:p>
          <a:p>
            <a:r>
              <a:rPr lang="en-US" dirty="0" smtClean="0"/>
              <a:t>Importance based Models</a:t>
            </a:r>
          </a:p>
          <a:p>
            <a:pPr lvl="1"/>
            <a:r>
              <a:rPr lang="en-US" dirty="0" smtClean="0"/>
              <a:t>HITS </a:t>
            </a:r>
            <a:r>
              <a:rPr lang="mr-IN" dirty="0" smtClean="0"/>
              <a:t>–</a:t>
            </a:r>
            <a:r>
              <a:rPr lang="en-US" dirty="0" smtClean="0"/>
              <a:t> rank documents by </a:t>
            </a:r>
            <a:r>
              <a:rPr lang="en-US" dirty="0" err="1" smtClean="0"/>
              <a:t>hubness</a:t>
            </a:r>
            <a:r>
              <a:rPr lang="en-US" dirty="0" smtClean="0"/>
              <a:t>/authority (</a:t>
            </a:r>
            <a:r>
              <a:rPr lang="en-US" dirty="0" err="1" smtClean="0"/>
              <a:t>inlinks</a:t>
            </a:r>
            <a:r>
              <a:rPr lang="en-US" dirty="0" smtClean="0"/>
              <a:t>/</a:t>
            </a:r>
            <a:r>
              <a:rPr lang="en-US" dirty="0" err="1" smtClean="0"/>
              <a:t>outlinks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PageRank </a:t>
            </a:r>
            <a:r>
              <a:rPr lang="mr-IN" dirty="0" smtClean="0"/>
              <a:t>–</a:t>
            </a:r>
            <a:r>
              <a:rPr lang="en-US" dirty="0" smtClean="0"/>
              <a:t> rank document by probability of random surfer arriving on page</a:t>
            </a:r>
          </a:p>
          <a:p>
            <a:pPr lvl="1"/>
            <a:r>
              <a:rPr lang="en-US" dirty="0" smtClean="0"/>
              <a:t>Impact Factor </a:t>
            </a:r>
            <a:r>
              <a:rPr lang="mr-IN" dirty="0" smtClean="0"/>
              <a:t>–</a:t>
            </a:r>
            <a:r>
              <a:rPr lang="en-US" dirty="0" smtClean="0"/>
              <a:t> rank documents by number of citations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2558"/>
            <a:ext cx="51893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Mean Average Precision (MAP @k)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 Reciprocal Rank (MRR)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38" y="4874869"/>
            <a:ext cx="2070100" cy="6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39544" y="1607914"/>
            <a:ext cx="5102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Normalized </a:t>
            </a:r>
            <a:r>
              <a:rPr lang="en-US" sz="2800" dirty="0"/>
              <a:t>Discounted Cumulative Gain (NDCG @k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Rank Correlation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438" y="2604992"/>
            <a:ext cx="2374900" cy="12573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430540" y="2734713"/>
            <a:ext cx="2520298" cy="1317998"/>
            <a:chOff x="7370541" y="2734713"/>
            <a:chExt cx="2520298" cy="131799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0539" y="2734713"/>
              <a:ext cx="2400300" cy="698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0541" y="3557411"/>
              <a:ext cx="1968500" cy="4953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339" y="4887569"/>
            <a:ext cx="4330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Taxonomy of LTR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Pointwise </a:t>
            </a:r>
            <a:r>
              <a:rPr lang="mr-IN" dirty="0" smtClean="0"/>
              <a:t>–</a:t>
            </a:r>
            <a:r>
              <a:rPr lang="en-US" dirty="0" smtClean="0"/>
              <a:t> documents ranked by relevance of each (query, document) pair</a:t>
            </a:r>
          </a:p>
          <a:p>
            <a:r>
              <a:rPr lang="en-US" dirty="0" smtClean="0"/>
              <a:t>Pairwise </a:t>
            </a:r>
            <a:r>
              <a:rPr lang="mr-IN" dirty="0" smtClean="0"/>
              <a:t>–</a:t>
            </a:r>
            <a:r>
              <a:rPr lang="en-US" dirty="0" smtClean="0"/>
              <a:t> documents ranked by considering priority between pairs of (query, document) pairs</a:t>
            </a:r>
          </a:p>
          <a:p>
            <a:r>
              <a:rPr lang="en-US" dirty="0" smtClean="0"/>
              <a:t>Listwise </a:t>
            </a:r>
            <a:r>
              <a:rPr lang="mr-IN" dirty="0" smtClean="0"/>
              <a:t>–</a:t>
            </a:r>
            <a:r>
              <a:rPr lang="en-US" dirty="0" smtClean="0"/>
              <a:t> documents ranked by considering the entire relevance ordering of all (query, Documents) tuples per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(query, document) pair (q, d)</a:t>
            </a:r>
          </a:p>
          <a:p>
            <a:r>
              <a:rPr lang="en-US" dirty="0" smtClean="0"/>
              <a:t>Output: score indicating rank on result list</a:t>
            </a:r>
          </a:p>
          <a:p>
            <a:r>
              <a:rPr lang="en-US" dirty="0" smtClean="0"/>
              <a:t>Model: 𝒇(q, d) → score</a:t>
            </a:r>
          </a:p>
          <a:p>
            <a:r>
              <a:rPr lang="en-US" dirty="0" smtClean="0"/>
              <a:t>Regression problem (in case of numeric scores) or Classification problem (in case of relevant/irrelevant, or multi-level classes like Perfect/Excellent/Good/Fair/Bad)</a:t>
            </a:r>
          </a:p>
          <a:p>
            <a:r>
              <a:rPr lang="en-US" dirty="0" smtClean="0"/>
              <a:t>Ordinal regression: include ordinal relationship between labels.</a:t>
            </a:r>
          </a:p>
          <a:p>
            <a:r>
              <a:rPr lang="en-US" dirty="0" smtClean="0"/>
              <a:t>Examples: SLR (Staged Logistic Regression), Pranking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triples of (query, document pairs) (q, d</a:t>
            </a:r>
            <a:r>
              <a:rPr lang="en-US" baseline="-25000" dirty="0" smtClean="0"/>
              <a:t>A</a:t>
            </a:r>
            <a:r>
              <a:rPr lang="en-US" dirty="0" smtClean="0"/>
              <a:t>, d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Output: one of [-1, 1]</a:t>
            </a:r>
          </a:p>
          <a:p>
            <a:r>
              <a:rPr lang="en-US" dirty="0" smtClean="0"/>
              <a:t>Model: </a:t>
            </a:r>
            <a:r>
              <a:rPr lang="en-US" dirty="0"/>
              <a:t>𝒇</a:t>
            </a:r>
            <a:r>
              <a:rPr lang="en-US" dirty="0" smtClean="0"/>
              <a:t>(q, d</a:t>
            </a:r>
            <a:r>
              <a:rPr lang="en-US" baseline="-25000" dirty="0" smtClean="0"/>
              <a:t>A</a:t>
            </a:r>
            <a:r>
              <a:rPr lang="en-US" dirty="0" smtClean="0"/>
              <a:t>, d</a:t>
            </a:r>
            <a:r>
              <a:rPr lang="en-US" baseline="-25000" dirty="0" smtClean="0"/>
              <a:t>B</a:t>
            </a:r>
            <a:r>
              <a:rPr lang="en-US" dirty="0" smtClean="0"/>
              <a:t>) → [-1, 1]</a:t>
            </a:r>
          </a:p>
          <a:p>
            <a:r>
              <a:rPr lang="en-US" dirty="0" smtClean="0"/>
              <a:t>Classification problem, learn binary classifier to predict [-1, 1] for a given pair of (query, document pair) triples</a:t>
            </a:r>
          </a:p>
          <a:p>
            <a:r>
              <a:rPr lang="en-US" dirty="0" smtClean="0"/>
              <a:t>Goal is to minimize average number of inversions in ranking</a:t>
            </a:r>
          </a:p>
          <a:p>
            <a:r>
              <a:rPr lang="en-US" dirty="0" smtClean="0"/>
              <a:t>Examples: RankNet, RankSVM, LambdaMART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Listwise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(query, Documents 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d</a:t>
            </a:r>
            <a:r>
              <a:rPr lang="en-US" baseline="-25000" dirty="0" smtClean="0"/>
              <a:t>N</a:t>
            </a:r>
            <a:r>
              <a:rPr lang="en-US" dirty="0" smtClean="0"/>
              <a:t>})</a:t>
            </a:r>
          </a:p>
          <a:p>
            <a:r>
              <a:rPr lang="en-US" dirty="0" smtClean="0"/>
              <a:t>Output: desired ranked list of documents 𝕯</a:t>
            </a:r>
          </a:p>
          <a:p>
            <a:r>
              <a:rPr lang="en-US" dirty="0" smtClean="0"/>
              <a:t>Model:  </a:t>
            </a:r>
            <a:r>
              <a:rPr lang="en-US" dirty="0"/>
              <a:t>𝒇</a:t>
            </a:r>
            <a:r>
              <a:rPr lang="en-US" dirty="0" smtClean="0"/>
              <a:t>(q, 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d</a:t>
            </a:r>
            <a:r>
              <a:rPr lang="en-US" baseline="-25000" dirty="0" smtClean="0"/>
              <a:t>N</a:t>
            </a:r>
            <a:r>
              <a:rPr lang="en-US" dirty="0" smtClean="0"/>
              <a:t>}) </a:t>
            </a:r>
            <a:r>
              <a:rPr lang="en-US" dirty="0"/>
              <a:t>→ </a:t>
            </a:r>
            <a:r>
              <a:rPr lang="en-US" dirty="0" smtClean="0"/>
              <a:t>𝕯</a:t>
            </a:r>
          </a:p>
          <a:p>
            <a:r>
              <a:rPr lang="en-US" dirty="0" smtClean="0"/>
              <a:t>Classification problem, with indirect loss functions such as RankCosine</a:t>
            </a:r>
            <a:r>
              <a:rPr lang="en-US" dirty="0"/>
              <a:t> </a:t>
            </a:r>
            <a:r>
              <a:rPr lang="en-US" dirty="0" smtClean="0"/>
              <a:t>or KL Divergence, or smoothing IR measures (since not directly differentiable) and applying Gradient Descent</a:t>
            </a:r>
          </a:p>
          <a:p>
            <a:r>
              <a:rPr lang="en-US" dirty="0" smtClean="0"/>
              <a:t>Examples: AdaRank, ListNET, RankCosine, SVMMap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Model</a:t>
            </a:r>
            <a:endParaRPr lang="en-US" dirty="0" smtClean="0"/>
          </a:p>
          <a:p>
            <a:pPr lvl="1"/>
            <a:r>
              <a:rPr lang="en-US" dirty="0" smtClean="0"/>
              <a:t>Predicted rank is linear combination of input features</a:t>
            </a:r>
          </a:p>
          <a:p>
            <a:r>
              <a:rPr lang="en-US" dirty="0" smtClean="0">
                <a:hlinkClick r:id="rId3"/>
              </a:rPr>
              <a:t>RankNet</a:t>
            </a:r>
            <a:endParaRPr lang="en-US" dirty="0" smtClean="0"/>
          </a:p>
          <a:p>
            <a:pPr lvl="1"/>
            <a:r>
              <a:rPr lang="en-US" smtClean="0"/>
              <a:t>Neural network based</a:t>
            </a:r>
            <a:endParaRPr lang="en-US" dirty="0" smtClean="0"/>
          </a:p>
          <a:p>
            <a:pPr lvl="1"/>
            <a:r>
              <a:rPr lang="en-US" dirty="0" smtClean="0"/>
              <a:t>Good for binary (relevant/irrelevant) labels</a:t>
            </a:r>
          </a:p>
          <a:p>
            <a:pPr lvl="1"/>
            <a:r>
              <a:rPr lang="en-US" dirty="0" smtClean="0"/>
              <a:t>Weight matrix transforms input features into rank probabilities</a:t>
            </a:r>
          </a:p>
          <a:p>
            <a:r>
              <a:rPr lang="en-US" dirty="0" smtClean="0">
                <a:hlinkClick r:id="rId4"/>
              </a:rPr>
              <a:t>LambdaMART</a:t>
            </a:r>
            <a:endParaRPr lang="en-US" dirty="0" smtClean="0"/>
          </a:p>
          <a:p>
            <a:pPr lvl="1"/>
            <a:r>
              <a:rPr lang="en-US" dirty="0" smtClean="0"/>
              <a:t>Tree (forest) based</a:t>
            </a:r>
          </a:p>
          <a:p>
            <a:pPr lvl="1"/>
            <a:r>
              <a:rPr lang="en-US" dirty="0" smtClean="0"/>
              <a:t>Good for multi-class labels</a:t>
            </a:r>
          </a:p>
          <a:p>
            <a:pPr lvl="1"/>
            <a:r>
              <a:rPr lang="en-US" dirty="0" smtClean="0"/>
              <a:t>Feature splits with thresholds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42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Practical Considerations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Intrinsic features (words, phrases)</a:t>
            </a:r>
          </a:p>
          <a:p>
            <a:pPr lvl="1"/>
            <a:r>
              <a:rPr lang="en-US" dirty="0" smtClean="0"/>
              <a:t>Document metadata</a:t>
            </a:r>
          </a:p>
          <a:p>
            <a:pPr lvl="1"/>
            <a:r>
              <a:rPr lang="en-US" dirty="0" smtClean="0"/>
              <a:t>User Clicks</a:t>
            </a:r>
          </a:p>
          <a:p>
            <a:pPr lvl="1"/>
            <a:r>
              <a:rPr lang="en-US" dirty="0" smtClean="0"/>
              <a:t>Time spent on document</a:t>
            </a:r>
          </a:p>
          <a:p>
            <a:pPr lvl="1"/>
            <a:r>
              <a:rPr lang="en-US" dirty="0" smtClean="0"/>
              <a:t>Purchases (if applicable)</a:t>
            </a:r>
          </a:p>
          <a:p>
            <a:pPr lvl="1"/>
            <a:r>
              <a:rPr lang="en-US" dirty="0" smtClean="0"/>
              <a:t>Cheap to build but noisy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Human expert rates relevancy of each document against query</a:t>
            </a:r>
          </a:p>
          <a:p>
            <a:pPr lvl="1"/>
            <a:r>
              <a:rPr lang="en-US" dirty="0" smtClean="0"/>
              <a:t>Cleaner but expensive to build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Document Features</a:t>
            </a:r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/>
              <a:t>URL </a:t>
            </a:r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Publication Date</a:t>
            </a:r>
          </a:p>
          <a:p>
            <a:pPr lvl="1"/>
            <a:r>
              <a:rPr lang="en-US" dirty="0" smtClean="0"/>
              <a:t>Number of outlinks</a:t>
            </a:r>
          </a:p>
          <a:p>
            <a:pPr lvl="1"/>
            <a:r>
              <a:rPr lang="en-US" dirty="0" smtClean="0"/>
              <a:t>PageRank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Query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Number of words</a:t>
            </a:r>
          </a:p>
          <a:p>
            <a:pPr lvl="1"/>
            <a:r>
              <a:rPr lang="en-US" dirty="0" smtClean="0"/>
              <a:t>PER or ORG in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825625"/>
            <a:ext cx="5105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Query-Document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TF-IDF, BM25 similarity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Frequency of query in anchor </a:t>
            </a:r>
            <a:r>
              <a:rPr lang="en-US" sz="2400" dirty="0" smtClean="0"/>
              <a:t>text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Document contains query words in title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User Dependent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Star ratings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Age, gender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289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16BBC-28A3-4CA3-A516-D1FD66EF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A9BAD-E136-4822-A91F-8768445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Problem setup</a:t>
            </a:r>
          </a:p>
          <a:p>
            <a:r>
              <a:rPr lang="en-US" dirty="0" smtClean="0"/>
              <a:t>Learning to Rank Algorithms</a:t>
            </a:r>
          </a:p>
          <a:p>
            <a:r>
              <a:rPr lang="en-US" dirty="0" smtClean="0"/>
              <a:t>Practical Considerations</a:t>
            </a:r>
          </a:p>
          <a:p>
            <a:r>
              <a:rPr lang="en-US" dirty="0" smtClean="0"/>
              <a:t>LTR Case Studies (Solr, Elasticsearch, DIY)</a:t>
            </a:r>
          </a:p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dataset is unbalanced, i.e., classes are not represented approximately equally, then use under- or oversampling to balance.</a:t>
            </a:r>
          </a:p>
          <a:p>
            <a:r>
              <a:rPr lang="en-US" dirty="0" smtClean="0"/>
              <a:t>Consider using something like SMOTE for oversampling instead of naïve oversampling by duplication.</a:t>
            </a:r>
          </a:p>
          <a:p>
            <a:r>
              <a:rPr lang="en-US" dirty="0" smtClean="0"/>
              <a:t>Make sure no data leakage in case of oversampling.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LTR used as re-ranker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9979" cy="4351338"/>
          </a:xfrm>
        </p:spPr>
        <p:txBody>
          <a:bodyPr/>
          <a:lstStyle/>
          <a:p>
            <a:r>
              <a:rPr lang="en-US" dirty="0" smtClean="0"/>
              <a:t>LTR models are usually more computationally expensive than search engines.</a:t>
            </a:r>
          </a:p>
          <a:p>
            <a:r>
              <a:rPr lang="en-US" dirty="0" smtClean="0"/>
              <a:t>Search engine used to pull out matched documents</a:t>
            </a:r>
          </a:p>
          <a:p>
            <a:r>
              <a:rPr lang="en-US" dirty="0" smtClean="0"/>
              <a:t>Top-N of these documents are fed into the LTR model and top-n of those are replaced with the output of the model, for N &gt;&gt; n (typically 50-100x).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150704" y="1079854"/>
            <a:ext cx="3686802" cy="4661589"/>
            <a:chOff x="7346643" y="1471733"/>
            <a:chExt cx="3686802" cy="4661589"/>
          </a:xfrm>
        </p:grpSpPr>
        <p:sp>
          <p:nvSpPr>
            <p:cNvPr id="6" name="Can 5"/>
            <p:cNvSpPr/>
            <p:nvPr/>
          </p:nvSpPr>
          <p:spPr>
            <a:xfrm>
              <a:off x="7567936" y="2200878"/>
              <a:ext cx="914400" cy="1216152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4378" y="1471733"/>
              <a:ext cx="773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Query</a:t>
              </a:r>
              <a:endParaRPr lang="en-US" b="1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9615192" y="2354864"/>
              <a:ext cx="1418253" cy="914400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Matched (10k)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9615192" y="3736645"/>
              <a:ext cx="1418253" cy="914400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Scored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(10k)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7346643" y="3731705"/>
              <a:ext cx="1418253" cy="914400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Top 1000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retrieved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9615192" y="5214840"/>
              <a:ext cx="1418253" cy="914400"/>
            </a:xfrm>
            <a:prstGeom prst="foldedCorne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Re-ranked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Top 10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37304" y="5218922"/>
              <a:ext cx="103693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Ranking 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4"/>
              <a:endCxn id="8" idx="1"/>
            </p:cNvCxnSpPr>
            <p:nvPr/>
          </p:nvCxnSpPr>
          <p:spPr>
            <a:xfrm>
              <a:off x="8482336" y="2808954"/>
              <a:ext cx="1132856" cy="31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10324319" y="3269264"/>
              <a:ext cx="0" cy="4673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10" idx="3"/>
            </p:cNvCxnSpPr>
            <p:nvPr/>
          </p:nvCxnSpPr>
          <p:spPr>
            <a:xfrm flipH="1" flipV="1">
              <a:off x="8764896" y="4188905"/>
              <a:ext cx="850296" cy="49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8055770" y="4646105"/>
              <a:ext cx="0" cy="5728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  <a:endCxn id="11" idx="1"/>
            </p:cNvCxnSpPr>
            <p:nvPr/>
          </p:nvCxnSpPr>
          <p:spPr>
            <a:xfrm flipV="1">
              <a:off x="8574235" y="5672040"/>
              <a:ext cx="1040957" cy="40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022792" y="1825625"/>
              <a:ext cx="11207" cy="39588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82927" y="5975035"/>
            <a:ext cx="3222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https://lucidworks.com/2016/08/17/learning-to-rank-solr/</a:t>
            </a:r>
          </a:p>
        </p:txBody>
      </p:sp>
    </p:spTree>
    <p:extLst>
      <p:ext uri="{BB962C8B-B14F-4D97-AF65-F5344CB8AC3E}">
        <p14:creationId xmlns:p14="http://schemas.microsoft.com/office/powerpoint/2010/main" val="14962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LTR Algorithm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RankLib (Java) </a:t>
            </a:r>
            <a:r>
              <a:rPr lang="mr-IN" dirty="0" smtClean="0"/>
              <a:t>–</a:t>
            </a:r>
            <a:r>
              <a:rPr lang="en-US" dirty="0" smtClean="0"/>
              <a:t> from Lemur Project (UMass, CMU), provides Coordinate Ascent, Random Forest (pointwise), MART, RankNet, RankBoost (pairwise), LambdaMART (pair/listwise), AdaRank and ListNet (listwise)</a:t>
            </a:r>
          </a:p>
          <a:p>
            <a:r>
              <a:rPr lang="en-US" dirty="0" smtClean="0"/>
              <a:t>SVMRank (C++) </a:t>
            </a:r>
            <a:r>
              <a:rPr lang="mr-IN" dirty="0" smtClean="0"/>
              <a:t>–</a:t>
            </a:r>
            <a:r>
              <a:rPr lang="en-US" dirty="0" smtClean="0"/>
              <a:t> from Cornell, provides SVMRank (pairwise)</a:t>
            </a:r>
          </a:p>
          <a:p>
            <a:r>
              <a:rPr lang="en-US" dirty="0" smtClean="0"/>
              <a:t>XGBoost (Python/C++) </a:t>
            </a:r>
            <a:r>
              <a:rPr lang="mr-IN" dirty="0" smtClean="0"/>
              <a:t>–</a:t>
            </a:r>
            <a:r>
              <a:rPr lang="en-US" dirty="0" smtClean="0"/>
              <a:t> LambdaRank (pairwise)</a:t>
            </a:r>
          </a:p>
          <a:p>
            <a:r>
              <a:rPr lang="en-US" dirty="0" smtClean="0"/>
              <a:t>PyLTR (Python) </a:t>
            </a:r>
            <a:r>
              <a:rPr lang="mr-IN" dirty="0" smtClean="0"/>
              <a:t>–</a:t>
            </a:r>
            <a:r>
              <a:rPr lang="en-US" dirty="0" smtClean="0"/>
              <a:t> LambdaMART (pairwise)</a:t>
            </a:r>
          </a:p>
          <a:p>
            <a:r>
              <a:rPr lang="en-US" dirty="0" smtClean="0"/>
              <a:t>Michael Alcorn (Python) </a:t>
            </a:r>
            <a:r>
              <a:rPr lang="mr-IN" dirty="0" smtClean="0"/>
              <a:t>–</a:t>
            </a:r>
            <a:r>
              <a:rPr lang="en-US" dirty="0" smtClean="0"/>
              <a:t> RankNet </a:t>
            </a:r>
            <a:r>
              <a:rPr lang="en-US" dirty="0"/>
              <a:t>and </a:t>
            </a:r>
            <a:r>
              <a:rPr lang="en-US" dirty="0" smtClean="0"/>
              <a:t>LambdaMART (pairwise)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LETOR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98" y="2988836"/>
            <a:ext cx="9892004" cy="1999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s-IS" sz="1800" dirty="0">
                <a:latin typeface="Andale Mono" charset="0"/>
                <a:ea typeface="Andale Mono" charset="0"/>
                <a:cs typeface="Andale Mono" charset="0"/>
              </a:rPr>
              <a:t>    2 qid:1 1:3 2:3 3:0 4:0 5:3 6:1 7:1 8:0 9:0 10:1 11:156...   #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11</a:t>
            </a:r>
            <a:endParaRPr lang="is-I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1800" dirty="0">
                <a:latin typeface="Andale Mono" charset="0"/>
                <a:ea typeface="Andale Mono" charset="0"/>
                <a:cs typeface="Andale Mono" charset="0"/>
              </a:rPr>
              <a:t>    2 qid:1 1:3 2:0 3:3 4:0 5:3 6:1 7:0 8:1 9:0 10:1 11:406...   #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23</a:t>
            </a:r>
            <a:endParaRPr lang="is-I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1800" dirty="0">
                <a:latin typeface="Andale Mono" charset="0"/>
                <a:ea typeface="Andale Mono" charset="0"/>
                <a:cs typeface="Andale Mono" charset="0"/>
              </a:rPr>
              <a:t>    0 qid:1 1:3 2:0 3:2 4:0 5:3 6:1 7:0 8:0.666667 9:0 10:1 ...  #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44</a:t>
            </a:r>
            <a:endParaRPr lang="is-I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1800" dirty="0">
                <a:latin typeface="Andale Mono" charset="0"/>
                <a:ea typeface="Andale Mono" charset="0"/>
                <a:cs typeface="Andale Mono" charset="0"/>
              </a:rPr>
              <a:t>    2 qid:1 1:3 2:0 3:3 4:0 5:3 6:1 7:0 8:1 9:0 10:1 11:287 ...  #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57</a:t>
            </a:r>
            <a:endParaRPr lang="is-I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1800" dirty="0">
                <a:latin typeface="Andale Mono" charset="0"/>
                <a:ea typeface="Andale Mono" charset="0"/>
                <a:cs typeface="Andale Mono" charset="0"/>
              </a:rPr>
              <a:t>    1 qid:1 1:3 2:0 3:3 4:0 5:3 6:1 7:0 8:1 9:0 10:1 11:2009 ... # </a:t>
            </a:r>
            <a:r>
              <a:rPr lang="is-IS" sz="1800" dirty="0" smtClean="0">
                <a:latin typeface="Andale Mono" charset="0"/>
                <a:ea typeface="Andale Mono" charset="0"/>
                <a:cs typeface="Andale Mono" charset="0"/>
              </a:rPr>
              <a:t>89</a:t>
            </a:r>
            <a:endParaRPr lang="is-I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8670" y="2730754"/>
            <a:ext cx="354563" cy="23886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0530" y="2730754"/>
            <a:ext cx="787983" cy="238863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5812" y="2730754"/>
            <a:ext cx="7173686" cy="2388637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76797" y="2730754"/>
            <a:ext cx="754114" cy="2388637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1834" y="1734230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label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14214" y="2218723"/>
            <a:ext cx="363474" cy="4892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77290" y="5652062"/>
            <a:ext cx="131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Query ID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2210422" y="5155698"/>
            <a:ext cx="365760" cy="48920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4012" y="1444261"/>
            <a:ext cx="6782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Features: query, document, query/document, other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(sparse or dense format)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213620" y="2218726"/>
            <a:ext cx="363474" cy="48920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20725" y="5652062"/>
            <a:ext cx="309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Comments (ex: docID)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10240191" y="5155698"/>
            <a:ext cx="365760" cy="48920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42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</a:t>
            </a:r>
            <a:r>
              <a:rPr lang="en-US" dirty="0" smtClean="0">
                <a:hlinkClick r:id="rId2"/>
              </a:rPr>
              <a:t>The Movie Database (TMDB)</a:t>
            </a:r>
            <a:r>
              <a:rPr lang="en-US" dirty="0" smtClean="0"/>
              <a:t> from Kaggle.</a:t>
            </a:r>
          </a:p>
          <a:p>
            <a:pPr lvl="1"/>
            <a:r>
              <a:rPr lang="en-US" dirty="0" smtClean="0"/>
              <a:t>45k movies, 20 genres, 31k unique keywords</a:t>
            </a:r>
          </a:p>
          <a:p>
            <a:r>
              <a:rPr lang="en-US" dirty="0" smtClean="0"/>
              <a:t>We extract following fields: (docID, title, description, popularity, release date, running time, rating (0-10), keywords, genres)</a:t>
            </a:r>
          </a:p>
          <a:p>
            <a:r>
              <a:rPr lang="en-US" dirty="0" smtClean="0"/>
              <a:t>Categorical labels 1-5 created from rating</a:t>
            </a:r>
          </a:p>
          <a:p>
            <a:r>
              <a:rPr lang="en-US" dirty="0" smtClean="0"/>
              <a:t>Objective is to build LTR model that learns the ordering implied </a:t>
            </a:r>
            <a:r>
              <a:rPr lang="en-US" smtClean="0"/>
              <a:t>by </a:t>
            </a:r>
            <a:r>
              <a:rPr lang="en-US" smtClean="0"/>
              <a:t>rating and </a:t>
            </a:r>
            <a:r>
              <a:rPr lang="en-US" dirty="0" smtClean="0"/>
              <a:t>re-rank top 10 results using this model</a:t>
            </a:r>
          </a:p>
          <a:p>
            <a:r>
              <a:rPr lang="en-US" dirty="0" smtClean="0"/>
              <a:t>Features chosen: (query-title and query-description similarity using TF-IDF and BM25, document recency, original score, and boolean 0/1 for each genre)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LTR with 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Prepare Solr for LTR (add snippet to solrconfig.xml) and start with solr.ltr.enabled=True</a:t>
            </a:r>
          </a:p>
          <a:p>
            <a:r>
              <a:rPr lang="en-US" dirty="0" smtClean="0"/>
              <a:t>Load data</a:t>
            </a:r>
          </a:p>
          <a:p>
            <a:r>
              <a:rPr lang="en-US" dirty="0" smtClean="0"/>
              <a:t>Define LTR features to be used to Solr</a:t>
            </a:r>
          </a:p>
          <a:p>
            <a:r>
              <a:rPr lang="en-US" dirty="0" smtClean="0"/>
              <a:t>Define dummy linear model to use Solr to extract features (rq) for some queries to LETOR format</a:t>
            </a:r>
          </a:p>
          <a:p>
            <a:r>
              <a:rPr lang="en-US" dirty="0" smtClean="0"/>
              <a:t>Train RankLib LambdaMART model using extracted features</a:t>
            </a:r>
          </a:p>
          <a:p>
            <a:r>
              <a:rPr lang="en-US" dirty="0" smtClean="0"/>
              <a:t>Upload trained model definition to Solr</a:t>
            </a:r>
          </a:p>
          <a:p>
            <a:r>
              <a:rPr lang="en-US" dirty="0" smtClean="0"/>
              <a:t>Run Solr re-rank query (rq) using trained LTR model</a:t>
            </a:r>
          </a:p>
          <a:p>
            <a:r>
              <a:rPr lang="en-US" dirty="0" smtClean="0"/>
              <a:t>See notebooks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02-solr/01 .. 04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LTR with 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LTR plugin and load data</a:t>
            </a:r>
          </a:p>
          <a:p>
            <a:r>
              <a:rPr lang="en-US" dirty="0" smtClean="0"/>
              <a:t>Initialize feature store</a:t>
            </a:r>
          </a:p>
          <a:p>
            <a:r>
              <a:rPr lang="en-US" dirty="0" smtClean="0"/>
              <a:t>Define features </a:t>
            </a:r>
            <a:r>
              <a:rPr lang="mr-IN" dirty="0" smtClean="0"/>
              <a:t>–</a:t>
            </a:r>
            <a:r>
              <a:rPr lang="en-US" dirty="0" smtClean="0"/>
              <a:t> load feature templates into Elasticsearch</a:t>
            </a:r>
          </a:p>
          <a:p>
            <a:r>
              <a:rPr lang="en-US" dirty="0" smtClean="0"/>
              <a:t>Extract features (sltr) to LETOR format</a:t>
            </a:r>
          </a:p>
          <a:p>
            <a:r>
              <a:rPr lang="en-US" dirty="0" smtClean="0"/>
              <a:t>Train RankLib model (also supported natively XGBoost, SVMRank).</a:t>
            </a:r>
          </a:p>
          <a:p>
            <a:r>
              <a:rPr lang="en-US" dirty="0" smtClean="0"/>
              <a:t>Upload trained LTR model to Elasticsearch</a:t>
            </a:r>
          </a:p>
          <a:p>
            <a:r>
              <a:rPr lang="en-US" dirty="0" smtClean="0"/>
              <a:t>Run re-rank query (rescore) using trained LTR model</a:t>
            </a:r>
          </a:p>
          <a:p>
            <a:r>
              <a:rPr lang="en-US" dirty="0" smtClean="0"/>
              <a:t>See notebooks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03-elasticsearch/01 .. 04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LTR </a:t>
            </a:r>
            <a:r>
              <a:rPr lang="mr-IN" dirty="0" smtClean="0"/>
              <a:t>–</a:t>
            </a:r>
            <a:r>
              <a:rPr lang="en-US" dirty="0" smtClean="0"/>
              <a:t> Index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queries, generate features from results to LETOR format</a:t>
            </a:r>
          </a:p>
          <a:p>
            <a:r>
              <a:rPr lang="en-US" dirty="0" smtClean="0"/>
              <a:t>Train RankLib (or other third party LTR) model</a:t>
            </a:r>
          </a:p>
          <a:p>
            <a:r>
              <a:rPr lang="en-US" dirty="0" smtClean="0"/>
              <a:t>Run re-rank query on trained model</a:t>
            </a:r>
          </a:p>
          <a:p>
            <a:r>
              <a:rPr lang="en-US" dirty="0" smtClean="0"/>
              <a:t>Merge output of re-rank with actual results from index</a:t>
            </a:r>
          </a:p>
          <a:p>
            <a:r>
              <a:rPr lang="en-US" dirty="0" smtClean="0"/>
              <a:t>See notebooks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04-ranklib/02..04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Pros: index agnostic; more freedom to add novel features</a:t>
            </a:r>
          </a:p>
          <a:p>
            <a:r>
              <a:rPr lang="en-US" dirty="0" smtClean="0"/>
              <a:t>Cons: less support from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42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1992: Idea of LTR (or Machine Learned Ranking) first proposed</a:t>
            </a:r>
          </a:p>
          <a:p>
            <a:r>
              <a:rPr lang="en-US" dirty="0" smtClean="0"/>
              <a:t>2003: Altavista (later acquired by Yahoo!) using LTR in its engine</a:t>
            </a:r>
          </a:p>
          <a:p>
            <a:r>
              <a:rPr lang="en-US" dirty="0" smtClean="0"/>
              <a:t>2005: Microsoft invents RankNet, deploys in Bing</a:t>
            </a:r>
          </a:p>
          <a:p>
            <a:r>
              <a:rPr lang="en-US" dirty="0" smtClean="0"/>
              <a:t>2008: In contrast, Google’s engine hand tuned, relies on up ~200 signals</a:t>
            </a:r>
          </a:p>
          <a:p>
            <a:r>
              <a:rPr lang="en-US" dirty="0" smtClean="0"/>
              <a:t>2009: Yandex invents and deploys MatrixNet in its engine</a:t>
            </a:r>
          </a:p>
          <a:p>
            <a:r>
              <a:rPr lang="en-US" dirty="0" smtClean="0"/>
              <a:t>2016: Google says RankBrain is #3 signal to its search engine</a:t>
            </a:r>
          </a:p>
          <a:p>
            <a:r>
              <a:rPr lang="en-US" dirty="0" smtClean="0"/>
              <a:t>2016: Bloomberg contributes LTR plugin to Solr</a:t>
            </a:r>
          </a:p>
          <a:p>
            <a:r>
              <a:rPr lang="en-US" dirty="0" smtClean="0"/>
              <a:t>2017: Open Source Connections contributes LTR plugin in Elasticsearch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Learning to Rank for Information Retrieval</a:t>
            </a:r>
            <a:r>
              <a:rPr lang="en-US" dirty="0" smtClean="0"/>
              <a:t>, by Tie-Yan Liu</a:t>
            </a:r>
            <a:r>
              <a:rPr lang="is-IS" dirty="0" smtClean="0"/>
              <a:t>.</a:t>
            </a:r>
          </a:p>
          <a:p>
            <a:r>
              <a:rPr lang="is-IS" dirty="0" smtClean="0"/>
              <a:t>Paper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is-IS" dirty="0" smtClean="0">
                <a:hlinkClick r:id="rId3"/>
              </a:rPr>
              <a:t>From RankNet to LambdaRank to LambdaMART: An Overview</a:t>
            </a:r>
            <a:r>
              <a:rPr lang="is-IS" dirty="0" smtClean="0"/>
              <a:t>, by Christopher J. C. Burges</a:t>
            </a:r>
          </a:p>
          <a:p>
            <a:r>
              <a:rPr lang="is-IS" dirty="0" smtClean="0"/>
              <a:t>Tutorials</a:t>
            </a:r>
          </a:p>
          <a:p>
            <a:pPr lvl="1"/>
            <a:r>
              <a:rPr lang="en-US" dirty="0" smtClean="0"/>
              <a:t>Solr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github.com/airalcorn2/Solr-LTR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Elasticsearch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Learning to Rank 101</a:t>
            </a:r>
            <a:r>
              <a:rPr lang="en-US" dirty="0" smtClean="0"/>
              <a:t> by Pere Urbon-Bayes, </a:t>
            </a:r>
            <a:r>
              <a:rPr lang="en-US" dirty="0" smtClean="0">
                <a:hlinkClick r:id="rId6"/>
              </a:rPr>
              <a:t>ES-LTR Demo</a:t>
            </a:r>
            <a:r>
              <a:rPr lang="en-US" dirty="0" smtClean="0"/>
              <a:t> by Doug Turnbull.</a:t>
            </a:r>
            <a:endParaRPr lang="en-US" dirty="0"/>
          </a:p>
          <a:p>
            <a:r>
              <a:rPr lang="en-US" dirty="0" smtClean="0"/>
              <a:t>Product Centric LTR Documentation</a:t>
            </a:r>
          </a:p>
          <a:p>
            <a:pPr lvl="1"/>
            <a:r>
              <a:rPr lang="en-US" dirty="0" smtClean="0">
                <a:hlinkClick r:id="rId7"/>
              </a:rPr>
              <a:t>Solr Learning To Rank Docs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Elasticsearch Learning to Rank Docs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A8AB2-FE0E-49F5-84C9-7F620D7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9672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9A99B-6034-43BC-86CA-B96F5690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79366"/>
            <a:ext cx="10515600" cy="94890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sujit.pal@elsevier.com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842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Problem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LTR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844" y="1412310"/>
            <a:ext cx="6203511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3349" y="5860991"/>
            <a:ext cx="5434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https://towardsdatascience.com/when-to-use-a-machine-learned-vs-score-based-search-ranker-aa8762cd9aa9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4319" y="1828800"/>
            <a:ext cx="39188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/>
              <a:t>Training: Build LTR model using training data (query, document, label) triples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/>
              <a:t>Label is rank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/>
              <a:t>Inference: Use model to predict label ŷ = h(x) from unseen (query, document) pairs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7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search and LTR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 </a:t>
            </a:r>
          </a:p>
          <a:p>
            <a:pPr lvl="1"/>
            <a:r>
              <a:rPr lang="en-US" dirty="0" smtClean="0"/>
              <a:t>Use text based relevance </a:t>
            </a:r>
            <a:r>
              <a:rPr lang="mr-IN" dirty="0" smtClean="0"/>
              <a:t>–</a:t>
            </a:r>
            <a:r>
              <a:rPr lang="en-US" dirty="0" smtClean="0"/>
              <a:t> TF-IDF, BM25, etc.</a:t>
            </a:r>
          </a:p>
          <a:p>
            <a:pPr lvl="1"/>
            <a:r>
              <a:rPr lang="en-US" dirty="0" smtClean="0"/>
              <a:t>Unsupervised, backed by statistical models.</a:t>
            </a:r>
          </a:p>
          <a:p>
            <a:r>
              <a:rPr lang="en-US" dirty="0" smtClean="0"/>
              <a:t>LTR </a:t>
            </a:r>
          </a:p>
          <a:p>
            <a:pPr lvl="1"/>
            <a:r>
              <a:rPr lang="en-US" dirty="0" smtClean="0"/>
              <a:t>Can support different (application specific) notions of relevance. For example:</a:t>
            </a:r>
          </a:p>
          <a:p>
            <a:pPr lvl="2"/>
            <a:r>
              <a:rPr lang="en-US" dirty="0" smtClean="0"/>
              <a:t>Recommendations </a:t>
            </a:r>
            <a:r>
              <a:rPr lang="mr-IN" dirty="0" smtClean="0"/>
              <a:t>–</a:t>
            </a:r>
            <a:r>
              <a:rPr lang="en-US" dirty="0" smtClean="0"/>
              <a:t> depends on price, geolocation or user ratings.</a:t>
            </a:r>
          </a:p>
          <a:p>
            <a:pPr lvl="2"/>
            <a:r>
              <a:rPr lang="en-US" dirty="0" smtClean="0"/>
              <a:t>Question Answering </a:t>
            </a:r>
            <a:r>
              <a:rPr lang="mr-IN" dirty="0" smtClean="0"/>
              <a:t>–</a:t>
            </a:r>
            <a:r>
              <a:rPr lang="en-US" dirty="0" smtClean="0"/>
              <a:t> best text match might not return best answer, right set of features may be hard to articulate explicitly.</a:t>
            </a:r>
          </a:p>
          <a:p>
            <a:pPr lvl="1"/>
            <a:r>
              <a:rPr lang="en-US" dirty="0" smtClean="0"/>
              <a:t>Supervised technique, needs labeled data to train.</a:t>
            </a:r>
          </a:p>
          <a:p>
            <a:pPr lvl="1"/>
            <a:r>
              <a:rPr lang="en-US" dirty="0" smtClean="0"/>
              <a:t>Just a re-ranker, search layer must return results to re-rank.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ML and LTR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solves a prediction problem (classification or regression) for a single instance at a time.</a:t>
            </a:r>
          </a:p>
          <a:p>
            <a:r>
              <a:rPr lang="en-US" dirty="0" smtClean="0"/>
              <a:t>LTR solves a ranking problem for a list of items </a:t>
            </a:r>
            <a:r>
              <a:rPr lang="mr-IN" dirty="0" smtClean="0"/>
              <a:t>–</a:t>
            </a:r>
            <a:r>
              <a:rPr lang="en-US" dirty="0" smtClean="0"/>
              <a:t> objective is to find an optimal ordering of items.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consider LTR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</a:t>
            </a:r>
            <a:r>
              <a:rPr lang="en-US" dirty="0"/>
              <a:t>many parameters to tune manually without overfitting to particular query set.</a:t>
            </a:r>
          </a:p>
          <a:p>
            <a:r>
              <a:rPr lang="en-US" dirty="0" smtClean="0"/>
              <a:t>Ranking requirements not being met with traditional text based search tools (including use of metadata fields).</a:t>
            </a:r>
          </a:p>
          <a:p>
            <a:r>
              <a:rPr lang="en-US" dirty="0" smtClean="0"/>
              <a:t>Availability of enough (implicit or explicit) good training data to train LTR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Learning to Rank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to Rank - what it is, how it's done, and what it can do for you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EFA-0701-41FF-9F6F-51AC77F1C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2288</Words>
  <Application>Microsoft Macintosh PowerPoint</Application>
  <PresentationFormat>Widescreen</PresentationFormat>
  <Paragraphs>289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Alexana</vt:lpstr>
      <vt:lpstr>Andale Mono</vt:lpstr>
      <vt:lpstr>Calibri</vt:lpstr>
      <vt:lpstr>Calibri Light</vt:lpstr>
      <vt:lpstr>Mangal</vt:lpstr>
      <vt:lpstr>Arial</vt:lpstr>
      <vt:lpstr>Office Theme</vt:lpstr>
      <vt:lpstr>Learning to Rank</vt:lpstr>
      <vt:lpstr>Outline</vt:lpstr>
      <vt:lpstr>History</vt:lpstr>
      <vt:lpstr>Problem Setup</vt:lpstr>
      <vt:lpstr>LTR Pipeline</vt:lpstr>
      <vt:lpstr>Difference between search and LTR</vt:lpstr>
      <vt:lpstr>Difference between ML and LTR</vt:lpstr>
      <vt:lpstr>Reasons to consider LTR</vt:lpstr>
      <vt:lpstr>Learning to Rank Algorithms</vt:lpstr>
      <vt:lpstr>Traditional Ranking Models</vt:lpstr>
      <vt:lpstr>Evaluation Metrics</vt:lpstr>
      <vt:lpstr>High Level Taxonomy of LTR Algorithms</vt:lpstr>
      <vt:lpstr>Pointwise Approach</vt:lpstr>
      <vt:lpstr>Pairwise Approach</vt:lpstr>
      <vt:lpstr>Listwise Approach</vt:lpstr>
      <vt:lpstr>Commonly used Algorithms</vt:lpstr>
      <vt:lpstr>Practical Considerations</vt:lpstr>
      <vt:lpstr>Acquiring labels</vt:lpstr>
      <vt:lpstr>Feature Selection</vt:lpstr>
      <vt:lpstr>Unbalanced Datasets</vt:lpstr>
      <vt:lpstr>LTR used as re-ranker</vt:lpstr>
      <vt:lpstr>LTR Algorithm Implementations</vt:lpstr>
      <vt:lpstr>LETOR Data Format</vt:lpstr>
      <vt:lpstr>Case Studies</vt:lpstr>
      <vt:lpstr>Preprocessing Data</vt:lpstr>
      <vt:lpstr>LTR with Solr</vt:lpstr>
      <vt:lpstr>LTR with Elasticsearch</vt:lpstr>
      <vt:lpstr>DIY LTR – Index Agnostic</vt:lpstr>
      <vt:lpstr>Wrapping Up</vt:lpstr>
      <vt:lpstr>Resources</vt:lpstr>
      <vt:lpstr>Thank you!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DougR</dc:creator>
  <cp:lastModifiedBy>Pal, Sujit (ELS-HBE)</cp:lastModifiedBy>
  <cp:revision>217</cp:revision>
  <cp:lastPrinted>2018-09-14T01:49:36Z</cp:lastPrinted>
  <dcterms:created xsi:type="dcterms:W3CDTF">2018-08-13T15:38:07Z</dcterms:created>
  <dcterms:modified xsi:type="dcterms:W3CDTF">2018-09-25T21:07:34Z</dcterms:modified>
</cp:coreProperties>
</file>