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7DC"/>
    <a:srgbClr val="18402A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D9B14-E718-48F6-A667-0DEDC592A9D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91164-2832-4CCC-8114-3185F51E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14B1-FF87-4185-82A2-AFF9A6BA00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2DC2-A35E-448C-A941-2BE76D3D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traffic" TargetMode="External"/><Relationship Id="rId7" Type="http://schemas.openxmlformats.org/officeDocument/2006/relationships/hyperlink" Target="https://en.wikipedia.org/wiki/Electromagnetic_spectrum" TargetMode="External"/><Relationship Id="rId2" Type="http://schemas.openxmlformats.org/officeDocument/2006/relationships/hyperlink" Target="https://en.wikipedia.org/wiki/Media_access_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us_(computing)" TargetMode="External"/><Relationship Id="rId5" Type="http://schemas.openxmlformats.org/officeDocument/2006/relationships/hyperlink" Target="https://en.wikipedia.org/wiki/Transmission_medium" TargetMode="External"/><Relationship Id="rId4" Type="http://schemas.openxmlformats.org/officeDocument/2006/relationships/hyperlink" Target="https://en.wikipedia.org/wiki/Transmission_(telecommunications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710-1779-4293-B2F4-4F4597A91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694"/>
            <a:ext cx="12191999" cy="929477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t">
            <a:normAutofit fontScale="90000"/>
          </a:bodyPr>
          <a:lstStyle/>
          <a:p>
            <a:r>
              <a:rPr lang="en-US" sz="3200" cap="all" dirty="0">
                <a:ln w="3175" cmpd="sng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 Black" panose="020B0A04020102020204" pitchFamily="34" charset="0"/>
              </a:rPr>
              <a:t>Non-persistence,1-persistence,p-persistence strategies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ED38D-39D8-4EAA-A66B-24B71EAD9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3584" y="1218764"/>
            <a:ext cx="5049624" cy="498623"/>
          </a:xfrm>
          <a:solidFill>
            <a:srgbClr val="00B050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dirty="0"/>
              <a:t>Describe CSMA 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55155835-834B-47B7-BB73-761FF75D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" y="2236573"/>
            <a:ext cx="6628291" cy="4621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8DEC3-72D7-4A49-86C2-CF176C5F2CF8}"/>
              </a:ext>
            </a:extLst>
          </p:cNvPr>
          <p:cNvSpPr txBox="1"/>
          <p:nvPr/>
        </p:nvSpPr>
        <p:spPr>
          <a:xfrm>
            <a:off x="7253416" y="3515578"/>
            <a:ext cx="4629665" cy="21236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PRESENTED BY-</a:t>
            </a:r>
          </a:p>
          <a:p>
            <a:r>
              <a:rPr lang="en-US" sz="2800" dirty="0"/>
              <a:t>       </a:t>
            </a:r>
            <a:r>
              <a:rPr lang="en-US" sz="3200" dirty="0"/>
              <a:t>ADARSHA MONDAL</a:t>
            </a:r>
          </a:p>
          <a:p>
            <a:r>
              <a:rPr lang="en-US" sz="2800" dirty="0"/>
              <a:t>      DEPT.:-CSE</a:t>
            </a:r>
          </a:p>
          <a:p>
            <a:r>
              <a:rPr lang="en-US" sz="2800" dirty="0"/>
              <a:t>      ROLL NO:-16800117062</a:t>
            </a:r>
          </a:p>
        </p:txBody>
      </p:sp>
    </p:spTree>
    <p:extLst>
      <p:ext uri="{BB962C8B-B14F-4D97-AF65-F5344CB8AC3E}">
        <p14:creationId xmlns:p14="http://schemas.microsoft.com/office/powerpoint/2010/main" val="385676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A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B27DB-F04E-483F-A43E-3260659FC488}"/>
              </a:ext>
            </a:extLst>
          </p:cNvPr>
          <p:cNvSpPr txBox="1"/>
          <p:nvPr/>
        </p:nvSpPr>
        <p:spPr>
          <a:xfrm>
            <a:off x="2360578" y="145916"/>
            <a:ext cx="7470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Non-Persistent CSMA</a:t>
            </a:r>
          </a:p>
          <a:p>
            <a:pPr algn="ctr"/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8D033-9DFE-4094-BCBD-A633D4B60C9B}"/>
              </a:ext>
            </a:extLst>
          </p:cNvPr>
          <p:cNvSpPr txBox="1"/>
          <p:nvPr/>
        </p:nvSpPr>
        <p:spPr>
          <a:xfrm>
            <a:off x="856034" y="1391055"/>
            <a:ext cx="107490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 Sense the channel</a:t>
            </a:r>
          </a:p>
          <a:p>
            <a:r>
              <a:rPr lang="en-US" sz="2800" dirty="0"/>
              <a:t>       – If busy, wait a random amount of time and sense the channel again</a:t>
            </a:r>
          </a:p>
          <a:p>
            <a:r>
              <a:rPr lang="en-US" sz="2800" dirty="0"/>
              <a:t>       – If idle, transmit a packet immediately</a:t>
            </a:r>
          </a:p>
          <a:p>
            <a:r>
              <a:rPr lang="en-US" sz="2800" dirty="0"/>
              <a:t>• If collision occurs </a:t>
            </a:r>
          </a:p>
          <a:p>
            <a:r>
              <a:rPr lang="en-US" sz="2800" dirty="0"/>
              <a:t>      – wait a random amount of time and start all over again</a:t>
            </a:r>
          </a:p>
          <a:p>
            <a:endParaRPr lang="en-US" sz="2800" dirty="0"/>
          </a:p>
          <a:p>
            <a:r>
              <a:rPr lang="en-US" sz="2800" dirty="0"/>
              <a:t>                    </a:t>
            </a:r>
            <a:r>
              <a:rPr lang="en-US" sz="3600" dirty="0"/>
              <a:t>Merits</a:t>
            </a:r>
          </a:p>
          <a:p>
            <a:r>
              <a:rPr lang="en-US" sz="2800" dirty="0"/>
              <a:t>•  Better channel utilization</a:t>
            </a:r>
          </a:p>
          <a:p>
            <a:r>
              <a:rPr lang="en-US" sz="2800" dirty="0"/>
              <a:t>•  Longer delays </a:t>
            </a:r>
          </a:p>
          <a:p>
            <a:r>
              <a:rPr lang="en-US" sz="2800" dirty="0"/>
              <a:t>•  Reduces chances of collision </a:t>
            </a:r>
          </a:p>
          <a:p>
            <a:r>
              <a:rPr lang="en-US" sz="2800" dirty="0"/>
              <a:t>•  Reduces efficiency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3361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42D24-0436-4D00-BCD8-1991F16649C7}"/>
              </a:ext>
            </a:extLst>
          </p:cNvPr>
          <p:cNvSpPr txBox="1"/>
          <p:nvPr/>
        </p:nvSpPr>
        <p:spPr>
          <a:xfrm>
            <a:off x="2206557" y="175577"/>
            <a:ext cx="743355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P-Persistent CSMA</a:t>
            </a:r>
          </a:p>
          <a:p>
            <a:pPr algn="ctr"/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4F828-E0C9-459C-ADCD-2688FF23AD93}"/>
              </a:ext>
            </a:extLst>
          </p:cNvPr>
          <p:cNvSpPr txBox="1"/>
          <p:nvPr/>
        </p:nvSpPr>
        <p:spPr>
          <a:xfrm>
            <a:off x="982494" y="1750979"/>
            <a:ext cx="1014594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•   </a:t>
            </a:r>
            <a:r>
              <a:rPr lang="en-US" sz="2800" dirty="0"/>
              <a:t>Applicable to slotted channels</a:t>
            </a:r>
          </a:p>
          <a:p>
            <a:r>
              <a:rPr lang="en-US" sz="2800" dirty="0"/>
              <a:t> •  When a station becomes ready to send, it senses the channel  </a:t>
            </a:r>
          </a:p>
          <a:p>
            <a:r>
              <a:rPr lang="en-US" sz="2800" dirty="0"/>
              <a:t>                 –  if it is idle, station transmits with a probability of p </a:t>
            </a:r>
          </a:p>
          <a:p>
            <a:r>
              <a:rPr lang="en-US" sz="2800" dirty="0"/>
              <a:t>                  –  it defers until next slot with a probability of q = 1-p </a:t>
            </a:r>
          </a:p>
          <a:p>
            <a:endParaRPr lang="en-US" sz="2800" dirty="0"/>
          </a:p>
          <a:p>
            <a:r>
              <a:rPr lang="en-US" sz="3200" dirty="0"/>
              <a:t>  • If the slot is also idle </a:t>
            </a:r>
          </a:p>
          <a:p>
            <a:r>
              <a:rPr lang="en-US" sz="3200" dirty="0"/>
              <a:t>        </a:t>
            </a:r>
            <a:r>
              <a:rPr lang="en-US" sz="2800" dirty="0"/>
              <a:t>–  either station transmits or it defers with probabilities of p &amp; q</a:t>
            </a:r>
          </a:p>
          <a:p>
            <a:endParaRPr lang="en-US" sz="3200" dirty="0"/>
          </a:p>
          <a:p>
            <a:r>
              <a:rPr lang="en-US" sz="2800" dirty="0"/>
              <a:t>  • This is repeated until either the frame has been transmitted or        another station begun transmitting </a:t>
            </a:r>
          </a:p>
          <a:p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36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E513B-AE73-478E-8ED8-2C381C8B7092}"/>
              </a:ext>
            </a:extLst>
          </p:cNvPr>
          <p:cNvSpPr txBox="1"/>
          <p:nvPr/>
        </p:nvSpPr>
        <p:spPr>
          <a:xfrm>
            <a:off x="1734531" y="1"/>
            <a:ext cx="891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Tradeoff between 1- and Non Persistent CSMA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F9F30-FC78-4056-8C72-17E30551B1A9}"/>
              </a:ext>
            </a:extLst>
          </p:cNvPr>
          <p:cNvSpPr txBox="1"/>
          <p:nvPr/>
        </p:nvSpPr>
        <p:spPr>
          <a:xfrm>
            <a:off x="857839" y="1649691"/>
            <a:ext cx="10501460" cy="40934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• </a:t>
            </a:r>
            <a:r>
              <a:rPr lang="en-US" sz="3200" dirty="0"/>
              <a:t>If only B becomes ready in the middle of A’s    transmission </a:t>
            </a:r>
          </a:p>
          <a:p>
            <a:r>
              <a:rPr lang="en-US" sz="3200" dirty="0"/>
              <a:t>                  – 1-Persistent: B succeeds as soon as A ends</a:t>
            </a:r>
          </a:p>
          <a:p>
            <a:r>
              <a:rPr lang="en-US" sz="3200" dirty="0"/>
              <a:t>                   – Non-Persistent  B may have to wait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 • If B and C become ready in the middle of A’s  transmission </a:t>
            </a:r>
          </a:p>
          <a:p>
            <a:r>
              <a:rPr lang="en-US" sz="3200" dirty="0"/>
              <a:t>                      – 1-Persistent  B and C collide</a:t>
            </a:r>
          </a:p>
          <a:p>
            <a:r>
              <a:rPr lang="en-US" sz="3200" dirty="0"/>
              <a:t>                       – Non-Persistent  B and C probably do not collide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586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87D15B-D18C-4589-A22C-8637AFC1C372}"/>
              </a:ext>
            </a:extLst>
          </p:cNvPr>
          <p:cNvSpPr txBox="1"/>
          <p:nvPr/>
        </p:nvSpPr>
        <p:spPr>
          <a:xfrm>
            <a:off x="1551964" y="209724"/>
            <a:ext cx="895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DIFFERENCE BETWEEN PERSISTENCE AND NON-PERSISTENCE STRATEGIES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99DA6-9762-4270-A819-5D7F7457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7" y="857250"/>
            <a:ext cx="8271545" cy="57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8F495-CCB5-4AC1-B96A-8175184E20C3}"/>
              </a:ext>
            </a:extLst>
          </p:cNvPr>
          <p:cNvSpPr txBox="1"/>
          <p:nvPr/>
        </p:nvSpPr>
        <p:spPr>
          <a:xfrm>
            <a:off x="2843868" y="58723"/>
            <a:ext cx="6123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CSMA efficiency</a:t>
            </a:r>
          </a:p>
          <a:p>
            <a:pPr algn="ctr"/>
            <a:endParaRPr lang="en-US" sz="48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1DBB-48B2-4856-8FA9-68E83E50552A}"/>
              </a:ext>
            </a:extLst>
          </p:cNvPr>
          <p:cNvSpPr txBox="1"/>
          <p:nvPr/>
        </p:nvSpPr>
        <p:spPr>
          <a:xfrm>
            <a:off x="1736521" y="1443717"/>
            <a:ext cx="973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 Decreases with t (prop) / t (trans)</a:t>
            </a:r>
          </a:p>
          <a:p>
            <a:r>
              <a:rPr lang="en-US" sz="3600" dirty="0"/>
              <a:t> </a:t>
            </a:r>
          </a:p>
          <a:p>
            <a:r>
              <a:rPr lang="en-US" sz="3600" dirty="0"/>
              <a:t>•  Decreases with increasing distance between nodes</a:t>
            </a:r>
          </a:p>
          <a:p>
            <a:endParaRPr lang="en-US" sz="3600" dirty="0"/>
          </a:p>
          <a:p>
            <a:r>
              <a:rPr lang="en-US" sz="3600" dirty="0"/>
              <a:t>•  So, efficiency decreases with increasing link speed R</a:t>
            </a:r>
          </a:p>
        </p:txBody>
      </p:sp>
    </p:spTree>
    <p:extLst>
      <p:ext uri="{BB962C8B-B14F-4D97-AF65-F5344CB8AC3E}">
        <p14:creationId xmlns:p14="http://schemas.microsoft.com/office/powerpoint/2010/main" val="161773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D000D-152F-4EB1-92F4-CA1916F1C2A6}"/>
              </a:ext>
            </a:extLst>
          </p:cNvPr>
          <p:cNvSpPr txBox="1"/>
          <p:nvPr/>
        </p:nvSpPr>
        <p:spPr>
          <a:xfrm>
            <a:off x="1795244" y="385894"/>
            <a:ext cx="7382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CSMA / CD : Network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8FDD8-4573-4958-B233-3F04A7F97333}"/>
              </a:ext>
            </a:extLst>
          </p:cNvPr>
          <p:cNvSpPr txBox="1"/>
          <p:nvPr/>
        </p:nvSpPr>
        <p:spPr>
          <a:xfrm>
            <a:off x="612396" y="1359017"/>
            <a:ext cx="94627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CSMA / CD : Network components</a:t>
            </a:r>
          </a:p>
          <a:p>
            <a:r>
              <a:rPr lang="en-US" sz="3200" dirty="0"/>
              <a:t>• Medium  (coax, </a:t>
            </a:r>
            <a:r>
              <a:rPr lang="en-US" sz="3200" dirty="0" err="1"/>
              <a:t>tp</a:t>
            </a:r>
            <a:r>
              <a:rPr lang="en-US" sz="3200" dirty="0"/>
              <a:t>, fiber) </a:t>
            </a:r>
          </a:p>
          <a:p>
            <a:r>
              <a:rPr lang="en-US" sz="3200" dirty="0"/>
              <a:t>• Transceivers </a:t>
            </a:r>
          </a:p>
          <a:p>
            <a:r>
              <a:rPr lang="en-US" sz="3200" dirty="0"/>
              <a:t>• AUI cable (drop cable; station to coax) </a:t>
            </a:r>
          </a:p>
          <a:p>
            <a:r>
              <a:rPr lang="en-US" sz="3200" dirty="0"/>
              <a:t>• NIC (network interface card -MAC protocol logic)</a:t>
            </a:r>
          </a:p>
          <a:p>
            <a:r>
              <a:rPr lang="en-US" sz="3200" dirty="0"/>
              <a:t> • Repeaters (needed to extend coax) </a:t>
            </a:r>
          </a:p>
          <a:p>
            <a:r>
              <a:rPr lang="en-US" sz="3200" dirty="0"/>
              <a:t>• Test equipment </a:t>
            </a:r>
          </a:p>
          <a:p>
            <a:r>
              <a:rPr lang="en-US" sz="3200" dirty="0"/>
              <a:t>• Hub (multipart repeater) : for star configuration </a:t>
            </a:r>
          </a:p>
          <a:p>
            <a:r>
              <a:rPr lang="en-US" sz="3200" dirty="0"/>
              <a:t>• Bridges (to connect to other LANs) </a:t>
            </a:r>
          </a:p>
        </p:txBody>
      </p:sp>
    </p:spTree>
    <p:extLst>
      <p:ext uri="{BB962C8B-B14F-4D97-AF65-F5344CB8AC3E}">
        <p14:creationId xmlns:p14="http://schemas.microsoft.com/office/powerpoint/2010/main" val="392113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0D4A7-90CB-44E9-9F59-9A2C86F80E90}"/>
              </a:ext>
            </a:extLst>
          </p:cNvPr>
          <p:cNvSpPr txBox="1"/>
          <p:nvPr/>
        </p:nvSpPr>
        <p:spPr>
          <a:xfrm>
            <a:off x="1459684" y="75501"/>
            <a:ext cx="8447713" cy="72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u="sng" dirty="0"/>
              <a:t>CSMA / CD  : </a:t>
            </a:r>
            <a:r>
              <a:rPr lang="es-ES" sz="4000" u="sng" dirty="0" err="1"/>
              <a:t>Topologies</a:t>
            </a:r>
            <a:r>
              <a:rPr lang="es-ES" sz="4000" u="sng" dirty="0"/>
              <a:t>, media , etc. </a:t>
            </a:r>
            <a:endParaRPr lang="en-US" sz="4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8F371-2A56-4EAA-BE0C-55BD39931748}"/>
              </a:ext>
            </a:extLst>
          </p:cNvPr>
          <p:cNvSpPr txBox="1"/>
          <p:nvPr/>
        </p:nvSpPr>
        <p:spPr>
          <a:xfrm>
            <a:off x="1208015" y="1090569"/>
            <a:ext cx="86993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media </a:t>
            </a:r>
          </a:p>
          <a:p>
            <a:r>
              <a:rPr lang="en-US" sz="3200" dirty="0"/>
              <a:t>     </a:t>
            </a:r>
            <a:r>
              <a:rPr lang="en-US" sz="2800" dirty="0"/>
              <a:t>– coaxial cable </a:t>
            </a:r>
          </a:p>
          <a:p>
            <a:r>
              <a:rPr lang="en-US" sz="2800" dirty="0"/>
              <a:t>     – twisted pair  </a:t>
            </a:r>
          </a:p>
          <a:p>
            <a:r>
              <a:rPr lang="en-US" sz="2800" dirty="0"/>
              <a:t>     – fiber (less common)</a:t>
            </a:r>
          </a:p>
          <a:p>
            <a:r>
              <a:rPr lang="en-US" sz="3200" dirty="0"/>
              <a:t>• topologies </a:t>
            </a:r>
          </a:p>
          <a:p>
            <a:r>
              <a:rPr lang="en-US" sz="2800" dirty="0"/>
              <a:t>      – bus </a:t>
            </a:r>
          </a:p>
          <a:p>
            <a:r>
              <a:rPr lang="en-US" sz="2800" dirty="0"/>
              <a:t>      - original design; widespread for many years  </a:t>
            </a:r>
          </a:p>
          <a:p>
            <a:r>
              <a:rPr lang="en-US" sz="2800" dirty="0"/>
              <a:t>      – star with hub  in middle; now becoming common</a:t>
            </a:r>
          </a:p>
          <a:p>
            <a:r>
              <a:rPr lang="en-US" sz="3200" dirty="0"/>
              <a:t>• data rates </a:t>
            </a:r>
          </a:p>
          <a:p>
            <a:r>
              <a:rPr lang="en-US" sz="2800" dirty="0"/>
              <a:t>      – 10 Mbps</a:t>
            </a:r>
          </a:p>
          <a:p>
            <a:r>
              <a:rPr lang="en-US" sz="2800" dirty="0"/>
              <a:t>      – 100 Mbps </a:t>
            </a:r>
          </a:p>
          <a:p>
            <a:r>
              <a:rPr lang="en-US" sz="2800" dirty="0"/>
              <a:t>     – Gbps on the way 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17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EA6B0-55AB-4517-A2D9-A3171EFBB996}"/>
              </a:ext>
            </a:extLst>
          </p:cNvPr>
          <p:cNvSpPr txBox="1"/>
          <p:nvPr/>
        </p:nvSpPr>
        <p:spPr>
          <a:xfrm>
            <a:off x="2499919" y="109057"/>
            <a:ext cx="5612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CSMA  / CD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28364-EE97-4294-AF43-9C9D53FA0E17}"/>
              </a:ext>
            </a:extLst>
          </p:cNvPr>
          <p:cNvSpPr txBox="1"/>
          <p:nvPr/>
        </p:nvSpPr>
        <p:spPr>
          <a:xfrm>
            <a:off x="1031846" y="1317072"/>
            <a:ext cx="875810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Sending nodes are able to detect collisions while    transmitting </a:t>
            </a:r>
          </a:p>
          <a:p>
            <a:r>
              <a:rPr lang="en-US" sz="3600" dirty="0"/>
              <a:t>       </a:t>
            </a:r>
            <a:r>
              <a:rPr lang="en-US" sz="2800" dirty="0"/>
              <a:t>•  If medium is idle , transmits</a:t>
            </a:r>
          </a:p>
          <a:p>
            <a:endParaRPr lang="en-US" sz="2800" dirty="0"/>
          </a:p>
          <a:p>
            <a:r>
              <a:rPr lang="en-US" sz="2800" dirty="0"/>
              <a:t>         •  If busy, listens for idle then transmits</a:t>
            </a:r>
          </a:p>
          <a:p>
            <a:endParaRPr lang="en-US" sz="2800" dirty="0"/>
          </a:p>
          <a:p>
            <a:r>
              <a:rPr lang="en-US" sz="2800" dirty="0"/>
              <a:t>         •  While transmitting  node continues to listen to see </a:t>
            </a:r>
          </a:p>
          <a:p>
            <a:r>
              <a:rPr lang="en-US" sz="2800" dirty="0"/>
              <a:t>            if a collision has </a:t>
            </a:r>
            <a:r>
              <a:rPr lang="en-US" sz="2800" dirty="0" err="1"/>
              <a:t>occoured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       • If collision detected stops transmission, generates  a</a:t>
            </a:r>
          </a:p>
          <a:p>
            <a:r>
              <a:rPr lang="en-US" sz="2800" dirty="0"/>
              <a:t>           jamming signal on the bus to indicate all nodes </a:t>
            </a:r>
          </a:p>
          <a:p>
            <a:r>
              <a:rPr lang="en-US" sz="2800" dirty="0"/>
              <a:t>           about</a:t>
            </a:r>
          </a:p>
          <a:p>
            <a:r>
              <a:rPr lang="en-US" sz="2800" dirty="0"/>
              <a:t>      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89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2515C-7D17-4CA1-9FB9-356546058914}"/>
              </a:ext>
            </a:extLst>
          </p:cNvPr>
          <p:cNvSpPr txBox="1"/>
          <p:nvPr/>
        </p:nvSpPr>
        <p:spPr>
          <a:xfrm>
            <a:off x="3028426" y="872455"/>
            <a:ext cx="5796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CSMA/CD Protocol</a:t>
            </a:r>
          </a:p>
          <a:p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FB680-728B-4B44-9500-E147670F41F7}"/>
              </a:ext>
            </a:extLst>
          </p:cNvPr>
          <p:cNvSpPr txBox="1"/>
          <p:nvPr/>
        </p:nvSpPr>
        <p:spPr>
          <a:xfrm>
            <a:off x="1132513" y="2017553"/>
            <a:ext cx="8288323" cy="432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96A6C6-E404-46B1-A733-4E2D5F943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49" y="2099082"/>
            <a:ext cx="8096250" cy="4029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A0D3A-F04C-4527-9497-2DDDEBE78B6C}"/>
              </a:ext>
            </a:extLst>
          </p:cNvPr>
          <p:cNvSpPr txBox="1"/>
          <p:nvPr/>
        </p:nvSpPr>
        <p:spPr>
          <a:xfrm>
            <a:off x="1375794" y="6238940"/>
            <a:ext cx="794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TIMING DIAGRAM OS CSMA/CD PROTOCOL</a:t>
            </a:r>
          </a:p>
        </p:txBody>
      </p:sp>
    </p:spTree>
    <p:extLst>
      <p:ext uri="{BB962C8B-B14F-4D97-AF65-F5344CB8AC3E}">
        <p14:creationId xmlns:p14="http://schemas.microsoft.com/office/powerpoint/2010/main" val="379177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E88F1-48C9-4A70-B721-A9BC015B2552}"/>
              </a:ext>
            </a:extLst>
          </p:cNvPr>
          <p:cNvSpPr txBox="1"/>
          <p:nvPr/>
        </p:nvSpPr>
        <p:spPr>
          <a:xfrm>
            <a:off x="2978091" y="100667"/>
            <a:ext cx="5192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CSMA/CD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17EE2-93A4-4B01-A7AA-8A10986A98D9}"/>
              </a:ext>
            </a:extLst>
          </p:cNvPr>
          <p:cNvSpPr txBox="1"/>
          <p:nvPr/>
        </p:nvSpPr>
        <p:spPr>
          <a:xfrm>
            <a:off x="1199629" y="1056008"/>
            <a:ext cx="827993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• All hosts transmit &amp; receive on one channel</a:t>
            </a:r>
          </a:p>
          <a:p>
            <a:r>
              <a:rPr lang="en-US" sz="3200" dirty="0"/>
              <a:t> • Packets are of variable size </a:t>
            </a:r>
          </a:p>
          <a:p>
            <a:r>
              <a:rPr lang="en-US" sz="3200" dirty="0"/>
              <a:t> • When a host has a packet to transmit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      1. Carrier Sense: Check that the line is idle    before     transmitting </a:t>
            </a:r>
          </a:p>
          <a:p>
            <a:endParaRPr lang="en-US" sz="3200" dirty="0"/>
          </a:p>
          <a:p>
            <a:r>
              <a:rPr lang="en-US" sz="3200" dirty="0"/>
              <a:t>       2. Collision Detection: Detect collision as soon as possible If a collision is detected, stop transmitting; wait a random time, sense the channel again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00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7C6F-06E6-4925-9B7E-90BF1822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60" y="233149"/>
            <a:ext cx="10382839" cy="982909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i="1" dirty="0"/>
              <a:t>                           </a:t>
            </a:r>
            <a:r>
              <a:rPr lang="en-US" sz="5400" i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FDBD-0243-40F0-96FA-73EB149C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60" y="1816198"/>
            <a:ext cx="10382839" cy="435133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lvl="1"/>
            <a:r>
              <a:rPr lang="en-US" dirty="0"/>
              <a:t>   </a:t>
            </a:r>
            <a:r>
              <a:rPr lang="en-US" sz="3200" dirty="0"/>
              <a:t>INTRODUCTION</a:t>
            </a:r>
          </a:p>
          <a:p>
            <a:pPr lvl="1"/>
            <a:r>
              <a:rPr lang="en-US" sz="3200" dirty="0"/>
              <a:t>  WHAT IS CSMA</a:t>
            </a:r>
          </a:p>
          <a:p>
            <a:pPr lvl="1"/>
            <a:r>
              <a:rPr lang="en-US" sz="3600" dirty="0"/>
              <a:t>  </a:t>
            </a:r>
            <a:r>
              <a:rPr lang="en-US" sz="3200" dirty="0"/>
              <a:t>ASSUMPTIONS OF CSMA NETWORKS</a:t>
            </a:r>
          </a:p>
          <a:p>
            <a:pPr lvl="1"/>
            <a:r>
              <a:rPr lang="en-US" sz="3200" dirty="0"/>
              <a:t> TYPES OF CSMA PROTOCOL</a:t>
            </a:r>
          </a:p>
          <a:p>
            <a:pPr lvl="1"/>
            <a:r>
              <a:rPr lang="en-US" sz="3200" dirty="0"/>
              <a:t> 1-PERSITENCE CSMA</a:t>
            </a:r>
          </a:p>
          <a:p>
            <a:pPr lvl="1"/>
            <a:r>
              <a:rPr lang="en-US" sz="3200" dirty="0"/>
              <a:t>NON-PERSISTENCE CSMA</a:t>
            </a:r>
          </a:p>
          <a:p>
            <a:pPr lvl="1"/>
            <a:r>
              <a:rPr lang="en-US" sz="3200" dirty="0"/>
              <a:t>P-PERSISTENCE CSMA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7977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46DC0-A294-411D-A5D2-BC168B126130}"/>
              </a:ext>
            </a:extLst>
          </p:cNvPr>
          <p:cNvSpPr txBox="1"/>
          <p:nvPr/>
        </p:nvSpPr>
        <p:spPr>
          <a:xfrm>
            <a:off x="2189527" y="654341"/>
            <a:ext cx="650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  </a:t>
            </a:r>
            <a:r>
              <a:rPr lang="en-US" sz="4800" u="sng" dirty="0"/>
              <a:t>CONCLUTION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06F0D-0DF5-4BC2-A802-B034299F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30" y="2050501"/>
            <a:ext cx="8468132" cy="41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F1C9-D2B3-4ABB-B362-5203F1EB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530" y="404631"/>
            <a:ext cx="4907559" cy="56163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FF5B-AA18-4AB8-A4F4-7E29CB5C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16075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Tradeoff between 1- and Non Persistent CSMA</a:t>
            </a:r>
          </a:p>
          <a:p>
            <a:r>
              <a:rPr lang="en-US" u="sng" dirty="0"/>
              <a:t>DIFFERENCE BETWEEN PERSISTENCE AND NON-PERSISTENCE STRATEGIES</a:t>
            </a:r>
          </a:p>
          <a:p>
            <a:r>
              <a:rPr lang="en-US" u="sng" dirty="0"/>
              <a:t>CSMA EFFICIENCY</a:t>
            </a:r>
          </a:p>
          <a:p>
            <a:r>
              <a:rPr lang="en-US" u="sng" dirty="0"/>
              <a:t>CSMA / CD : Network components</a:t>
            </a:r>
          </a:p>
          <a:p>
            <a:r>
              <a:rPr lang="es-ES" u="sng" dirty="0"/>
              <a:t>CSMA / CD  : </a:t>
            </a:r>
            <a:r>
              <a:rPr lang="es-ES" u="sng" dirty="0" err="1"/>
              <a:t>Topologies</a:t>
            </a:r>
            <a:r>
              <a:rPr lang="es-ES" u="sng" dirty="0"/>
              <a:t>, media , etc.</a:t>
            </a:r>
          </a:p>
          <a:p>
            <a:r>
              <a:rPr lang="es-ES" u="sng" dirty="0"/>
              <a:t>CSMA/CD</a:t>
            </a:r>
          </a:p>
          <a:p>
            <a:r>
              <a:rPr lang="es-ES" u="sng" dirty="0"/>
              <a:t>CSMA PROTOCOL DIAGRAM AND DESCRIPTION</a:t>
            </a:r>
          </a:p>
          <a:p>
            <a:r>
              <a:rPr lang="es-ES" u="sng" dirty="0"/>
              <a:t>CONCLUTION</a:t>
            </a:r>
          </a:p>
          <a:p>
            <a:endParaRPr lang="es-E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6319-DDC3-4577-9B6D-8684EE04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57" y="172995"/>
            <a:ext cx="6573794" cy="1136821"/>
          </a:xfrm>
        </p:spPr>
        <p:txBody>
          <a:bodyPr>
            <a:normAutofit/>
          </a:bodyPr>
          <a:lstStyle/>
          <a:p>
            <a:r>
              <a:rPr lang="en-US" sz="6000" dirty="0"/>
              <a:t>    </a:t>
            </a:r>
            <a:r>
              <a:rPr lang="en-US" sz="60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0BD4-5BAF-4FC0-B39E-F80C3B09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0"/>
            <a:ext cx="10515600" cy="497977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sz="3600" dirty="0"/>
              <a:t> The Internet has made large amount of information available to the average computer user at home, in Business and Education. </a:t>
            </a:r>
          </a:p>
          <a:p>
            <a:r>
              <a:rPr lang="en-US" sz="3600" dirty="0"/>
              <a:t> For many </a:t>
            </a:r>
            <a:r>
              <a:rPr lang="en-US" sz="3600" dirty="0" err="1"/>
              <a:t>people,having</a:t>
            </a:r>
            <a:r>
              <a:rPr lang="en-US" sz="3600" dirty="0"/>
              <a:t> access to this information is no longer just an advantage, it is essential.</a:t>
            </a:r>
            <a:r>
              <a:rPr lang="en-US" dirty="0"/>
              <a:t> </a:t>
            </a:r>
          </a:p>
          <a:p>
            <a:r>
              <a:rPr lang="en-US" b="1" dirty="0"/>
              <a:t>Carrier-sense multiple access</a:t>
            </a:r>
            <a:r>
              <a:rPr lang="en-US" dirty="0"/>
              <a:t> (</a:t>
            </a:r>
            <a:r>
              <a:rPr lang="en-US" b="1" dirty="0"/>
              <a:t>CSMA</a:t>
            </a:r>
            <a:r>
              <a:rPr lang="en-US" dirty="0"/>
              <a:t>) is a </a:t>
            </a:r>
            <a:r>
              <a:rPr lang="en-US" dirty="0">
                <a:hlinkClick r:id="rId2" tooltip="Media access control"/>
              </a:rPr>
              <a:t>media access control</a:t>
            </a:r>
            <a:r>
              <a:rPr lang="en-US" dirty="0"/>
              <a:t> (MAC) protocol in which a node verifies the absence of other </a:t>
            </a:r>
            <a:r>
              <a:rPr lang="en-US" dirty="0">
                <a:hlinkClick r:id="rId3" tooltip="Network traffic"/>
              </a:rPr>
              <a:t>traffic</a:t>
            </a:r>
            <a:r>
              <a:rPr lang="en-US" dirty="0"/>
              <a:t> before </a:t>
            </a:r>
            <a:r>
              <a:rPr lang="en-US" dirty="0">
                <a:hlinkClick r:id="rId4" tooltip="Transmission (telecommunications)"/>
              </a:rPr>
              <a:t>transmitting</a:t>
            </a:r>
            <a:r>
              <a:rPr lang="en-US" dirty="0"/>
              <a:t> on a shared </a:t>
            </a:r>
            <a:r>
              <a:rPr lang="en-US" dirty="0">
                <a:hlinkClick r:id="rId5" tooltip="Transmission medium"/>
              </a:rPr>
              <a:t>transmission medium</a:t>
            </a:r>
            <a:r>
              <a:rPr lang="en-US" dirty="0"/>
              <a:t>, such as an </a:t>
            </a:r>
            <a:r>
              <a:rPr lang="en-US" dirty="0">
                <a:hlinkClick r:id="rId6" tooltip="Bus (computing)"/>
              </a:rPr>
              <a:t>electrical bus</a:t>
            </a:r>
            <a:r>
              <a:rPr lang="en-US" dirty="0"/>
              <a:t> or a band of the </a:t>
            </a:r>
            <a:r>
              <a:rPr lang="en-US" dirty="0">
                <a:hlinkClick r:id="rId7" tooltip="Electromagnetic spectrum"/>
              </a:rPr>
              <a:t>electromagnetic spectrum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05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C0A-D539-4B65-9420-8589A1E3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259" y="0"/>
            <a:ext cx="9523379" cy="982494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u="sng" dirty="0"/>
              <a:t> </a:t>
            </a:r>
            <a:r>
              <a:rPr lang="en-US" u="sng" dirty="0"/>
              <a:t>CSMA(Carrier Sense Multiple Access)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356E6C-4385-4F9E-B4B4-E8D39F4558E3}"/>
              </a:ext>
            </a:extLst>
          </p:cNvPr>
          <p:cNvSpPr/>
          <p:nvPr/>
        </p:nvSpPr>
        <p:spPr>
          <a:xfrm>
            <a:off x="622571" y="1274324"/>
            <a:ext cx="11293812" cy="50778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CSMA:  Its concept is simply listen before talk (LBT) </a:t>
            </a:r>
          </a:p>
          <a:p>
            <a:r>
              <a:rPr lang="en-US" sz="3600" dirty="0"/>
              <a:t>•If channel is sensed idle : transmit entire frame </a:t>
            </a:r>
          </a:p>
          <a:p>
            <a:r>
              <a:rPr lang="en-US" sz="3600" dirty="0"/>
              <a:t>• If channel is sensed busy : defer transmission</a:t>
            </a:r>
          </a:p>
          <a:p>
            <a:r>
              <a:rPr lang="en-US" sz="3600" dirty="0"/>
              <a:t>• We could achieve better throughput if we could listen to the channel before transmitting a packet </a:t>
            </a:r>
          </a:p>
          <a:p>
            <a:r>
              <a:rPr lang="en-US" sz="3600" dirty="0"/>
              <a:t>• This way, we would stop avoidable collisions </a:t>
            </a:r>
          </a:p>
          <a:p>
            <a:r>
              <a:rPr lang="en-US" sz="3600" dirty="0"/>
              <a:t>• To do this, we need CSMA protocols</a:t>
            </a:r>
          </a:p>
        </p:txBody>
      </p:sp>
    </p:spTree>
    <p:extLst>
      <p:ext uri="{BB962C8B-B14F-4D97-AF65-F5344CB8AC3E}">
        <p14:creationId xmlns:p14="http://schemas.microsoft.com/office/powerpoint/2010/main" val="222896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88DD-9679-49D0-B5D6-11D05608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2" y="223737"/>
            <a:ext cx="11138170" cy="110895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900" dirty="0"/>
              <a:t>           </a:t>
            </a:r>
            <a:r>
              <a:rPr lang="en-US" sz="5300" u="sng" dirty="0"/>
              <a:t>Assumptions with CSMA Networks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E18CA-74E3-489A-956B-06704A717F5F}"/>
              </a:ext>
            </a:extLst>
          </p:cNvPr>
          <p:cNvSpPr txBox="1"/>
          <p:nvPr/>
        </p:nvSpPr>
        <p:spPr>
          <a:xfrm>
            <a:off x="700392" y="1994170"/>
            <a:ext cx="11138170" cy="37856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• Constant length packets </a:t>
            </a:r>
          </a:p>
          <a:p>
            <a:r>
              <a:rPr lang="en-US" sz="4000" dirty="0"/>
              <a:t>• No errors, except those caused by collisions </a:t>
            </a:r>
          </a:p>
          <a:p>
            <a:r>
              <a:rPr lang="en-US" sz="4000" dirty="0"/>
              <a:t>• No capture effect </a:t>
            </a:r>
          </a:p>
          <a:p>
            <a:r>
              <a:rPr lang="en-US" sz="4000" dirty="0"/>
              <a:t>• Each host can sense the transmissions of all other hosts • The propagation delay is small compared to the transmission time</a:t>
            </a:r>
          </a:p>
        </p:txBody>
      </p:sp>
    </p:spTree>
    <p:extLst>
      <p:ext uri="{BB962C8B-B14F-4D97-AF65-F5344CB8AC3E}">
        <p14:creationId xmlns:p14="http://schemas.microsoft.com/office/powerpoint/2010/main" val="424148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6A80-D476-4884-A224-18A5DDF5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36" y="369652"/>
            <a:ext cx="10223770" cy="1459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TYPES OF CSMA PROTOCOL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0C5F6-2F80-4084-9767-2844C3BF1396}"/>
              </a:ext>
            </a:extLst>
          </p:cNvPr>
          <p:cNvSpPr txBox="1"/>
          <p:nvPr/>
        </p:nvSpPr>
        <p:spPr>
          <a:xfrm>
            <a:off x="791182" y="1653862"/>
            <a:ext cx="11400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There are several types of CSMA protocols</a:t>
            </a:r>
          </a:p>
          <a:p>
            <a:endParaRPr lang="en-US" sz="3600" dirty="0"/>
          </a:p>
          <a:p>
            <a:r>
              <a:rPr lang="en-US" sz="3600" dirty="0"/>
              <a:t>			– 1-Persistent CSMA</a:t>
            </a:r>
          </a:p>
          <a:p>
            <a:endParaRPr lang="en-US" sz="3600" dirty="0"/>
          </a:p>
          <a:p>
            <a:r>
              <a:rPr lang="en-US" sz="3600" dirty="0"/>
              <a:t>			– Non-Persistent CSMA</a:t>
            </a:r>
          </a:p>
          <a:p>
            <a:endParaRPr lang="en-US" sz="3600" dirty="0"/>
          </a:p>
          <a:p>
            <a:r>
              <a:rPr lang="en-US" sz="3600" dirty="0"/>
              <a:t>			– P-Persistent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5481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9867-9B7A-4101-A8FC-8CDE097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/>
              <a:t>1-Persistent CSMA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258-D77F-4F4B-AFF3-1EDE4048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3" y="1566153"/>
            <a:ext cx="10357525" cy="467900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• Sense the channel </a:t>
            </a:r>
          </a:p>
          <a:p>
            <a:pPr marL="0" indent="0">
              <a:buNone/>
            </a:pPr>
            <a:r>
              <a:rPr lang="en-US" dirty="0"/>
              <a:t>                   –  If busy, keep listening to the channel and transmit    immediately    when the channel becomes idle </a:t>
            </a:r>
          </a:p>
          <a:p>
            <a:pPr marL="0" indent="0">
              <a:buNone/>
            </a:pPr>
            <a:r>
              <a:rPr lang="en-US" dirty="0"/>
              <a:t>                 –  If idle, transmit a packet immediately</a:t>
            </a:r>
          </a:p>
          <a:p>
            <a:r>
              <a:rPr lang="en-US" sz="4000" dirty="0"/>
              <a:t> </a:t>
            </a:r>
            <a:r>
              <a:rPr lang="en-US" sz="3600" dirty="0"/>
              <a:t>If collision occurs</a:t>
            </a:r>
          </a:p>
          <a:p>
            <a:pPr marL="0" indent="0">
              <a:buNone/>
            </a:pPr>
            <a:r>
              <a:rPr lang="en-US" dirty="0"/>
              <a:t>                  –  Wait a random amount of time and start over again</a:t>
            </a:r>
          </a:p>
          <a:p>
            <a:pPr marL="0" indent="0">
              <a:buNone/>
            </a:pPr>
            <a:r>
              <a:rPr lang="en-US" dirty="0"/>
              <a:t> This protocol is called 1-persistent because the host transmits with a    probability of 1 whenever it finds the channel idle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481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3F4152-CD11-4BCD-A7E4-ABAA13344636}"/>
              </a:ext>
            </a:extLst>
          </p:cNvPr>
          <p:cNvSpPr txBox="1"/>
          <p:nvPr/>
        </p:nvSpPr>
        <p:spPr>
          <a:xfrm>
            <a:off x="2568101" y="204281"/>
            <a:ext cx="714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1-Persistent CSMA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2EB07-14DA-4F2E-B9C5-84DE61461960}"/>
              </a:ext>
            </a:extLst>
          </p:cNvPr>
          <p:cNvSpPr txBox="1"/>
          <p:nvPr/>
        </p:nvSpPr>
        <p:spPr>
          <a:xfrm>
            <a:off x="1206230" y="1923686"/>
            <a:ext cx="103469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No longer propagation delay</a:t>
            </a:r>
          </a:p>
          <a:p>
            <a:r>
              <a:rPr lang="en-US" sz="3200" dirty="0"/>
              <a:t>•  Even if prop. delay is zero, there will be collisions </a:t>
            </a:r>
          </a:p>
          <a:p>
            <a:r>
              <a:rPr lang="en-US" sz="3200" dirty="0"/>
              <a:t>    EXAMPLE </a:t>
            </a:r>
          </a:p>
          <a:p>
            <a:r>
              <a:rPr lang="en-US" sz="3200" dirty="0"/>
              <a:t>     </a:t>
            </a:r>
            <a:r>
              <a:rPr lang="en-US" sz="2800" dirty="0"/>
              <a:t>- If stations B and C become ready in the middle of A’s   transmission, B and C will wait until the end of A’s   transmission and then both will begin transmitted   simultaneously, resulting in a collision</a:t>
            </a:r>
          </a:p>
          <a:p>
            <a:r>
              <a:rPr lang="en-US" sz="2800" dirty="0"/>
              <a:t> - If B and C were not so greedy, there would be fewer collisions</a:t>
            </a:r>
          </a:p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4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938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Non-persistence,1-persistence,p-persistence strategies</vt:lpstr>
      <vt:lpstr>                           CONTENT</vt:lpstr>
      <vt:lpstr>CONTENT</vt:lpstr>
      <vt:lpstr>    INTRODUCTION</vt:lpstr>
      <vt:lpstr> CSMA(Carrier Sense Multiple Access)</vt:lpstr>
      <vt:lpstr>           Assumptions with CSMA Networks </vt:lpstr>
      <vt:lpstr>TYPES OF CSMA PROTOCOL </vt:lpstr>
      <vt:lpstr>1-Persistent CSMA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Non-persistence,1-persistence,p-persistence strategies</dc:title>
  <dc:creator>Adarsha Mondal</dc:creator>
  <cp:lastModifiedBy>Adarsha Mondal</cp:lastModifiedBy>
  <cp:revision>1</cp:revision>
  <dcterms:created xsi:type="dcterms:W3CDTF">2020-05-03T16:50:38Z</dcterms:created>
  <dcterms:modified xsi:type="dcterms:W3CDTF">2020-05-07T11:14:52Z</dcterms:modified>
</cp:coreProperties>
</file>