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jpeg"/>
  <Override PartName="/ppt/media/image10.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61" r:id="rId5"/>
    <p:sldId id="260" r:id="rId6"/>
    <p:sldId id="264" r:id="rId7"/>
    <p:sldId id="268" r:id="rId8"/>
    <p:sldId id="270" r:id="rId9"/>
    <p:sldId id="269"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61130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C9BEB-B9B3-4E8B-93C7-9A2844B7ED1B}"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52031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080870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3611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186139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3144449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3137925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4102546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144305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21645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27898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C9BEB-B9B3-4E8B-93C7-9A2844B7ED1B}"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381588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C9BEB-B9B3-4E8B-93C7-9A2844B7ED1B}"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53906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266640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68074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C6C9BEB-B9B3-4E8B-93C7-9A2844B7ED1B}" type="datetimeFigureOut">
              <a:rPr lang="en-IN" smtClean="0"/>
              <a:t>06-05-2020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356049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C9BEB-B9B3-4E8B-93C7-9A2844B7ED1B}"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BBA599-7FD9-41B1-8362-2F42A69A634E}" type="slidenum">
              <a:rPr lang="en-IN" smtClean="0"/>
              <a:t>‹#›</a:t>
            </a:fld>
            <a:endParaRPr lang="en-IN"/>
          </a:p>
        </p:txBody>
      </p:sp>
    </p:spTree>
    <p:extLst>
      <p:ext uri="{BB962C8B-B14F-4D97-AF65-F5344CB8AC3E}">
        <p14:creationId xmlns:p14="http://schemas.microsoft.com/office/powerpoint/2010/main" val="427417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6C9BEB-B9B3-4E8B-93C7-9A2844B7ED1B}" type="datetimeFigureOut">
              <a:rPr lang="en-IN" smtClean="0"/>
              <a:t>06-05-2020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BBA599-7FD9-41B1-8362-2F42A69A634E}" type="slidenum">
              <a:rPr lang="en-IN" smtClean="0"/>
              <a:t>‹#›</a:t>
            </a:fld>
            <a:endParaRPr lang="en-IN"/>
          </a:p>
        </p:txBody>
      </p:sp>
    </p:spTree>
    <p:extLst>
      <p:ext uri="{BB962C8B-B14F-4D97-AF65-F5344CB8AC3E}">
        <p14:creationId xmlns:p14="http://schemas.microsoft.com/office/powerpoint/2010/main" val="32871266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76A7-C2D0-49E4-A2D1-9C63FB0C66A2}"/>
              </a:ext>
            </a:extLst>
          </p:cNvPr>
          <p:cNvSpPr>
            <a:spLocks noGrp="1"/>
          </p:cNvSpPr>
          <p:nvPr>
            <p:ph type="ctrTitle"/>
          </p:nvPr>
        </p:nvSpPr>
        <p:spPr>
          <a:xfrm>
            <a:off x="3343922" y="816744"/>
            <a:ext cx="4805779" cy="577049"/>
          </a:xfrm>
        </p:spPr>
        <p:txBody>
          <a:bodyPr>
            <a:noAutofit/>
          </a:bodyPr>
          <a:lstStyle/>
          <a:p>
            <a:r>
              <a:rPr lang="en-US" sz="6600" u="sng" dirty="0">
                <a:solidFill>
                  <a:schemeClr val="accent2"/>
                </a:solidFill>
                <a:highlight>
                  <a:srgbClr val="00FFFF"/>
                </a:highlight>
                <a:latin typeface="Arial Black" panose="020B0A04020102020204" pitchFamily="34" charset="0"/>
              </a:rPr>
              <a:t>ALOHA</a:t>
            </a:r>
            <a:endParaRPr lang="en-IN" sz="6600" u="sng" dirty="0">
              <a:solidFill>
                <a:schemeClr val="accent2"/>
              </a:solidFill>
              <a:highlight>
                <a:srgbClr val="00FFFF"/>
              </a:highlight>
              <a:latin typeface="Arial Black" panose="020B0A04020102020204" pitchFamily="34" charset="0"/>
            </a:endParaRPr>
          </a:p>
        </p:txBody>
      </p:sp>
      <p:pic>
        <p:nvPicPr>
          <p:cNvPr id="5" name="Image39">
            <a:extLst>
              <a:ext uri="{FF2B5EF4-FFF2-40B4-BE49-F238E27FC236}">
                <a16:creationId xmlns:a16="http://schemas.microsoft.com/office/drawing/2014/main" id="{92EBF490-B113-4227-A537-41711A1EF9E3}"/>
              </a:ext>
            </a:extLst>
          </p:cNvPr>
          <p:cNvPicPr>
            <a:picLocks noChangeAspect="1"/>
          </p:cNvPicPr>
          <p:nvPr/>
        </p:nvPicPr>
        <p:blipFill>
          <a:blip r:embed="rId2"/>
          <a:stretch>
            <a:fillRect/>
          </a:stretch>
        </p:blipFill>
        <p:spPr>
          <a:xfrm>
            <a:off x="2295514" y="1953088"/>
            <a:ext cx="7865731" cy="3799642"/>
          </a:xfrm>
          <a:prstGeom prst="rect">
            <a:avLst/>
          </a:prstGeom>
          <a:noFill/>
        </p:spPr>
      </p:pic>
    </p:spTree>
    <p:extLst>
      <p:ext uri="{BB962C8B-B14F-4D97-AF65-F5344CB8AC3E}">
        <p14:creationId xmlns:p14="http://schemas.microsoft.com/office/powerpoint/2010/main" val="182063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0539B7-40DF-4325-83FB-2E7D2C3E75EA}"/>
              </a:ext>
            </a:extLst>
          </p:cNvPr>
          <p:cNvSpPr/>
          <p:nvPr/>
        </p:nvSpPr>
        <p:spPr>
          <a:xfrm>
            <a:off x="4225772" y="572156"/>
            <a:ext cx="5646198" cy="769441"/>
          </a:xfrm>
          <a:prstGeom prst="rect">
            <a:avLst/>
          </a:prstGeom>
        </p:spPr>
        <p:txBody>
          <a:bodyPr wrap="square">
            <a:spAutoFit/>
          </a:bodyPr>
          <a:lstStyle/>
          <a:p>
            <a:r>
              <a:rPr lang="en-IN" sz="4400" dirty="0">
                <a:solidFill>
                  <a:schemeClr val="accent3">
                    <a:lumMod val="60000"/>
                    <a:lumOff val="40000"/>
                  </a:schemeClr>
                </a:solidFill>
                <a:highlight>
                  <a:srgbClr val="00FFFF"/>
                </a:highlight>
                <a:latin typeface="Arial Black" panose="020B0A04020102020204" pitchFamily="34" charset="0"/>
              </a:rPr>
              <a:t>THANK YOU</a:t>
            </a:r>
          </a:p>
        </p:txBody>
      </p:sp>
      <p:sp>
        <p:nvSpPr>
          <p:cNvPr id="6" name="Rectangle 5">
            <a:extLst>
              <a:ext uri="{FF2B5EF4-FFF2-40B4-BE49-F238E27FC236}">
                <a16:creationId xmlns:a16="http://schemas.microsoft.com/office/drawing/2014/main" id="{7466F023-540C-48E1-81E7-ABB2C5FF18E0}"/>
              </a:ext>
            </a:extLst>
          </p:cNvPr>
          <p:cNvSpPr/>
          <p:nvPr/>
        </p:nvSpPr>
        <p:spPr>
          <a:xfrm>
            <a:off x="821634" y="1742234"/>
            <a:ext cx="3476273" cy="400110"/>
          </a:xfrm>
          <a:prstGeom prst="rect">
            <a:avLst/>
          </a:prstGeom>
        </p:spPr>
        <p:txBody>
          <a:bodyPr wrap="none">
            <a:spAutoFit/>
          </a:bodyPr>
          <a:lstStyle/>
          <a:p>
            <a:r>
              <a:rPr lang="en-IN" sz="2000" b="1" i="1" dirty="0">
                <a:solidFill>
                  <a:schemeClr val="bg1">
                    <a:lumMod val="95000"/>
                    <a:lumOff val="5000"/>
                  </a:schemeClr>
                </a:solidFill>
                <a:latin typeface="Arial Black" panose="020B0A04020102020204" pitchFamily="34" charset="0"/>
              </a:rPr>
              <a:t>NAME : 	</a:t>
            </a:r>
            <a:r>
              <a:rPr lang="en-IN" dirty="0">
                <a:latin typeface="Arial" panose="020B0604020202020204" pitchFamily="34" charset="0"/>
                <a:cs typeface="Arial" panose="020B0604020202020204" pitchFamily="34" charset="0"/>
              </a:rPr>
              <a:t>ABHIJIT MONDAL</a:t>
            </a:r>
          </a:p>
        </p:txBody>
      </p:sp>
      <p:sp>
        <p:nvSpPr>
          <p:cNvPr id="7" name="Rectangle 6">
            <a:extLst>
              <a:ext uri="{FF2B5EF4-FFF2-40B4-BE49-F238E27FC236}">
                <a16:creationId xmlns:a16="http://schemas.microsoft.com/office/drawing/2014/main" id="{195139C6-C9C3-4571-8FAA-77AAC0AB0184}"/>
              </a:ext>
            </a:extLst>
          </p:cNvPr>
          <p:cNvSpPr/>
          <p:nvPr/>
        </p:nvSpPr>
        <p:spPr>
          <a:xfrm>
            <a:off x="821634" y="2303020"/>
            <a:ext cx="6351889" cy="400110"/>
          </a:xfrm>
          <a:prstGeom prst="rect">
            <a:avLst/>
          </a:prstGeom>
        </p:spPr>
        <p:txBody>
          <a:bodyPr wrap="square">
            <a:spAutoFit/>
          </a:bodyPr>
          <a:lstStyle/>
          <a:p>
            <a:r>
              <a:rPr lang="en-IN" sz="2000" b="1" i="1" dirty="0">
                <a:solidFill>
                  <a:schemeClr val="bg1"/>
                </a:solidFill>
                <a:latin typeface="Arial Black" panose="020B0A04020102020204" pitchFamily="34" charset="0"/>
              </a:rPr>
              <a:t>STREAM : </a:t>
            </a:r>
            <a:r>
              <a:rPr lang="en-IN" sz="2000" b="1" i="1" dirty="0">
                <a:solidFill>
                  <a:schemeClr val="tx2"/>
                </a:solidFill>
                <a:latin typeface="Arial Black" panose="020B0A04020102020204" pitchFamily="34" charset="0"/>
              </a:rPr>
              <a:t>	</a:t>
            </a:r>
            <a:r>
              <a:rPr lang="en-IN" dirty="0">
                <a:solidFill>
                  <a:schemeClr val="tx1">
                    <a:lumMod val="75000"/>
                    <a:lumOff val="25000"/>
                  </a:schemeClr>
                </a:solidFill>
                <a:latin typeface="Arial" panose="020B0604020202020204" pitchFamily="34" charset="0"/>
                <a:cs typeface="Arial" panose="020B0604020202020204" pitchFamily="34" charset="0"/>
              </a:rPr>
              <a:t>COMPUTER SCIENCE </a:t>
            </a:r>
            <a:r>
              <a:rPr lang="en-IN">
                <a:solidFill>
                  <a:schemeClr val="tx1">
                    <a:lumMod val="75000"/>
                    <a:lumOff val="25000"/>
                  </a:schemeClr>
                </a:solidFill>
                <a:latin typeface="Arial" panose="020B0604020202020204" pitchFamily="34" charset="0"/>
                <a:cs typeface="Arial" panose="020B0604020202020204" pitchFamily="34" charset="0"/>
              </a:rPr>
              <a:t>&amp; ENGINEERING</a:t>
            </a:r>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F4EE69A-E50F-40C6-94D3-A7F0690F0886}"/>
              </a:ext>
            </a:extLst>
          </p:cNvPr>
          <p:cNvSpPr/>
          <p:nvPr/>
        </p:nvSpPr>
        <p:spPr>
          <a:xfrm>
            <a:off x="821634" y="3403973"/>
            <a:ext cx="3120051" cy="400110"/>
          </a:xfrm>
          <a:prstGeom prst="rect">
            <a:avLst/>
          </a:prstGeom>
        </p:spPr>
        <p:txBody>
          <a:bodyPr wrap="square">
            <a:spAutoFit/>
          </a:bodyPr>
          <a:lstStyle/>
          <a:p>
            <a:r>
              <a:rPr lang="en-IN" sz="2000" b="1" i="1" dirty="0">
                <a:solidFill>
                  <a:schemeClr val="bg1"/>
                </a:solidFill>
                <a:latin typeface="Arial Black" panose="020B0A04020102020204" pitchFamily="34" charset="0"/>
              </a:rPr>
              <a:t>YEAR :</a:t>
            </a:r>
            <a:r>
              <a:rPr lang="en-IN" dirty="0">
                <a:solidFill>
                  <a:schemeClr val="tx1">
                    <a:lumMod val="75000"/>
                    <a:lumOff val="25000"/>
                  </a:schemeClr>
                </a:solidFill>
                <a:latin typeface="Arial Black" panose="020B0A04020102020204" pitchFamily="34" charset="0"/>
              </a:rPr>
              <a:t>	</a:t>
            </a:r>
            <a:r>
              <a:rPr lang="en-IN" b="1" i="1" dirty="0">
                <a:solidFill>
                  <a:schemeClr val="tx1">
                    <a:lumMod val="75000"/>
                    <a:lumOff val="25000"/>
                  </a:schemeClr>
                </a:solidFill>
                <a:latin typeface="Abadi" panose="020B0604020104020204" pitchFamily="34" charset="0"/>
                <a:cs typeface="Arial" panose="020B0604020202020204" pitchFamily="34" charset="0"/>
              </a:rPr>
              <a:t>3rd</a:t>
            </a:r>
          </a:p>
        </p:txBody>
      </p:sp>
      <p:sp>
        <p:nvSpPr>
          <p:cNvPr id="9" name="Rectangle 8">
            <a:extLst>
              <a:ext uri="{FF2B5EF4-FFF2-40B4-BE49-F238E27FC236}">
                <a16:creationId xmlns:a16="http://schemas.microsoft.com/office/drawing/2014/main" id="{1FC98A4A-6CE3-4825-8545-328112353754}"/>
              </a:ext>
            </a:extLst>
          </p:cNvPr>
          <p:cNvSpPr/>
          <p:nvPr/>
        </p:nvSpPr>
        <p:spPr>
          <a:xfrm>
            <a:off x="821634" y="3906929"/>
            <a:ext cx="2526654" cy="400110"/>
          </a:xfrm>
          <a:prstGeom prst="rect">
            <a:avLst/>
          </a:prstGeom>
        </p:spPr>
        <p:txBody>
          <a:bodyPr wrap="none">
            <a:spAutoFit/>
          </a:bodyPr>
          <a:lstStyle/>
          <a:p>
            <a:r>
              <a:rPr lang="en-IN" sz="2000" b="1" i="1" dirty="0">
                <a:solidFill>
                  <a:schemeClr val="bg1"/>
                </a:solidFill>
                <a:latin typeface="Arial Black" panose="020B0A04020102020204" pitchFamily="34" charset="0"/>
              </a:rPr>
              <a:t>SEMESTER : </a:t>
            </a:r>
            <a:r>
              <a:rPr lang="en-IN" sz="2000" b="1" i="1" dirty="0">
                <a:solidFill>
                  <a:schemeClr val="tx2"/>
                </a:solidFill>
                <a:latin typeface="Arial Black" panose="020B0A04020102020204" pitchFamily="34" charset="0"/>
              </a:rPr>
              <a:t>	 </a:t>
            </a:r>
            <a:r>
              <a:rPr lang="en-IN" dirty="0">
                <a:solidFill>
                  <a:schemeClr val="tx1">
                    <a:lumMod val="75000"/>
                    <a:lumOff val="25000"/>
                  </a:schemeClr>
                </a:solidFill>
                <a:latin typeface="Abadi" panose="020B0604020104020204" pitchFamily="34" charset="0"/>
              </a:rPr>
              <a:t>6th</a:t>
            </a:r>
          </a:p>
        </p:txBody>
      </p:sp>
      <p:sp>
        <p:nvSpPr>
          <p:cNvPr id="10" name="Rectangle 9">
            <a:extLst>
              <a:ext uri="{FF2B5EF4-FFF2-40B4-BE49-F238E27FC236}">
                <a16:creationId xmlns:a16="http://schemas.microsoft.com/office/drawing/2014/main" id="{7611693A-C9E4-41EE-B73C-3224F7CDC8A0}"/>
              </a:ext>
            </a:extLst>
          </p:cNvPr>
          <p:cNvSpPr/>
          <p:nvPr/>
        </p:nvSpPr>
        <p:spPr>
          <a:xfrm>
            <a:off x="821634" y="2765092"/>
            <a:ext cx="4208781" cy="523220"/>
          </a:xfrm>
          <a:prstGeom prst="rect">
            <a:avLst/>
          </a:prstGeom>
        </p:spPr>
        <p:txBody>
          <a:bodyPr wrap="none">
            <a:spAutoFit/>
          </a:bodyPr>
          <a:lstStyle/>
          <a:p>
            <a:pPr lvl="0"/>
            <a:r>
              <a:rPr lang="en-IN" sz="2000" b="1" i="1" dirty="0">
                <a:solidFill>
                  <a:schemeClr val="bg1"/>
                </a:solidFill>
                <a:latin typeface="Arial Black" panose="020B0A04020102020204" pitchFamily="34" charset="0"/>
              </a:rPr>
              <a:t>ROLL NO : </a:t>
            </a:r>
            <a:r>
              <a:rPr lang="en-IN" sz="2000" b="1" i="1" dirty="0">
                <a:solidFill>
                  <a:schemeClr val="tx2"/>
                </a:solidFill>
                <a:latin typeface="Arial Black" panose="020B0A04020102020204" pitchFamily="34" charset="0"/>
              </a:rPr>
              <a:t>	</a:t>
            </a:r>
            <a:r>
              <a:rPr lang="en-IN" sz="2800" dirty="0">
                <a:latin typeface="Arial" panose="020B0604020202020204" pitchFamily="34" charset="0"/>
                <a:cs typeface="Arial" panose="020B0604020202020204" pitchFamily="34" charset="0"/>
              </a:rPr>
              <a:t>16800117063</a:t>
            </a:r>
          </a:p>
        </p:txBody>
      </p:sp>
      <p:sp>
        <p:nvSpPr>
          <p:cNvPr id="12" name="Rectangle 11">
            <a:extLst>
              <a:ext uri="{FF2B5EF4-FFF2-40B4-BE49-F238E27FC236}">
                <a16:creationId xmlns:a16="http://schemas.microsoft.com/office/drawing/2014/main" id="{8BB62596-E622-4A83-A18B-3AA8B806F01F}"/>
              </a:ext>
            </a:extLst>
          </p:cNvPr>
          <p:cNvSpPr/>
          <p:nvPr/>
        </p:nvSpPr>
        <p:spPr>
          <a:xfrm>
            <a:off x="821634" y="4409885"/>
            <a:ext cx="6224781" cy="677108"/>
          </a:xfrm>
          <a:prstGeom prst="rect">
            <a:avLst/>
          </a:prstGeom>
        </p:spPr>
        <p:txBody>
          <a:bodyPr wrap="none">
            <a:spAutoFit/>
          </a:bodyPr>
          <a:lstStyle/>
          <a:p>
            <a:r>
              <a:rPr lang="en-IN" sz="2000" b="1" i="1" dirty="0">
                <a:solidFill>
                  <a:schemeClr val="bg1"/>
                </a:solidFill>
                <a:latin typeface="Arial Black" panose="020B0A04020102020204" pitchFamily="34" charset="0"/>
              </a:rPr>
              <a:t>SUBJECT : </a:t>
            </a:r>
            <a:r>
              <a:rPr lang="en-IN" sz="2000" b="1" i="1" dirty="0">
                <a:solidFill>
                  <a:schemeClr val="tx2"/>
                </a:solidFill>
                <a:latin typeface="Arial Black" panose="020B0A04020102020204" pitchFamily="34" charset="0"/>
              </a:rPr>
              <a:t>	</a:t>
            </a:r>
            <a:r>
              <a:rPr lang="en-IN" sz="2000" b="1" i="1" dirty="0">
                <a:latin typeface="Arial" panose="020B0604020202020204" pitchFamily="34" charset="0"/>
                <a:cs typeface="Arial" panose="020B0604020202020204" pitchFamily="34" charset="0"/>
              </a:rPr>
              <a:t>COMPUTER</a:t>
            </a:r>
            <a:r>
              <a:rPr lang="en-IN" sz="2000" dirty="0">
                <a:solidFill>
                  <a:schemeClr val="tx1">
                    <a:lumMod val="75000"/>
                    <a:lumOff val="25000"/>
                  </a:schemeClr>
                </a:solidFill>
                <a:latin typeface="Abadi" panose="020B0604020104020204" pitchFamily="34" charset="0"/>
              </a:rPr>
              <a:t> NETWORK ASSIGNMENT</a:t>
            </a:r>
          </a:p>
          <a:p>
            <a:endParaRPr lang="en-IN" dirty="0"/>
          </a:p>
        </p:txBody>
      </p:sp>
    </p:spTree>
    <p:extLst>
      <p:ext uri="{BB962C8B-B14F-4D97-AF65-F5344CB8AC3E}">
        <p14:creationId xmlns:p14="http://schemas.microsoft.com/office/powerpoint/2010/main" val="256006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6"/>
          <p:cNvGrpSpPr/>
          <p:nvPr/>
        </p:nvGrpSpPr>
        <p:grpSpPr>
          <a:xfrm>
            <a:off x="1439755" y="2579627"/>
            <a:ext cx="1570508" cy="2087880"/>
            <a:chOff x="1831226" y="2490851"/>
            <a:chExt cx="1163574" cy="2087880"/>
          </a:xfrm>
        </p:grpSpPr>
        <p:sp>
          <p:nvSpPr>
            <p:cNvPr id="7" name="Path7"/>
            <p:cNvSpPr/>
            <p:nvPr/>
          </p:nvSpPr>
          <p:spPr>
            <a:xfrm>
              <a:off x="2402726" y="2490851"/>
              <a:ext cx="19050" cy="2087880"/>
            </a:xfrm>
            <a:custGeom>
              <a:avLst/>
              <a:gdLst/>
              <a:ahLst/>
              <a:cxnLst/>
              <a:rect l="l" t="t" r="r" b="b"/>
              <a:pathLst>
                <a:path w="19050" h="2087880">
                  <a:moveTo>
                    <a:pt x="0" y="0"/>
                  </a:moveTo>
                  <a:lnTo>
                    <a:pt x="0" y="2087880"/>
                  </a:lnTo>
                  <a:lnTo>
                    <a:pt x="19050" y="2087880"/>
                  </a:lnTo>
                  <a:lnTo>
                    <a:pt x="19050"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8" name="Path8"/>
            <p:cNvSpPr/>
            <p:nvPr/>
          </p:nvSpPr>
          <p:spPr>
            <a:xfrm>
              <a:off x="2411870" y="2700401"/>
              <a:ext cx="288798" cy="12954"/>
            </a:xfrm>
            <a:custGeom>
              <a:avLst/>
              <a:gdLst/>
              <a:ahLst/>
              <a:cxnLst/>
              <a:rect l="l" t="t" r="r" b="b"/>
              <a:pathLst>
                <a:path w="288798" h="12954">
                  <a:moveTo>
                    <a:pt x="0" y="0"/>
                  </a:moveTo>
                  <a:lnTo>
                    <a:pt x="0" y="12954"/>
                  </a:lnTo>
                  <a:lnTo>
                    <a:pt x="288798" y="12954"/>
                  </a:lnTo>
                  <a:lnTo>
                    <a:pt x="288798"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9" name="Text Box9"/>
            <p:cNvSpPr txBox="1"/>
            <p:nvPr/>
          </p:nvSpPr>
          <p:spPr>
            <a:xfrm>
              <a:off x="2700668" y="2564003"/>
              <a:ext cx="287274" cy="302647"/>
            </a:xfrm>
            <a:prstGeom prst="rect">
              <a:avLst/>
            </a:prstGeom>
            <a:solidFill>
              <a:srgbClr val="BBE0E3"/>
            </a:solidFill>
          </p:spPr>
          <p:txBody>
            <a:bodyPr wrap="square" lIns="0" tIns="0" rIns="0" rtlCol="0">
              <a:spAutoFit/>
            </a:bodyPr>
            <a:lstStyle/>
            <a:p>
              <a:pPr marL="67049">
                <a:lnSpc>
                  <a:spcPts val="2009"/>
                </a:lnSpc>
                <a:spcBef>
                  <a:spcPts val="171"/>
                </a:spcBef>
              </a:pPr>
              <a:r>
                <a:rPr lang="en-US" altLang="zh-CN" dirty="0">
                  <a:solidFill>
                    <a:srgbClr val="000000"/>
                  </a:solidFill>
                  <a:latin typeface="Arial"/>
                  <a:ea typeface="Arial"/>
                  <a:cs typeface="Arial"/>
                </a:rPr>
                <a:t>A</a:t>
              </a:r>
              <a:endParaRPr lang="en-US" altLang="zh-CN">
                <a:latin typeface="Arial"/>
                <a:ea typeface="Arial"/>
                <a:cs typeface="Arial"/>
              </a:endParaRPr>
            </a:p>
          </p:txBody>
        </p:sp>
        <p:sp>
          <p:nvSpPr>
            <p:cNvPr id="10" name="Path10"/>
            <p:cNvSpPr/>
            <p:nvPr/>
          </p:nvSpPr>
          <p:spPr>
            <a:xfrm>
              <a:off x="2694572" y="2557907"/>
              <a:ext cx="300228" cy="300228"/>
            </a:xfrm>
            <a:custGeom>
              <a:avLst/>
              <a:gdLst/>
              <a:ahLst/>
              <a:cxnLst/>
              <a:rect l="l" t="t" r="r" b="b"/>
              <a:pathLst>
                <a:path w="300228" h="300228">
                  <a:moveTo>
                    <a:pt x="0" y="300228"/>
                  </a:moveTo>
                  <a:lnTo>
                    <a:pt x="0" y="0"/>
                  </a:lnTo>
                  <a:lnTo>
                    <a:pt x="300228" y="0"/>
                  </a:lnTo>
                  <a:lnTo>
                    <a:pt x="300228" y="300228"/>
                  </a:lnTo>
                  <a:lnTo>
                    <a:pt x="0" y="300228"/>
                  </a:lnTo>
                  <a:close/>
                  <a:moveTo>
                    <a:pt x="12954" y="293370"/>
                  </a:moveTo>
                  <a:lnTo>
                    <a:pt x="6096" y="287274"/>
                  </a:lnTo>
                  <a:lnTo>
                    <a:pt x="293370" y="287274"/>
                  </a:lnTo>
                  <a:lnTo>
                    <a:pt x="287274" y="293370"/>
                  </a:lnTo>
                  <a:lnTo>
                    <a:pt x="287274" y="6096"/>
                  </a:lnTo>
                  <a:lnTo>
                    <a:pt x="293370" y="12192"/>
                  </a:lnTo>
                  <a:lnTo>
                    <a:pt x="6096" y="12192"/>
                  </a:lnTo>
                  <a:lnTo>
                    <a:pt x="12954" y="6096"/>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11" name="Path11"/>
            <p:cNvSpPr/>
            <p:nvPr/>
          </p:nvSpPr>
          <p:spPr>
            <a:xfrm>
              <a:off x="1837322" y="2922905"/>
              <a:ext cx="287274" cy="287274"/>
            </a:xfrm>
            <a:custGeom>
              <a:avLst/>
              <a:gdLst/>
              <a:ahLst/>
              <a:cxnLst/>
              <a:rect l="l" t="t" r="r" b="b"/>
              <a:pathLst>
                <a:path w="287274" h="287274">
                  <a:moveTo>
                    <a:pt x="0" y="0"/>
                  </a:moveTo>
                  <a:lnTo>
                    <a:pt x="0" y="287274"/>
                  </a:lnTo>
                  <a:lnTo>
                    <a:pt x="287274" y="287274"/>
                  </a:lnTo>
                  <a:lnTo>
                    <a:pt x="287274" y="0"/>
                  </a:lnTo>
                  <a:lnTo>
                    <a:pt x="0" y="0"/>
                  </a:lnTo>
                  <a:close/>
                </a:path>
              </a:pathLst>
            </a:custGeom>
            <a:solidFill>
              <a:srgbClr val="BBE0E3">
                <a:alpha val="100000"/>
              </a:srgbClr>
            </a:solidFill>
            <a:ln w="0" cap="sq">
              <a:solidFill>
                <a:srgbClr val="BBE0E3"/>
              </a:solidFill>
              <a:prstDash val="solid"/>
            </a:ln>
          </p:spPr>
          <p:txBody>
            <a:bodyPr rtlCol="0" anchor="ctr"/>
            <a:lstStyle/>
            <a:p>
              <a:pPr algn="ctr"/>
              <a:endParaRPr lang="en-US" altLang="zh-CN"/>
            </a:p>
          </p:txBody>
        </p:sp>
        <p:sp>
          <p:nvSpPr>
            <p:cNvPr id="12" name="Path12"/>
            <p:cNvSpPr/>
            <p:nvPr/>
          </p:nvSpPr>
          <p:spPr>
            <a:xfrm>
              <a:off x="1831226" y="2916809"/>
              <a:ext cx="299466" cy="299466"/>
            </a:xfrm>
            <a:custGeom>
              <a:avLst/>
              <a:gdLst/>
              <a:ahLst/>
              <a:cxnLst/>
              <a:rect l="l" t="t" r="r" b="b"/>
              <a:pathLst>
                <a:path w="299466" h="299466">
                  <a:moveTo>
                    <a:pt x="0" y="299466"/>
                  </a:moveTo>
                  <a:lnTo>
                    <a:pt x="0" y="0"/>
                  </a:lnTo>
                  <a:lnTo>
                    <a:pt x="299466" y="0"/>
                  </a:lnTo>
                  <a:lnTo>
                    <a:pt x="299466" y="299466"/>
                  </a:lnTo>
                  <a:lnTo>
                    <a:pt x="0" y="299466"/>
                  </a:lnTo>
                  <a:close/>
                  <a:moveTo>
                    <a:pt x="12192" y="293370"/>
                  </a:moveTo>
                  <a:lnTo>
                    <a:pt x="6096" y="287274"/>
                  </a:lnTo>
                  <a:lnTo>
                    <a:pt x="293370" y="287274"/>
                  </a:lnTo>
                  <a:lnTo>
                    <a:pt x="287274" y="293370"/>
                  </a:lnTo>
                  <a:lnTo>
                    <a:pt x="287274" y="6096"/>
                  </a:lnTo>
                  <a:lnTo>
                    <a:pt x="293370" y="12192"/>
                  </a:lnTo>
                  <a:lnTo>
                    <a:pt x="6096" y="12192"/>
                  </a:lnTo>
                  <a:lnTo>
                    <a:pt x="12192" y="6096"/>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13" name="Path13"/>
            <p:cNvSpPr/>
            <p:nvPr/>
          </p:nvSpPr>
          <p:spPr>
            <a:xfrm>
              <a:off x="2700668" y="3356483"/>
              <a:ext cx="287274" cy="287274"/>
            </a:xfrm>
            <a:custGeom>
              <a:avLst/>
              <a:gdLst/>
              <a:ahLst/>
              <a:cxnLst/>
              <a:rect l="l" t="t" r="r" b="b"/>
              <a:pathLst>
                <a:path w="287274" h="287274">
                  <a:moveTo>
                    <a:pt x="0" y="0"/>
                  </a:moveTo>
                  <a:lnTo>
                    <a:pt x="0" y="287274"/>
                  </a:lnTo>
                  <a:lnTo>
                    <a:pt x="287274" y="287274"/>
                  </a:lnTo>
                  <a:lnTo>
                    <a:pt x="287274" y="0"/>
                  </a:lnTo>
                  <a:lnTo>
                    <a:pt x="0" y="0"/>
                  </a:lnTo>
                  <a:close/>
                </a:path>
              </a:pathLst>
            </a:custGeom>
            <a:solidFill>
              <a:srgbClr val="BBE0E3">
                <a:alpha val="100000"/>
              </a:srgbClr>
            </a:solidFill>
            <a:ln w="0" cap="sq">
              <a:solidFill>
                <a:srgbClr val="BBE0E3"/>
              </a:solidFill>
              <a:prstDash val="solid"/>
            </a:ln>
          </p:spPr>
          <p:txBody>
            <a:bodyPr rtlCol="0" anchor="ctr"/>
            <a:lstStyle/>
            <a:p>
              <a:pPr algn="ctr"/>
              <a:endParaRPr lang="en-US" altLang="zh-CN"/>
            </a:p>
          </p:txBody>
        </p:sp>
        <p:sp>
          <p:nvSpPr>
            <p:cNvPr id="14" name="Path14"/>
            <p:cNvSpPr/>
            <p:nvPr/>
          </p:nvSpPr>
          <p:spPr>
            <a:xfrm>
              <a:off x="2694572" y="3349625"/>
              <a:ext cx="300228" cy="300228"/>
            </a:xfrm>
            <a:custGeom>
              <a:avLst/>
              <a:gdLst/>
              <a:ahLst/>
              <a:cxnLst/>
              <a:rect l="l" t="t" r="r" b="b"/>
              <a:pathLst>
                <a:path w="300228" h="300228">
                  <a:moveTo>
                    <a:pt x="0" y="300228"/>
                  </a:moveTo>
                  <a:lnTo>
                    <a:pt x="0" y="0"/>
                  </a:lnTo>
                  <a:lnTo>
                    <a:pt x="300228" y="0"/>
                  </a:lnTo>
                  <a:lnTo>
                    <a:pt x="300228" y="300228"/>
                  </a:lnTo>
                  <a:lnTo>
                    <a:pt x="0" y="300228"/>
                  </a:lnTo>
                  <a:close/>
                  <a:moveTo>
                    <a:pt x="12954" y="294132"/>
                  </a:moveTo>
                  <a:lnTo>
                    <a:pt x="6096" y="287274"/>
                  </a:lnTo>
                  <a:lnTo>
                    <a:pt x="293370" y="287274"/>
                  </a:lnTo>
                  <a:lnTo>
                    <a:pt x="287274" y="294132"/>
                  </a:lnTo>
                  <a:lnTo>
                    <a:pt x="287274" y="6858"/>
                  </a:lnTo>
                  <a:lnTo>
                    <a:pt x="293370" y="12954"/>
                  </a:lnTo>
                  <a:lnTo>
                    <a:pt x="6096" y="12954"/>
                  </a:lnTo>
                  <a:lnTo>
                    <a:pt x="12954" y="6858"/>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15" name="Text Box15"/>
            <p:cNvSpPr txBox="1"/>
            <p:nvPr/>
          </p:nvSpPr>
          <p:spPr>
            <a:xfrm>
              <a:off x="1837322" y="3859403"/>
              <a:ext cx="287274" cy="302647"/>
            </a:xfrm>
            <a:prstGeom prst="rect">
              <a:avLst/>
            </a:prstGeom>
            <a:solidFill>
              <a:srgbClr val="BBE0E3"/>
            </a:solidFill>
          </p:spPr>
          <p:txBody>
            <a:bodyPr wrap="square" lIns="0" tIns="0" rIns="0" rtlCol="0">
              <a:spAutoFit/>
            </a:bodyPr>
            <a:lstStyle/>
            <a:p>
              <a:pPr marL="67049">
                <a:lnSpc>
                  <a:spcPts val="2009"/>
                </a:lnSpc>
                <a:spcBef>
                  <a:spcPts val="171"/>
                </a:spcBef>
              </a:pPr>
              <a:r>
                <a:rPr lang="en-US" altLang="zh-CN" dirty="0">
                  <a:solidFill>
                    <a:srgbClr val="000000"/>
                  </a:solidFill>
                  <a:latin typeface="Arial"/>
                  <a:ea typeface="Arial"/>
                  <a:cs typeface="Arial"/>
                </a:rPr>
                <a:t>B</a:t>
              </a:r>
              <a:endParaRPr lang="en-US" altLang="zh-CN">
                <a:latin typeface="Arial"/>
                <a:ea typeface="Arial"/>
                <a:cs typeface="Arial"/>
              </a:endParaRPr>
            </a:p>
          </p:txBody>
        </p:sp>
        <p:sp>
          <p:nvSpPr>
            <p:cNvPr id="16" name="Path16"/>
            <p:cNvSpPr/>
            <p:nvPr/>
          </p:nvSpPr>
          <p:spPr>
            <a:xfrm>
              <a:off x="1831226" y="3853307"/>
              <a:ext cx="299466" cy="300228"/>
            </a:xfrm>
            <a:custGeom>
              <a:avLst/>
              <a:gdLst/>
              <a:ahLst/>
              <a:cxnLst/>
              <a:rect l="l" t="t" r="r" b="b"/>
              <a:pathLst>
                <a:path w="299466" h="300228">
                  <a:moveTo>
                    <a:pt x="0" y="300228"/>
                  </a:moveTo>
                  <a:lnTo>
                    <a:pt x="0" y="0"/>
                  </a:lnTo>
                  <a:lnTo>
                    <a:pt x="299466" y="0"/>
                  </a:lnTo>
                  <a:lnTo>
                    <a:pt x="299466" y="300228"/>
                  </a:lnTo>
                  <a:lnTo>
                    <a:pt x="0" y="300228"/>
                  </a:lnTo>
                  <a:close/>
                  <a:moveTo>
                    <a:pt x="12192" y="293370"/>
                  </a:moveTo>
                  <a:lnTo>
                    <a:pt x="6096" y="287274"/>
                  </a:lnTo>
                  <a:lnTo>
                    <a:pt x="293370" y="287274"/>
                  </a:lnTo>
                  <a:lnTo>
                    <a:pt x="287274" y="293370"/>
                  </a:lnTo>
                  <a:lnTo>
                    <a:pt x="287274" y="6096"/>
                  </a:lnTo>
                  <a:lnTo>
                    <a:pt x="293370" y="12192"/>
                  </a:lnTo>
                  <a:lnTo>
                    <a:pt x="6096" y="12192"/>
                  </a:lnTo>
                  <a:lnTo>
                    <a:pt x="12192" y="6096"/>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17" name="Text Box17"/>
            <p:cNvSpPr txBox="1"/>
            <p:nvPr/>
          </p:nvSpPr>
          <p:spPr>
            <a:xfrm>
              <a:off x="2700668" y="4148202"/>
              <a:ext cx="287274" cy="302647"/>
            </a:xfrm>
            <a:prstGeom prst="rect">
              <a:avLst/>
            </a:prstGeom>
            <a:solidFill>
              <a:srgbClr val="BBE0E3"/>
            </a:solidFill>
          </p:spPr>
          <p:txBody>
            <a:bodyPr wrap="square" lIns="0" tIns="0" rIns="0" rtlCol="0">
              <a:spAutoFit/>
            </a:bodyPr>
            <a:lstStyle/>
            <a:p>
              <a:pPr marL="60953">
                <a:lnSpc>
                  <a:spcPts val="2009"/>
                </a:lnSpc>
                <a:spcBef>
                  <a:spcPts val="171"/>
                </a:spcBef>
              </a:pPr>
              <a:r>
                <a:rPr lang="en-US" altLang="zh-CN" dirty="0">
                  <a:solidFill>
                    <a:srgbClr val="000000"/>
                  </a:solidFill>
                  <a:latin typeface="Arial"/>
                  <a:ea typeface="Arial"/>
                  <a:cs typeface="Arial"/>
                </a:rPr>
                <a:t>C</a:t>
              </a:r>
              <a:endParaRPr lang="en-US" altLang="zh-CN">
                <a:latin typeface="Arial"/>
                <a:ea typeface="Arial"/>
                <a:cs typeface="Arial"/>
              </a:endParaRPr>
            </a:p>
          </p:txBody>
        </p:sp>
        <p:sp>
          <p:nvSpPr>
            <p:cNvPr id="18" name="Path18"/>
            <p:cNvSpPr/>
            <p:nvPr/>
          </p:nvSpPr>
          <p:spPr>
            <a:xfrm>
              <a:off x="2694572" y="4142105"/>
              <a:ext cx="300228" cy="300228"/>
            </a:xfrm>
            <a:custGeom>
              <a:avLst/>
              <a:gdLst/>
              <a:ahLst/>
              <a:cxnLst/>
              <a:rect l="l" t="t" r="r" b="b"/>
              <a:pathLst>
                <a:path w="300228" h="300228">
                  <a:moveTo>
                    <a:pt x="0" y="300228"/>
                  </a:moveTo>
                  <a:lnTo>
                    <a:pt x="0" y="0"/>
                  </a:lnTo>
                  <a:lnTo>
                    <a:pt x="300228" y="0"/>
                  </a:lnTo>
                  <a:lnTo>
                    <a:pt x="300228" y="300228"/>
                  </a:lnTo>
                  <a:lnTo>
                    <a:pt x="0" y="300228"/>
                  </a:lnTo>
                  <a:close/>
                  <a:moveTo>
                    <a:pt x="12954" y="293370"/>
                  </a:moveTo>
                  <a:lnTo>
                    <a:pt x="6096" y="287274"/>
                  </a:lnTo>
                  <a:lnTo>
                    <a:pt x="293370" y="287274"/>
                  </a:lnTo>
                  <a:lnTo>
                    <a:pt x="287274" y="293370"/>
                  </a:lnTo>
                  <a:lnTo>
                    <a:pt x="287274" y="6097"/>
                  </a:lnTo>
                  <a:lnTo>
                    <a:pt x="293370" y="12954"/>
                  </a:lnTo>
                  <a:lnTo>
                    <a:pt x="6096" y="12954"/>
                  </a:lnTo>
                  <a:lnTo>
                    <a:pt x="12954" y="6097"/>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19" name="Path19"/>
            <p:cNvSpPr/>
            <p:nvPr/>
          </p:nvSpPr>
          <p:spPr>
            <a:xfrm>
              <a:off x="2124596" y="3060827"/>
              <a:ext cx="287274" cy="12954"/>
            </a:xfrm>
            <a:custGeom>
              <a:avLst/>
              <a:gdLst/>
              <a:ahLst/>
              <a:cxnLst/>
              <a:rect l="l" t="t" r="r" b="b"/>
              <a:pathLst>
                <a:path w="287274" h="12954">
                  <a:moveTo>
                    <a:pt x="0" y="0"/>
                  </a:moveTo>
                  <a:lnTo>
                    <a:pt x="0" y="12954"/>
                  </a:lnTo>
                  <a:lnTo>
                    <a:pt x="287274" y="12954"/>
                  </a:lnTo>
                  <a:lnTo>
                    <a:pt x="287274"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20" name="Path20"/>
            <p:cNvSpPr/>
            <p:nvPr/>
          </p:nvSpPr>
          <p:spPr>
            <a:xfrm>
              <a:off x="2411870" y="3492881"/>
              <a:ext cx="288798" cy="12954"/>
            </a:xfrm>
            <a:custGeom>
              <a:avLst/>
              <a:gdLst/>
              <a:ahLst/>
              <a:cxnLst/>
              <a:rect l="l" t="t" r="r" b="b"/>
              <a:pathLst>
                <a:path w="288798" h="12954">
                  <a:moveTo>
                    <a:pt x="0" y="0"/>
                  </a:moveTo>
                  <a:lnTo>
                    <a:pt x="0" y="12954"/>
                  </a:lnTo>
                  <a:lnTo>
                    <a:pt x="288798" y="12954"/>
                  </a:lnTo>
                  <a:lnTo>
                    <a:pt x="288798"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21" name="Path21"/>
            <p:cNvSpPr/>
            <p:nvPr/>
          </p:nvSpPr>
          <p:spPr>
            <a:xfrm>
              <a:off x="2124596" y="3997325"/>
              <a:ext cx="287274" cy="12954"/>
            </a:xfrm>
            <a:custGeom>
              <a:avLst/>
              <a:gdLst/>
              <a:ahLst/>
              <a:cxnLst/>
              <a:rect l="l" t="t" r="r" b="b"/>
              <a:pathLst>
                <a:path w="287274" h="12954">
                  <a:moveTo>
                    <a:pt x="0" y="0"/>
                  </a:moveTo>
                  <a:lnTo>
                    <a:pt x="0" y="12954"/>
                  </a:lnTo>
                  <a:lnTo>
                    <a:pt x="287274" y="12954"/>
                  </a:lnTo>
                  <a:lnTo>
                    <a:pt x="287274"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22" name="Path22"/>
            <p:cNvSpPr/>
            <p:nvPr/>
          </p:nvSpPr>
          <p:spPr>
            <a:xfrm>
              <a:off x="2411870" y="4284599"/>
              <a:ext cx="288798" cy="12954"/>
            </a:xfrm>
            <a:custGeom>
              <a:avLst/>
              <a:gdLst/>
              <a:ahLst/>
              <a:cxnLst/>
              <a:rect l="l" t="t" r="r" b="b"/>
              <a:pathLst>
                <a:path w="288798" h="12954">
                  <a:moveTo>
                    <a:pt x="0" y="0"/>
                  </a:moveTo>
                  <a:lnTo>
                    <a:pt x="0" y="12954"/>
                  </a:lnTo>
                  <a:lnTo>
                    <a:pt x="288798" y="12954"/>
                  </a:lnTo>
                  <a:lnTo>
                    <a:pt x="288798"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23" name="Path23"/>
            <p:cNvSpPr/>
            <p:nvPr/>
          </p:nvSpPr>
          <p:spPr>
            <a:xfrm>
              <a:off x="2124596" y="2695829"/>
              <a:ext cx="576072" cy="1346454"/>
            </a:xfrm>
            <a:custGeom>
              <a:avLst/>
              <a:gdLst/>
              <a:ahLst/>
              <a:cxnLst/>
              <a:rect l="l" t="t" r="r" b="b"/>
              <a:pathLst>
                <a:path w="576072" h="1346454">
                  <a:moveTo>
                    <a:pt x="576072" y="25146"/>
                  </a:moveTo>
                  <a:lnTo>
                    <a:pt x="288798" y="25146"/>
                  </a:lnTo>
                  <a:lnTo>
                    <a:pt x="301752" y="12954"/>
                  </a:lnTo>
                  <a:lnTo>
                    <a:pt x="301752" y="1320546"/>
                  </a:lnTo>
                  <a:lnTo>
                    <a:pt x="63246" y="1320546"/>
                  </a:lnTo>
                  <a:lnTo>
                    <a:pt x="63246" y="1295400"/>
                  </a:lnTo>
                  <a:lnTo>
                    <a:pt x="288798" y="1295400"/>
                  </a:lnTo>
                  <a:lnTo>
                    <a:pt x="275844" y="1308354"/>
                  </a:lnTo>
                  <a:lnTo>
                    <a:pt x="275844" y="0"/>
                  </a:lnTo>
                  <a:lnTo>
                    <a:pt x="576072" y="0"/>
                  </a:lnTo>
                  <a:lnTo>
                    <a:pt x="576072" y="25146"/>
                  </a:lnTo>
                  <a:close/>
                  <a:moveTo>
                    <a:pt x="76200" y="1346454"/>
                  </a:moveTo>
                  <a:lnTo>
                    <a:pt x="0" y="1308354"/>
                  </a:lnTo>
                  <a:lnTo>
                    <a:pt x="76200" y="1270254"/>
                  </a:lnTo>
                </a:path>
              </a:pathLst>
            </a:custGeom>
            <a:solidFill>
              <a:srgbClr val="FF0000">
                <a:alpha val="100000"/>
              </a:srgbClr>
            </a:solidFill>
            <a:ln w="0" cap="sq">
              <a:solidFill>
                <a:srgbClr val="FF0000"/>
              </a:solidFill>
              <a:prstDash val="solid"/>
            </a:ln>
          </p:spPr>
          <p:txBody>
            <a:bodyPr rtlCol="0" anchor="ctr"/>
            <a:lstStyle/>
            <a:p>
              <a:pPr algn="ctr"/>
              <a:endParaRPr lang="en-US" altLang="zh-CN"/>
            </a:p>
          </p:txBody>
        </p:sp>
        <p:sp>
          <p:nvSpPr>
            <p:cNvPr id="24" name="Path24"/>
            <p:cNvSpPr/>
            <p:nvPr/>
          </p:nvSpPr>
          <p:spPr>
            <a:xfrm>
              <a:off x="2416442" y="3462401"/>
              <a:ext cx="297180" cy="835152"/>
            </a:xfrm>
            <a:custGeom>
              <a:avLst/>
              <a:gdLst/>
              <a:ahLst/>
              <a:cxnLst/>
              <a:rect l="l" t="t" r="r" b="b"/>
              <a:pathLst>
                <a:path w="297180" h="835152">
                  <a:moveTo>
                    <a:pt x="272034" y="829056"/>
                  </a:moveTo>
                  <a:lnTo>
                    <a:pt x="272034" y="822198"/>
                  </a:lnTo>
                  <a:lnTo>
                    <a:pt x="284226" y="835152"/>
                  </a:lnTo>
                  <a:lnTo>
                    <a:pt x="0" y="835152"/>
                  </a:lnTo>
                  <a:lnTo>
                    <a:pt x="0" y="25908"/>
                  </a:lnTo>
                  <a:lnTo>
                    <a:pt x="222504" y="25908"/>
                  </a:lnTo>
                  <a:lnTo>
                    <a:pt x="222504" y="51054"/>
                  </a:lnTo>
                  <a:lnTo>
                    <a:pt x="12954" y="51054"/>
                  </a:lnTo>
                  <a:lnTo>
                    <a:pt x="25908" y="38100"/>
                  </a:lnTo>
                  <a:lnTo>
                    <a:pt x="25908" y="822198"/>
                  </a:lnTo>
                  <a:lnTo>
                    <a:pt x="12954" y="810006"/>
                  </a:lnTo>
                  <a:lnTo>
                    <a:pt x="297180" y="810006"/>
                  </a:lnTo>
                  <a:lnTo>
                    <a:pt x="297180" y="829056"/>
                  </a:lnTo>
                  <a:lnTo>
                    <a:pt x="272034" y="829056"/>
                  </a:lnTo>
                  <a:close/>
                  <a:moveTo>
                    <a:pt x="209550" y="0"/>
                  </a:moveTo>
                  <a:lnTo>
                    <a:pt x="285750" y="38100"/>
                  </a:lnTo>
                  <a:lnTo>
                    <a:pt x="209550" y="76200"/>
                  </a:lnTo>
                </a:path>
              </a:pathLst>
            </a:custGeom>
            <a:solidFill>
              <a:srgbClr val="00FFFF">
                <a:alpha val="100000"/>
              </a:srgbClr>
            </a:solidFill>
            <a:ln w="0" cap="sq">
              <a:solidFill>
                <a:srgbClr val="00FFFF"/>
              </a:solidFill>
              <a:prstDash val="solid"/>
            </a:ln>
          </p:spPr>
          <p:txBody>
            <a:bodyPr rtlCol="0" anchor="ctr"/>
            <a:lstStyle/>
            <a:p>
              <a:pPr algn="ctr"/>
              <a:endParaRPr lang="en-US" altLang="zh-CN"/>
            </a:p>
          </p:txBody>
        </p:sp>
      </p:grpSp>
      <p:sp>
        <p:nvSpPr>
          <p:cNvPr id="25" name="Text Box25"/>
          <p:cNvSpPr txBox="1"/>
          <p:nvPr/>
        </p:nvSpPr>
        <p:spPr>
          <a:xfrm>
            <a:off x="2933511" y="557120"/>
            <a:ext cx="5890893" cy="493212"/>
          </a:xfrm>
          <a:prstGeom prst="rect">
            <a:avLst/>
          </a:prstGeom>
        </p:spPr>
        <p:txBody>
          <a:bodyPr wrap="square" lIns="0" tIns="0" rIns="0" rtlCol="0">
            <a:spAutoFit/>
          </a:bodyPr>
          <a:lstStyle/>
          <a:p>
            <a:pPr>
              <a:lnSpc>
                <a:spcPts val="3102"/>
              </a:lnSpc>
            </a:pPr>
            <a:r>
              <a:rPr lang="en-US" sz="4000" u="sng" dirty="0">
                <a:solidFill>
                  <a:schemeClr val="bg1"/>
                </a:solidFill>
                <a:highlight>
                  <a:srgbClr val="00FF00"/>
                </a:highlight>
                <a:latin typeface="Arial Black" panose="020B0A04020102020204" pitchFamily="34" charset="0"/>
              </a:rPr>
              <a:t>ALOHA </a:t>
            </a:r>
            <a:r>
              <a:rPr lang="en-US" altLang="zh-CN" sz="4400" u="sng" spc="1" dirty="0">
                <a:solidFill>
                  <a:srgbClr val="000000"/>
                </a:solidFill>
                <a:highlight>
                  <a:srgbClr val="00FF00"/>
                </a:highlight>
                <a:latin typeface="Arial Black" panose="020B0A04020102020204" pitchFamily="34" charset="0"/>
                <a:ea typeface="Times New Roman"/>
                <a:cs typeface="Times New Roman"/>
              </a:rPr>
              <a:t>Background</a:t>
            </a:r>
            <a:endParaRPr lang="en-US" altLang="zh-CN" sz="4400" u="sng" dirty="0">
              <a:highlight>
                <a:srgbClr val="00FF00"/>
              </a:highlight>
              <a:latin typeface="Arial Black" panose="020B0A04020102020204" pitchFamily="34" charset="0"/>
              <a:ea typeface="Times New Roman"/>
              <a:cs typeface="Times New Roman"/>
            </a:endParaRPr>
          </a:p>
        </p:txBody>
      </p:sp>
      <p:sp>
        <p:nvSpPr>
          <p:cNvPr id="26" name="Text Box26"/>
          <p:cNvSpPr txBox="1"/>
          <p:nvPr/>
        </p:nvSpPr>
        <p:spPr>
          <a:xfrm>
            <a:off x="738260" y="1777878"/>
            <a:ext cx="3211085" cy="430887"/>
          </a:xfrm>
          <a:prstGeom prst="rect">
            <a:avLst/>
          </a:prstGeom>
        </p:spPr>
        <p:txBody>
          <a:bodyPr wrap="square" lIns="0" tIns="0" rIns="0" rtlCol="0">
            <a:spAutoFit/>
          </a:bodyPr>
          <a:lstStyle/>
          <a:p>
            <a:pPr>
              <a:lnSpc>
                <a:spcPts val="1548"/>
              </a:lnSpc>
            </a:pPr>
            <a:r>
              <a:rPr lang="en-US" altLang="zh-CN" sz="2000" spc="-2" dirty="0">
                <a:solidFill>
                  <a:srgbClr val="000000"/>
                </a:solidFill>
                <a:ea typeface="Times New Roman"/>
                <a:cs typeface="Times New Roman"/>
              </a:rPr>
              <a:t>Communication </a:t>
            </a:r>
            <a:r>
              <a:rPr lang="en-US" altLang="zh-CN" sz="2000" spc="-1" dirty="0">
                <a:solidFill>
                  <a:srgbClr val="000000"/>
                </a:solidFill>
                <a:ea typeface="Times New Roman"/>
                <a:cs typeface="Times New Roman"/>
              </a:rPr>
              <a:t>medium</a:t>
            </a:r>
            <a:endParaRPr lang="en-US" altLang="zh-CN" sz="2000" dirty="0">
              <a:ea typeface="Times New Roman"/>
              <a:cs typeface="Times New Roman"/>
            </a:endParaRPr>
          </a:p>
          <a:p>
            <a:pPr>
              <a:lnSpc>
                <a:spcPts val="1548"/>
              </a:lnSpc>
            </a:pPr>
            <a:endParaRPr lang="en-US" altLang="zh-CN" sz="1400" dirty="0">
              <a:latin typeface="Times New Roman"/>
              <a:ea typeface="Times New Roman"/>
              <a:cs typeface="Times New Roman"/>
            </a:endParaRPr>
          </a:p>
        </p:txBody>
      </p:sp>
      <p:sp>
        <p:nvSpPr>
          <p:cNvPr id="29" name="Text Box29"/>
          <p:cNvSpPr txBox="1"/>
          <p:nvPr/>
        </p:nvSpPr>
        <p:spPr>
          <a:xfrm flipH="1">
            <a:off x="3825266" y="2558096"/>
            <a:ext cx="169076" cy="320280"/>
          </a:xfrm>
          <a:prstGeom prst="rect">
            <a:avLst/>
          </a:prstGeom>
        </p:spPr>
        <p:txBody>
          <a:bodyPr wrap="square" lIns="0" tIns="0" rIns="0" rtlCol="0">
            <a:spAutoFit/>
          </a:bodyPr>
          <a:lstStyle/>
          <a:p>
            <a:pPr>
              <a:lnSpc>
                <a:spcPts val="2106"/>
              </a:lnSpc>
            </a:pPr>
            <a:r>
              <a:rPr lang="en-US" altLang="zh-CN" sz="2400" dirty="0">
                <a:solidFill>
                  <a:schemeClr val="bg1"/>
                </a:solidFill>
                <a:latin typeface="Times New Roman"/>
                <a:ea typeface="Times New Roman"/>
                <a:cs typeface="Times New Roman"/>
              </a:rPr>
              <a:t>–</a:t>
            </a:r>
          </a:p>
        </p:txBody>
      </p:sp>
      <p:sp>
        <p:nvSpPr>
          <p:cNvPr id="31" name="Text Box31"/>
          <p:cNvSpPr txBox="1"/>
          <p:nvPr/>
        </p:nvSpPr>
        <p:spPr>
          <a:xfrm>
            <a:off x="3814355" y="3330317"/>
            <a:ext cx="179987" cy="320280"/>
          </a:xfrm>
          <a:prstGeom prst="rect">
            <a:avLst/>
          </a:prstGeom>
        </p:spPr>
        <p:txBody>
          <a:bodyPr wrap="square" lIns="0" tIns="0" rIns="0" rtlCol="0">
            <a:spAutoFit/>
          </a:bodyPr>
          <a:lstStyle/>
          <a:p>
            <a:pPr>
              <a:lnSpc>
                <a:spcPts val="2106"/>
              </a:lnSpc>
            </a:pPr>
            <a:r>
              <a:rPr lang="en-US" altLang="zh-CN" sz="2400" dirty="0">
                <a:solidFill>
                  <a:srgbClr val="010000"/>
                </a:solidFill>
                <a:latin typeface="Times New Roman"/>
                <a:ea typeface="Times New Roman"/>
                <a:cs typeface="Times New Roman"/>
              </a:rPr>
              <a:t>–</a:t>
            </a:r>
            <a:endParaRPr lang="en-US" altLang="zh-CN" sz="2400" dirty="0">
              <a:latin typeface="Times New Roman"/>
              <a:ea typeface="Times New Roman"/>
              <a:cs typeface="Times New Roman"/>
            </a:endParaRPr>
          </a:p>
        </p:txBody>
      </p:sp>
      <p:sp>
        <p:nvSpPr>
          <p:cNvPr id="36" name="Content Placeholder 2">
            <a:extLst>
              <a:ext uri="{FF2B5EF4-FFF2-40B4-BE49-F238E27FC236}">
                <a16:creationId xmlns:a16="http://schemas.microsoft.com/office/drawing/2014/main" id="{6B2F7E99-C23E-4E3F-8628-1BFC520F7006}"/>
              </a:ext>
            </a:extLst>
          </p:cNvPr>
          <p:cNvSpPr txBox="1">
            <a:spLocks/>
          </p:cNvSpPr>
          <p:nvPr/>
        </p:nvSpPr>
        <p:spPr>
          <a:xfrm>
            <a:off x="4039339" y="1681769"/>
            <a:ext cx="7173337" cy="48808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a:solidFill>
                  <a:srgbClr val="000000"/>
                </a:solidFill>
                <a:ea typeface="Times New Roman"/>
                <a:cs typeface="Calibri" panose="020F0502020204030204" pitchFamily="34" charset="0"/>
              </a:rPr>
              <a:t>Modern Local</a:t>
            </a:r>
            <a:r>
              <a:rPr lang="en-US" altLang="zh-CN" spc="1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Area</a:t>
            </a:r>
            <a:r>
              <a:rPr lang="en-US" altLang="zh-CN" spc="1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Networks (LANs) operate</a:t>
            </a:r>
            <a:r>
              <a:rPr lang="en-US" altLang="zh-CN" spc="2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as follows:</a:t>
            </a:r>
          </a:p>
          <a:p>
            <a:pPr algn="l"/>
            <a:r>
              <a:rPr lang="en-US" altLang="zh-CN" dirty="0">
                <a:solidFill>
                  <a:srgbClr val="000000"/>
                </a:solidFill>
                <a:ea typeface="Times New Roman"/>
                <a:cs typeface="Calibri" panose="020F0502020204030204" pitchFamily="34" charset="0"/>
              </a:rPr>
              <a:t>Users</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are</a:t>
            </a:r>
            <a:r>
              <a:rPr lang="en-US" altLang="zh-CN" spc="-8"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connected</a:t>
            </a:r>
            <a:r>
              <a:rPr lang="en-US" altLang="zh-CN" spc="-22"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to</a:t>
            </a:r>
            <a:r>
              <a:rPr lang="en-US" altLang="zh-CN" spc="-9"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communication</a:t>
            </a:r>
            <a:r>
              <a:rPr lang="en-US" altLang="zh-CN"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medium,</a:t>
            </a:r>
            <a:r>
              <a:rPr lang="en-US" altLang="zh-CN" spc="-1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e.g.</a:t>
            </a:r>
            <a:r>
              <a:rPr lang="en-US" altLang="zh-CN" spc="-13"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 wire,</a:t>
            </a:r>
            <a:r>
              <a:rPr lang="en-US" altLang="zh-CN" spc="-5"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radio</a:t>
            </a:r>
            <a:r>
              <a:rPr lang="en-US" altLang="zh-CN" spc="-18"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spectrum,</a:t>
            </a:r>
            <a:r>
              <a:rPr lang="en-US" altLang="zh-CN" spc="-1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etc.</a:t>
            </a:r>
            <a:endParaRPr lang="en-US" altLang="zh-CN" dirty="0">
              <a:ea typeface="Times New Roman"/>
              <a:cs typeface="Calibri" panose="020F0502020204030204" pitchFamily="34" charset="0"/>
            </a:endParaRPr>
          </a:p>
          <a:p>
            <a:pPr algn="l"/>
            <a:r>
              <a:rPr lang="en-US" altLang="zh-CN" dirty="0">
                <a:solidFill>
                  <a:srgbClr val="000000"/>
                </a:solidFill>
                <a:ea typeface="Times New Roman"/>
                <a:cs typeface="Calibri" panose="020F0502020204030204" pitchFamily="34" charset="0"/>
              </a:rPr>
              <a:t>When</a:t>
            </a:r>
            <a:r>
              <a:rPr lang="en-US" altLang="zh-CN" spc="-2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user A</a:t>
            </a:r>
            <a:r>
              <a:rPr lang="en-US" altLang="zh-CN" spc="-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sends</a:t>
            </a:r>
            <a:r>
              <a:rPr lang="en-US" altLang="zh-CN" spc="-1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a:t>
            </a:r>
            <a:r>
              <a:rPr lang="en-US" altLang="zh-CN" spc="-5"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message</a:t>
            </a:r>
            <a:r>
              <a:rPr lang="en-US" altLang="zh-CN" spc="-2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to user</a:t>
            </a:r>
            <a:r>
              <a:rPr lang="en-US" altLang="zh-CN" spc="-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B, the message</a:t>
            </a:r>
            <a:r>
              <a:rPr lang="en-US" altLang="zh-CN" spc="-29"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is </a:t>
            </a:r>
            <a:r>
              <a:rPr lang="en-US" altLang="zh-CN" b="1" spc="1" dirty="0">
                <a:solidFill>
                  <a:srgbClr val="000000"/>
                </a:solidFill>
                <a:ea typeface="Times New Roman"/>
                <a:cs typeface="Calibri" panose="020F0502020204030204" pitchFamily="34" charset="0"/>
              </a:rPr>
              <a:t>broadcast</a:t>
            </a:r>
            <a:r>
              <a:rPr lang="en-US" altLang="zh-CN" b="1" spc="-14"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to</a:t>
            </a:r>
            <a:r>
              <a:rPr lang="en-US" altLang="zh-CN" spc="-8"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the</a:t>
            </a:r>
            <a:r>
              <a:rPr lang="en-US" altLang="zh-CN" spc="-6"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medium</a:t>
            </a:r>
            <a:r>
              <a:rPr lang="en-US" altLang="zh-CN" spc="-23"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and</a:t>
            </a:r>
            <a:endParaRPr lang="en-US" altLang="zh-CN" dirty="0">
              <a:ea typeface="Times New Roman"/>
              <a:cs typeface="Calibri" panose="020F0502020204030204" pitchFamily="34" charset="0"/>
            </a:endParaRPr>
          </a:p>
          <a:p>
            <a:pPr algn="l"/>
            <a:r>
              <a:rPr lang="en-US" altLang="zh-CN" dirty="0">
                <a:solidFill>
                  <a:srgbClr val="000000"/>
                </a:solidFill>
                <a:ea typeface="Times New Roman"/>
                <a:cs typeface="Calibri" panose="020F0502020204030204" pitchFamily="34" charset="0"/>
              </a:rPr>
              <a:t>1.</a:t>
            </a:r>
            <a:r>
              <a:rPr lang="en-US" altLang="zh-CN" spc="1201"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If</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no one</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else is</a:t>
            </a:r>
            <a:r>
              <a:rPr lang="en-US" altLang="zh-CN" spc="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broadcasting at the</a:t>
            </a:r>
            <a:r>
              <a:rPr lang="en-US" altLang="zh-CN" spc="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same</a:t>
            </a:r>
            <a:r>
              <a:rPr lang="en-US" altLang="zh-CN" spc="45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time, every user on the LAN</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hears the message.</a:t>
            </a:r>
          </a:p>
          <a:p>
            <a:pPr algn="l"/>
            <a:r>
              <a:rPr lang="en-US" altLang="zh-CN" dirty="0">
                <a:solidFill>
                  <a:srgbClr val="000000"/>
                </a:solidFill>
                <a:ea typeface="Times New Roman"/>
                <a:cs typeface="Calibri" panose="020F0502020204030204" pitchFamily="34" charset="0"/>
              </a:rPr>
              <a:t>2.</a:t>
            </a:r>
            <a:r>
              <a:rPr lang="en-US" altLang="zh-CN" spc="1201"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If</a:t>
            </a:r>
            <a:r>
              <a:rPr lang="en-US" altLang="zh-CN" spc="-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another user</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is broadcasting</a:t>
            </a:r>
            <a:r>
              <a:rPr lang="en-US" altLang="zh-CN" spc="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at the</a:t>
            </a:r>
            <a:r>
              <a:rPr lang="en-US" altLang="zh-CN" spc="7"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same</a:t>
            </a:r>
            <a:r>
              <a:rPr lang="en-US" altLang="zh-CN" spc="45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time, then the</a:t>
            </a:r>
            <a:r>
              <a:rPr lang="en-US" altLang="zh-CN" spc="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message</a:t>
            </a:r>
            <a:r>
              <a:rPr lang="en-US" altLang="zh-CN" spc="-11" dirty="0">
                <a:solidFill>
                  <a:srgbClr val="000000"/>
                </a:solidFill>
                <a:ea typeface="Times New Roman"/>
                <a:cs typeface="Calibri" panose="020F0502020204030204" pitchFamily="34" charset="0"/>
              </a:rPr>
              <a:t> </a:t>
            </a:r>
            <a:r>
              <a:rPr lang="en-US" altLang="zh-CN" i="1" dirty="0">
                <a:solidFill>
                  <a:srgbClr val="000000"/>
                </a:solidFill>
                <a:ea typeface="Times New Roman"/>
                <a:cs typeface="Calibri" panose="020F0502020204030204" pitchFamily="34" charset="0"/>
              </a:rPr>
              <a:t>interfere</a:t>
            </a:r>
            <a:r>
              <a:rPr lang="en-US" altLang="zh-CN" i="1" spc="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a:t>
            </a:r>
            <a:r>
              <a:rPr lang="en-US" altLang="zh-CN" i="1" spc="-1" dirty="0">
                <a:solidFill>
                  <a:srgbClr val="000000"/>
                </a:solidFill>
                <a:ea typeface="Times New Roman"/>
                <a:cs typeface="Calibri" panose="020F0502020204030204" pitchFamily="34" charset="0"/>
              </a:rPr>
              <a:t>collide</a:t>
            </a:r>
            <a:r>
              <a:rPr lang="en-US" altLang="zh-CN" dirty="0">
                <a:solidFill>
                  <a:srgbClr val="000000"/>
                </a:solidFill>
                <a:ea typeface="Times New Roman"/>
                <a:cs typeface="Calibri" panose="020F0502020204030204" pitchFamily="34" charset="0"/>
              </a:rPr>
              <a:t>)</a:t>
            </a:r>
            <a:r>
              <a:rPr lang="en-US" altLang="zh-CN" spc="450"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with each other and no user on</a:t>
            </a:r>
            <a:r>
              <a:rPr lang="en-US" altLang="zh-CN" spc="6"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the LAN </a:t>
            </a:r>
            <a:r>
              <a:rPr lang="en-US" altLang="zh-CN" spc="-1" dirty="0">
                <a:solidFill>
                  <a:srgbClr val="000000"/>
                </a:solidFill>
                <a:ea typeface="Times New Roman"/>
                <a:cs typeface="Calibri" panose="020F0502020204030204" pitchFamily="34" charset="0"/>
              </a:rPr>
              <a:t>receives</a:t>
            </a:r>
            <a:r>
              <a:rPr lang="en-US" altLang="zh-CN" spc="5" dirty="0">
                <a:solidFill>
                  <a:srgbClr val="000000"/>
                </a:solidFill>
                <a:ea typeface="Times New Roman"/>
                <a:cs typeface="Calibri" panose="020F0502020204030204" pitchFamily="34" charset="0"/>
              </a:rPr>
              <a:t> </a:t>
            </a:r>
            <a:r>
              <a:rPr lang="en-US" altLang="zh-CN" dirty="0">
                <a:solidFill>
                  <a:srgbClr val="000000"/>
                </a:solidFill>
                <a:ea typeface="Times New Roman"/>
                <a:cs typeface="Calibri" panose="020F0502020204030204" pitchFamily="34" charset="0"/>
              </a:rPr>
              <a:t>the </a:t>
            </a:r>
            <a:r>
              <a:rPr lang="en-US" altLang="zh-CN" spc="-1" dirty="0">
                <a:solidFill>
                  <a:srgbClr val="000000"/>
                </a:solidFill>
                <a:ea typeface="Times New Roman"/>
                <a:cs typeface="Calibri" panose="020F0502020204030204" pitchFamily="34" charset="0"/>
              </a:rPr>
              <a:t>individual</a:t>
            </a:r>
            <a:r>
              <a:rPr lang="en-US" altLang="zh-CN" spc="15" dirty="0">
                <a:solidFill>
                  <a:srgbClr val="000000"/>
                </a:solidFill>
                <a:ea typeface="Times New Roman"/>
                <a:cs typeface="Calibri" panose="020F0502020204030204" pitchFamily="34" charset="0"/>
              </a:rPr>
              <a:t> </a:t>
            </a:r>
            <a:r>
              <a:rPr lang="en-US" altLang="zh-CN" spc="-1" dirty="0">
                <a:solidFill>
                  <a:srgbClr val="000000"/>
                </a:solidFill>
                <a:ea typeface="Times New Roman"/>
                <a:cs typeface="Calibri" panose="020F0502020204030204" pitchFamily="34" charset="0"/>
              </a:rPr>
              <a:t>message.</a:t>
            </a:r>
            <a:endParaRPr lang="en-US" altLang="zh-CN" dirty="0">
              <a:ea typeface="Times New Roman"/>
              <a:cs typeface="Calibri" panose="020F0502020204030204" pitchFamily="34" charset="0"/>
            </a:endParaRPr>
          </a:p>
          <a:p>
            <a:pPr algn="l"/>
            <a:endParaRPr lang="en-US" altLang="zh-CN" dirty="0">
              <a:ea typeface="Times New Roman"/>
              <a:cs typeface="Times New Roman"/>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9E8A6-1A47-42DE-8CD9-091215222EDE}"/>
              </a:ext>
            </a:extLst>
          </p:cNvPr>
          <p:cNvSpPr>
            <a:spLocks noGrp="1"/>
          </p:cNvSpPr>
          <p:nvPr>
            <p:ph idx="1"/>
          </p:nvPr>
        </p:nvSpPr>
        <p:spPr>
          <a:xfrm>
            <a:off x="509723" y="1420552"/>
            <a:ext cx="10853691" cy="2432482"/>
          </a:xfrm>
        </p:spPr>
        <p:txBody>
          <a:bodyPr>
            <a:normAutofit/>
          </a:bodyPr>
          <a:lstStyle/>
          <a:p>
            <a:pPr marL="0" indent="0" algn="just">
              <a:buNone/>
            </a:pPr>
            <a:r>
              <a:rPr lang="en-US" sz="3200" b="1" dirty="0"/>
              <a:t>ALOHA</a:t>
            </a:r>
            <a:r>
              <a:rPr lang="en-US" dirty="0"/>
              <a:t> is a system for coordinating and arbitrating access to a shared communication Networks channel. </a:t>
            </a:r>
          </a:p>
          <a:p>
            <a:pPr marL="0" indent="0" algn="just">
              <a:buNone/>
            </a:pPr>
            <a:r>
              <a:rPr lang="en-US" sz="2100" dirty="0"/>
              <a:t>It was developed in the 1970s by Norman Abramson and his colleagues at the University of Hawaii. The original system used for ground based Radio broadcasting, but the system has been implemented in satellite communication systems.</a:t>
            </a:r>
          </a:p>
          <a:p>
            <a:pPr marL="0" indent="0" algn="just">
              <a:buNone/>
            </a:pPr>
            <a:endParaRPr lang="en-US" sz="2400" dirty="0"/>
          </a:p>
          <a:p>
            <a:pPr marL="0" indent="0" algn="just">
              <a:buNone/>
            </a:pPr>
            <a:endParaRPr lang="en-US" sz="2400" dirty="0"/>
          </a:p>
          <a:p>
            <a:pPr marL="0" indent="0">
              <a:buNone/>
            </a:pPr>
            <a:endParaRPr lang="en-IN" sz="2400" dirty="0"/>
          </a:p>
          <a:p>
            <a:pPr marL="0" indent="0">
              <a:buNone/>
            </a:pPr>
            <a:endParaRPr lang="en-IN" dirty="0"/>
          </a:p>
        </p:txBody>
      </p:sp>
      <p:sp>
        <p:nvSpPr>
          <p:cNvPr id="5" name="Title 1">
            <a:extLst>
              <a:ext uri="{FF2B5EF4-FFF2-40B4-BE49-F238E27FC236}">
                <a16:creationId xmlns:a16="http://schemas.microsoft.com/office/drawing/2014/main" id="{BB6B2E17-C15C-47D0-AD45-55F2267E9220}"/>
              </a:ext>
            </a:extLst>
          </p:cNvPr>
          <p:cNvSpPr txBox="1">
            <a:spLocks/>
          </p:cNvSpPr>
          <p:nvPr/>
        </p:nvSpPr>
        <p:spPr>
          <a:xfrm>
            <a:off x="248575" y="397701"/>
            <a:ext cx="4873842" cy="1306812"/>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00" i="1" u="sng" dirty="0">
                <a:solidFill>
                  <a:schemeClr val="accent2">
                    <a:lumMod val="60000"/>
                    <a:lumOff val="40000"/>
                  </a:schemeClr>
                </a:solidFill>
                <a:highlight>
                  <a:srgbClr val="00FFFF"/>
                </a:highlight>
              </a:rPr>
              <a:t>What is </a:t>
            </a:r>
            <a:r>
              <a:rPr lang="en-US" sz="5300" b="1" i="1" u="sng" dirty="0">
                <a:solidFill>
                  <a:schemeClr val="accent2">
                    <a:lumMod val="60000"/>
                    <a:lumOff val="40000"/>
                  </a:schemeClr>
                </a:solidFill>
                <a:highlight>
                  <a:srgbClr val="00FFFF"/>
                </a:highlight>
                <a:latin typeface="Arial" panose="020B0604020202020204" pitchFamily="34" charset="0"/>
                <a:cs typeface="Arial" panose="020B0604020202020204" pitchFamily="34" charset="0"/>
              </a:rPr>
              <a:t>ALOHA</a:t>
            </a:r>
            <a:r>
              <a:rPr lang="en-US" sz="5300" i="1" u="sng" dirty="0">
                <a:solidFill>
                  <a:schemeClr val="accent2">
                    <a:lumMod val="60000"/>
                    <a:lumOff val="40000"/>
                  </a:schemeClr>
                </a:solidFill>
                <a:highlight>
                  <a:srgbClr val="00FFFF"/>
                </a:highlight>
              </a:rPr>
              <a:t>?</a:t>
            </a:r>
            <a:br>
              <a:rPr lang="en-US" b="1" dirty="0">
                <a:highlight>
                  <a:srgbClr val="00FFFF"/>
                </a:highlight>
              </a:rPr>
            </a:br>
            <a:endParaRPr lang="en-IN" dirty="0">
              <a:highlight>
                <a:srgbClr val="00FFFF"/>
              </a:highlight>
            </a:endParaRPr>
          </a:p>
        </p:txBody>
      </p:sp>
      <p:sp>
        <p:nvSpPr>
          <p:cNvPr id="9" name="Text Box45">
            <a:extLst>
              <a:ext uri="{FF2B5EF4-FFF2-40B4-BE49-F238E27FC236}">
                <a16:creationId xmlns:a16="http://schemas.microsoft.com/office/drawing/2014/main" id="{FE9B2164-CC5F-40F4-A30A-9081E427508F}"/>
              </a:ext>
            </a:extLst>
          </p:cNvPr>
          <p:cNvSpPr txBox="1"/>
          <p:nvPr/>
        </p:nvSpPr>
        <p:spPr>
          <a:xfrm>
            <a:off x="248575" y="4403584"/>
            <a:ext cx="10688714" cy="614399"/>
          </a:xfrm>
          <a:prstGeom prst="rect">
            <a:avLst/>
          </a:prstGeom>
        </p:spPr>
        <p:txBody>
          <a:bodyPr wrap="square" lIns="0" tIns="0" rIns="0" rtlCol="0">
            <a:spAutoFit/>
          </a:bodyPr>
          <a:lstStyle/>
          <a:p>
            <a:pPr marL="800100" lvl="1" indent="-342900">
              <a:lnSpc>
                <a:spcPts val="2212"/>
              </a:lnSpc>
              <a:buFont typeface="Arial" panose="020B0604020202020204" pitchFamily="34" charset="0"/>
              <a:buChar char="•"/>
            </a:pPr>
            <a:r>
              <a:rPr lang="en-US" altLang="zh-CN" sz="2300" dirty="0">
                <a:solidFill>
                  <a:srgbClr val="000000"/>
                </a:solidFill>
                <a:ea typeface="Times New Roman"/>
                <a:cs typeface="Times New Roman"/>
              </a:rPr>
              <a:t>ALOHA</a:t>
            </a:r>
            <a:r>
              <a:rPr lang="en-US" altLang="zh-CN" sz="2300" spc="-83" dirty="0">
                <a:solidFill>
                  <a:srgbClr val="000000"/>
                </a:solidFill>
                <a:ea typeface="Times New Roman"/>
                <a:cs typeface="Times New Roman"/>
              </a:rPr>
              <a:t> </a:t>
            </a:r>
            <a:r>
              <a:rPr lang="en-US" altLang="zh-CN" sz="2300" dirty="0">
                <a:solidFill>
                  <a:srgbClr val="000000"/>
                </a:solidFill>
                <a:ea typeface="Times New Roman"/>
                <a:cs typeface="Times New Roman"/>
              </a:rPr>
              <a:t>is</a:t>
            </a:r>
            <a:r>
              <a:rPr lang="en-US" altLang="zh-CN" sz="2300" spc="-11" dirty="0">
                <a:solidFill>
                  <a:srgbClr val="000000"/>
                </a:solidFill>
                <a:ea typeface="Times New Roman"/>
                <a:cs typeface="Times New Roman"/>
              </a:rPr>
              <a:t> </a:t>
            </a:r>
            <a:r>
              <a:rPr lang="en-US" altLang="zh-CN" sz="2300" dirty="0">
                <a:solidFill>
                  <a:srgbClr val="000000"/>
                </a:solidFill>
                <a:ea typeface="Times New Roman"/>
                <a:cs typeface="Times New Roman"/>
              </a:rPr>
              <a:t>the</a:t>
            </a:r>
            <a:r>
              <a:rPr lang="en-US" altLang="zh-CN" sz="2300" spc="-6" dirty="0">
                <a:solidFill>
                  <a:srgbClr val="000000"/>
                </a:solidFill>
                <a:ea typeface="Times New Roman"/>
                <a:cs typeface="Times New Roman"/>
              </a:rPr>
              <a:t> </a:t>
            </a:r>
            <a:r>
              <a:rPr lang="en-US" altLang="zh-CN" sz="2300" dirty="0">
                <a:solidFill>
                  <a:srgbClr val="000000"/>
                </a:solidFill>
                <a:ea typeface="Times New Roman"/>
                <a:cs typeface="Times New Roman"/>
              </a:rPr>
              <a:t>father</a:t>
            </a:r>
            <a:r>
              <a:rPr lang="en-US" altLang="zh-CN" sz="2300" spc="-18" dirty="0">
                <a:solidFill>
                  <a:srgbClr val="000000"/>
                </a:solidFill>
                <a:ea typeface="Times New Roman"/>
                <a:cs typeface="Times New Roman"/>
              </a:rPr>
              <a:t> </a:t>
            </a:r>
            <a:r>
              <a:rPr lang="en-US" altLang="zh-CN" sz="2300" dirty="0">
                <a:solidFill>
                  <a:srgbClr val="000000"/>
                </a:solidFill>
                <a:ea typeface="Times New Roman"/>
                <a:cs typeface="Times New Roman"/>
              </a:rPr>
              <a:t>of multiple</a:t>
            </a:r>
            <a:r>
              <a:rPr lang="en-US" altLang="zh-CN" sz="2300" spc="-27" dirty="0">
                <a:solidFill>
                  <a:srgbClr val="000000"/>
                </a:solidFill>
                <a:ea typeface="Times New Roman"/>
                <a:cs typeface="Times New Roman"/>
              </a:rPr>
              <a:t> </a:t>
            </a:r>
            <a:r>
              <a:rPr lang="en-US" altLang="zh-CN" sz="2300" dirty="0">
                <a:solidFill>
                  <a:srgbClr val="000000"/>
                </a:solidFill>
                <a:ea typeface="Times New Roman"/>
                <a:cs typeface="Times New Roman"/>
              </a:rPr>
              <a:t>access</a:t>
            </a:r>
            <a:r>
              <a:rPr lang="en-US" altLang="zh-CN" sz="2300" spc="-8" dirty="0">
                <a:solidFill>
                  <a:srgbClr val="000000"/>
                </a:solidFill>
                <a:ea typeface="Times New Roman"/>
                <a:cs typeface="Times New Roman"/>
              </a:rPr>
              <a:t> </a:t>
            </a:r>
            <a:r>
              <a:rPr lang="en-US" altLang="zh-CN" sz="2300" spc="1" dirty="0">
                <a:solidFill>
                  <a:srgbClr val="000000"/>
                </a:solidFill>
                <a:ea typeface="Times New Roman"/>
                <a:cs typeface="Times New Roman"/>
              </a:rPr>
              <a:t>protocols at the datalink layer and proposes how multiple terminals access the medium without interference or collision.</a:t>
            </a:r>
            <a:endParaRPr lang="en-US" altLang="zh-CN" sz="2300" dirty="0">
              <a:ea typeface="Times New Roman"/>
              <a:cs typeface="Times New Roman"/>
            </a:endParaRPr>
          </a:p>
        </p:txBody>
      </p:sp>
      <p:sp>
        <p:nvSpPr>
          <p:cNvPr id="10" name="Rectangle 9">
            <a:extLst>
              <a:ext uri="{FF2B5EF4-FFF2-40B4-BE49-F238E27FC236}">
                <a16:creationId xmlns:a16="http://schemas.microsoft.com/office/drawing/2014/main" id="{19D883D3-76FD-4280-8DB3-B11D43A727CF}"/>
              </a:ext>
            </a:extLst>
          </p:cNvPr>
          <p:cNvSpPr/>
          <p:nvPr/>
        </p:nvSpPr>
        <p:spPr>
          <a:xfrm>
            <a:off x="625136" y="3452924"/>
            <a:ext cx="10941727" cy="800219"/>
          </a:xfrm>
          <a:prstGeom prst="rect">
            <a:avLst/>
          </a:prstGeom>
        </p:spPr>
        <p:txBody>
          <a:bodyPr wrap="square">
            <a:spAutoFit/>
          </a:bodyPr>
          <a:lstStyle/>
          <a:p>
            <a:pPr marL="342900" indent="-342900">
              <a:buFont typeface="Arial" panose="020B0604020202020204" pitchFamily="34" charset="0"/>
              <a:buChar char="•"/>
            </a:pPr>
            <a:r>
              <a:rPr lang="en-US" altLang="zh-CN" sz="2300" dirty="0">
                <a:solidFill>
                  <a:srgbClr val="000000"/>
                </a:solidFill>
                <a:ea typeface="Times New Roman"/>
                <a:cs typeface="Times New Roman"/>
              </a:rPr>
              <a:t>The</a:t>
            </a:r>
            <a:r>
              <a:rPr lang="en-US" altLang="zh-CN" sz="2300" spc="398" dirty="0">
                <a:solidFill>
                  <a:srgbClr val="000000"/>
                </a:solidFill>
                <a:ea typeface="Times New Roman"/>
                <a:cs typeface="Times New Roman"/>
              </a:rPr>
              <a:t> </a:t>
            </a:r>
            <a:r>
              <a:rPr lang="en-US" altLang="zh-CN" sz="2300" spc="-1" dirty="0">
                <a:solidFill>
                  <a:srgbClr val="000000"/>
                </a:solidFill>
                <a:ea typeface="Times New Roman"/>
                <a:cs typeface="Times New Roman"/>
              </a:rPr>
              <a:t>computers</a:t>
            </a:r>
            <a:r>
              <a:rPr lang="en-US" altLang="zh-CN" sz="2300" spc="400" dirty="0">
                <a:solidFill>
                  <a:srgbClr val="000000"/>
                </a:solidFill>
                <a:ea typeface="Times New Roman"/>
                <a:cs typeface="Times New Roman"/>
              </a:rPr>
              <a:t> </a:t>
            </a:r>
            <a:r>
              <a:rPr lang="en-US" altLang="zh-CN" sz="2300" dirty="0">
                <a:solidFill>
                  <a:srgbClr val="000000"/>
                </a:solidFill>
                <a:ea typeface="Times New Roman"/>
                <a:cs typeface="Times New Roman"/>
              </a:rPr>
              <a:t>of</a:t>
            </a:r>
            <a:r>
              <a:rPr lang="en-US" altLang="zh-CN" sz="2300" spc="387" dirty="0">
                <a:solidFill>
                  <a:srgbClr val="000000"/>
                </a:solidFill>
                <a:ea typeface="Times New Roman"/>
                <a:cs typeface="Times New Roman"/>
              </a:rPr>
              <a:t> </a:t>
            </a:r>
            <a:r>
              <a:rPr lang="en-US" altLang="zh-CN" sz="2300" dirty="0">
                <a:solidFill>
                  <a:srgbClr val="000000"/>
                </a:solidFill>
                <a:ea typeface="Times New Roman"/>
                <a:cs typeface="Times New Roman"/>
              </a:rPr>
              <a:t>the</a:t>
            </a:r>
            <a:r>
              <a:rPr lang="en-US" altLang="zh-CN" sz="2300" spc="399" dirty="0">
                <a:solidFill>
                  <a:srgbClr val="000000"/>
                </a:solidFill>
                <a:ea typeface="Times New Roman"/>
                <a:cs typeface="Times New Roman"/>
              </a:rPr>
              <a:t> </a:t>
            </a:r>
            <a:r>
              <a:rPr lang="en-US" altLang="zh-CN" sz="2300" dirty="0">
                <a:solidFill>
                  <a:srgbClr val="000000"/>
                </a:solidFill>
                <a:ea typeface="Times New Roman"/>
                <a:cs typeface="Times New Roman"/>
              </a:rPr>
              <a:t>ALOHA</a:t>
            </a:r>
            <a:r>
              <a:rPr lang="en-US" altLang="zh-CN" sz="2300" spc="286" dirty="0">
                <a:solidFill>
                  <a:srgbClr val="000000"/>
                </a:solidFill>
                <a:ea typeface="Times New Roman"/>
                <a:cs typeface="Times New Roman"/>
              </a:rPr>
              <a:t> </a:t>
            </a:r>
            <a:r>
              <a:rPr lang="en-US" altLang="zh-CN" sz="2300" spc="-1" dirty="0">
                <a:solidFill>
                  <a:srgbClr val="000000"/>
                </a:solidFill>
                <a:ea typeface="Times New Roman"/>
                <a:cs typeface="Times New Roman"/>
              </a:rPr>
              <a:t>network</a:t>
            </a:r>
            <a:r>
              <a:rPr lang="en-US" altLang="zh-CN" sz="2300" spc="398" dirty="0">
                <a:solidFill>
                  <a:srgbClr val="000000"/>
                </a:solidFill>
                <a:ea typeface="Times New Roman"/>
                <a:cs typeface="Times New Roman"/>
              </a:rPr>
              <a:t> </a:t>
            </a:r>
            <a:r>
              <a:rPr lang="en-US" altLang="zh-CN" sz="2300" dirty="0">
                <a:solidFill>
                  <a:srgbClr val="000000"/>
                </a:solidFill>
                <a:ea typeface="Times New Roman"/>
                <a:cs typeface="Times New Roman"/>
              </a:rPr>
              <a:t>transmit</a:t>
            </a:r>
            <a:r>
              <a:rPr lang="en-US" altLang="zh-CN" sz="2300" spc="381" dirty="0">
                <a:solidFill>
                  <a:srgbClr val="000000"/>
                </a:solidFill>
                <a:ea typeface="Times New Roman"/>
                <a:cs typeface="Times New Roman"/>
              </a:rPr>
              <a:t> </a:t>
            </a:r>
            <a:r>
              <a:rPr lang="en-US" altLang="zh-CN" sz="2300" dirty="0">
                <a:solidFill>
                  <a:srgbClr val="000000"/>
                </a:solidFill>
                <a:ea typeface="Times New Roman"/>
                <a:cs typeface="Times New Roman"/>
              </a:rPr>
              <a:t>on</a:t>
            </a:r>
            <a:r>
              <a:rPr lang="en-US" altLang="zh-CN" sz="2300" spc="403" dirty="0">
                <a:solidFill>
                  <a:srgbClr val="000000"/>
                </a:solidFill>
                <a:ea typeface="Times New Roman"/>
                <a:cs typeface="Times New Roman"/>
              </a:rPr>
              <a:t> </a:t>
            </a:r>
            <a:r>
              <a:rPr lang="en-US" altLang="zh-CN" sz="2300" spc="-2" dirty="0">
                <a:solidFill>
                  <a:srgbClr val="000000"/>
                </a:solidFill>
                <a:ea typeface="Times New Roman"/>
                <a:cs typeface="Times New Roman"/>
              </a:rPr>
              <a:t>the</a:t>
            </a:r>
            <a:r>
              <a:rPr lang="en-US" altLang="zh-CN" sz="2300" spc="401" dirty="0">
                <a:solidFill>
                  <a:srgbClr val="000000"/>
                </a:solidFill>
                <a:ea typeface="Times New Roman"/>
                <a:cs typeface="Times New Roman"/>
              </a:rPr>
              <a:t> </a:t>
            </a:r>
            <a:r>
              <a:rPr lang="en-US" altLang="zh-CN" sz="2300" dirty="0">
                <a:solidFill>
                  <a:srgbClr val="000000"/>
                </a:solidFill>
                <a:ea typeface="Times New Roman"/>
                <a:cs typeface="Times New Roman"/>
              </a:rPr>
              <a:t>same</a:t>
            </a:r>
            <a:r>
              <a:rPr lang="en-US" altLang="zh-CN" sz="2300" spc="391" dirty="0">
                <a:solidFill>
                  <a:srgbClr val="000000"/>
                </a:solidFill>
                <a:ea typeface="Times New Roman"/>
                <a:cs typeface="Times New Roman"/>
              </a:rPr>
              <a:t> </a:t>
            </a:r>
            <a:r>
              <a:rPr lang="en-US" altLang="zh-CN" sz="2300" dirty="0">
                <a:solidFill>
                  <a:srgbClr val="000000"/>
                </a:solidFill>
                <a:ea typeface="Times New Roman"/>
                <a:cs typeface="Times New Roman"/>
              </a:rPr>
              <a:t>radio</a:t>
            </a:r>
            <a:r>
              <a:rPr lang="en-US" altLang="zh-CN" sz="2300" spc="393" dirty="0">
                <a:solidFill>
                  <a:srgbClr val="000000"/>
                </a:solidFill>
                <a:ea typeface="Times New Roman"/>
                <a:cs typeface="Times New Roman"/>
              </a:rPr>
              <a:t> </a:t>
            </a:r>
            <a:r>
              <a:rPr lang="en-US" altLang="zh-CN" sz="2300" dirty="0">
                <a:solidFill>
                  <a:srgbClr val="000000"/>
                </a:solidFill>
                <a:ea typeface="Times New Roman"/>
                <a:cs typeface="Times New Roman"/>
              </a:rPr>
              <a:t>channel whenever</a:t>
            </a:r>
            <a:r>
              <a:rPr lang="en-US" altLang="zh-CN" sz="2300" spc="-5" dirty="0">
                <a:solidFill>
                  <a:srgbClr val="000000"/>
                </a:solidFill>
                <a:ea typeface="Times New Roman"/>
                <a:cs typeface="Times New Roman"/>
              </a:rPr>
              <a:t> </a:t>
            </a:r>
            <a:r>
              <a:rPr lang="en-US" altLang="zh-CN" sz="2300" dirty="0">
                <a:solidFill>
                  <a:srgbClr val="000000"/>
                </a:solidFill>
                <a:ea typeface="Times New Roman"/>
                <a:cs typeface="Times New Roman"/>
              </a:rPr>
              <a:t>they</a:t>
            </a:r>
            <a:r>
              <a:rPr lang="en-US" altLang="zh-CN" sz="2300" spc="-10" dirty="0">
                <a:solidFill>
                  <a:srgbClr val="000000"/>
                </a:solidFill>
                <a:ea typeface="Times New Roman"/>
                <a:cs typeface="Times New Roman"/>
              </a:rPr>
              <a:t> </a:t>
            </a:r>
            <a:r>
              <a:rPr lang="en-US" altLang="zh-CN" sz="2300" dirty="0">
                <a:solidFill>
                  <a:srgbClr val="000000"/>
                </a:solidFill>
                <a:ea typeface="Times New Roman"/>
                <a:cs typeface="Times New Roman"/>
              </a:rPr>
              <a:t>have a packet</a:t>
            </a:r>
            <a:r>
              <a:rPr lang="en-US" altLang="zh-CN" sz="2300" spc="-10" dirty="0">
                <a:solidFill>
                  <a:srgbClr val="000000"/>
                </a:solidFill>
                <a:ea typeface="Times New Roman"/>
                <a:cs typeface="Times New Roman"/>
              </a:rPr>
              <a:t> </a:t>
            </a:r>
            <a:r>
              <a:rPr lang="en-US" altLang="zh-CN" sz="2300" dirty="0">
                <a:solidFill>
                  <a:srgbClr val="000000"/>
                </a:solidFill>
                <a:ea typeface="Times New Roman"/>
                <a:cs typeface="Times New Roman"/>
              </a:rPr>
              <a:t>to</a:t>
            </a:r>
            <a:r>
              <a:rPr lang="en-US" altLang="zh-CN" sz="2300" spc="-5" dirty="0">
                <a:solidFill>
                  <a:srgbClr val="000000"/>
                </a:solidFill>
                <a:ea typeface="Times New Roman"/>
                <a:cs typeface="Times New Roman"/>
              </a:rPr>
              <a:t> </a:t>
            </a:r>
            <a:r>
              <a:rPr lang="en-US" altLang="zh-CN" sz="2300" spc="-1" dirty="0">
                <a:solidFill>
                  <a:srgbClr val="000000"/>
                </a:solidFill>
                <a:ea typeface="Times New Roman"/>
                <a:cs typeface="Times New Roman"/>
              </a:rPr>
              <a:t>transmit.</a:t>
            </a:r>
            <a:endParaRPr lang="en-US" altLang="zh-CN" sz="2300" dirty="0">
              <a:ea typeface="Times New Roman"/>
              <a:cs typeface="Times New Roman"/>
            </a:endParaRPr>
          </a:p>
        </p:txBody>
      </p:sp>
      <p:sp>
        <p:nvSpPr>
          <p:cNvPr id="2" name="Rectangle 1">
            <a:extLst>
              <a:ext uri="{FF2B5EF4-FFF2-40B4-BE49-F238E27FC236}">
                <a16:creationId xmlns:a16="http://schemas.microsoft.com/office/drawing/2014/main" id="{7F5E5C1F-3C40-4926-A27E-7ABA2F66E9E9}"/>
              </a:ext>
            </a:extLst>
          </p:cNvPr>
          <p:cNvSpPr/>
          <p:nvPr/>
        </p:nvSpPr>
        <p:spPr>
          <a:xfrm>
            <a:off x="625136" y="5168425"/>
            <a:ext cx="10853691" cy="1154162"/>
          </a:xfrm>
          <a:prstGeom prst="rect">
            <a:avLst/>
          </a:prstGeom>
        </p:spPr>
        <p:txBody>
          <a:bodyPr wrap="square">
            <a:spAutoFit/>
          </a:bodyPr>
          <a:lstStyle/>
          <a:p>
            <a:pPr marL="285750" indent="-285750">
              <a:buFont typeface="Arial" panose="020B0604020202020204" pitchFamily="34" charset="0"/>
              <a:buChar char="•"/>
            </a:pPr>
            <a:r>
              <a:rPr lang="en-IN" sz="2300" dirty="0">
                <a:solidFill>
                  <a:schemeClr val="bg1"/>
                </a:solidFill>
              </a:rPr>
              <a:t>In the ALOHA system, a node transmits whenever data is available to send. </a:t>
            </a:r>
          </a:p>
          <a:p>
            <a:r>
              <a:rPr lang="en-IN" sz="2300" dirty="0">
                <a:solidFill>
                  <a:schemeClr val="bg1"/>
                </a:solidFill>
              </a:rPr>
              <a:t>    If another node transmits at the same time, a collision occurs, and the frames</a:t>
            </a:r>
          </a:p>
          <a:p>
            <a:r>
              <a:rPr lang="en-IN" sz="2300" dirty="0">
                <a:solidFill>
                  <a:schemeClr val="bg1"/>
                </a:solidFill>
              </a:rPr>
              <a:t>    that were transmitted are lost.</a:t>
            </a:r>
          </a:p>
        </p:txBody>
      </p:sp>
    </p:spTree>
    <p:extLst>
      <p:ext uri="{BB962C8B-B14F-4D97-AF65-F5344CB8AC3E}">
        <p14:creationId xmlns:p14="http://schemas.microsoft.com/office/powerpoint/2010/main" val="183757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74"/>
          <p:cNvGrpSpPr/>
          <p:nvPr/>
        </p:nvGrpSpPr>
        <p:grpSpPr>
          <a:xfrm>
            <a:off x="1899576" y="4352537"/>
            <a:ext cx="4898898" cy="826770"/>
            <a:chOff x="606692" y="4766183"/>
            <a:chExt cx="4898898" cy="826770"/>
          </a:xfrm>
        </p:grpSpPr>
        <p:sp>
          <p:nvSpPr>
            <p:cNvPr id="75" name="Path75"/>
            <p:cNvSpPr/>
            <p:nvPr/>
          </p:nvSpPr>
          <p:spPr>
            <a:xfrm>
              <a:off x="606692" y="5516753"/>
              <a:ext cx="4898898" cy="76200"/>
            </a:xfrm>
            <a:custGeom>
              <a:avLst/>
              <a:gdLst/>
              <a:ahLst/>
              <a:cxnLst/>
              <a:rect l="l" t="t" r="r" b="b"/>
              <a:pathLst>
                <a:path w="4898898" h="76200">
                  <a:moveTo>
                    <a:pt x="0" y="38100"/>
                  </a:moveTo>
                  <a:lnTo>
                    <a:pt x="4835652" y="28956"/>
                  </a:lnTo>
                  <a:lnTo>
                    <a:pt x="4835652" y="48006"/>
                  </a:lnTo>
                  <a:lnTo>
                    <a:pt x="0" y="57150"/>
                  </a:lnTo>
                  <a:lnTo>
                    <a:pt x="0" y="38100"/>
                  </a:lnTo>
                  <a:close/>
                  <a:moveTo>
                    <a:pt x="4822699" y="0"/>
                  </a:moveTo>
                  <a:lnTo>
                    <a:pt x="4898899" y="38100"/>
                  </a:lnTo>
                  <a:lnTo>
                    <a:pt x="4823460" y="76200"/>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76" name="Path76"/>
            <p:cNvSpPr/>
            <p:nvPr/>
          </p:nvSpPr>
          <p:spPr>
            <a:xfrm>
              <a:off x="2783726" y="5445125"/>
              <a:ext cx="1539240" cy="119634"/>
            </a:xfrm>
            <a:custGeom>
              <a:avLst/>
              <a:gdLst/>
              <a:ahLst/>
              <a:cxnLst/>
              <a:rect l="l" t="t" r="r" b="b"/>
              <a:pathLst>
                <a:path w="1539240" h="119634">
                  <a:moveTo>
                    <a:pt x="0" y="0"/>
                  </a:moveTo>
                  <a:lnTo>
                    <a:pt x="0" y="119634"/>
                  </a:lnTo>
                  <a:lnTo>
                    <a:pt x="1539240" y="119634"/>
                  </a:lnTo>
                  <a:lnTo>
                    <a:pt x="1539240" y="0"/>
                  </a:lnTo>
                  <a:lnTo>
                    <a:pt x="0" y="0"/>
                  </a:lnTo>
                  <a:close/>
                </a:path>
              </a:pathLst>
            </a:custGeom>
            <a:solidFill>
              <a:srgbClr val="99CC00">
                <a:alpha val="100000"/>
              </a:srgbClr>
            </a:solidFill>
            <a:ln w="0" cap="sq">
              <a:solidFill>
                <a:srgbClr val="99CC00"/>
              </a:solidFill>
              <a:prstDash val="solid"/>
            </a:ln>
          </p:spPr>
          <p:txBody>
            <a:bodyPr rtlCol="0" anchor="ctr"/>
            <a:lstStyle/>
            <a:p>
              <a:pPr algn="ctr"/>
              <a:endParaRPr lang="en-US" altLang="zh-CN"/>
            </a:p>
          </p:txBody>
        </p:sp>
        <p:sp>
          <p:nvSpPr>
            <p:cNvPr id="77" name="Path77"/>
            <p:cNvSpPr/>
            <p:nvPr/>
          </p:nvSpPr>
          <p:spPr>
            <a:xfrm>
              <a:off x="1236866" y="5439029"/>
              <a:ext cx="1559052" cy="137923"/>
            </a:xfrm>
            <a:custGeom>
              <a:avLst/>
              <a:gdLst/>
              <a:ahLst/>
              <a:cxnLst/>
              <a:rect l="l" t="t" r="r" b="b"/>
              <a:pathLst>
                <a:path w="1559052" h="137923">
                  <a:moveTo>
                    <a:pt x="0" y="137922"/>
                  </a:moveTo>
                  <a:lnTo>
                    <a:pt x="0" y="0"/>
                  </a:lnTo>
                  <a:lnTo>
                    <a:pt x="1559052" y="0"/>
                  </a:lnTo>
                  <a:lnTo>
                    <a:pt x="1559052" y="137922"/>
                  </a:lnTo>
                  <a:lnTo>
                    <a:pt x="0" y="137922"/>
                  </a:lnTo>
                  <a:close/>
                  <a:moveTo>
                    <a:pt x="19050" y="128778"/>
                  </a:moveTo>
                  <a:lnTo>
                    <a:pt x="9906" y="118872"/>
                  </a:lnTo>
                  <a:lnTo>
                    <a:pt x="1549908" y="118872"/>
                  </a:lnTo>
                  <a:lnTo>
                    <a:pt x="1540002" y="128778"/>
                  </a:lnTo>
                  <a:lnTo>
                    <a:pt x="1540002" y="9906"/>
                  </a:lnTo>
                  <a:lnTo>
                    <a:pt x="1549908" y="19050"/>
                  </a:lnTo>
                  <a:lnTo>
                    <a:pt x="9906" y="19050"/>
                  </a:lnTo>
                  <a:lnTo>
                    <a:pt x="19050" y="9906"/>
                  </a:lnTo>
                </a:path>
              </a:pathLst>
            </a:custGeom>
            <a:solidFill>
              <a:srgbClr val="99CC00">
                <a:alpha val="100000"/>
              </a:srgbClr>
            </a:solidFill>
            <a:ln w="0" cap="sq">
              <a:solidFill>
                <a:srgbClr val="99CC00"/>
              </a:solidFill>
              <a:prstDash val="solid"/>
            </a:ln>
          </p:spPr>
          <p:txBody>
            <a:bodyPr rtlCol="0" anchor="ctr"/>
            <a:lstStyle/>
            <a:p>
              <a:pPr algn="ctr"/>
              <a:endParaRPr lang="en-US" altLang="zh-CN"/>
            </a:p>
          </p:txBody>
        </p:sp>
        <p:sp>
          <p:nvSpPr>
            <p:cNvPr id="78" name="Path78"/>
            <p:cNvSpPr/>
            <p:nvPr/>
          </p:nvSpPr>
          <p:spPr>
            <a:xfrm>
              <a:off x="1611770" y="4817999"/>
              <a:ext cx="259080" cy="547878"/>
            </a:xfrm>
            <a:custGeom>
              <a:avLst/>
              <a:gdLst/>
              <a:ahLst/>
              <a:cxnLst/>
              <a:rect l="l" t="t" r="r" b="b"/>
              <a:pathLst>
                <a:path w="259080" h="547878">
                  <a:moveTo>
                    <a:pt x="101346" y="0"/>
                  </a:moveTo>
                  <a:lnTo>
                    <a:pt x="153924" y="154686"/>
                  </a:lnTo>
                  <a:lnTo>
                    <a:pt x="132588" y="172974"/>
                  </a:lnTo>
                  <a:lnTo>
                    <a:pt x="198882" y="304800"/>
                  </a:lnTo>
                  <a:lnTo>
                    <a:pt x="176784" y="326898"/>
                  </a:lnTo>
                  <a:lnTo>
                    <a:pt x="259080" y="547878"/>
                  </a:lnTo>
                  <a:lnTo>
                    <a:pt x="119634" y="378714"/>
                  </a:lnTo>
                  <a:lnTo>
                    <a:pt x="146304" y="355092"/>
                  </a:lnTo>
                  <a:lnTo>
                    <a:pt x="60198" y="246126"/>
                  </a:lnTo>
                  <a:lnTo>
                    <a:pt x="91440" y="212598"/>
                  </a:lnTo>
                  <a:lnTo>
                    <a:pt x="0" y="99060"/>
                  </a:lnTo>
                </a:path>
              </a:pathLst>
            </a:custGeom>
            <a:solidFill>
              <a:srgbClr val="FF3300">
                <a:alpha val="100000"/>
              </a:srgbClr>
            </a:solidFill>
            <a:ln w="0" cap="sq">
              <a:solidFill>
                <a:srgbClr val="FF3300"/>
              </a:solidFill>
              <a:prstDash val="solid"/>
            </a:ln>
          </p:spPr>
          <p:txBody>
            <a:bodyPr rtlCol="0" anchor="ctr"/>
            <a:lstStyle/>
            <a:p>
              <a:pPr algn="ctr"/>
              <a:endParaRPr lang="en-US" altLang="zh-CN"/>
            </a:p>
          </p:txBody>
        </p:sp>
        <p:pic>
          <p:nvPicPr>
            <p:cNvPr id="79" name="Image79"/>
            <p:cNvPicPr>
              <a:picLocks noChangeAspect="1"/>
            </p:cNvPicPr>
            <p:nvPr/>
          </p:nvPicPr>
          <p:blipFill>
            <a:blip r:embed="rId2"/>
            <a:stretch>
              <a:fillRect/>
            </a:stretch>
          </p:blipFill>
          <p:spPr>
            <a:xfrm>
              <a:off x="1573670" y="4766183"/>
              <a:ext cx="383285" cy="749808"/>
            </a:xfrm>
            <a:prstGeom prst="rect">
              <a:avLst/>
            </a:prstGeom>
            <a:noFill/>
          </p:spPr>
        </p:pic>
        <p:sp>
          <p:nvSpPr>
            <p:cNvPr id="80" name="Path80"/>
            <p:cNvSpPr/>
            <p:nvPr/>
          </p:nvSpPr>
          <p:spPr>
            <a:xfrm>
              <a:off x="1981340" y="5301107"/>
              <a:ext cx="1540002" cy="118872"/>
            </a:xfrm>
            <a:custGeom>
              <a:avLst/>
              <a:gdLst/>
              <a:ahLst/>
              <a:cxnLst/>
              <a:rect l="l" t="t" r="r" b="b"/>
              <a:pathLst>
                <a:path w="1540002" h="118872">
                  <a:moveTo>
                    <a:pt x="0" y="0"/>
                  </a:moveTo>
                  <a:lnTo>
                    <a:pt x="0" y="118872"/>
                  </a:lnTo>
                  <a:lnTo>
                    <a:pt x="1540002" y="118872"/>
                  </a:lnTo>
                  <a:lnTo>
                    <a:pt x="1540002" y="0"/>
                  </a:lnTo>
                  <a:lnTo>
                    <a:pt x="0" y="0"/>
                  </a:lnTo>
                  <a:close/>
                </a:path>
              </a:pathLst>
            </a:custGeom>
            <a:solidFill>
              <a:srgbClr val="FF3300">
                <a:alpha val="100000"/>
              </a:srgbClr>
            </a:solidFill>
            <a:ln w="0" cap="sq">
              <a:solidFill>
                <a:srgbClr val="FF3300"/>
              </a:solidFill>
              <a:prstDash val="solid"/>
            </a:ln>
          </p:spPr>
          <p:txBody>
            <a:bodyPr rtlCol="0" anchor="ctr"/>
            <a:lstStyle/>
            <a:p>
              <a:pPr algn="ctr"/>
              <a:endParaRPr lang="en-US" altLang="zh-CN"/>
            </a:p>
          </p:txBody>
        </p:sp>
      </p:grpSp>
      <p:sp>
        <p:nvSpPr>
          <p:cNvPr id="81" name="Path81"/>
          <p:cNvSpPr/>
          <p:nvPr/>
        </p:nvSpPr>
        <p:spPr>
          <a:xfrm>
            <a:off x="7505248" y="4107474"/>
            <a:ext cx="102731" cy="102644"/>
          </a:xfrm>
          <a:custGeom>
            <a:avLst/>
            <a:gdLst/>
            <a:ahLst/>
            <a:cxnLst/>
            <a:rect l="l" t="t" r="r" b="b"/>
            <a:pathLst>
              <a:path w="102731" h="102644">
                <a:moveTo>
                  <a:pt x="0" y="51322"/>
                </a:moveTo>
                <a:cubicBezTo>
                  <a:pt x="0" y="37191"/>
                  <a:pt x="4985" y="25098"/>
                  <a:pt x="15042" y="15041"/>
                </a:cubicBezTo>
                <a:cubicBezTo>
                  <a:pt x="25054" y="5028"/>
                  <a:pt x="37148" y="0"/>
                  <a:pt x="51322" y="0"/>
                </a:cubicBezTo>
                <a:cubicBezTo>
                  <a:pt x="65453" y="0"/>
                  <a:pt x="77590" y="4985"/>
                  <a:pt x="87647" y="15041"/>
                </a:cubicBezTo>
                <a:cubicBezTo>
                  <a:pt x="97703" y="25054"/>
                  <a:pt x="102731" y="37148"/>
                  <a:pt x="102731" y="51322"/>
                </a:cubicBezTo>
                <a:cubicBezTo>
                  <a:pt x="102731" y="65453"/>
                  <a:pt x="97703" y="77546"/>
                  <a:pt x="87647" y="87603"/>
                </a:cubicBezTo>
                <a:cubicBezTo>
                  <a:pt x="77590" y="97616"/>
                  <a:pt x="65496" y="102644"/>
                  <a:pt x="51322" y="102644"/>
                </a:cubicBezTo>
                <a:cubicBezTo>
                  <a:pt x="37192" y="102644"/>
                  <a:pt x="25098" y="97659"/>
                  <a:pt x="15042" y="87603"/>
                </a:cubicBezTo>
                <a:cubicBezTo>
                  <a:pt x="5028" y="77590"/>
                  <a:pt x="0" y="65496"/>
                  <a:pt x="0" y="51322"/>
                </a:cubicBez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82" name="Path82"/>
          <p:cNvSpPr/>
          <p:nvPr/>
        </p:nvSpPr>
        <p:spPr>
          <a:xfrm>
            <a:off x="7505248" y="5249785"/>
            <a:ext cx="102731" cy="102644"/>
          </a:xfrm>
          <a:custGeom>
            <a:avLst/>
            <a:gdLst/>
            <a:ahLst/>
            <a:cxnLst/>
            <a:rect l="l" t="t" r="r" b="b"/>
            <a:pathLst>
              <a:path w="102731" h="102644">
                <a:moveTo>
                  <a:pt x="0" y="51322"/>
                </a:moveTo>
                <a:cubicBezTo>
                  <a:pt x="0" y="37191"/>
                  <a:pt x="4985" y="25098"/>
                  <a:pt x="15042" y="15041"/>
                </a:cubicBezTo>
                <a:cubicBezTo>
                  <a:pt x="25054" y="5028"/>
                  <a:pt x="37148" y="0"/>
                  <a:pt x="51322" y="0"/>
                </a:cubicBezTo>
                <a:cubicBezTo>
                  <a:pt x="65453" y="0"/>
                  <a:pt x="77590" y="4985"/>
                  <a:pt x="87647" y="15041"/>
                </a:cubicBezTo>
                <a:cubicBezTo>
                  <a:pt x="97703" y="25054"/>
                  <a:pt x="102731" y="37148"/>
                  <a:pt x="102731" y="51322"/>
                </a:cubicBezTo>
                <a:cubicBezTo>
                  <a:pt x="102731" y="65453"/>
                  <a:pt x="97703" y="77546"/>
                  <a:pt x="87647" y="87603"/>
                </a:cubicBezTo>
                <a:cubicBezTo>
                  <a:pt x="77590" y="97616"/>
                  <a:pt x="65496" y="102644"/>
                  <a:pt x="51322" y="102644"/>
                </a:cubicBezTo>
                <a:cubicBezTo>
                  <a:pt x="37192" y="102644"/>
                  <a:pt x="25098" y="97659"/>
                  <a:pt x="15042" y="87603"/>
                </a:cubicBezTo>
                <a:cubicBezTo>
                  <a:pt x="5028" y="77590"/>
                  <a:pt x="0" y="65496"/>
                  <a:pt x="0" y="51322"/>
                </a:cubicBez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83" name="Text Box83"/>
          <p:cNvSpPr txBox="1"/>
          <p:nvPr/>
        </p:nvSpPr>
        <p:spPr>
          <a:xfrm>
            <a:off x="4416686" y="398317"/>
            <a:ext cx="3946050" cy="465961"/>
          </a:xfrm>
          <a:prstGeom prst="rect">
            <a:avLst/>
          </a:prstGeom>
        </p:spPr>
        <p:txBody>
          <a:bodyPr wrap="square" lIns="0" tIns="0" rIns="0" rtlCol="0">
            <a:spAutoFit/>
          </a:bodyPr>
          <a:lstStyle/>
          <a:p>
            <a:pPr>
              <a:lnSpc>
                <a:spcPts val="3102"/>
              </a:lnSpc>
            </a:pPr>
            <a:r>
              <a:rPr lang="en-US" altLang="zh-CN" sz="3600" u="sng" dirty="0">
                <a:solidFill>
                  <a:schemeClr val="bg1"/>
                </a:solidFill>
                <a:highlight>
                  <a:srgbClr val="00FF00"/>
                </a:highlight>
                <a:latin typeface="Arial Black" panose="020B0A04020102020204" pitchFamily="34" charset="0"/>
                <a:ea typeface="Times New Roman"/>
                <a:cs typeface="Times New Roman"/>
              </a:rPr>
              <a:t>ALOHA</a:t>
            </a:r>
            <a:r>
              <a:rPr lang="en-US" altLang="zh-CN" sz="3600" u="sng" spc="12" dirty="0">
                <a:solidFill>
                  <a:schemeClr val="bg1"/>
                </a:solidFill>
                <a:highlight>
                  <a:srgbClr val="00FF00"/>
                </a:highlight>
                <a:latin typeface="Arial Black" panose="020B0A04020102020204" pitchFamily="34" charset="0"/>
                <a:ea typeface="Times New Roman"/>
                <a:cs typeface="Times New Roman"/>
              </a:rPr>
              <a:t> </a:t>
            </a:r>
            <a:r>
              <a:rPr lang="en-US" altLang="zh-CN" sz="3600" u="sng" dirty="0">
                <a:solidFill>
                  <a:schemeClr val="bg1"/>
                </a:solidFill>
                <a:highlight>
                  <a:srgbClr val="00FF00"/>
                </a:highlight>
                <a:latin typeface="Arial Black" panose="020B0A04020102020204" pitchFamily="34" charset="0"/>
                <a:ea typeface="Times New Roman"/>
                <a:cs typeface="Times New Roman"/>
              </a:rPr>
              <a:t>Model</a:t>
            </a:r>
          </a:p>
        </p:txBody>
      </p:sp>
      <p:sp>
        <p:nvSpPr>
          <p:cNvPr id="84" name="Text Box84"/>
          <p:cNvSpPr txBox="1"/>
          <p:nvPr/>
        </p:nvSpPr>
        <p:spPr>
          <a:xfrm>
            <a:off x="1899576" y="1229442"/>
            <a:ext cx="4816299" cy="392415"/>
          </a:xfrm>
          <a:prstGeom prst="rect">
            <a:avLst/>
          </a:prstGeom>
        </p:spPr>
        <p:txBody>
          <a:bodyPr wrap="square" lIns="0" tIns="0" rIns="0" rtlCol="0">
            <a:spAutoFit/>
          </a:bodyPr>
          <a:lstStyle/>
          <a:p>
            <a:pPr>
              <a:lnSpc>
                <a:spcPts val="2657"/>
              </a:lnSpc>
            </a:pPr>
            <a:r>
              <a:rPr lang="en-US" altLang="zh-CN" sz="2400" dirty="0">
                <a:solidFill>
                  <a:schemeClr val="bg1"/>
                </a:solidFill>
                <a:ea typeface="Times New Roman"/>
                <a:cs typeface="Times New Roman"/>
              </a:rPr>
              <a:t>•</a:t>
            </a:r>
            <a:r>
              <a:rPr lang="en-US" altLang="zh-CN" sz="2400" spc="1260" dirty="0">
                <a:solidFill>
                  <a:schemeClr val="bg1"/>
                </a:solidFill>
                <a:ea typeface="Times New Roman"/>
                <a:cs typeface="Times New Roman"/>
              </a:rPr>
              <a:t> </a:t>
            </a:r>
            <a:r>
              <a:rPr lang="en-US" altLang="zh-CN" sz="2400" dirty="0">
                <a:solidFill>
                  <a:schemeClr val="bg1"/>
                </a:solidFill>
                <a:ea typeface="Times New Roman"/>
                <a:cs typeface="Times New Roman"/>
              </a:rPr>
              <a:t>Definitions</a:t>
            </a:r>
            <a:r>
              <a:rPr lang="en-US" altLang="zh-CN" sz="2400" spc="-9" dirty="0">
                <a:solidFill>
                  <a:schemeClr val="bg1"/>
                </a:solidFill>
                <a:ea typeface="Times New Roman"/>
                <a:cs typeface="Times New Roman"/>
              </a:rPr>
              <a:t> </a:t>
            </a:r>
            <a:r>
              <a:rPr lang="en-US" altLang="zh-CN" sz="2400" dirty="0">
                <a:solidFill>
                  <a:schemeClr val="bg1"/>
                </a:solidFill>
                <a:ea typeface="Times New Roman"/>
                <a:cs typeface="Times New Roman"/>
              </a:rPr>
              <a:t>and</a:t>
            </a:r>
            <a:r>
              <a:rPr lang="en-US" altLang="zh-CN" sz="2400" spc="-11" dirty="0">
                <a:solidFill>
                  <a:schemeClr val="bg1"/>
                </a:solidFill>
                <a:ea typeface="Times New Roman"/>
                <a:cs typeface="Times New Roman"/>
              </a:rPr>
              <a:t> </a:t>
            </a:r>
            <a:r>
              <a:rPr lang="en-US" altLang="zh-CN" sz="2400" dirty="0">
                <a:solidFill>
                  <a:schemeClr val="bg1"/>
                </a:solidFill>
                <a:ea typeface="Times New Roman"/>
                <a:cs typeface="Times New Roman"/>
              </a:rPr>
              <a:t>assumptions</a:t>
            </a:r>
          </a:p>
        </p:txBody>
      </p:sp>
      <p:sp>
        <p:nvSpPr>
          <p:cNvPr id="85" name="Text Box85"/>
          <p:cNvSpPr txBox="1"/>
          <p:nvPr/>
        </p:nvSpPr>
        <p:spPr>
          <a:xfrm>
            <a:off x="2573209" y="1592595"/>
            <a:ext cx="6835805" cy="392415"/>
          </a:xfrm>
          <a:prstGeom prst="rect">
            <a:avLst/>
          </a:prstGeom>
        </p:spPr>
        <p:txBody>
          <a:bodyPr wrap="square" lIns="0" tIns="0" rIns="0" rtlCol="0">
            <a:spAutoFit/>
          </a:bodyPr>
          <a:lstStyle/>
          <a:p>
            <a:pPr>
              <a:lnSpc>
                <a:spcPts val="2657"/>
              </a:lnSpc>
            </a:pPr>
            <a:r>
              <a:rPr lang="en-US" altLang="zh-CN" sz="2400" dirty="0">
                <a:latin typeface="Times New Roman"/>
                <a:ea typeface="Times New Roman"/>
                <a:cs typeface="Times New Roman"/>
              </a:rPr>
              <a:t>–</a:t>
            </a:r>
            <a:r>
              <a:rPr lang="en-US" altLang="zh-CN" sz="2400" spc="449" dirty="0">
                <a:latin typeface="Times New Roman"/>
                <a:ea typeface="Times New Roman"/>
                <a:cs typeface="Times New Roman"/>
              </a:rPr>
              <a:t> </a:t>
            </a:r>
            <a:r>
              <a:rPr lang="en-US" altLang="zh-CN" sz="2400" dirty="0">
                <a:ea typeface="Times New Roman"/>
                <a:cs typeface="Times New Roman"/>
              </a:rPr>
              <a:t>X:</a:t>
            </a:r>
            <a:r>
              <a:rPr lang="en-US" altLang="zh-CN" sz="2400" spc="-11" dirty="0">
                <a:ea typeface="Times New Roman"/>
                <a:cs typeface="Times New Roman"/>
              </a:rPr>
              <a:t> </a:t>
            </a:r>
            <a:r>
              <a:rPr lang="en-US" altLang="zh-CN" sz="2400" dirty="0">
                <a:ea typeface="Times New Roman"/>
                <a:cs typeface="Times New Roman"/>
              </a:rPr>
              <a:t>frame</a:t>
            </a:r>
            <a:r>
              <a:rPr lang="en-US" altLang="zh-CN" sz="2400" spc="-11" dirty="0">
                <a:ea typeface="Times New Roman"/>
                <a:cs typeface="Times New Roman"/>
              </a:rPr>
              <a:t> </a:t>
            </a:r>
            <a:r>
              <a:rPr lang="en-US" altLang="zh-CN" sz="2400" dirty="0">
                <a:ea typeface="Times New Roman"/>
                <a:cs typeface="Times New Roman"/>
              </a:rPr>
              <a:t>transmission</a:t>
            </a:r>
            <a:r>
              <a:rPr lang="en-US" altLang="zh-CN" sz="2400" spc="-11" dirty="0">
                <a:ea typeface="Times New Roman"/>
                <a:cs typeface="Times New Roman"/>
              </a:rPr>
              <a:t> </a:t>
            </a:r>
            <a:r>
              <a:rPr lang="en-US" altLang="zh-CN" sz="2400" dirty="0">
                <a:ea typeface="Times New Roman"/>
                <a:cs typeface="Times New Roman"/>
              </a:rPr>
              <a:t>time</a:t>
            </a:r>
            <a:r>
              <a:rPr lang="en-US" altLang="zh-CN" sz="2400" spc="-11" dirty="0">
                <a:ea typeface="Times New Roman"/>
                <a:cs typeface="Times New Roman"/>
              </a:rPr>
              <a:t> </a:t>
            </a:r>
            <a:r>
              <a:rPr lang="en-US" altLang="zh-CN" sz="2400" dirty="0">
                <a:ea typeface="Times New Roman"/>
                <a:cs typeface="Times New Roman"/>
              </a:rPr>
              <a:t>(assume</a:t>
            </a:r>
            <a:r>
              <a:rPr lang="en-US" altLang="zh-CN" sz="2400" spc="-11" dirty="0">
                <a:ea typeface="Times New Roman"/>
                <a:cs typeface="Times New Roman"/>
              </a:rPr>
              <a:t> </a:t>
            </a:r>
            <a:r>
              <a:rPr lang="en-US" altLang="zh-CN" sz="2400" dirty="0">
                <a:ea typeface="Times New Roman"/>
                <a:cs typeface="Times New Roman"/>
              </a:rPr>
              <a:t>constant).</a:t>
            </a:r>
          </a:p>
        </p:txBody>
      </p:sp>
      <p:sp>
        <p:nvSpPr>
          <p:cNvPr id="86" name="Text Box86"/>
          <p:cNvSpPr txBox="1"/>
          <p:nvPr/>
        </p:nvSpPr>
        <p:spPr>
          <a:xfrm>
            <a:off x="2573209" y="2017437"/>
            <a:ext cx="7313758" cy="713016"/>
          </a:xfrm>
          <a:prstGeom prst="rect">
            <a:avLst/>
          </a:prstGeom>
        </p:spPr>
        <p:txBody>
          <a:bodyPr wrap="square" lIns="0" tIns="0" rIns="0" rtlCol="0">
            <a:spAutoFit/>
          </a:bodyPr>
          <a:lstStyle/>
          <a:p>
            <a:pPr marL="285597" indent="-285597">
              <a:lnSpc>
                <a:spcPts val="2624"/>
              </a:lnSpc>
            </a:pPr>
            <a:r>
              <a:rPr lang="en-US" altLang="zh-CN" sz="2400" dirty="0">
                <a:latin typeface="Times New Roman"/>
                <a:ea typeface="Times New Roman"/>
                <a:cs typeface="Times New Roman"/>
              </a:rPr>
              <a:t>–</a:t>
            </a:r>
            <a:r>
              <a:rPr lang="en-US" altLang="zh-CN" sz="2400" spc="449" dirty="0">
                <a:latin typeface="Times New Roman"/>
                <a:ea typeface="Times New Roman"/>
                <a:cs typeface="Times New Roman"/>
              </a:rPr>
              <a:t> </a:t>
            </a:r>
            <a:r>
              <a:rPr lang="en-US" altLang="zh-CN" sz="2400" dirty="0">
                <a:ea typeface="Times New Roman"/>
                <a:cs typeface="Times New Roman"/>
              </a:rPr>
              <a:t>S:</a:t>
            </a:r>
            <a:r>
              <a:rPr lang="en-US" altLang="zh-CN" sz="2400" spc="596" dirty="0">
                <a:ea typeface="Times New Roman"/>
                <a:cs typeface="Times New Roman"/>
              </a:rPr>
              <a:t> </a:t>
            </a:r>
            <a:r>
              <a:rPr lang="en-US" altLang="zh-CN" sz="2400" dirty="0">
                <a:ea typeface="Times New Roman"/>
                <a:cs typeface="Times New Roman"/>
              </a:rPr>
              <a:t>throughput (average</a:t>
            </a:r>
            <a:r>
              <a:rPr lang="en-US" altLang="zh-CN" sz="2400" spc="-17" dirty="0">
                <a:ea typeface="Times New Roman"/>
                <a:cs typeface="Times New Roman"/>
              </a:rPr>
              <a:t> </a:t>
            </a:r>
            <a:r>
              <a:rPr lang="en-US" altLang="zh-CN" sz="2400" dirty="0">
                <a:ea typeface="Times New Roman"/>
                <a:cs typeface="Times New Roman"/>
              </a:rPr>
              <a:t># successful</a:t>
            </a:r>
            <a:r>
              <a:rPr lang="en-US" altLang="zh-CN" sz="2400" spc="-19" dirty="0">
                <a:ea typeface="Times New Roman"/>
                <a:cs typeface="Times New Roman"/>
              </a:rPr>
              <a:t> </a:t>
            </a:r>
            <a:r>
              <a:rPr lang="en-US" altLang="zh-CN" sz="2400" dirty="0">
                <a:ea typeface="Times New Roman"/>
                <a:cs typeface="Times New Roman"/>
              </a:rPr>
              <a:t>frame transmissions</a:t>
            </a:r>
            <a:r>
              <a:rPr lang="en-US" altLang="zh-CN" sz="2400" spc="600" dirty="0">
                <a:ea typeface="Times New Roman"/>
                <a:cs typeface="Times New Roman"/>
              </a:rPr>
              <a:t> </a:t>
            </a:r>
            <a:r>
              <a:rPr lang="en-US" altLang="zh-CN" sz="2400" dirty="0">
                <a:ea typeface="Times New Roman"/>
                <a:cs typeface="Times New Roman"/>
              </a:rPr>
              <a:t>per</a:t>
            </a:r>
            <a:r>
              <a:rPr lang="en-US" altLang="zh-CN" sz="2400" spc="-9" dirty="0">
                <a:ea typeface="Times New Roman"/>
                <a:cs typeface="Times New Roman"/>
              </a:rPr>
              <a:t> </a:t>
            </a:r>
            <a:r>
              <a:rPr lang="en-US" altLang="zh-CN" sz="2400" dirty="0">
                <a:ea typeface="Times New Roman"/>
                <a:cs typeface="Times New Roman"/>
              </a:rPr>
              <a:t>X</a:t>
            </a:r>
            <a:r>
              <a:rPr lang="en-US" altLang="zh-CN" sz="2400" spc="6" dirty="0">
                <a:ea typeface="Times New Roman"/>
                <a:cs typeface="Times New Roman"/>
              </a:rPr>
              <a:t> </a:t>
            </a:r>
            <a:r>
              <a:rPr lang="en-US" altLang="zh-CN" sz="2400" spc="1" dirty="0">
                <a:ea typeface="Times New Roman"/>
                <a:cs typeface="Times New Roman"/>
              </a:rPr>
              <a:t>seconds).</a:t>
            </a:r>
            <a:endParaRPr lang="en-US" altLang="zh-CN" sz="2400" dirty="0">
              <a:ea typeface="Times New Roman"/>
              <a:cs typeface="Times New Roman"/>
            </a:endParaRPr>
          </a:p>
        </p:txBody>
      </p:sp>
      <p:sp>
        <p:nvSpPr>
          <p:cNvPr id="87" name="Text Box87"/>
          <p:cNvSpPr txBox="1"/>
          <p:nvPr/>
        </p:nvSpPr>
        <p:spPr>
          <a:xfrm>
            <a:off x="2588481" y="2721381"/>
            <a:ext cx="7472825" cy="392415"/>
          </a:xfrm>
          <a:prstGeom prst="rect">
            <a:avLst/>
          </a:prstGeom>
        </p:spPr>
        <p:txBody>
          <a:bodyPr wrap="square" lIns="0" tIns="0" rIns="0" rtlCol="0">
            <a:spAutoFit/>
          </a:bodyPr>
          <a:lstStyle/>
          <a:p>
            <a:pPr>
              <a:lnSpc>
                <a:spcPts val="2657"/>
              </a:lnSpc>
            </a:pPr>
            <a:r>
              <a:rPr lang="en-US" altLang="zh-CN" sz="2400" dirty="0">
                <a:ea typeface="Times New Roman"/>
                <a:cs typeface="Times New Roman"/>
              </a:rPr>
              <a:t>–</a:t>
            </a:r>
            <a:r>
              <a:rPr lang="en-US" altLang="zh-CN" sz="2400" spc="449" dirty="0">
                <a:ea typeface="Times New Roman"/>
                <a:cs typeface="Times New Roman"/>
              </a:rPr>
              <a:t> </a:t>
            </a:r>
            <a:r>
              <a:rPr lang="en-US" altLang="zh-CN" sz="2400" dirty="0">
                <a:ea typeface="Times New Roman"/>
                <a:cs typeface="Times New Roman"/>
              </a:rPr>
              <a:t>G: load (average</a:t>
            </a:r>
            <a:r>
              <a:rPr lang="en-US" altLang="zh-CN" sz="2400" spc="-21" dirty="0">
                <a:ea typeface="Times New Roman"/>
                <a:cs typeface="Times New Roman"/>
              </a:rPr>
              <a:t> </a:t>
            </a:r>
            <a:r>
              <a:rPr lang="en-US" altLang="zh-CN" sz="2400" dirty="0">
                <a:ea typeface="Times New Roman"/>
                <a:cs typeface="Times New Roman"/>
              </a:rPr>
              <a:t># transmission</a:t>
            </a:r>
            <a:r>
              <a:rPr lang="en-US" altLang="zh-CN" sz="2400" spc="-18" dirty="0">
                <a:ea typeface="Times New Roman"/>
                <a:cs typeface="Times New Roman"/>
              </a:rPr>
              <a:t> </a:t>
            </a:r>
            <a:r>
              <a:rPr lang="en-US" altLang="zh-CN" sz="2400" dirty="0">
                <a:ea typeface="Times New Roman"/>
                <a:cs typeface="Times New Roman"/>
              </a:rPr>
              <a:t>attempts</a:t>
            </a:r>
            <a:r>
              <a:rPr lang="en-US" altLang="zh-CN" sz="2400" spc="-22" dirty="0">
                <a:ea typeface="Times New Roman"/>
                <a:cs typeface="Times New Roman"/>
              </a:rPr>
              <a:t> </a:t>
            </a:r>
            <a:r>
              <a:rPr lang="en-US" altLang="zh-CN" sz="2400" dirty="0">
                <a:ea typeface="Times New Roman"/>
                <a:cs typeface="Times New Roman"/>
              </a:rPr>
              <a:t>per X sec).</a:t>
            </a:r>
          </a:p>
        </p:txBody>
      </p:sp>
      <p:sp>
        <p:nvSpPr>
          <p:cNvPr id="88" name="Text Box88"/>
          <p:cNvSpPr txBox="1"/>
          <p:nvPr/>
        </p:nvSpPr>
        <p:spPr>
          <a:xfrm>
            <a:off x="2567950" y="3158994"/>
            <a:ext cx="8078679" cy="392415"/>
          </a:xfrm>
          <a:prstGeom prst="rect">
            <a:avLst/>
          </a:prstGeom>
        </p:spPr>
        <p:txBody>
          <a:bodyPr wrap="square" lIns="0" tIns="0" rIns="0" rtlCol="0">
            <a:spAutoFit/>
          </a:bodyPr>
          <a:lstStyle/>
          <a:p>
            <a:pPr>
              <a:lnSpc>
                <a:spcPts val="2657"/>
              </a:lnSpc>
            </a:pPr>
            <a:r>
              <a:rPr lang="en-US" altLang="zh-CN" sz="2400" dirty="0">
                <a:ea typeface="Times New Roman"/>
                <a:cs typeface="Times New Roman"/>
              </a:rPr>
              <a:t>–</a:t>
            </a:r>
            <a:r>
              <a:rPr lang="en-US" altLang="zh-CN" sz="2400" spc="449" dirty="0">
                <a:ea typeface="Times New Roman"/>
                <a:cs typeface="Times New Roman"/>
              </a:rPr>
              <a:t> </a:t>
            </a:r>
            <a:r>
              <a:rPr lang="en-US" altLang="zh-CN" sz="2400" dirty="0">
                <a:ea typeface="Times New Roman"/>
                <a:cs typeface="Times New Roman"/>
              </a:rPr>
              <a:t>Psuccess</a:t>
            </a:r>
            <a:r>
              <a:rPr lang="en-US" altLang="zh-CN" sz="2400" spc="-6" dirty="0">
                <a:ea typeface="Times New Roman"/>
                <a:cs typeface="Times New Roman"/>
              </a:rPr>
              <a:t> </a:t>
            </a:r>
            <a:r>
              <a:rPr lang="en-US" altLang="zh-CN" sz="2400" dirty="0">
                <a:ea typeface="Times New Roman"/>
                <a:cs typeface="Times New Roman"/>
              </a:rPr>
              <a:t>:</a:t>
            </a:r>
            <a:r>
              <a:rPr lang="en-US" altLang="zh-CN" sz="2400" spc="-9" dirty="0">
                <a:ea typeface="Times New Roman"/>
                <a:cs typeface="Times New Roman"/>
              </a:rPr>
              <a:t> </a:t>
            </a:r>
            <a:r>
              <a:rPr lang="en-US" altLang="zh-CN" sz="2400" dirty="0">
                <a:ea typeface="Times New Roman"/>
                <a:cs typeface="Times New Roman"/>
              </a:rPr>
              <a:t>probability a</a:t>
            </a:r>
            <a:r>
              <a:rPr lang="en-US" altLang="zh-CN" sz="2400" spc="-13" dirty="0">
                <a:ea typeface="Times New Roman"/>
                <a:cs typeface="Times New Roman"/>
              </a:rPr>
              <a:t> </a:t>
            </a:r>
            <a:r>
              <a:rPr lang="en-US" altLang="zh-CN" sz="2400" dirty="0">
                <a:ea typeface="Times New Roman"/>
                <a:cs typeface="Times New Roman"/>
              </a:rPr>
              <a:t>frame</a:t>
            </a:r>
            <a:r>
              <a:rPr lang="en-US" altLang="zh-CN" sz="2400" spc="-7" dirty="0">
                <a:ea typeface="Times New Roman"/>
                <a:cs typeface="Times New Roman"/>
              </a:rPr>
              <a:t> </a:t>
            </a:r>
            <a:r>
              <a:rPr lang="en-US" altLang="zh-CN" sz="2400" dirty="0">
                <a:ea typeface="Times New Roman"/>
                <a:cs typeface="Times New Roman"/>
              </a:rPr>
              <a:t>transmission is</a:t>
            </a:r>
            <a:r>
              <a:rPr lang="en-US" altLang="zh-CN" sz="2400" spc="-12" dirty="0">
                <a:ea typeface="Times New Roman"/>
                <a:cs typeface="Times New Roman"/>
              </a:rPr>
              <a:t> </a:t>
            </a:r>
            <a:r>
              <a:rPr lang="en-US" altLang="zh-CN" sz="2400" dirty="0">
                <a:ea typeface="Times New Roman"/>
                <a:cs typeface="Times New Roman"/>
              </a:rPr>
              <a:t>successful.</a:t>
            </a:r>
          </a:p>
        </p:txBody>
      </p:sp>
      <p:sp>
        <p:nvSpPr>
          <p:cNvPr id="89" name="Text Box89"/>
          <p:cNvSpPr txBox="1"/>
          <p:nvPr/>
        </p:nvSpPr>
        <p:spPr>
          <a:xfrm>
            <a:off x="3505340" y="3667167"/>
            <a:ext cx="3090896" cy="566374"/>
          </a:xfrm>
          <a:prstGeom prst="rect">
            <a:avLst/>
          </a:prstGeom>
        </p:spPr>
        <p:txBody>
          <a:bodyPr wrap="square" lIns="0" tIns="0" rIns="0" rtlCol="0">
            <a:spAutoFit/>
          </a:bodyPr>
          <a:lstStyle/>
          <a:p>
            <a:pPr>
              <a:lnSpc>
                <a:spcPts val="4328"/>
              </a:lnSpc>
            </a:pPr>
            <a:r>
              <a:rPr lang="en-US" altLang="zh-CN" sz="3150" i="1" spc="-9" dirty="0">
                <a:solidFill>
                  <a:schemeClr val="bg1"/>
                </a:solidFill>
                <a:ea typeface="Times New Roman"/>
                <a:cs typeface="Times New Roman"/>
              </a:rPr>
              <a:t>S</a:t>
            </a:r>
            <a:r>
              <a:rPr lang="en-US" altLang="zh-CN" sz="3150" i="1" spc="190" dirty="0">
                <a:solidFill>
                  <a:schemeClr val="bg1"/>
                </a:solidFill>
                <a:ea typeface="Times New Roman"/>
                <a:cs typeface="Times New Roman"/>
              </a:rPr>
              <a:t> </a:t>
            </a:r>
            <a:r>
              <a:rPr lang="en-US" altLang="zh-CN" sz="3150" spc="-435" dirty="0">
                <a:solidFill>
                  <a:schemeClr val="bg1"/>
                </a:solidFill>
                <a:ea typeface="Segoe UI Symbol"/>
                <a:cs typeface="Segoe UI Symbol"/>
              </a:rPr>
              <a:t>=</a:t>
            </a:r>
            <a:r>
              <a:rPr lang="en-US" altLang="zh-CN" sz="3150" spc="-231" dirty="0">
                <a:solidFill>
                  <a:schemeClr val="bg1"/>
                </a:solidFill>
                <a:ea typeface="Segoe UI Symbol"/>
                <a:cs typeface="Segoe UI Symbol"/>
              </a:rPr>
              <a:t> </a:t>
            </a:r>
            <a:r>
              <a:rPr lang="en-US" altLang="zh-CN" sz="3150" i="1" spc="-227" dirty="0">
                <a:solidFill>
                  <a:schemeClr val="bg1"/>
                </a:solidFill>
                <a:ea typeface="Times New Roman"/>
                <a:cs typeface="Times New Roman"/>
              </a:rPr>
              <a:t>GP</a:t>
            </a:r>
            <a:r>
              <a:rPr lang="en-US" altLang="zh-CN" sz="1850" i="1" spc="-10" dirty="0">
                <a:solidFill>
                  <a:schemeClr val="bg1"/>
                </a:solidFill>
                <a:ea typeface="Times New Roman"/>
                <a:cs typeface="Times New Roman"/>
              </a:rPr>
              <a:t>success</a:t>
            </a:r>
            <a:endParaRPr lang="en-US" altLang="zh-CN" sz="1850" dirty="0">
              <a:solidFill>
                <a:schemeClr val="bg1"/>
              </a:solidFill>
              <a:ea typeface="Times New Roman"/>
              <a:cs typeface="Times New Roman"/>
            </a:endParaRPr>
          </a:p>
        </p:txBody>
      </p:sp>
      <p:sp>
        <p:nvSpPr>
          <p:cNvPr id="91" name="Text Box91"/>
          <p:cNvSpPr txBox="1"/>
          <p:nvPr/>
        </p:nvSpPr>
        <p:spPr>
          <a:xfrm>
            <a:off x="7887220" y="4037518"/>
            <a:ext cx="3329220" cy="1456809"/>
          </a:xfrm>
          <a:prstGeom prst="rect">
            <a:avLst/>
          </a:prstGeom>
        </p:spPr>
        <p:txBody>
          <a:bodyPr wrap="square" lIns="0" tIns="0" rIns="0" rtlCol="0">
            <a:spAutoFit/>
          </a:bodyPr>
          <a:lstStyle/>
          <a:p>
            <a:pPr>
              <a:lnSpc>
                <a:spcPts val="2230"/>
              </a:lnSpc>
            </a:pPr>
            <a:r>
              <a:rPr lang="en-US" altLang="zh-CN" sz="2400" dirty="0">
                <a:ea typeface="Arial"/>
                <a:cs typeface="Arial"/>
              </a:rPr>
              <a:t>Any</a:t>
            </a:r>
            <a:r>
              <a:rPr lang="en-US" altLang="zh-CN" sz="2400" spc="-5" dirty="0">
                <a:ea typeface="Arial"/>
                <a:cs typeface="Arial"/>
              </a:rPr>
              <a:t> </a:t>
            </a:r>
            <a:r>
              <a:rPr lang="en-US" altLang="zh-CN" sz="2400" dirty="0">
                <a:ea typeface="Arial"/>
                <a:cs typeface="Arial"/>
              </a:rPr>
              <a:t>transmission</a:t>
            </a:r>
            <a:r>
              <a:rPr lang="en-US" altLang="zh-CN" sz="2400" spc="-8" dirty="0">
                <a:ea typeface="Arial"/>
                <a:cs typeface="Arial"/>
              </a:rPr>
              <a:t> </a:t>
            </a:r>
            <a:r>
              <a:rPr lang="en-US" altLang="zh-CN" sz="2400" dirty="0">
                <a:ea typeface="Arial"/>
                <a:cs typeface="Arial"/>
              </a:rPr>
              <a:t>that</a:t>
            </a:r>
          </a:p>
          <a:p>
            <a:pPr>
              <a:lnSpc>
                <a:spcPts val="2230"/>
              </a:lnSpc>
            </a:pPr>
            <a:r>
              <a:rPr lang="en-US" altLang="zh-CN" sz="2400" spc="-1" dirty="0">
                <a:ea typeface="Arial"/>
                <a:cs typeface="Arial"/>
              </a:rPr>
              <a:t>begins</a:t>
            </a:r>
            <a:r>
              <a:rPr lang="en-US" altLang="zh-CN" sz="2400" dirty="0">
                <a:ea typeface="Arial"/>
                <a:cs typeface="Arial"/>
              </a:rPr>
              <a:t> </a:t>
            </a:r>
            <a:r>
              <a:rPr lang="en-US" altLang="zh-CN" sz="2400" spc="-1" dirty="0">
                <a:ea typeface="Arial"/>
                <a:cs typeface="Arial"/>
              </a:rPr>
              <a:t>during vulnerable</a:t>
            </a:r>
            <a:r>
              <a:rPr lang="en-US" altLang="zh-CN" sz="2400" dirty="0">
                <a:ea typeface="Arial"/>
                <a:cs typeface="Arial"/>
              </a:rPr>
              <a:t> </a:t>
            </a:r>
            <a:r>
              <a:rPr lang="en-US" altLang="zh-CN" sz="2400" spc="-1" dirty="0">
                <a:ea typeface="Arial"/>
                <a:cs typeface="Arial"/>
              </a:rPr>
              <a:t>period </a:t>
            </a:r>
            <a:r>
              <a:rPr lang="en-US" altLang="zh-CN" sz="2400" dirty="0">
                <a:ea typeface="Arial"/>
                <a:cs typeface="Arial"/>
              </a:rPr>
              <a:t>leads to</a:t>
            </a:r>
            <a:r>
              <a:rPr lang="en-US" altLang="zh-CN" sz="2400" spc="-13" dirty="0">
                <a:ea typeface="Arial"/>
                <a:cs typeface="Arial"/>
              </a:rPr>
              <a:t> </a:t>
            </a:r>
            <a:r>
              <a:rPr lang="en-US" altLang="zh-CN" sz="2400" dirty="0">
                <a:ea typeface="Arial"/>
                <a:cs typeface="Arial"/>
              </a:rPr>
              <a:t>collision.</a:t>
            </a:r>
          </a:p>
          <a:p>
            <a:pPr>
              <a:lnSpc>
                <a:spcPts val="2230"/>
              </a:lnSpc>
            </a:pPr>
            <a:endParaRPr lang="en-US" altLang="zh-CN" sz="2400" dirty="0">
              <a:ea typeface="Arial"/>
              <a:cs typeface="Arial"/>
            </a:endParaRPr>
          </a:p>
          <a:p>
            <a:pPr>
              <a:lnSpc>
                <a:spcPts val="2230"/>
              </a:lnSpc>
            </a:pPr>
            <a:endParaRPr lang="en-US" altLang="zh-CN" sz="2400" dirty="0">
              <a:ea typeface="Arial"/>
              <a:cs typeface="Arial"/>
            </a:endParaRPr>
          </a:p>
        </p:txBody>
      </p:sp>
      <p:sp>
        <p:nvSpPr>
          <p:cNvPr id="94" name="Text Box94"/>
          <p:cNvSpPr txBox="1"/>
          <p:nvPr/>
        </p:nvSpPr>
        <p:spPr>
          <a:xfrm>
            <a:off x="3505340" y="5282688"/>
            <a:ext cx="1678077" cy="315471"/>
          </a:xfrm>
          <a:prstGeom prst="rect">
            <a:avLst/>
          </a:prstGeom>
        </p:spPr>
        <p:txBody>
          <a:bodyPr wrap="square" lIns="0" tIns="0" rIns="0" rtlCol="0">
            <a:spAutoFit/>
          </a:bodyPr>
          <a:lstStyle/>
          <a:p>
            <a:pPr>
              <a:lnSpc>
                <a:spcPts val="2135"/>
              </a:lnSpc>
            </a:pPr>
            <a:r>
              <a:rPr lang="en-US" altLang="zh-CN" dirty="0">
                <a:solidFill>
                  <a:srgbClr val="000000"/>
                </a:solidFill>
                <a:latin typeface="Arial"/>
                <a:ea typeface="Arial"/>
                <a:cs typeface="Arial"/>
              </a:rPr>
              <a:t>X</a:t>
            </a:r>
            <a:r>
              <a:rPr lang="en-US" altLang="zh-CN" spc="10012" dirty="0">
                <a:solidFill>
                  <a:srgbClr val="000000"/>
                </a:solidFill>
                <a:latin typeface="Arial"/>
                <a:ea typeface="Arial"/>
                <a:cs typeface="Arial"/>
              </a:rPr>
              <a:t> </a:t>
            </a:r>
            <a:r>
              <a:rPr lang="en-US" altLang="zh-CN" dirty="0">
                <a:solidFill>
                  <a:srgbClr val="000000"/>
                </a:solidFill>
                <a:latin typeface="Arial"/>
                <a:ea typeface="Arial"/>
                <a:cs typeface="Arial"/>
              </a:rPr>
              <a:t>X</a:t>
            </a:r>
            <a:endParaRPr lang="en-US" altLang="zh-CN">
              <a:latin typeface="Arial"/>
              <a:ea typeface="Arial"/>
              <a:cs typeface="Arial"/>
            </a:endParaRPr>
          </a:p>
        </p:txBody>
      </p:sp>
      <p:sp>
        <p:nvSpPr>
          <p:cNvPr id="95" name="Text Box95"/>
          <p:cNvSpPr txBox="1"/>
          <p:nvPr/>
        </p:nvSpPr>
        <p:spPr>
          <a:xfrm>
            <a:off x="3058196" y="5716236"/>
            <a:ext cx="3059890" cy="306238"/>
          </a:xfrm>
          <a:prstGeom prst="rect">
            <a:avLst/>
          </a:prstGeom>
        </p:spPr>
        <p:txBody>
          <a:bodyPr wrap="square" lIns="0" tIns="0" rIns="0" rtlCol="0">
            <a:spAutoFit/>
          </a:bodyPr>
          <a:lstStyle/>
          <a:p>
            <a:pPr>
              <a:lnSpc>
                <a:spcPts val="2009"/>
              </a:lnSpc>
            </a:pPr>
            <a:r>
              <a:rPr lang="en-US" altLang="zh-CN" sz="2000" dirty="0">
                <a:solidFill>
                  <a:srgbClr val="000000"/>
                </a:solidFill>
                <a:ea typeface="Arial"/>
                <a:cs typeface="Arial"/>
              </a:rPr>
              <a:t>Prior</a:t>
            </a:r>
            <a:r>
              <a:rPr lang="en-US" altLang="zh-CN" sz="2000" spc="-5" dirty="0">
                <a:solidFill>
                  <a:srgbClr val="000000"/>
                </a:solidFill>
                <a:ea typeface="Arial"/>
                <a:cs typeface="Arial"/>
              </a:rPr>
              <a:t> </a:t>
            </a:r>
            <a:r>
              <a:rPr lang="en-US" altLang="zh-CN" sz="2000" dirty="0">
                <a:solidFill>
                  <a:srgbClr val="000000"/>
                </a:solidFill>
                <a:ea typeface="Arial"/>
                <a:cs typeface="Arial"/>
              </a:rPr>
              <a:t>interval</a:t>
            </a:r>
            <a:r>
              <a:rPr lang="en-US" altLang="zh-CN" sz="2000" spc="2052" dirty="0">
                <a:solidFill>
                  <a:srgbClr val="000000"/>
                </a:solidFill>
                <a:ea typeface="Arial"/>
                <a:cs typeface="Arial"/>
              </a:rPr>
              <a:t> </a:t>
            </a:r>
            <a:r>
              <a:rPr lang="en-US" altLang="zh-CN" sz="2000" dirty="0">
                <a:solidFill>
                  <a:srgbClr val="000000"/>
                </a:solidFill>
                <a:ea typeface="Arial"/>
                <a:cs typeface="Arial"/>
              </a:rPr>
              <a:t>frame</a:t>
            </a:r>
            <a:endParaRPr lang="en-US" altLang="zh-CN" sz="2000" dirty="0">
              <a:ea typeface="Arial"/>
              <a:cs typeface="Arial"/>
            </a:endParaRPr>
          </a:p>
        </p:txBody>
      </p:sp>
      <p:sp>
        <p:nvSpPr>
          <p:cNvPr id="96" name="Text Box96"/>
          <p:cNvSpPr txBox="1"/>
          <p:nvPr/>
        </p:nvSpPr>
        <p:spPr>
          <a:xfrm>
            <a:off x="7887220" y="5154936"/>
            <a:ext cx="3263907" cy="892552"/>
          </a:xfrm>
          <a:prstGeom prst="rect">
            <a:avLst/>
          </a:prstGeom>
        </p:spPr>
        <p:txBody>
          <a:bodyPr wrap="square" lIns="0" tIns="0" rIns="0" rtlCol="0">
            <a:spAutoFit/>
          </a:bodyPr>
          <a:lstStyle/>
          <a:p>
            <a:pPr>
              <a:lnSpc>
                <a:spcPts val="2230"/>
              </a:lnSpc>
            </a:pPr>
            <a:r>
              <a:rPr lang="en-US" altLang="zh-CN" sz="2400" dirty="0">
                <a:ea typeface="Arial"/>
                <a:cs typeface="Arial"/>
              </a:rPr>
              <a:t>Success</a:t>
            </a:r>
            <a:r>
              <a:rPr lang="en-US" altLang="zh-CN" sz="2400" spc="-12" dirty="0">
                <a:ea typeface="Arial"/>
                <a:cs typeface="Arial"/>
              </a:rPr>
              <a:t> </a:t>
            </a:r>
            <a:r>
              <a:rPr lang="en-US" altLang="zh-CN" sz="2400" dirty="0">
                <a:ea typeface="Arial"/>
                <a:cs typeface="Arial"/>
              </a:rPr>
              <a:t>if</a:t>
            </a:r>
            <a:r>
              <a:rPr lang="en-US" altLang="zh-CN" sz="2400" spc="-9" dirty="0">
                <a:ea typeface="Arial"/>
                <a:cs typeface="Arial"/>
              </a:rPr>
              <a:t> </a:t>
            </a:r>
            <a:r>
              <a:rPr lang="en-US" altLang="zh-CN" sz="2400" dirty="0">
                <a:ea typeface="Arial"/>
                <a:cs typeface="Arial"/>
              </a:rPr>
              <a:t>no arrivals </a:t>
            </a:r>
            <a:r>
              <a:rPr lang="en-US" altLang="zh-CN" sz="2400" spc="-1" dirty="0">
                <a:ea typeface="Arial"/>
                <a:cs typeface="Arial"/>
              </a:rPr>
              <a:t>during</a:t>
            </a:r>
            <a:r>
              <a:rPr lang="en-US" altLang="zh-CN" sz="2400" dirty="0">
                <a:ea typeface="Arial"/>
                <a:cs typeface="Arial"/>
              </a:rPr>
              <a:t> 2X </a:t>
            </a:r>
            <a:r>
              <a:rPr lang="en-US" altLang="zh-CN" sz="2400" spc="-1" dirty="0">
                <a:ea typeface="Arial"/>
                <a:cs typeface="Arial"/>
              </a:rPr>
              <a:t>seconds.</a:t>
            </a:r>
            <a:endParaRPr lang="en-US" altLang="zh-CN" sz="2400" dirty="0">
              <a:ea typeface="Arial"/>
              <a:cs typeface="Arial"/>
            </a:endParaRPr>
          </a:p>
          <a:p>
            <a:pPr>
              <a:lnSpc>
                <a:spcPts val="2230"/>
              </a:lnSpc>
            </a:pPr>
            <a:endParaRPr lang="en-US" altLang="zh-CN" sz="2400" dirty="0">
              <a:ea typeface="Arial"/>
              <a:cs typeface="Arial"/>
            </a:endParaRPr>
          </a:p>
        </p:txBody>
      </p:sp>
      <p:sp>
        <p:nvSpPr>
          <p:cNvPr id="98" name="Text Box98"/>
          <p:cNvSpPr txBox="1"/>
          <p:nvPr/>
        </p:nvSpPr>
        <p:spPr>
          <a:xfrm>
            <a:off x="5344955" y="5987432"/>
            <a:ext cx="1453519" cy="306238"/>
          </a:xfrm>
          <a:prstGeom prst="rect">
            <a:avLst/>
          </a:prstGeom>
        </p:spPr>
        <p:txBody>
          <a:bodyPr wrap="square" lIns="0" tIns="0" rIns="0" rtlCol="0">
            <a:spAutoFit/>
          </a:bodyPr>
          <a:lstStyle/>
          <a:p>
            <a:pPr>
              <a:lnSpc>
                <a:spcPts val="2009"/>
              </a:lnSpc>
            </a:pPr>
            <a:r>
              <a:rPr lang="en-US" altLang="zh-CN" sz="2000" dirty="0">
                <a:solidFill>
                  <a:srgbClr val="000000"/>
                </a:solidFill>
                <a:ea typeface="Arial"/>
                <a:cs typeface="Arial"/>
              </a:rPr>
              <a:t>transmission</a:t>
            </a:r>
            <a:endParaRPr lang="en-US" altLang="zh-CN" sz="2000" dirty="0">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56"/>
          <p:cNvSpPr txBox="1"/>
          <p:nvPr/>
        </p:nvSpPr>
        <p:spPr>
          <a:xfrm>
            <a:off x="3481163" y="293006"/>
            <a:ext cx="4455474" cy="479490"/>
          </a:xfrm>
          <a:prstGeom prst="rect">
            <a:avLst/>
          </a:prstGeom>
        </p:spPr>
        <p:txBody>
          <a:bodyPr wrap="square" lIns="0" tIns="0" rIns="0" rtlCol="0">
            <a:spAutoFit/>
          </a:bodyPr>
          <a:lstStyle/>
          <a:p>
            <a:pPr>
              <a:lnSpc>
                <a:spcPts val="3102"/>
              </a:lnSpc>
            </a:pPr>
            <a:r>
              <a:rPr lang="en-US" altLang="zh-CN" sz="3600" u="sng" spc="3" dirty="0">
                <a:solidFill>
                  <a:srgbClr val="000000"/>
                </a:solidFill>
                <a:highlight>
                  <a:srgbClr val="00FF00"/>
                </a:highlight>
                <a:latin typeface="Arial Black" panose="020B0A04020102020204" pitchFamily="34" charset="0"/>
                <a:ea typeface="Times New Roman"/>
                <a:cs typeface="Times New Roman"/>
              </a:rPr>
              <a:t>ALOHA</a:t>
            </a:r>
            <a:r>
              <a:rPr lang="en-US" altLang="zh-CN" sz="3600" u="sng" spc="-156" dirty="0">
                <a:solidFill>
                  <a:srgbClr val="000000"/>
                </a:solidFill>
                <a:highlight>
                  <a:srgbClr val="00FF00"/>
                </a:highlight>
                <a:latin typeface="Arial Black" panose="020B0A04020102020204" pitchFamily="34" charset="0"/>
                <a:ea typeface="Times New Roman"/>
                <a:cs typeface="Times New Roman"/>
              </a:rPr>
              <a:t> </a:t>
            </a:r>
            <a:r>
              <a:rPr lang="en-US" altLang="zh-CN" sz="3600" u="sng" spc="2" dirty="0">
                <a:solidFill>
                  <a:srgbClr val="000000"/>
                </a:solidFill>
                <a:highlight>
                  <a:srgbClr val="00FF00"/>
                </a:highlight>
                <a:latin typeface="Arial Black" panose="020B0A04020102020204" pitchFamily="34" charset="0"/>
                <a:ea typeface="Times New Roman"/>
                <a:cs typeface="Times New Roman"/>
              </a:rPr>
              <a:t>protocol</a:t>
            </a:r>
            <a:endParaRPr lang="en-US" altLang="zh-CN" sz="3600" u="sng" dirty="0">
              <a:highlight>
                <a:srgbClr val="00FF00"/>
              </a:highlight>
              <a:latin typeface="Arial Black" panose="020B0A04020102020204" pitchFamily="34" charset="0"/>
              <a:ea typeface="Times New Roman"/>
              <a:cs typeface="Times New Roman"/>
            </a:endParaRPr>
          </a:p>
        </p:txBody>
      </p:sp>
      <p:sp>
        <p:nvSpPr>
          <p:cNvPr id="57" name="Text Box57"/>
          <p:cNvSpPr txBox="1"/>
          <p:nvPr/>
        </p:nvSpPr>
        <p:spPr>
          <a:xfrm>
            <a:off x="953448" y="1002859"/>
            <a:ext cx="6796758" cy="339004"/>
          </a:xfrm>
          <a:prstGeom prst="rect">
            <a:avLst/>
          </a:prstGeom>
        </p:spPr>
        <p:txBody>
          <a:bodyPr wrap="square" lIns="0" tIns="0" rIns="0" rtlCol="0">
            <a:spAutoFit/>
          </a:bodyPr>
          <a:lstStyle/>
          <a:p>
            <a:pPr>
              <a:lnSpc>
                <a:spcPts val="2212"/>
              </a:lnSpc>
            </a:pPr>
            <a:r>
              <a:rPr lang="en-US" altLang="zh-CN" sz="2400" dirty="0">
                <a:ea typeface="Times New Roman"/>
                <a:cs typeface="Times New Roman"/>
              </a:rPr>
              <a:t>1.</a:t>
            </a:r>
            <a:r>
              <a:rPr lang="en-US" altLang="zh-CN" sz="2400" spc="699" dirty="0">
                <a:ea typeface="Times New Roman"/>
                <a:cs typeface="Times New Roman"/>
              </a:rPr>
              <a:t> </a:t>
            </a:r>
            <a:r>
              <a:rPr lang="en-US" altLang="zh-CN" sz="2000" dirty="0">
                <a:ea typeface="Times New Roman"/>
                <a:cs typeface="Times New Roman"/>
              </a:rPr>
              <a:t>A</a:t>
            </a:r>
            <a:r>
              <a:rPr lang="en-US" altLang="zh-CN" sz="2000" spc="-108" dirty="0">
                <a:ea typeface="Times New Roman"/>
                <a:cs typeface="Times New Roman"/>
              </a:rPr>
              <a:t> </a:t>
            </a:r>
            <a:r>
              <a:rPr lang="en-US" altLang="zh-CN" sz="2000" dirty="0">
                <a:ea typeface="Times New Roman"/>
                <a:cs typeface="Times New Roman"/>
              </a:rPr>
              <a:t>user</a:t>
            </a:r>
            <a:r>
              <a:rPr lang="en-US" altLang="zh-CN" sz="2000" spc="-11" dirty="0">
                <a:ea typeface="Times New Roman"/>
                <a:cs typeface="Times New Roman"/>
              </a:rPr>
              <a:t> </a:t>
            </a:r>
            <a:r>
              <a:rPr lang="en-US" altLang="zh-CN" sz="2000" dirty="0">
                <a:ea typeface="Times New Roman"/>
                <a:cs typeface="Times New Roman"/>
              </a:rPr>
              <a:t>transmits</a:t>
            </a:r>
            <a:r>
              <a:rPr lang="en-US" altLang="zh-CN" sz="2000" spc="-24" dirty="0">
                <a:ea typeface="Times New Roman"/>
                <a:cs typeface="Times New Roman"/>
              </a:rPr>
              <a:t> </a:t>
            </a:r>
            <a:r>
              <a:rPr lang="en-US" altLang="zh-CN" sz="2000" dirty="0">
                <a:ea typeface="Times New Roman"/>
                <a:cs typeface="Times New Roman"/>
              </a:rPr>
              <a:t>whenever it</a:t>
            </a:r>
            <a:r>
              <a:rPr lang="en-US" altLang="zh-CN" sz="2000" spc="-12" dirty="0">
                <a:ea typeface="Times New Roman"/>
                <a:cs typeface="Times New Roman"/>
              </a:rPr>
              <a:t> </a:t>
            </a:r>
            <a:r>
              <a:rPr lang="en-US" altLang="zh-CN" sz="2000" dirty="0">
                <a:ea typeface="Times New Roman"/>
                <a:cs typeface="Times New Roman"/>
              </a:rPr>
              <a:t>has</a:t>
            </a:r>
            <a:r>
              <a:rPr lang="en-US" altLang="zh-CN" sz="2000" spc="-11" dirty="0">
                <a:ea typeface="Times New Roman"/>
                <a:cs typeface="Times New Roman"/>
              </a:rPr>
              <a:t> </a:t>
            </a:r>
            <a:r>
              <a:rPr lang="en-US" altLang="zh-CN" sz="2000" dirty="0">
                <a:ea typeface="Times New Roman"/>
                <a:cs typeface="Times New Roman"/>
              </a:rPr>
              <a:t>data</a:t>
            </a:r>
            <a:r>
              <a:rPr lang="en-US" altLang="zh-CN" sz="2000" spc="-11" dirty="0">
                <a:ea typeface="Times New Roman"/>
                <a:cs typeface="Times New Roman"/>
              </a:rPr>
              <a:t> </a:t>
            </a:r>
            <a:r>
              <a:rPr lang="en-US" altLang="zh-CN" sz="2000" dirty="0">
                <a:ea typeface="Times New Roman"/>
                <a:cs typeface="Times New Roman"/>
              </a:rPr>
              <a:t>to</a:t>
            </a:r>
            <a:r>
              <a:rPr lang="en-US" altLang="zh-CN" sz="2000" spc="-11" dirty="0">
                <a:ea typeface="Times New Roman"/>
                <a:cs typeface="Times New Roman"/>
              </a:rPr>
              <a:t> </a:t>
            </a:r>
            <a:r>
              <a:rPr lang="en-US" altLang="zh-CN" sz="2000" dirty="0">
                <a:ea typeface="Times New Roman"/>
                <a:cs typeface="Times New Roman"/>
              </a:rPr>
              <a:t>transmit.</a:t>
            </a:r>
          </a:p>
        </p:txBody>
      </p:sp>
      <p:sp>
        <p:nvSpPr>
          <p:cNvPr id="58" name="Text Box58"/>
          <p:cNvSpPr txBox="1"/>
          <p:nvPr/>
        </p:nvSpPr>
        <p:spPr>
          <a:xfrm>
            <a:off x="930384" y="1347746"/>
            <a:ext cx="11608455" cy="610424"/>
          </a:xfrm>
          <a:prstGeom prst="rect">
            <a:avLst/>
          </a:prstGeom>
        </p:spPr>
        <p:txBody>
          <a:bodyPr wrap="square" lIns="0" tIns="0" rIns="0" rtlCol="0">
            <a:spAutoFit/>
          </a:bodyPr>
          <a:lstStyle/>
          <a:p>
            <a:pPr>
              <a:lnSpc>
                <a:spcPts val="2212"/>
              </a:lnSpc>
            </a:pPr>
            <a:r>
              <a:rPr lang="en-US" altLang="zh-CN" sz="2400" dirty="0">
                <a:ea typeface="Times New Roman"/>
                <a:cs typeface="Times New Roman"/>
              </a:rPr>
              <a:t>2.</a:t>
            </a:r>
            <a:r>
              <a:rPr lang="en-US" altLang="zh-CN" sz="2400" spc="699" dirty="0">
                <a:ea typeface="Times New Roman"/>
                <a:cs typeface="Times New Roman"/>
              </a:rPr>
              <a:t> </a:t>
            </a:r>
            <a:r>
              <a:rPr lang="en-US" altLang="zh-CN" sz="2000" dirty="0">
                <a:ea typeface="Times New Roman"/>
                <a:cs typeface="Times New Roman"/>
              </a:rPr>
              <a:t>If</a:t>
            </a:r>
            <a:r>
              <a:rPr lang="en-US" altLang="zh-CN" sz="2000" spc="409" dirty="0">
                <a:ea typeface="Times New Roman"/>
                <a:cs typeface="Times New Roman"/>
              </a:rPr>
              <a:t> </a:t>
            </a:r>
            <a:r>
              <a:rPr lang="en-US" altLang="zh-CN" sz="2000" spc="-2" dirty="0">
                <a:ea typeface="Times New Roman"/>
                <a:cs typeface="Times New Roman"/>
              </a:rPr>
              <a:t>more</a:t>
            </a:r>
            <a:r>
              <a:rPr lang="en-US" altLang="zh-CN" sz="2000" spc="413" dirty="0">
                <a:ea typeface="Times New Roman"/>
                <a:cs typeface="Times New Roman"/>
              </a:rPr>
              <a:t> </a:t>
            </a:r>
            <a:r>
              <a:rPr lang="en-US" altLang="zh-CN" sz="2000" spc="-2" dirty="0">
                <a:ea typeface="Times New Roman"/>
                <a:cs typeface="Times New Roman"/>
              </a:rPr>
              <a:t>than</a:t>
            </a:r>
            <a:r>
              <a:rPr lang="en-US" altLang="zh-CN" sz="2000" spc="410" dirty="0">
                <a:ea typeface="Times New Roman"/>
                <a:cs typeface="Times New Roman"/>
              </a:rPr>
              <a:t> </a:t>
            </a:r>
            <a:r>
              <a:rPr lang="en-US" altLang="zh-CN" sz="2000" spc="-2" dirty="0">
                <a:ea typeface="Times New Roman"/>
                <a:cs typeface="Times New Roman"/>
              </a:rPr>
              <a:t>one</a:t>
            </a:r>
            <a:r>
              <a:rPr lang="en-US" altLang="zh-CN" sz="2000" spc="414" dirty="0">
                <a:ea typeface="Times New Roman"/>
                <a:cs typeface="Times New Roman"/>
              </a:rPr>
              <a:t> </a:t>
            </a:r>
            <a:r>
              <a:rPr lang="en-US" altLang="zh-CN" sz="2000" spc="-2" dirty="0">
                <a:ea typeface="Times New Roman"/>
                <a:cs typeface="Times New Roman"/>
              </a:rPr>
              <a:t>frames</a:t>
            </a:r>
            <a:r>
              <a:rPr lang="en-US" altLang="zh-CN" sz="2000" spc="413" dirty="0">
                <a:ea typeface="Times New Roman"/>
                <a:cs typeface="Times New Roman"/>
              </a:rPr>
              <a:t> </a:t>
            </a:r>
            <a:r>
              <a:rPr lang="en-US" altLang="zh-CN" sz="2000" spc="-2" dirty="0">
                <a:ea typeface="Times New Roman"/>
                <a:cs typeface="Times New Roman"/>
              </a:rPr>
              <a:t>are</a:t>
            </a:r>
            <a:r>
              <a:rPr lang="en-US" altLang="zh-CN" sz="2000" spc="414" dirty="0">
                <a:ea typeface="Times New Roman"/>
                <a:cs typeface="Times New Roman"/>
              </a:rPr>
              <a:t> </a:t>
            </a:r>
            <a:r>
              <a:rPr lang="en-US" altLang="zh-CN" sz="2000" spc="-2" dirty="0">
                <a:ea typeface="Times New Roman"/>
                <a:cs typeface="Times New Roman"/>
              </a:rPr>
              <a:t>transmitted,</a:t>
            </a:r>
            <a:r>
              <a:rPr lang="en-US" altLang="zh-CN" sz="2000" spc="407" dirty="0">
                <a:ea typeface="Times New Roman"/>
                <a:cs typeface="Times New Roman"/>
              </a:rPr>
              <a:t> </a:t>
            </a:r>
            <a:r>
              <a:rPr lang="en-US" altLang="zh-CN" sz="2000" spc="-2" dirty="0">
                <a:ea typeface="Times New Roman"/>
                <a:cs typeface="Times New Roman"/>
              </a:rPr>
              <a:t>they interfere</a:t>
            </a:r>
            <a:r>
              <a:rPr lang="en-US" altLang="zh-CN" sz="2000" spc="420" dirty="0">
                <a:ea typeface="Times New Roman"/>
                <a:cs typeface="Times New Roman"/>
              </a:rPr>
              <a:t> </a:t>
            </a:r>
            <a:r>
              <a:rPr lang="en-US" altLang="zh-CN" sz="2000" spc="-2" dirty="0">
                <a:ea typeface="Times New Roman"/>
                <a:cs typeface="Times New Roman"/>
              </a:rPr>
              <a:t>with </a:t>
            </a:r>
            <a:r>
              <a:rPr lang="en-US" altLang="zh-CN" sz="2000" dirty="0">
                <a:ea typeface="Times New Roman"/>
                <a:cs typeface="Times New Roman"/>
              </a:rPr>
              <a:t>each other</a:t>
            </a:r>
            <a:r>
              <a:rPr lang="en-US" altLang="zh-CN" sz="2000" spc="-19" dirty="0">
                <a:ea typeface="Times New Roman"/>
                <a:cs typeface="Times New Roman"/>
              </a:rPr>
              <a:t> </a:t>
            </a:r>
            <a:r>
              <a:rPr lang="en-US" altLang="zh-CN" sz="2000" spc="1" dirty="0">
                <a:ea typeface="Times New Roman"/>
                <a:cs typeface="Times New Roman"/>
              </a:rPr>
              <a:t>(collide)</a:t>
            </a:r>
            <a:r>
              <a:rPr lang="en-US" altLang="zh-CN" sz="2000" spc="-11" dirty="0">
                <a:ea typeface="Times New Roman"/>
                <a:cs typeface="Times New Roman"/>
              </a:rPr>
              <a:t> </a:t>
            </a:r>
            <a:r>
              <a:rPr lang="en-US" altLang="zh-CN" sz="2000" dirty="0">
                <a:ea typeface="Times New Roman"/>
                <a:cs typeface="Times New Roman"/>
              </a:rPr>
              <a:t>and</a:t>
            </a:r>
            <a:r>
              <a:rPr lang="en-US" altLang="zh-CN" sz="2000" spc="-22" dirty="0">
                <a:ea typeface="Times New Roman"/>
                <a:cs typeface="Times New Roman"/>
              </a:rPr>
              <a:t> </a:t>
            </a:r>
            <a:r>
              <a:rPr lang="en-US" altLang="zh-CN" sz="2000" dirty="0">
                <a:ea typeface="Times New Roman"/>
                <a:cs typeface="Times New Roman"/>
              </a:rPr>
              <a:t>are lost.</a:t>
            </a:r>
          </a:p>
          <a:p>
            <a:pPr>
              <a:lnSpc>
                <a:spcPts val="2212"/>
              </a:lnSpc>
            </a:pPr>
            <a:endParaRPr lang="en-US" altLang="zh-CN" sz="2000" dirty="0">
              <a:ea typeface="Times New Roman"/>
              <a:cs typeface="Times New Roman"/>
            </a:endParaRPr>
          </a:p>
        </p:txBody>
      </p:sp>
      <p:sp>
        <p:nvSpPr>
          <p:cNvPr id="60" name="Text Box60"/>
          <p:cNvSpPr txBox="1"/>
          <p:nvPr/>
        </p:nvSpPr>
        <p:spPr>
          <a:xfrm>
            <a:off x="930384" y="1679075"/>
            <a:ext cx="9580270" cy="610424"/>
          </a:xfrm>
          <a:prstGeom prst="rect">
            <a:avLst/>
          </a:prstGeom>
        </p:spPr>
        <p:txBody>
          <a:bodyPr wrap="square" lIns="0" tIns="0" rIns="0" rtlCol="0">
            <a:spAutoFit/>
          </a:bodyPr>
          <a:lstStyle/>
          <a:p>
            <a:pPr>
              <a:lnSpc>
                <a:spcPts val="2212"/>
              </a:lnSpc>
            </a:pPr>
            <a:r>
              <a:rPr lang="en-US" altLang="zh-CN" sz="2000" dirty="0">
                <a:ea typeface="Times New Roman"/>
                <a:cs typeface="Times New Roman"/>
              </a:rPr>
              <a:t>3.</a:t>
            </a:r>
            <a:r>
              <a:rPr lang="en-US" altLang="zh-CN" sz="2000" spc="699" dirty="0">
                <a:ea typeface="Times New Roman"/>
                <a:cs typeface="Times New Roman"/>
              </a:rPr>
              <a:t> </a:t>
            </a:r>
            <a:r>
              <a:rPr lang="en-US" altLang="zh-CN" sz="2000" dirty="0">
                <a:ea typeface="Times New Roman"/>
                <a:cs typeface="Times New Roman"/>
              </a:rPr>
              <a:t>If</a:t>
            </a:r>
            <a:r>
              <a:rPr lang="en-US" altLang="zh-CN" sz="2000" spc="147" dirty="0">
                <a:ea typeface="Times New Roman"/>
                <a:cs typeface="Times New Roman"/>
              </a:rPr>
              <a:t> </a:t>
            </a:r>
            <a:r>
              <a:rPr lang="en-US" altLang="zh-CN" sz="2000" dirty="0">
                <a:ea typeface="Times New Roman"/>
                <a:cs typeface="Times New Roman"/>
              </a:rPr>
              <a:t>ACK</a:t>
            </a:r>
            <a:r>
              <a:rPr lang="en-US" altLang="zh-CN" sz="2000" spc="148" dirty="0">
                <a:ea typeface="Times New Roman"/>
                <a:cs typeface="Times New Roman"/>
              </a:rPr>
              <a:t> </a:t>
            </a:r>
            <a:r>
              <a:rPr lang="en-US" altLang="zh-CN" sz="2000" dirty="0">
                <a:ea typeface="Times New Roman"/>
                <a:cs typeface="Times New Roman"/>
              </a:rPr>
              <a:t>not</a:t>
            </a:r>
            <a:r>
              <a:rPr lang="en-US" altLang="zh-CN" sz="2000" spc="150" dirty="0">
                <a:ea typeface="Times New Roman"/>
                <a:cs typeface="Times New Roman"/>
              </a:rPr>
              <a:t> </a:t>
            </a:r>
            <a:r>
              <a:rPr lang="en-US" altLang="zh-CN" sz="2000" dirty="0">
                <a:ea typeface="Times New Roman"/>
                <a:cs typeface="Times New Roman"/>
              </a:rPr>
              <a:t>received</a:t>
            </a:r>
            <a:r>
              <a:rPr lang="en-US" altLang="zh-CN" sz="2000" spc="148" dirty="0">
                <a:ea typeface="Times New Roman"/>
                <a:cs typeface="Times New Roman"/>
              </a:rPr>
              <a:t> </a:t>
            </a:r>
            <a:r>
              <a:rPr lang="en-US" altLang="zh-CN" sz="2000" dirty="0">
                <a:ea typeface="Times New Roman"/>
                <a:cs typeface="Times New Roman"/>
              </a:rPr>
              <a:t>within</a:t>
            </a:r>
            <a:r>
              <a:rPr lang="en-US" altLang="zh-CN" sz="2000" spc="143" dirty="0">
                <a:ea typeface="Times New Roman"/>
                <a:cs typeface="Times New Roman"/>
              </a:rPr>
              <a:t> </a:t>
            </a:r>
            <a:r>
              <a:rPr lang="en-US" altLang="zh-CN" sz="2000" dirty="0">
                <a:ea typeface="Times New Roman"/>
                <a:cs typeface="Times New Roman"/>
              </a:rPr>
              <a:t>timeout,</a:t>
            </a:r>
            <a:r>
              <a:rPr lang="en-US" altLang="zh-CN" sz="2000" spc="142" dirty="0">
                <a:ea typeface="Times New Roman"/>
                <a:cs typeface="Times New Roman"/>
              </a:rPr>
              <a:t> </a:t>
            </a:r>
            <a:r>
              <a:rPr lang="en-US" altLang="zh-CN" sz="2000" dirty="0">
                <a:ea typeface="Times New Roman"/>
                <a:cs typeface="Times New Roman"/>
              </a:rPr>
              <a:t>then</a:t>
            </a:r>
            <a:r>
              <a:rPr lang="en-US" altLang="zh-CN" sz="2000" spc="146" dirty="0">
                <a:ea typeface="Times New Roman"/>
                <a:cs typeface="Times New Roman"/>
              </a:rPr>
              <a:t> </a:t>
            </a:r>
            <a:r>
              <a:rPr lang="en-US" altLang="zh-CN" sz="2000" dirty="0">
                <a:ea typeface="Times New Roman"/>
                <a:cs typeface="Times New Roman"/>
              </a:rPr>
              <a:t>a</a:t>
            </a:r>
            <a:r>
              <a:rPr lang="en-US" altLang="zh-CN" sz="2000" spc="149" dirty="0">
                <a:ea typeface="Times New Roman"/>
                <a:cs typeface="Times New Roman"/>
              </a:rPr>
              <a:t> </a:t>
            </a:r>
            <a:r>
              <a:rPr lang="en-US" altLang="zh-CN" sz="2000" dirty="0">
                <a:ea typeface="Times New Roman"/>
                <a:cs typeface="Times New Roman"/>
              </a:rPr>
              <a:t>user</a:t>
            </a:r>
            <a:r>
              <a:rPr lang="en-US" altLang="zh-CN" sz="2000" spc="146" dirty="0">
                <a:ea typeface="Times New Roman"/>
                <a:cs typeface="Times New Roman"/>
              </a:rPr>
              <a:t> </a:t>
            </a:r>
            <a:r>
              <a:rPr lang="en-US" altLang="zh-CN" sz="2000" dirty="0">
                <a:ea typeface="Times New Roman"/>
                <a:cs typeface="Times New Roman"/>
              </a:rPr>
              <a:t>picks</a:t>
            </a:r>
            <a:r>
              <a:rPr lang="en-US" altLang="zh-CN" sz="2000" spc="147" dirty="0">
                <a:ea typeface="Times New Roman"/>
                <a:cs typeface="Times New Roman"/>
              </a:rPr>
              <a:t> </a:t>
            </a:r>
            <a:r>
              <a:rPr lang="en-US" altLang="zh-CN" sz="2000" dirty="0">
                <a:ea typeface="Times New Roman"/>
                <a:cs typeface="Times New Roman"/>
              </a:rPr>
              <a:t>random</a:t>
            </a:r>
          </a:p>
          <a:p>
            <a:pPr>
              <a:lnSpc>
                <a:spcPts val="2212"/>
              </a:lnSpc>
            </a:pPr>
            <a:r>
              <a:rPr lang="en-US" altLang="zh-CN" sz="2000" spc="-5" dirty="0">
                <a:ea typeface="Times New Roman"/>
                <a:cs typeface="Times New Roman"/>
              </a:rPr>
              <a:t>      Back off</a:t>
            </a:r>
            <a:r>
              <a:rPr lang="en-US" altLang="zh-CN" sz="2000" spc="-17" dirty="0">
                <a:ea typeface="Times New Roman"/>
                <a:cs typeface="Times New Roman"/>
              </a:rPr>
              <a:t> </a:t>
            </a:r>
            <a:r>
              <a:rPr lang="en-US" altLang="zh-CN" sz="2000" dirty="0">
                <a:ea typeface="Times New Roman"/>
                <a:cs typeface="Times New Roman"/>
              </a:rPr>
              <a:t>time</a:t>
            </a:r>
            <a:r>
              <a:rPr lang="en-US" altLang="zh-CN" sz="2000" spc="-17" dirty="0">
                <a:ea typeface="Times New Roman"/>
                <a:cs typeface="Times New Roman"/>
              </a:rPr>
              <a:t> </a:t>
            </a:r>
            <a:r>
              <a:rPr lang="en-US" altLang="zh-CN" sz="2000" dirty="0">
                <a:ea typeface="Times New Roman"/>
                <a:cs typeface="Times New Roman"/>
              </a:rPr>
              <a:t>(to</a:t>
            </a:r>
            <a:r>
              <a:rPr lang="en-US" altLang="zh-CN" sz="2000" spc="-11" dirty="0">
                <a:ea typeface="Times New Roman"/>
                <a:cs typeface="Times New Roman"/>
              </a:rPr>
              <a:t> </a:t>
            </a:r>
            <a:r>
              <a:rPr lang="en-US" altLang="zh-CN" sz="2000" dirty="0">
                <a:ea typeface="Times New Roman"/>
                <a:cs typeface="Times New Roman"/>
              </a:rPr>
              <a:t>avoid</a:t>
            </a:r>
            <a:r>
              <a:rPr lang="en-US" altLang="zh-CN" sz="2000" spc="-8" dirty="0">
                <a:ea typeface="Times New Roman"/>
                <a:cs typeface="Times New Roman"/>
              </a:rPr>
              <a:t> </a:t>
            </a:r>
            <a:r>
              <a:rPr lang="en-US" altLang="zh-CN" sz="2000" dirty="0">
                <a:ea typeface="Times New Roman"/>
                <a:cs typeface="Times New Roman"/>
              </a:rPr>
              <a:t>repeated</a:t>
            </a:r>
            <a:r>
              <a:rPr lang="en-US" altLang="zh-CN" sz="2000" spc="-13" dirty="0">
                <a:ea typeface="Times New Roman"/>
                <a:cs typeface="Times New Roman"/>
              </a:rPr>
              <a:t> </a:t>
            </a:r>
            <a:r>
              <a:rPr lang="en-US" altLang="zh-CN" sz="2000" spc="1" dirty="0">
                <a:ea typeface="Times New Roman"/>
                <a:cs typeface="Times New Roman"/>
              </a:rPr>
              <a:t>collision).</a:t>
            </a:r>
            <a:r>
              <a:rPr lang="en-US" altLang="zh-CN" sz="2000" spc="500" dirty="0">
                <a:ea typeface="Times New Roman"/>
                <a:cs typeface="Times New Roman"/>
              </a:rPr>
              <a:t> </a:t>
            </a:r>
            <a:endParaRPr lang="en-US" altLang="zh-CN" sz="2000" dirty="0">
              <a:ea typeface="Times New Roman"/>
              <a:cs typeface="Times New Roman"/>
            </a:endParaRPr>
          </a:p>
        </p:txBody>
      </p:sp>
      <p:sp>
        <p:nvSpPr>
          <p:cNvPr id="61" name="Text Box61"/>
          <p:cNvSpPr txBox="1"/>
          <p:nvPr/>
        </p:nvSpPr>
        <p:spPr>
          <a:xfrm>
            <a:off x="512201" y="2289499"/>
            <a:ext cx="6089564" cy="392800"/>
          </a:xfrm>
          <a:prstGeom prst="rect">
            <a:avLst/>
          </a:prstGeom>
        </p:spPr>
        <p:txBody>
          <a:bodyPr wrap="square" lIns="0" tIns="0" rIns="0" rtlCol="0">
            <a:spAutoFit/>
          </a:bodyPr>
          <a:lstStyle/>
          <a:p>
            <a:pPr indent="342811">
              <a:lnSpc>
                <a:spcPts val="2906"/>
              </a:lnSpc>
            </a:pPr>
            <a:r>
              <a:rPr lang="en-US" altLang="zh-CN" sz="2000" dirty="0">
                <a:ea typeface="Times New Roman"/>
                <a:cs typeface="Times New Roman"/>
              </a:rPr>
              <a:t> 4.</a:t>
            </a:r>
            <a:r>
              <a:rPr lang="en-US" altLang="zh-CN" sz="2000" spc="699" dirty="0">
                <a:ea typeface="Times New Roman"/>
                <a:cs typeface="Times New Roman"/>
              </a:rPr>
              <a:t> </a:t>
            </a:r>
            <a:r>
              <a:rPr lang="en-US" altLang="zh-CN" sz="2000" dirty="0">
                <a:ea typeface="Times New Roman"/>
                <a:cs typeface="Times New Roman"/>
              </a:rPr>
              <a:t>User retransmits</a:t>
            </a:r>
            <a:r>
              <a:rPr lang="en-US" altLang="zh-CN" sz="2000" spc="-29" dirty="0">
                <a:ea typeface="Times New Roman"/>
                <a:cs typeface="Times New Roman"/>
              </a:rPr>
              <a:t> </a:t>
            </a:r>
            <a:r>
              <a:rPr lang="en-US" altLang="zh-CN" sz="2000" dirty="0">
                <a:ea typeface="Times New Roman"/>
                <a:cs typeface="Times New Roman"/>
              </a:rPr>
              <a:t>frame</a:t>
            </a:r>
            <a:r>
              <a:rPr lang="en-US" altLang="zh-CN" sz="2000" spc="-15" dirty="0">
                <a:ea typeface="Times New Roman"/>
                <a:cs typeface="Times New Roman"/>
              </a:rPr>
              <a:t> </a:t>
            </a:r>
            <a:r>
              <a:rPr lang="en-US" altLang="zh-CN" sz="2000" dirty="0">
                <a:ea typeface="Times New Roman"/>
                <a:cs typeface="Times New Roman"/>
              </a:rPr>
              <a:t>after</a:t>
            </a:r>
            <a:r>
              <a:rPr lang="en-US" altLang="zh-CN" sz="2000" spc="-14" dirty="0">
                <a:ea typeface="Times New Roman"/>
                <a:cs typeface="Times New Roman"/>
              </a:rPr>
              <a:t> </a:t>
            </a:r>
            <a:r>
              <a:rPr lang="en-US" altLang="zh-CN" sz="2000" spc="-5" dirty="0">
                <a:ea typeface="Times New Roman"/>
                <a:cs typeface="Times New Roman"/>
              </a:rPr>
              <a:t>back off</a:t>
            </a:r>
            <a:r>
              <a:rPr lang="en-US" altLang="zh-CN" sz="2000" spc="-16" dirty="0">
                <a:ea typeface="Times New Roman"/>
                <a:cs typeface="Times New Roman"/>
              </a:rPr>
              <a:t>  </a:t>
            </a:r>
            <a:r>
              <a:rPr lang="en-US" altLang="zh-CN" sz="2000" dirty="0">
                <a:ea typeface="Times New Roman"/>
                <a:cs typeface="Times New Roman"/>
              </a:rPr>
              <a:t>time.</a:t>
            </a:r>
          </a:p>
        </p:txBody>
      </p:sp>
      <p:pic>
        <p:nvPicPr>
          <p:cNvPr id="7" name="Picture 6">
            <a:extLst>
              <a:ext uri="{FF2B5EF4-FFF2-40B4-BE49-F238E27FC236}">
                <a16:creationId xmlns:a16="http://schemas.microsoft.com/office/drawing/2014/main" id="{0DA48CC6-CD8C-475B-8C9F-F4C25F8F5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1063" y="2424473"/>
            <a:ext cx="2978786" cy="3746025"/>
          </a:xfrm>
          <a:prstGeom prst="rect">
            <a:avLst/>
          </a:prstGeom>
        </p:spPr>
      </p:pic>
      <p:grpSp>
        <p:nvGrpSpPr>
          <p:cNvPr id="35" name="Group47">
            <a:extLst>
              <a:ext uri="{FF2B5EF4-FFF2-40B4-BE49-F238E27FC236}">
                <a16:creationId xmlns:a16="http://schemas.microsoft.com/office/drawing/2014/main" id="{1A85DF13-39FE-4618-9CC7-94A1DFE83A03}"/>
              </a:ext>
            </a:extLst>
          </p:cNvPr>
          <p:cNvGrpSpPr/>
          <p:nvPr/>
        </p:nvGrpSpPr>
        <p:grpSpPr>
          <a:xfrm>
            <a:off x="461436" y="4402386"/>
            <a:ext cx="7780782" cy="332232"/>
            <a:chOff x="587642" y="4608449"/>
            <a:chExt cx="7780782" cy="332232"/>
          </a:xfrm>
        </p:grpSpPr>
        <p:sp>
          <p:nvSpPr>
            <p:cNvPr id="36" name="Path48">
              <a:extLst>
                <a:ext uri="{FF2B5EF4-FFF2-40B4-BE49-F238E27FC236}">
                  <a16:creationId xmlns:a16="http://schemas.microsoft.com/office/drawing/2014/main" id="{F5545AA3-AE02-49A1-9C8F-F3C7258AC5DE}"/>
                </a:ext>
              </a:extLst>
            </p:cNvPr>
            <p:cNvSpPr/>
            <p:nvPr/>
          </p:nvSpPr>
          <p:spPr>
            <a:xfrm>
              <a:off x="587642" y="4756277"/>
              <a:ext cx="7780782" cy="76200"/>
            </a:xfrm>
            <a:custGeom>
              <a:avLst/>
              <a:gdLst/>
              <a:ahLst/>
              <a:cxnLst/>
              <a:rect l="l" t="t" r="r" b="b"/>
              <a:pathLst>
                <a:path w="7780782" h="76200">
                  <a:moveTo>
                    <a:pt x="0" y="44958"/>
                  </a:moveTo>
                  <a:lnTo>
                    <a:pt x="0" y="32004"/>
                  </a:lnTo>
                  <a:lnTo>
                    <a:pt x="7716774" y="32004"/>
                  </a:lnTo>
                  <a:lnTo>
                    <a:pt x="7716774" y="44958"/>
                  </a:lnTo>
                  <a:lnTo>
                    <a:pt x="0" y="44958"/>
                  </a:lnTo>
                  <a:close/>
                  <a:moveTo>
                    <a:pt x="7704583" y="0"/>
                  </a:moveTo>
                  <a:lnTo>
                    <a:pt x="7780783" y="38100"/>
                  </a:lnTo>
                  <a:lnTo>
                    <a:pt x="7704583" y="76200"/>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37" name="Path49">
              <a:extLst>
                <a:ext uri="{FF2B5EF4-FFF2-40B4-BE49-F238E27FC236}">
                  <a16:creationId xmlns:a16="http://schemas.microsoft.com/office/drawing/2014/main" id="{A8EFF006-035B-4410-8BB5-05520D9C158A}"/>
                </a:ext>
              </a:extLst>
            </p:cNvPr>
            <p:cNvSpPr/>
            <p:nvPr/>
          </p:nvSpPr>
          <p:spPr>
            <a:xfrm>
              <a:off x="830720" y="4710557"/>
              <a:ext cx="12954" cy="230124"/>
            </a:xfrm>
            <a:custGeom>
              <a:avLst/>
              <a:gdLst/>
              <a:ahLst/>
              <a:cxnLst/>
              <a:rect l="l" t="t" r="r" b="b"/>
              <a:pathLst>
                <a:path w="12954" h="230124">
                  <a:moveTo>
                    <a:pt x="0" y="0"/>
                  </a:moveTo>
                  <a:lnTo>
                    <a:pt x="0" y="230124"/>
                  </a:lnTo>
                  <a:lnTo>
                    <a:pt x="12954" y="230124"/>
                  </a:lnTo>
                  <a:lnTo>
                    <a:pt x="12954"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38" name="Path50">
              <a:extLst>
                <a:ext uri="{FF2B5EF4-FFF2-40B4-BE49-F238E27FC236}">
                  <a16:creationId xmlns:a16="http://schemas.microsoft.com/office/drawing/2014/main" id="{824A2A2F-1B64-49C0-A739-CA09CB73721B}"/>
                </a:ext>
              </a:extLst>
            </p:cNvPr>
            <p:cNvSpPr/>
            <p:nvPr/>
          </p:nvSpPr>
          <p:spPr>
            <a:xfrm>
              <a:off x="3439046" y="4696079"/>
              <a:ext cx="12954" cy="230124"/>
            </a:xfrm>
            <a:custGeom>
              <a:avLst/>
              <a:gdLst/>
              <a:ahLst/>
              <a:cxnLst/>
              <a:rect l="l" t="t" r="r" b="b"/>
              <a:pathLst>
                <a:path w="12954" h="230124">
                  <a:moveTo>
                    <a:pt x="0" y="0"/>
                  </a:moveTo>
                  <a:lnTo>
                    <a:pt x="0" y="230124"/>
                  </a:lnTo>
                  <a:lnTo>
                    <a:pt x="12954" y="230124"/>
                  </a:lnTo>
                  <a:lnTo>
                    <a:pt x="12954" y="0"/>
                  </a:lnTo>
                  <a:lnTo>
                    <a:pt x="0" y="0"/>
                  </a:lnTo>
                  <a:close/>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39" name="Path51">
              <a:extLst>
                <a:ext uri="{FF2B5EF4-FFF2-40B4-BE49-F238E27FC236}">
                  <a16:creationId xmlns:a16="http://schemas.microsoft.com/office/drawing/2014/main" id="{5CD3BE10-8526-4096-A215-ACBED0823611}"/>
                </a:ext>
              </a:extLst>
            </p:cNvPr>
            <p:cNvSpPr/>
            <p:nvPr/>
          </p:nvSpPr>
          <p:spPr>
            <a:xfrm>
              <a:off x="1629296" y="4650359"/>
              <a:ext cx="842772" cy="137923"/>
            </a:xfrm>
            <a:custGeom>
              <a:avLst/>
              <a:gdLst/>
              <a:ahLst/>
              <a:cxnLst/>
              <a:rect l="l" t="t" r="r" b="b"/>
              <a:pathLst>
                <a:path w="842772" h="137923">
                  <a:moveTo>
                    <a:pt x="0" y="0"/>
                  </a:moveTo>
                  <a:lnTo>
                    <a:pt x="0" y="137922"/>
                  </a:lnTo>
                  <a:lnTo>
                    <a:pt x="842772" y="137922"/>
                  </a:lnTo>
                  <a:lnTo>
                    <a:pt x="842772" y="0"/>
                  </a:lnTo>
                  <a:lnTo>
                    <a:pt x="0" y="0"/>
                  </a:lnTo>
                  <a:close/>
                </a:path>
              </a:pathLst>
            </a:custGeom>
            <a:solidFill>
              <a:srgbClr val="99CC00">
                <a:alpha val="100000"/>
              </a:srgbClr>
            </a:solidFill>
            <a:ln w="0" cap="sq">
              <a:solidFill>
                <a:srgbClr val="99CC00"/>
              </a:solidFill>
              <a:prstDash val="solid"/>
            </a:ln>
          </p:spPr>
          <p:txBody>
            <a:bodyPr rtlCol="0" anchor="ctr"/>
            <a:lstStyle/>
            <a:p>
              <a:pPr algn="ctr"/>
              <a:endParaRPr lang="en-US" altLang="zh-CN"/>
            </a:p>
          </p:txBody>
        </p:sp>
        <p:sp>
          <p:nvSpPr>
            <p:cNvPr id="40" name="Path52">
              <a:extLst>
                <a:ext uri="{FF2B5EF4-FFF2-40B4-BE49-F238E27FC236}">
                  <a16:creationId xmlns:a16="http://schemas.microsoft.com/office/drawing/2014/main" id="{AC5060D7-9129-46F4-84D0-51DF3DEC61B2}"/>
                </a:ext>
              </a:extLst>
            </p:cNvPr>
            <p:cNvSpPr/>
            <p:nvPr/>
          </p:nvSpPr>
          <p:spPr>
            <a:xfrm>
              <a:off x="1623200" y="4643501"/>
              <a:ext cx="855726" cy="150876"/>
            </a:xfrm>
            <a:custGeom>
              <a:avLst/>
              <a:gdLst/>
              <a:ahLst/>
              <a:cxnLst/>
              <a:rect l="l" t="t" r="r" b="b"/>
              <a:pathLst>
                <a:path w="855726" h="150876">
                  <a:moveTo>
                    <a:pt x="0" y="150876"/>
                  </a:moveTo>
                  <a:lnTo>
                    <a:pt x="0" y="0"/>
                  </a:lnTo>
                  <a:lnTo>
                    <a:pt x="855726" y="0"/>
                  </a:lnTo>
                  <a:lnTo>
                    <a:pt x="855726" y="150876"/>
                  </a:lnTo>
                  <a:lnTo>
                    <a:pt x="0" y="150876"/>
                  </a:lnTo>
                  <a:close/>
                  <a:moveTo>
                    <a:pt x="12192" y="144780"/>
                  </a:moveTo>
                  <a:lnTo>
                    <a:pt x="6096" y="138684"/>
                  </a:lnTo>
                  <a:lnTo>
                    <a:pt x="848868" y="138684"/>
                  </a:lnTo>
                  <a:lnTo>
                    <a:pt x="842772" y="144780"/>
                  </a:lnTo>
                  <a:lnTo>
                    <a:pt x="842772" y="6858"/>
                  </a:lnTo>
                  <a:lnTo>
                    <a:pt x="848868" y="12954"/>
                  </a:lnTo>
                  <a:lnTo>
                    <a:pt x="6096" y="12954"/>
                  </a:lnTo>
                  <a:lnTo>
                    <a:pt x="12192" y="6858"/>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41" name="Path53">
              <a:extLst>
                <a:ext uri="{FF2B5EF4-FFF2-40B4-BE49-F238E27FC236}">
                  <a16:creationId xmlns:a16="http://schemas.microsoft.com/office/drawing/2014/main" id="{9ED6E4EC-337D-43A4-B198-BC4FCF1E6470}"/>
                </a:ext>
              </a:extLst>
            </p:cNvPr>
            <p:cNvSpPr/>
            <p:nvPr/>
          </p:nvSpPr>
          <p:spPr>
            <a:xfrm>
              <a:off x="6621920" y="4650359"/>
              <a:ext cx="842772" cy="137923"/>
            </a:xfrm>
            <a:custGeom>
              <a:avLst/>
              <a:gdLst/>
              <a:ahLst/>
              <a:cxnLst/>
              <a:rect l="l" t="t" r="r" b="b"/>
              <a:pathLst>
                <a:path w="842772" h="137923">
                  <a:moveTo>
                    <a:pt x="0" y="0"/>
                  </a:moveTo>
                  <a:lnTo>
                    <a:pt x="0" y="137922"/>
                  </a:lnTo>
                  <a:lnTo>
                    <a:pt x="842772" y="137922"/>
                  </a:lnTo>
                  <a:lnTo>
                    <a:pt x="842772" y="0"/>
                  </a:lnTo>
                  <a:lnTo>
                    <a:pt x="0" y="0"/>
                  </a:lnTo>
                  <a:close/>
                </a:path>
              </a:pathLst>
            </a:custGeom>
            <a:solidFill>
              <a:srgbClr val="99CC00">
                <a:alpha val="100000"/>
              </a:srgbClr>
            </a:solidFill>
            <a:ln w="0" cap="sq">
              <a:solidFill>
                <a:srgbClr val="99CC00"/>
              </a:solidFill>
              <a:prstDash val="solid"/>
            </a:ln>
          </p:spPr>
          <p:txBody>
            <a:bodyPr rtlCol="0" anchor="ctr"/>
            <a:lstStyle/>
            <a:p>
              <a:pPr algn="ctr"/>
              <a:endParaRPr lang="en-US" altLang="zh-CN"/>
            </a:p>
          </p:txBody>
        </p:sp>
        <p:sp>
          <p:nvSpPr>
            <p:cNvPr id="42" name="Path54">
              <a:extLst>
                <a:ext uri="{FF2B5EF4-FFF2-40B4-BE49-F238E27FC236}">
                  <a16:creationId xmlns:a16="http://schemas.microsoft.com/office/drawing/2014/main" id="{7B23DCC9-DA3D-41E9-9247-E2BD6200AB4B}"/>
                </a:ext>
              </a:extLst>
            </p:cNvPr>
            <p:cNvSpPr/>
            <p:nvPr/>
          </p:nvSpPr>
          <p:spPr>
            <a:xfrm>
              <a:off x="6615824" y="4643501"/>
              <a:ext cx="855726" cy="150876"/>
            </a:xfrm>
            <a:custGeom>
              <a:avLst/>
              <a:gdLst/>
              <a:ahLst/>
              <a:cxnLst/>
              <a:rect l="l" t="t" r="r" b="b"/>
              <a:pathLst>
                <a:path w="855726" h="150876">
                  <a:moveTo>
                    <a:pt x="0" y="150876"/>
                  </a:moveTo>
                  <a:lnTo>
                    <a:pt x="0" y="0"/>
                  </a:lnTo>
                  <a:lnTo>
                    <a:pt x="855726" y="0"/>
                  </a:lnTo>
                  <a:lnTo>
                    <a:pt x="855726" y="150876"/>
                  </a:lnTo>
                  <a:lnTo>
                    <a:pt x="0" y="150876"/>
                  </a:lnTo>
                  <a:close/>
                  <a:moveTo>
                    <a:pt x="12192" y="144780"/>
                  </a:moveTo>
                  <a:lnTo>
                    <a:pt x="6096" y="138684"/>
                  </a:lnTo>
                  <a:lnTo>
                    <a:pt x="848868" y="138684"/>
                  </a:lnTo>
                  <a:lnTo>
                    <a:pt x="842772" y="144780"/>
                  </a:lnTo>
                  <a:lnTo>
                    <a:pt x="842772" y="6858"/>
                  </a:lnTo>
                  <a:lnTo>
                    <a:pt x="848868" y="12954"/>
                  </a:lnTo>
                  <a:lnTo>
                    <a:pt x="6096" y="12954"/>
                  </a:lnTo>
                  <a:lnTo>
                    <a:pt x="12192" y="6858"/>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sp>
          <p:nvSpPr>
            <p:cNvPr id="43" name="Path55">
              <a:extLst>
                <a:ext uri="{FF2B5EF4-FFF2-40B4-BE49-F238E27FC236}">
                  <a16:creationId xmlns:a16="http://schemas.microsoft.com/office/drawing/2014/main" id="{32695434-312B-4148-907E-4DACA9980014}"/>
                </a:ext>
              </a:extLst>
            </p:cNvPr>
            <p:cNvSpPr/>
            <p:nvPr/>
          </p:nvSpPr>
          <p:spPr>
            <a:xfrm>
              <a:off x="3469526" y="4608449"/>
              <a:ext cx="3153918" cy="76200"/>
            </a:xfrm>
            <a:custGeom>
              <a:avLst/>
              <a:gdLst/>
              <a:ahLst/>
              <a:cxnLst/>
              <a:rect l="l" t="t" r="r" b="b"/>
              <a:pathLst>
                <a:path w="3153918" h="76200">
                  <a:moveTo>
                    <a:pt x="63246" y="44958"/>
                  </a:moveTo>
                  <a:lnTo>
                    <a:pt x="63246" y="32004"/>
                  </a:lnTo>
                  <a:lnTo>
                    <a:pt x="3090672" y="32004"/>
                  </a:lnTo>
                  <a:lnTo>
                    <a:pt x="3090672" y="44958"/>
                  </a:lnTo>
                  <a:lnTo>
                    <a:pt x="63246" y="44958"/>
                  </a:lnTo>
                  <a:close/>
                  <a:moveTo>
                    <a:pt x="76200" y="76200"/>
                  </a:moveTo>
                  <a:lnTo>
                    <a:pt x="0" y="38100"/>
                  </a:lnTo>
                  <a:lnTo>
                    <a:pt x="76200" y="0"/>
                  </a:lnTo>
                  <a:lnTo>
                    <a:pt x="76200" y="76200"/>
                  </a:lnTo>
                  <a:close/>
                  <a:moveTo>
                    <a:pt x="3077718" y="0"/>
                  </a:moveTo>
                  <a:lnTo>
                    <a:pt x="3153918" y="38100"/>
                  </a:lnTo>
                  <a:lnTo>
                    <a:pt x="3077718" y="76200"/>
                  </a:lnTo>
                </a:path>
              </a:pathLst>
            </a:custGeom>
            <a:solidFill>
              <a:srgbClr val="000000">
                <a:alpha val="100000"/>
              </a:srgbClr>
            </a:solidFill>
            <a:ln w="0" cap="sq">
              <a:solidFill>
                <a:srgbClr val="000000"/>
              </a:solidFill>
              <a:prstDash val="solid"/>
            </a:ln>
          </p:spPr>
          <p:txBody>
            <a:bodyPr rtlCol="0" anchor="ctr"/>
            <a:lstStyle/>
            <a:p>
              <a:pPr algn="ctr"/>
              <a:endParaRPr lang="en-US" altLang="zh-CN"/>
            </a:p>
          </p:txBody>
        </p:sp>
      </p:grpSp>
      <p:sp>
        <p:nvSpPr>
          <p:cNvPr id="80" name="Text Box62">
            <a:extLst>
              <a:ext uri="{FF2B5EF4-FFF2-40B4-BE49-F238E27FC236}">
                <a16:creationId xmlns:a16="http://schemas.microsoft.com/office/drawing/2014/main" id="{EB53421D-18B9-401B-87EE-8CE45446A7A1}"/>
              </a:ext>
            </a:extLst>
          </p:cNvPr>
          <p:cNvSpPr txBox="1"/>
          <p:nvPr/>
        </p:nvSpPr>
        <p:spPr>
          <a:xfrm>
            <a:off x="929880" y="4017650"/>
            <a:ext cx="7551342" cy="322765"/>
          </a:xfrm>
          <a:prstGeom prst="rect">
            <a:avLst/>
          </a:prstGeom>
        </p:spPr>
        <p:txBody>
          <a:bodyPr wrap="square" lIns="0" tIns="0" rIns="0" rtlCol="0">
            <a:spAutoFit/>
          </a:bodyPr>
          <a:lstStyle/>
          <a:p>
            <a:pPr algn="l" rtl="0">
              <a:lnSpc>
                <a:spcPts val="2541"/>
              </a:lnSpc>
            </a:pPr>
            <a:r>
              <a:rPr lang="en-US" altLang="zh-CN" sz="2000" spc="0" dirty="0">
                <a:solidFill>
                  <a:srgbClr val="000000"/>
                </a:solidFill>
                <a:latin typeface="Arial"/>
                <a:ea typeface="Arial"/>
                <a:cs typeface="Arial"/>
              </a:rPr>
              <a:t>First</a:t>
            </a:r>
            <a:r>
              <a:rPr lang="en-US" altLang="zh-CN" sz="2000" spc="-10" dirty="0">
                <a:solidFill>
                  <a:srgbClr val="000000"/>
                </a:solidFill>
                <a:latin typeface="Arial"/>
                <a:ea typeface="Arial"/>
                <a:cs typeface="Arial"/>
              </a:rPr>
              <a:t> </a:t>
            </a:r>
            <a:r>
              <a:rPr lang="en-US" altLang="zh-CN" sz="2000" spc="0" dirty="0">
                <a:solidFill>
                  <a:srgbClr val="000000"/>
                </a:solidFill>
                <a:latin typeface="Arial"/>
                <a:ea typeface="Arial"/>
                <a:cs typeface="Arial"/>
              </a:rPr>
              <a:t>transmission</a:t>
            </a:r>
            <a:r>
              <a:rPr lang="en-US" altLang="zh-CN" sz="2000" spc="29176" dirty="0">
                <a:solidFill>
                  <a:srgbClr val="000000"/>
                </a:solidFill>
                <a:latin typeface="Arial"/>
                <a:ea typeface="Arial"/>
                <a:cs typeface="Arial"/>
              </a:rPr>
              <a:t> </a:t>
            </a:r>
            <a:r>
              <a:rPr lang="en-US" altLang="zh-CN" sz="2000" spc="-1" dirty="0">
                <a:solidFill>
                  <a:srgbClr val="000000"/>
                </a:solidFill>
                <a:latin typeface="Arial"/>
                <a:ea typeface="Arial"/>
                <a:cs typeface="Arial"/>
              </a:rPr>
              <a:t>Retransmission</a:t>
            </a:r>
            <a:endParaRPr lang="en-US" altLang="zh-CN" sz="2000" dirty="0">
              <a:latin typeface="Arial"/>
              <a:ea typeface="Arial"/>
              <a:cs typeface="Arial"/>
            </a:endParaRPr>
          </a:p>
        </p:txBody>
      </p:sp>
      <p:sp>
        <p:nvSpPr>
          <p:cNvPr id="81" name="Text Box63">
            <a:extLst>
              <a:ext uri="{FF2B5EF4-FFF2-40B4-BE49-F238E27FC236}">
                <a16:creationId xmlns:a16="http://schemas.microsoft.com/office/drawing/2014/main" id="{4DB1879F-1996-46CB-91BE-A925318F44C4}"/>
              </a:ext>
            </a:extLst>
          </p:cNvPr>
          <p:cNvSpPr txBox="1"/>
          <p:nvPr/>
        </p:nvSpPr>
        <p:spPr>
          <a:xfrm>
            <a:off x="3807877" y="4155896"/>
            <a:ext cx="1894506" cy="283181"/>
          </a:xfrm>
          <a:prstGeom prst="rect">
            <a:avLst/>
          </a:prstGeom>
        </p:spPr>
        <p:txBody>
          <a:bodyPr wrap="square" lIns="0" tIns="0" rIns="0" rtlCol="0">
            <a:spAutoFit/>
          </a:bodyPr>
          <a:lstStyle/>
          <a:p>
            <a:pPr algn="l" rtl="0">
              <a:lnSpc>
                <a:spcPts val="2230"/>
              </a:lnSpc>
            </a:pPr>
            <a:r>
              <a:rPr lang="en-US" altLang="zh-CN" sz="2000" spc="-6" dirty="0">
                <a:solidFill>
                  <a:srgbClr val="000000"/>
                </a:solidFill>
                <a:latin typeface="Arial"/>
                <a:ea typeface="Arial"/>
                <a:cs typeface="Arial"/>
              </a:rPr>
              <a:t>Backoff</a:t>
            </a:r>
            <a:r>
              <a:rPr lang="en-US" altLang="zh-CN" sz="2000" spc="-20" dirty="0">
                <a:solidFill>
                  <a:srgbClr val="000000"/>
                </a:solidFill>
                <a:latin typeface="Arial"/>
                <a:ea typeface="Arial"/>
                <a:cs typeface="Arial"/>
              </a:rPr>
              <a:t> </a:t>
            </a:r>
            <a:r>
              <a:rPr lang="en-US" altLang="zh-CN" sz="2000" spc="-1" dirty="0">
                <a:solidFill>
                  <a:srgbClr val="000000"/>
                </a:solidFill>
                <a:latin typeface="Arial"/>
                <a:ea typeface="Arial"/>
                <a:cs typeface="Arial"/>
              </a:rPr>
              <a:t>period</a:t>
            </a:r>
            <a:r>
              <a:rPr lang="en-US" altLang="zh-CN" sz="2000" spc="12" dirty="0">
                <a:solidFill>
                  <a:srgbClr val="000000"/>
                </a:solidFill>
                <a:latin typeface="Arial"/>
                <a:ea typeface="Arial"/>
                <a:cs typeface="Arial"/>
              </a:rPr>
              <a:t> </a:t>
            </a:r>
            <a:r>
              <a:rPr lang="en-US" altLang="zh-CN" sz="2000" i="1" spc="0" dirty="0">
                <a:solidFill>
                  <a:srgbClr val="000000"/>
                </a:solidFill>
                <a:latin typeface="Arial"/>
                <a:ea typeface="Arial"/>
                <a:cs typeface="Arial"/>
              </a:rPr>
              <a:t>B</a:t>
            </a:r>
            <a:endParaRPr lang="en-US" altLang="zh-CN" sz="2000" dirty="0">
              <a:latin typeface="Arial"/>
              <a:ea typeface="Arial"/>
              <a:cs typeface="Arial"/>
            </a:endParaRPr>
          </a:p>
        </p:txBody>
      </p:sp>
      <p:sp>
        <p:nvSpPr>
          <p:cNvPr id="82" name="Text Box64">
            <a:extLst>
              <a:ext uri="{FF2B5EF4-FFF2-40B4-BE49-F238E27FC236}">
                <a16:creationId xmlns:a16="http://schemas.microsoft.com/office/drawing/2014/main" id="{217E23B9-9C01-48FD-A531-F1F107C31939}"/>
              </a:ext>
            </a:extLst>
          </p:cNvPr>
          <p:cNvSpPr txBox="1"/>
          <p:nvPr/>
        </p:nvSpPr>
        <p:spPr>
          <a:xfrm>
            <a:off x="624211" y="4925925"/>
            <a:ext cx="456515" cy="327818"/>
          </a:xfrm>
          <a:prstGeom prst="rect">
            <a:avLst/>
          </a:prstGeom>
        </p:spPr>
        <p:txBody>
          <a:bodyPr wrap="square" lIns="0" tIns="0" rIns="0" rtlCol="0">
            <a:spAutoFit/>
          </a:bodyPr>
          <a:lstStyle/>
          <a:p>
            <a:pPr algn="l" rtl="0">
              <a:lnSpc>
                <a:spcPts val="2581"/>
              </a:lnSpc>
            </a:pPr>
            <a:r>
              <a:rPr lang="en-US" altLang="zh-CN" sz="2000" i="1" spc="0" dirty="0">
                <a:solidFill>
                  <a:srgbClr val="000000"/>
                </a:solidFill>
                <a:latin typeface="Arial"/>
                <a:ea typeface="Arial"/>
                <a:cs typeface="Arial"/>
              </a:rPr>
              <a:t>t</a:t>
            </a:r>
            <a:r>
              <a:rPr lang="en-US" altLang="zh-CN" sz="1350" i="1" spc="-11" dirty="0">
                <a:solidFill>
                  <a:srgbClr val="000000"/>
                </a:solidFill>
                <a:latin typeface="Arial"/>
                <a:ea typeface="Arial"/>
                <a:cs typeface="Arial"/>
              </a:rPr>
              <a:t>0</a:t>
            </a:r>
            <a:r>
              <a:rPr lang="en-US" altLang="zh-CN" sz="2000" i="1" spc="0" dirty="0">
                <a:solidFill>
                  <a:srgbClr val="000000"/>
                </a:solidFill>
                <a:latin typeface="Arial"/>
                <a:ea typeface="Arial"/>
                <a:cs typeface="Arial"/>
              </a:rPr>
              <a:t>-X</a:t>
            </a:r>
            <a:endParaRPr lang="en-US" altLang="zh-CN" sz="2000" dirty="0">
              <a:latin typeface="Arial"/>
              <a:ea typeface="Arial"/>
              <a:cs typeface="Arial"/>
            </a:endParaRPr>
          </a:p>
        </p:txBody>
      </p:sp>
      <p:sp>
        <p:nvSpPr>
          <p:cNvPr id="83" name="Text Box66">
            <a:extLst>
              <a:ext uri="{FF2B5EF4-FFF2-40B4-BE49-F238E27FC236}">
                <a16:creationId xmlns:a16="http://schemas.microsoft.com/office/drawing/2014/main" id="{714018E9-13BA-427E-A433-1D6E9F671B9D}"/>
              </a:ext>
            </a:extLst>
          </p:cNvPr>
          <p:cNvSpPr txBox="1"/>
          <p:nvPr/>
        </p:nvSpPr>
        <p:spPr>
          <a:xfrm>
            <a:off x="1599571" y="5034476"/>
            <a:ext cx="132156" cy="188787"/>
          </a:xfrm>
          <a:prstGeom prst="rect">
            <a:avLst/>
          </a:prstGeom>
        </p:spPr>
        <p:txBody>
          <a:bodyPr wrap="square" lIns="0" tIns="0" rIns="0" rtlCol="0">
            <a:spAutoFit/>
          </a:bodyPr>
          <a:lstStyle/>
          <a:p>
            <a:pPr algn="l" rtl="0">
              <a:lnSpc>
                <a:spcPts val="1487"/>
              </a:lnSpc>
            </a:pPr>
            <a:r>
              <a:rPr lang="en-US" altLang="zh-CN" sz="1350" i="1" spc="-10" dirty="0">
                <a:solidFill>
                  <a:srgbClr val="000000"/>
                </a:solidFill>
                <a:latin typeface="Arial"/>
                <a:ea typeface="Arial"/>
                <a:cs typeface="Arial"/>
              </a:rPr>
              <a:t>0</a:t>
            </a:r>
            <a:endParaRPr lang="en-US" altLang="zh-CN" sz="1350" dirty="0">
              <a:latin typeface="Arial"/>
              <a:ea typeface="Arial"/>
              <a:cs typeface="Arial"/>
            </a:endParaRPr>
          </a:p>
        </p:txBody>
      </p:sp>
      <p:sp>
        <p:nvSpPr>
          <p:cNvPr id="84" name="Text Box65">
            <a:extLst>
              <a:ext uri="{FF2B5EF4-FFF2-40B4-BE49-F238E27FC236}">
                <a16:creationId xmlns:a16="http://schemas.microsoft.com/office/drawing/2014/main" id="{7AEC848B-CBD0-4A89-9523-75CD68806259}"/>
              </a:ext>
            </a:extLst>
          </p:cNvPr>
          <p:cNvSpPr txBox="1"/>
          <p:nvPr/>
        </p:nvSpPr>
        <p:spPr>
          <a:xfrm>
            <a:off x="1528706" y="4895445"/>
            <a:ext cx="108641" cy="283181"/>
          </a:xfrm>
          <a:prstGeom prst="rect">
            <a:avLst/>
          </a:prstGeom>
        </p:spPr>
        <p:txBody>
          <a:bodyPr wrap="square" lIns="0" tIns="0" rIns="0" rtlCol="0">
            <a:spAutoFit/>
          </a:bodyPr>
          <a:lstStyle/>
          <a:p>
            <a:pPr algn="l" rtl="0">
              <a:lnSpc>
                <a:spcPts val="2230"/>
              </a:lnSpc>
            </a:pPr>
            <a:r>
              <a:rPr lang="en-US" altLang="zh-CN" sz="2000" i="1" spc="0" dirty="0">
                <a:solidFill>
                  <a:srgbClr val="000000"/>
                </a:solidFill>
                <a:latin typeface="Arial"/>
                <a:ea typeface="Arial"/>
                <a:cs typeface="Arial"/>
              </a:rPr>
              <a:t>t</a:t>
            </a:r>
            <a:endParaRPr lang="en-US" altLang="zh-CN" sz="2000" dirty="0">
              <a:latin typeface="Arial"/>
              <a:ea typeface="Arial"/>
              <a:cs typeface="Arial"/>
            </a:endParaRPr>
          </a:p>
        </p:txBody>
      </p:sp>
      <p:sp>
        <p:nvSpPr>
          <p:cNvPr id="85" name="Text Box67">
            <a:extLst>
              <a:ext uri="{FF2B5EF4-FFF2-40B4-BE49-F238E27FC236}">
                <a16:creationId xmlns:a16="http://schemas.microsoft.com/office/drawing/2014/main" id="{8DFA2A76-2708-4D7F-A3E8-8F006418CF7D}"/>
              </a:ext>
            </a:extLst>
          </p:cNvPr>
          <p:cNvSpPr txBox="1"/>
          <p:nvPr/>
        </p:nvSpPr>
        <p:spPr>
          <a:xfrm>
            <a:off x="2206990" y="4909923"/>
            <a:ext cx="519668" cy="327818"/>
          </a:xfrm>
          <a:prstGeom prst="rect">
            <a:avLst/>
          </a:prstGeom>
        </p:spPr>
        <p:txBody>
          <a:bodyPr wrap="square" lIns="0" tIns="0" rIns="0" rtlCol="0">
            <a:spAutoFit/>
          </a:bodyPr>
          <a:lstStyle/>
          <a:p>
            <a:pPr algn="l" rtl="0">
              <a:lnSpc>
                <a:spcPts val="2581"/>
              </a:lnSpc>
            </a:pPr>
            <a:r>
              <a:rPr lang="en-US" altLang="zh-CN" sz="2000" i="1" spc="0" dirty="0">
                <a:solidFill>
                  <a:srgbClr val="000000"/>
                </a:solidFill>
                <a:latin typeface="Arial"/>
                <a:ea typeface="Arial"/>
                <a:cs typeface="Arial"/>
              </a:rPr>
              <a:t>t</a:t>
            </a:r>
            <a:r>
              <a:rPr lang="en-US" altLang="zh-CN" sz="1350" i="1" spc="-11" dirty="0">
                <a:solidFill>
                  <a:srgbClr val="000000"/>
                </a:solidFill>
                <a:latin typeface="Arial"/>
                <a:ea typeface="Arial"/>
                <a:cs typeface="Arial"/>
              </a:rPr>
              <a:t>0</a:t>
            </a:r>
            <a:r>
              <a:rPr lang="en-US" altLang="zh-CN" sz="2000" i="1" spc="-3" dirty="0">
                <a:solidFill>
                  <a:srgbClr val="000000"/>
                </a:solidFill>
                <a:latin typeface="Arial"/>
                <a:ea typeface="Arial"/>
                <a:cs typeface="Arial"/>
              </a:rPr>
              <a:t>+X</a:t>
            </a:r>
            <a:endParaRPr lang="en-US" altLang="zh-CN" sz="2000" dirty="0">
              <a:latin typeface="Arial"/>
              <a:ea typeface="Arial"/>
              <a:cs typeface="Arial"/>
            </a:endParaRPr>
          </a:p>
        </p:txBody>
      </p:sp>
      <p:sp>
        <p:nvSpPr>
          <p:cNvPr id="86" name="Text Box68">
            <a:extLst>
              <a:ext uri="{FF2B5EF4-FFF2-40B4-BE49-F238E27FC236}">
                <a16:creationId xmlns:a16="http://schemas.microsoft.com/office/drawing/2014/main" id="{F599F4DB-B371-466E-B4C5-536193C60CA3}"/>
              </a:ext>
            </a:extLst>
          </p:cNvPr>
          <p:cNvSpPr txBox="1"/>
          <p:nvPr/>
        </p:nvSpPr>
        <p:spPr>
          <a:xfrm>
            <a:off x="3172300" y="5002033"/>
            <a:ext cx="1217123" cy="327910"/>
          </a:xfrm>
          <a:prstGeom prst="rect">
            <a:avLst/>
          </a:prstGeom>
        </p:spPr>
        <p:txBody>
          <a:bodyPr wrap="square" lIns="0" tIns="0" rIns="0" rtlCol="0">
            <a:spAutoFit/>
          </a:bodyPr>
          <a:lstStyle/>
          <a:p>
            <a:pPr algn="l" rtl="0">
              <a:lnSpc>
                <a:spcPts val="2582"/>
              </a:lnSpc>
            </a:pPr>
            <a:r>
              <a:rPr lang="en-US" altLang="zh-CN" sz="2000" i="1" spc="0" dirty="0">
                <a:solidFill>
                  <a:srgbClr val="000000"/>
                </a:solidFill>
                <a:latin typeface="Arial"/>
                <a:ea typeface="Arial"/>
                <a:cs typeface="Arial"/>
              </a:rPr>
              <a:t>t</a:t>
            </a:r>
            <a:r>
              <a:rPr lang="en-US" altLang="zh-CN" sz="1350" i="1" spc="-10" dirty="0">
                <a:solidFill>
                  <a:srgbClr val="000000"/>
                </a:solidFill>
                <a:latin typeface="Arial"/>
                <a:ea typeface="Arial"/>
                <a:cs typeface="Arial"/>
              </a:rPr>
              <a:t>0</a:t>
            </a:r>
            <a:r>
              <a:rPr lang="en-US" altLang="zh-CN" sz="2000" i="1" spc="-3" dirty="0">
                <a:solidFill>
                  <a:srgbClr val="000000"/>
                </a:solidFill>
                <a:latin typeface="Arial"/>
                <a:ea typeface="Arial"/>
                <a:cs typeface="Arial"/>
              </a:rPr>
              <a:t>+X+2t</a:t>
            </a:r>
            <a:r>
              <a:rPr lang="en-US" altLang="zh-CN" sz="1350" i="1" spc="-9" dirty="0">
                <a:solidFill>
                  <a:srgbClr val="000000"/>
                </a:solidFill>
                <a:latin typeface="Arial"/>
                <a:ea typeface="Arial"/>
                <a:cs typeface="Arial"/>
              </a:rPr>
              <a:t>prop</a:t>
            </a:r>
            <a:endParaRPr lang="en-US" altLang="zh-CN" sz="1350" dirty="0">
              <a:latin typeface="Arial"/>
              <a:ea typeface="Arial"/>
              <a:cs typeface="Arial"/>
            </a:endParaRPr>
          </a:p>
        </p:txBody>
      </p:sp>
      <p:sp>
        <p:nvSpPr>
          <p:cNvPr id="87" name="Text Box72">
            <a:extLst>
              <a:ext uri="{FF2B5EF4-FFF2-40B4-BE49-F238E27FC236}">
                <a16:creationId xmlns:a16="http://schemas.microsoft.com/office/drawing/2014/main" id="{C88499C9-2CE6-4929-8603-29CC728FF42F}"/>
              </a:ext>
            </a:extLst>
          </p:cNvPr>
          <p:cNvSpPr txBox="1"/>
          <p:nvPr/>
        </p:nvSpPr>
        <p:spPr>
          <a:xfrm>
            <a:off x="3030586" y="5457793"/>
            <a:ext cx="1028927" cy="283180"/>
          </a:xfrm>
          <a:prstGeom prst="rect">
            <a:avLst/>
          </a:prstGeom>
        </p:spPr>
        <p:txBody>
          <a:bodyPr wrap="square" lIns="0" tIns="0" rIns="0" rtlCol="0">
            <a:spAutoFit/>
          </a:bodyPr>
          <a:lstStyle/>
          <a:p>
            <a:pPr algn="l" rtl="0">
              <a:lnSpc>
                <a:spcPts val="2230"/>
              </a:lnSpc>
            </a:pPr>
            <a:r>
              <a:rPr lang="en-US" altLang="zh-CN" sz="2000" spc="-11" dirty="0">
                <a:solidFill>
                  <a:srgbClr val="000000"/>
                </a:solidFill>
                <a:latin typeface="Arial"/>
                <a:ea typeface="Arial"/>
                <a:cs typeface="Arial"/>
              </a:rPr>
              <a:t>Time-out</a:t>
            </a:r>
            <a:endParaRPr lang="en-US" altLang="zh-CN" sz="2000" dirty="0">
              <a:latin typeface="Arial"/>
              <a:ea typeface="Arial"/>
              <a:cs typeface="Arial"/>
            </a:endParaRPr>
          </a:p>
        </p:txBody>
      </p:sp>
      <p:sp>
        <p:nvSpPr>
          <p:cNvPr id="88" name="Text Box69">
            <a:extLst>
              <a:ext uri="{FF2B5EF4-FFF2-40B4-BE49-F238E27FC236}">
                <a16:creationId xmlns:a16="http://schemas.microsoft.com/office/drawing/2014/main" id="{B85EC48E-70D0-444E-ABB6-29D1986F4184}"/>
              </a:ext>
            </a:extLst>
          </p:cNvPr>
          <p:cNvSpPr txBox="1"/>
          <p:nvPr/>
        </p:nvSpPr>
        <p:spPr>
          <a:xfrm>
            <a:off x="6144140" y="4941927"/>
            <a:ext cx="1217084" cy="327818"/>
          </a:xfrm>
          <a:prstGeom prst="rect">
            <a:avLst/>
          </a:prstGeom>
        </p:spPr>
        <p:txBody>
          <a:bodyPr wrap="square" lIns="0" tIns="0" rIns="0" rtlCol="0">
            <a:spAutoFit/>
          </a:bodyPr>
          <a:lstStyle/>
          <a:p>
            <a:pPr algn="l" rtl="0">
              <a:lnSpc>
                <a:spcPts val="2581"/>
              </a:lnSpc>
            </a:pPr>
            <a:r>
              <a:rPr lang="en-US" altLang="zh-CN" sz="2000" i="1" spc="0" dirty="0">
                <a:solidFill>
                  <a:srgbClr val="000000"/>
                </a:solidFill>
                <a:latin typeface="Arial"/>
                <a:ea typeface="Arial"/>
                <a:cs typeface="Arial"/>
              </a:rPr>
              <a:t>t</a:t>
            </a:r>
            <a:r>
              <a:rPr lang="en-US" altLang="zh-CN" sz="1350" i="1" spc="-11" dirty="0">
                <a:solidFill>
                  <a:srgbClr val="000000"/>
                </a:solidFill>
                <a:latin typeface="Arial"/>
                <a:ea typeface="Arial"/>
                <a:cs typeface="Arial"/>
              </a:rPr>
              <a:t>0</a:t>
            </a:r>
            <a:r>
              <a:rPr lang="en-US" altLang="zh-CN" sz="2000" i="1" spc="-2" dirty="0">
                <a:solidFill>
                  <a:srgbClr val="000000"/>
                </a:solidFill>
                <a:latin typeface="Arial"/>
                <a:ea typeface="Arial"/>
                <a:cs typeface="Arial"/>
              </a:rPr>
              <a:t>+X+2t</a:t>
            </a:r>
            <a:r>
              <a:rPr lang="en-US" altLang="zh-CN" sz="1350" i="1" spc="-10" dirty="0">
                <a:solidFill>
                  <a:srgbClr val="000000"/>
                </a:solidFill>
                <a:latin typeface="Arial"/>
                <a:ea typeface="Arial"/>
                <a:cs typeface="Arial"/>
              </a:rPr>
              <a:t>prop</a:t>
            </a:r>
            <a:endParaRPr lang="en-US" altLang="zh-CN" sz="1350" dirty="0">
              <a:latin typeface="Arial"/>
              <a:ea typeface="Arial"/>
              <a:cs typeface="Arial"/>
            </a:endParaRPr>
          </a:p>
        </p:txBody>
      </p:sp>
      <p:sp>
        <p:nvSpPr>
          <p:cNvPr id="89" name="Text Box70">
            <a:extLst>
              <a:ext uri="{FF2B5EF4-FFF2-40B4-BE49-F238E27FC236}">
                <a16:creationId xmlns:a16="http://schemas.microsoft.com/office/drawing/2014/main" id="{266C3733-9763-4B0B-AE05-887983E7E60A}"/>
              </a:ext>
            </a:extLst>
          </p:cNvPr>
          <p:cNvSpPr txBox="1"/>
          <p:nvPr/>
        </p:nvSpPr>
        <p:spPr>
          <a:xfrm>
            <a:off x="7393748" y="4941927"/>
            <a:ext cx="422271" cy="283181"/>
          </a:xfrm>
          <a:prstGeom prst="rect">
            <a:avLst/>
          </a:prstGeom>
        </p:spPr>
        <p:txBody>
          <a:bodyPr wrap="square" lIns="0" tIns="0" rIns="0" rtlCol="0">
            <a:spAutoFit/>
          </a:bodyPr>
          <a:lstStyle/>
          <a:p>
            <a:pPr algn="l" rtl="0">
              <a:lnSpc>
                <a:spcPts val="2230"/>
              </a:lnSpc>
            </a:pPr>
            <a:r>
              <a:rPr lang="en-US" altLang="zh-CN" sz="2000" i="1" spc="0" dirty="0">
                <a:solidFill>
                  <a:srgbClr val="000000"/>
                </a:solidFill>
                <a:latin typeface="Arial"/>
                <a:ea typeface="Arial"/>
                <a:cs typeface="Arial"/>
              </a:rPr>
              <a:t>+</a:t>
            </a:r>
            <a:r>
              <a:rPr lang="en-US" altLang="zh-CN" sz="2000" i="1" spc="-32" dirty="0">
                <a:solidFill>
                  <a:srgbClr val="000000"/>
                </a:solidFill>
                <a:latin typeface="Arial"/>
                <a:ea typeface="Arial"/>
                <a:cs typeface="Arial"/>
              </a:rPr>
              <a:t> </a:t>
            </a:r>
            <a:r>
              <a:rPr lang="en-US" altLang="zh-CN" sz="2000" i="1" spc="0" dirty="0">
                <a:solidFill>
                  <a:srgbClr val="000000"/>
                </a:solidFill>
                <a:latin typeface="Arial"/>
                <a:ea typeface="Arial"/>
                <a:cs typeface="Arial"/>
              </a:rPr>
              <a:t>B</a:t>
            </a:r>
            <a:endParaRPr lang="en-US" altLang="zh-CN" sz="2000" dirty="0">
              <a:latin typeface="Arial"/>
              <a:ea typeface="Arial"/>
              <a:cs typeface="Arial"/>
            </a:endParaRPr>
          </a:p>
        </p:txBody>
      </p:sp>
      <p:sp>
        <p:nvSpPr>
          <p:cNvPr id="90" name="Text Box71">
            <a:extLst>
              <a:ext uri="{FF2B5EF4-FFF2-40B4-BE49-F238E27FC236}">
                <a16:creationId xmlns:a16="http://schemas.microsoft.com/office/drawing/2014/main" id="{BEF90AFF-F25F-4024-94B9-0CDB1904D085}"/>
              </a:ext>
            </a:extLst>
          </p:cNvPr>
          <p:cNvSpPr txBox="1"/>
          <p:nvPr/>
        </p:nvSpPr>
        <p:spPr>
          <a:xfrm>
            <a:off x="8273121" y="4718852"/>
            <a:ext cx="108642" cy="283181"/>
          </a:xfrm>
          <a:prstGeom prst="rect">
            <a:avLst/>
          </a:prstGeom>
        </p:spPr>
        <p:txBody>
          <a:bodyPr wrap="square" lIns="0" tIns="0" rIns="0" rtlCol="0">
            <a:spAutoFit/>
          </a:bodyPr>
          <a:lstStyle/>
          <a:p>
            <a:pPr algn="l" rtl="0">
              <a:lnSpc>
                <a:spcPts val="2230"/>
              </a:lnSpc>
            </a:pPr>
            <a:r>
              <a:rPr lang="en-US" altLang="zh-CN" sz="2000" i="1" spc="0" dirty="0">
                <a:solidFill>
                  <a:srgbClr val="000000"/>
                </a:solidFill>
                <a:latin typeface="Arial"/>
                <a:ea typeface="Arial"/>
                <a:cs typeface="Arial"/>
              </a:rPr>
              <a:t>t</a:t>
            </a:r>
            <a:endParaRPr lang="en-US" altLang="zh-CN" sz="2000" dirty="0">
              <a:latin typeface="Arial"/>
              <a:ea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9852B5-C824-4808-A4F1-3908E5266E9B}"/>
              </a:ext>
            </a:extLst>
          </p:cNvPr>
          <p:cNvPicPr>
            <a:picLocks noChangeAspect="1"/>
          </p:cNvPicPr>
          <p:nvPr/>
        </p:nvPicPr>
        <p:blipFill>
          <a:blip r:embed="rId2"/>
          <a:stretch>
            <a:fillRect/>
          </a:stretch>
        </p:blipFill>
        <p:spPr>
          <a:xfrm>
            <a:off x="837744" y="2767526"/>
            <a:ext cx="10516511" cy="1322947"/>
          </a:xfrm>
          <a:prstGeom prst="rect">
            <a:avLst/>
          </a:prstGeom>
        </p:spPr>
      </p:pic>
      <p:pic>
        <p:nvPicPr>
          <p:cNvPr id="5" name="Picture 4">
            <a:extLst>
              <a:ext uri="{FF2B5EF4-FFF2-40B4-BE49-F238E27FC236}">
                <a16:creationId xmlns:a16="http://schemas.microsoft.com/office/drawing/2014/main" id="{69387D6E-9DA2-4818-9056-E0DE55131048}"/>
              </a:ext>
            </a:extLst>
          </p:cNvPr>
          <p:cNvPicPr>
            <a:picLocks noChangeAspect="1"/>
          </p:cNvPicPr>
          <p:nvPr/>
        </p:nvPicPr>
        <p:blipFill>
          <a:blip r:embed="rId2"/>
          <a:stretch>
            <a:fillRect/>
          </a:stretch>
        </p:blipFill>
        <p:spPr>
          <a:xfrm flipV="1">
            <a:off x="990144" y="2370339"/>
            <a:ext cx="4368843" cy="549588"/>
          </a:xfrm>
          <a:prstGeom prst="rect">
            <a:avLst/>
          </a:prstGeom>
        </p:spPr>
      </p:pic>
      <p:sp>
        <p:nvSpPr>
          <p:cNvPr id="7" name="Rectangle 6">
            <a:extLst>
              <a:ext uri="{FF2B5EF4-FFF2-40B4-BE49-F238E27FC236}">
                <a16:creationId xmlns:a16="http://schemas.microsoft.com/office/drawing/2014/main" id="{E783BF81-E55E-4DF3-B608-90C20D121517}"/>
              </a:ext>
            </a:extLst>
          </p:cNvPr>
          <p:cNvSpPr/>
          <p:nvPr/>
        </p:nvSpPr>
        <p:spPr>
          <a:xfrm>
            <a:off x="435773" y="1045239"/>
            <a:ext cx="7409895" cy="830997"/>
          </a:xfrm>
          <a:prstGeom prst="rect">
            <a:avLst/>
          </a:prstGeom>
        </p:spPr>
        <p:txBody>
          <a:bodyPr wrap="square">
            <a:spAutoFit/>
          </a:bodyPr>
          <a:lstStyle/>
          <a:p>
            <a:r>
              <a:rPr lang="en-IN" sz="2400" dirty="0"/>
              <a:t>There are two different versions of ALOHA :</a:t>
            </a:r>
          </a:p>
          <a:p>
            <a:r>
              <a:rPr lang="en-IN" sz="2400" dirty="0"/>
              <a:t>	1)PURE ALOHA,   2)SLOTTED ALOHA.</a:t>
            </a:r>
          </a:p>
        </p:txBody>
      </p:sp>
      <p:sp>
        <p:nvSpPr>
          <p:cNvPr id="8" name="Rectangle 7">
            <a:extLst>
              <a:ext uri="{FF2B5EF4-FFF2-40B4-BE49-F238E27FC236}">
                <a16:creationId xmlns:a16="http://schemas.microsoft.com/office/drawing/2014/main" id="{7948B0EE-B53C-420C-B042-667B11E10D9B}"/>
              </a:ext>
            </a:extLst>
          </p:cNvPr>
          <p:cNvSpPr/>
          <p:nvPr/>
        </p:nvSpPr>
        <p:spPr>
          <a:xfrm>
            <a:off x="3536421" y="170409"/>
            <a:ext cx="4453270" cy="646331"/>
          </a:xfrm>
          <a:prstGeom prst="rect">
            <a:avLst/>
          </a:prstGeom>
        </p:spPr>
        <p:txBody>
          <a:bodyPr wrap="none">
            <a:spAutoFit/>
          </a:bodyPr>
          <a:lstStyle/>
          <a:p>
            <a:r>
              <a:rPr lang="en-IN" sz="3600" dirty="0">
                <a:highlight>
                  <a:srgbClr val="00FF00"/>
                </a:highlight>
                <a:latin typeface="Arial Black" panose="020B0A04020102020204" pitchFamily="34" charset="0"/>
              </a:rPr>
              <a:t> </a:t>
            </a:r>
            <a:r>
              <a:rPr lang="en-IN" sz="3600" dirty="0">
                <a:solidFill>
                  <a:schemeClr val="bg1"/>
                </a:solidFill>
                <a:highlight>
                  <a:srgbClr val="00FF00"/>
                </a:highlight>
                <a:latin typeface="Arial Black" panose="020B0A04020102020204" pitchFamily="34" charset="0"/>
              </a:rPr>
              <a:t>Types of ALOHA</a:t>
            </a:r>
          </a:p>
        </p:txBody>
      </p:sp>
      <p:pic>
        <p:nvPicPr>
          <p:cNvPr id="10" name="Picture 9">
            <a:extLst>
              <a:ext uri="{FF2B5EF4-FFF2-40B4-BE49-F238E27FC236}">
                <a16:creationId xmlns:a16="http://schemas.microsoft.com/office/drawing/2014/main" id="{26BA7A67-3D10-48A5-9139-B6779CB07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5580" y="587499"/>
            <a:ext cx="2698675" cy="2057634"/>
          </a:xfrm>
          <a:prstGeom prst="rect">
            <a:avLst/>
          </a:prstGeom>
        </p:spPr>
      </p:pic>
      <p:sp>
        <p:nvSpPr>
          <p:cNvPr id="13" name="Rectangle 12">
            <a:extLst>
              <a:ext uri="{FF2B5EF4-FFF2-40B4-BE49-F238E27FC236}">
                <a16:creationId xmlns:a16="http://schemas.microsoft.com/office/drawing/2014/main" id="{E640FF4E-FA2E-48A2-9062-498B0196C540}"/>
              </a:ext>
            </a:extLst>
          </p:cNvPr>
          <p:cNvSpPr/>
          <p:nvPr/>
        </p:nvSpPr>
        <p:spPr>
          <a:xfrm>
            <a:off x="161617" y="2213130"/>
            <a:ext cx="11585358" cy="3108543"/>
          </a:xfrm>
          <a:prstGeom prst="rect">
            <a:avLst/>
          </a:prstGeom>
        </p:spPr>
        <p:txBody>
          <a:bodyPr wrap="square">
            <a:spAutoFit/>
          </a:bodyPr>
          <a:lstStyle/>
          <a:p>
            <a:r>
              <a:rPr lang="en-US" sz="2800" u="sng" dirty="0">
                <a:solidFill>
                  <a:schemeClr val="bg1">
                    <a:lumMod val="95000"/>
                    <a:lumOff val="5000"/>
                  </a:schemeClr>
                </a:solidFill>
                <a:latin typeface="Arial" panose="020B0604020202020204" pitchFamily="34" charset="0"/>
                <a:cs typeface="Arial" panose="020B0604020202020204" pitchFamily="34" charset="0"/>
              </a:rPr>
              <a:t>Pure ALOHA :</a:t>
            </a:r>
          </a:p>
          <a:p>
            <a:r>
              <a:rPr lang="en-US" sz="2000" dirty="0">
                <a:cs typeface="Arial" panose="020B0604020202020204" pitchFamily="34" charset="0"/>
              </a:rPr>
              <a:t>• In pure ALOHA, the stations transmit frames whenever they have data to send.</a:t>
            </a:r>
          </a:p>
          <a:p>
            <a:r>
              <a:rPr lang="en-US" sz="2000" dirty="0">
                <a:cs typeface="Arial" panose="020B0604020202020204" pitchFamily="34" charset="0"/>
              </a:rPr>
              <a:t>• When two or more stations transmit simultaneously, there is collision and the frames are destroyed.</a:t>
            </a:r>
          </a:p>
          <a:p>
            <a:r>
              <a:rPr lang="en-US" sz="2000" dirty="0">
                <a:cs typeface="Arial" panose="020B0604020202020204" pitchFamily="34" charset="0"/>
              </a:rPr>
              <a:t>• In pure ALOHA, whenever any station transmits a frame, it expects the acknowledgement from the</a:t>
            </a:r>
          </a:p>
          <a:p>
            <a:r>
              <a:rPr lang="en-US" sz="2000" dirty="0">
                <a:cs typeface="Arial" panose="020B0604020202020204" pitchFamily="34" charset="0"/>
              </a:rPr>
              <a:t>   receiver.</a:t>
            </a:r>
          </a:p>
          <a:p>
            <a:r>
              <a:rPr lang="en-US" sz="2000" dirty="0">
                <a:cs typeface="Arial" panose="020B0604020202020204" pitchFamily="34" charset="0"/>
              </a:rPr>
              <a:t>• If acknowledgement is not received within specified time, the station assumes that the frame </a:t>
            </a:r>
          </a:p>
          <a:p>
            <a:r>
              <a:rPr lang="en-US" sz="2000" dirty="0">
                <a:cs typeface="Arial" panose="020B0604020202020204" pitchFamily="34" charset="0"/>
              </a:rPr>
              <a:t>   (or acknowledgement) has been destroyed.</a:t>
            </a:r>
          </a:p>
          <a:p>
            <a:endParaRPr lang="en-US" sz="2000" dirty="0">
              <a:solidFill>
                <a:schemeClr val="bg1">
                  <a:lumMod val="95000"/>
                  <a:lumOff val="5000"/>
                </a:schemeClr>
              </a:solidFill>
              <a:latin typeface="Arial" panose="020B0604020202020204" pitchFamily="34" charset="0"/>
              <a:cs typeface="Arial" panose="020B0604020202020204" pitchFamily="34" charset="0"/>
            </a:endParaRPr>
          </a:p>
          <a:p>
            <a:endParaRPr lang="en-US" sz="2800" u="sng"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496CECF-CE5A-49B2-AE69-545C45119A68}"/>
              </a:ext>
            </a:extLst>
          </p:cNvPr>
          <p:cNvSpPr/>
          <p:nvPr/>
        </p:nvSpPr>
        <p:spPr>
          <a:xfrm>
            <a:off x="161617" y="4610099"/>
            <a:ext cx="11868764" cy="1754326"/>
          </a:xfrm>
          <a:prstGeom prst="rect">
            <a:avLst/>
          </a:prstGeom>
        </p:spPr>
        <p:txBody>
          <a:bodyPr wrap="square">
            <a:spAutoFit/>
          </a:bodyPr>
          <a:lstStyle/>
          <a:p>
            <a:r>
              <a:rPr lang="en-IN" sz="2800" u="sng" dirty="0">
                <a:solidFill>
                  <a:schemeClr val="bg1">
                    <a:lumMod val="95000"/>
                    <a:lumOff val="5000"/>
                  </a:schemeClr>
                </a:solidFill>
                <a:latin typeface="Arial" panose="020B0604020202020204" pitchFamily="34" charset="0"/>
                <a:cs typeface="Arial" panose="020B0604020202020204" pitchFamily="34" charset="0"/>
              </a:rPr>
              <a:t>Slotted ALOHA:</a:t>
            </a:r>
          </a:p>
          <a:p>
            <a:r>
              <a:rPr lang="en-US" sz="2000" dirty="0">
                <a:cs typeface="Arial" panose="020B0604020202020204" pitchFamily="34" charset="0"/>
              </a:rPr>
              <a:t>• Slotted ALOHA was invented to improve the efficiency of pure ALOHA as chances of collision in </a:t>
            </a:r>
          </a:p>
          <a:p>
            <a:r>
              <a:rPr lang="en-US" sz="2000" dirty="0">
                <a:cs typeface="Arial" panose="020B0604020202020204" pitchFamily="34" charset="0"/>
              </a:rPr>
              <a:t>   pure ALOHA are very high.</a:t>
            </a:r>
          </a:p>
          <a:p>
            <a:r>
              <a:rPr lang="en-US" sz="2000" dirty="0">
                <a:cs typeface="Arial" panose="020B0604020202020204" pitchFamily="34" charset="0"/>
              </a:rPr>
              <a:t>• In slotted ALOHA, the time of the shared channel is divided into discrete intervals called slots.</a:t>
            </a:r>
          </a:p>
          <a:p>
            <a:r>
              <a:rPr lang="en-US" sz="2000" dirty="0">
                <a:cs typeface="Arial" panose="020B0604020202020204" pitchFamily="34" charset="0"/>
              </a:rPr>
              <a:t>• The stations can send a frame only at the beginning of the slot and only one frame is sent in each slot.</a:t>
            </a:r>
            <a:endParaRPr lang="en-IN" sz="2000" dirty="0">
              <a:cs typeface="Arial" panose="020B0604020202020204" pitchFamily="34" charset="0"/>
            </a:endParaRPr>
          </a:p>
        </p:txBody>
      </p:sp>
    </p:spTree>
    <p:extLst>
      <p:ext uri="{BB962C8B-B14F-4D97-AF65-F5344CB8AC3E}">
        <p14:creationId xmlns:p14="http://schemas.microsoft.com/office/powerpoint/2010/main" val="1746718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B7470-2345-4744-A48A-84D552788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014" y="1160756"/>
            <a:ext cx="4240566" cy="4536488"/>
          </a:xfrm>
          <a:prstGeom prst="rect">
            <a:avLst/>
          </a:prstGeom>
        </p:spPr>
      </p:pic>
      <p:sp>
        <p:nvSpPr>
          <p:cNvPr id="4" name="Rectangle 3">
            <a:extLst>
              <a:ext uri="{FF2B5EF4-FFF2-40B4-BE49-F238E27FC236}">
                <a16:creationId xmlns:a16="http://schemas.microsoft.com/office/drawing/2014/main" id="{148593B6-E8A3-4B24-8DE4-FC59C3B67569}"/>
              </a:ext>
            </a:extLst>
          </p:cNvPr>
          <p:cNvSpPr/>
          <p:nvPr/>
        </p:nvSpPr>
        <p:spPr>
          <a:xfrm>
            <a:off x="615518" y="540071"/>
            <a:ext cx="6096000" cy="5293757"/>
          </a:xfrm>
          <a:prstGeom prst="rect">
            <a:avLst/>
          </a:prstGeom>
        </p:spPr>
        <p:txBody>
          <a:bodyPr>
            <a:spAutoFit/>
          </a:bodyPr>
          <a:lstStyle/>
          <a:p>
            <a:r>
              <a:rPr lang="en-IN" sz="3600" dirty="0">
                <a:latin typeface="Arial Black" panose="020B0A04020102020204" pitchFamily="34" charset="0"/>
              </a:rPr>
              <a:t> </a:t>
            </a:r>
            <a:r>
              <a:rPr lang="en-IN" sz="4000" u="sng" dirty="0">
                <a:solidFill>
                  <a:schemeClr val="accent3">
                    <a:lumMod val="75000"/>
                  </a:schemeClr>
                </a:solidFill>
                <a:highlight>
                  <a:srgbClr val="00FFFF"/>
                </a:highlight>
                <a:latin typeface="Arial" panose="020B0604020202020204" pitchFamily="34" charset="0"/>
                <a:cs typeface="Arial" panose="020B0604020202020204" pitchFamily="34" charset="0"/>
              </a:rPr>
              <a:t>Frames in Pure ALOHA</a:t>
            </a:r>
          </a:p>
          <a:p>
            <a:endParaRPr lang="en-IN" dirty="0"/>
          </a:p>
          <a:p>
            <a:r>
              <a:rPr lang="en-IN" sz="2000" dirty="0"/>
              <a:t>• In fig there are four stations that .contended with one another for access to shared channel. All these stations are transmitting frames. Some of these frames collide because multiple frames are in contention for the shared channel. </a:t>
            </a:r>
          </a:p>
          <a:p>
            <a:r>
              <a:rPr lang="en-IN" sz="2000" dirty="0"/>
              <a:t>Only two frames, frame 1.1 and frame 2.2 survive. All other frames are destroyed.</a:t>
            </a:r>
          </a:p>
          <a:p>
            <a:endParaRPr lang="en-IN" sz="2000" dirty="0">
              <a:solidFill>
                <a:schemeClr val="bg1">
                  <a:lumMod val="95000"/>
                  <a:lumOff val="5000"/>
                </a:schemeClr>
              </a:solidFill>
            </a:endParaRPr>
          </a:p>
          <a:p>
            <a:r>
              <a:rPr lang="en-IN" sz="2000" dirty="0"/>
              <a:t>• Whenever two frames try to occupy the channel at the same time, there will be a collision and both will be damaged. If first bit of a new frame overlaps with just the last bit of a frame almost finished ,both frames will be totally destroyed and both will have to be retransmitted.</a:t>
            </a:r>
          </a:p>
        </p:txBody>
      </p:sp>
    </p:spTree>
    <p:extLst>
      <p:ext uri="{BB962C8B-B14F-4D97-AF65-F5344CB8AC3E}">
        <p14:creationId xmlns:p14="http://schemas.microsoft.com/office/powerpoint/2010/main" val="324298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39B4F-A83A-4863-8FAC-91894889A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105" y="1065321"/>
            <a:ext cx="3747024" cy="4545367"/>
          </a:xfrm>
          <a:prstGeom prst="rect">
            <a:avLst/>
          </a:prstGeom>
        </p:spPr>
      </p:pic>
      <p:sp>
        <p:nvSpPr>
          <p:cNvPr id="4" name="Rectangle 3">
            <a:extLst>
              <a:ext uri="{FF2B5EF4-FFF2-40B4-BE49-F238E27FC236}">
                <a16:creationId xmlns:a16="http://schemas.microsoft.com/office/drawing/2014/main" id="{847B7E52-27E4-4E04-9AC1-51315EE90DF4}"/>
              </a:ext>
            </a:extLst>
          </p:cNvPr>
          <p:cNvSpPr/>
          <p:nvPr/>
        </p:nvSpPr>
        <p:spPr>
          <a:xfrm>
            <a:off x="464596" y="439669"/>
            <a:ext cx="7019280" cy="6155531"/>
          </a:xfrm>
          <a:prstGeom prst="rect">
            <a:avLst/>
          </a:prstGeom>
        </p:spPr>
        <p:txBody>
          <a:bodyPr wrap="square">
            <a:spAutoFit/>
          </a:bodyPr>
          <a:lstStyle/>
          <a:p>
            <a:r>
              <a:rPr lang="en-IN" dirty="0"/>
              <a:t> </a:t>
            </a:r>
            <a:r>
              <a:rPr lang="en-IN" sz="4000" u="sng" dirty="0">
                <a:solidFill>
                  <a:schemeClr val="accent3">
                    <a:lumMod val="75000"/>
                  </a:schemeClr>
                </a:solidFill>
                <a:highlight>
                  <a:srgbClr val="00FFFF"/>
                </a:highlight>
                <a:latin typeface="Arial" panose="020B0604020202020204" pitchFamily="34" charset="0"/>
                <a:cs typeface="Arial" panose="020B0604020202020204" pitchFamily="34" charset="0"/>
              </a:rPr>
              <a:t>Frames in Slotted ALOHA</a:t>
            </a:r>
          </a:p>
          <a:p>
            <a:endParaRPr lang="en-IN" dirty="0"/>
          </a:p>
          <a:p>
            <a:r>
              <a:rPr lang="en-IN" sz="2400" dirty="0"/>
              <a:t>    </a:t>
            </a:r>
          </a:p>
          <a:p>
            <a:r>
              <a:rPr lang="en-IN" sz="2400" dirty="0"/>
              <a:t>• In slotted ALOHA, if any station is not able to            place the frame on to the channel at the beginning </a:t>
            </a:r>
          </a:p>
          <a:p>
            <a:r>
              <a:rPr lang="en-IN" sz="2400" dirty="0"/>
              <a:t>of the slot i.e. it misses the time slot then the station has to wait until the beginning of the next time slot.</a:t>
            </a:r>
          </a:p>
          <a:p>
            <a:endParaRPr lang="en-IN" sz="2400" dirty="0">
              <a:solidFill>
                <a:schemeClr val="bg1">
                  <a:lumMod val="95000"/>
                  <a:lumOff val="5000"/>
                </a:schemeClr>
              </a:solidFill>
            </a:endParaRPr>
          </a:p>
          <a:p>
            <a:r>
              <a:rPr lang="en-IN" sz="2400" dirty="0"/>
              <a:t>• In slotted ALOHA, there is still a possibility of collision if two stations try to send at the beginning of the same time slot as shown in fig.</a:t>
            </a:r>
          </a:p>
          <a:p>
            <a:endParaRPr lang="en-IN" sz="2400" dirty="0">
              <a:solidFill>
                <a:schemeClr val="bg1">
                  <a:lumMod val="95000"/>
                  <a:lumOff val="5000"/>
                </a:schemeClr>
              </a:solidFill>
            </a:endParaRPr>
          </a:p>
          <a:p>
            <a:r>
              <a:rPr lang="en-IN" sz="2400" dirty="0"/>
              <a:t>• Slotted ALOHA still has an edge over pure ALOHA as chances of collision are reduced to one-half.</a:t>
            </a:r>
          </a:p>
        </p:txBody>
      </p:sp>
    </p:spTree>
    <p:extLst>
      <p:ext uri="{BB962C8B-B14F-4D97-AF65-F5344CB8AC3E}">
        <p14:creationId xmlns:p14="http://schemas.microsoft.com/office/powerpoint/2010/main" val="352734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EC41-5D3D-484F-B6EC-2B0DC7D6D966}"/>
              </a:ext>
            </a:extLst>
          </p:cNvPr>
          <p:cNvSpPr>
            <a:spLocks noGrp="1"/>
          </p:cNvSpPr>
          <p:nvPr>
            <p:ph type="title"/>
          </p:nvPr>
        </p:nvSpPr>
        <p:spPr>
          <a:xfrm>
            <a:off x="3773009" y="79899"/>
            <a:ext cx="3817399" cy="1251752"/>
          </a:xfrm>
        </p:spPr>
        <p:txBody>
          <a:bodyPr>
            <a:normAutofit fontScale="90000"/>
          </a:bodyPr>
          <a:lstStyle/>
          <a:p>
            <a:br>
              <a:rPr lang="en-IN" dirty="0"/>
            </a:br>
            <a:r>
              <a:rPr lang="en-IN" u="sng" dirty="0">
                <a:solidFill>
                  <a:schemeClr val="bg1"/>
                </a:solidFill>
                <a:highlight>
                  <a:srgbClr val="00FF00"/>
                </a:highlight>
                <a:latin typeface="Arial Black" panose="020B0A04020102020204" pitchFamily="34" charset="0"/>
              </a:rPr>
              <a:t>Explanation:</a:t>
            </a:r>
          </a:p>
        </p:txBody>
      </p:sp>
      <p:sp>
        <p:nvSpPr>
          <p:cNvPr id="3" name="Rectangle 2">
            <a:extLst>
              <a:ext uri="{FF2B5EF4-FFF2-40B4-BE49-F238E27FC236}">
                <a16:creationId xmlns:a16="http://schemas.microsoft.com/office/drawing/2014/main" id="{014D07E3-AE92-4CEF-9703-42617A085379}"/>
              </a:ext>
            </a:extLst>
          </p:cNvPr>
          <p:cNvSpPr/>
          <p:nvPr/>
        </p:nvSpPr>
        <p:spPr>
          <a:xfrm>
            <a:off x="1100830" y="1530866"/>
            <a:ext cx="10733104" cy="4154984"/>
          </a:xfrm>
          <a:prstGeom prst="rect">
            <a:avLst/>
          </a:prstGeom>
        </p:spPr>
        <p:txBody>
          <a:bodyPr wrap="square">
            <a:spAutoFit/>
          </a:bodyPr>
          <a:lstStyle/>
          <a:p>
            <a:r>
              <a:rPr lang="en-IN" sz="2400" dirty="0"/>
              <a:t>• A station which has a frame ready will send it.</a:t>
            </a:r>
          </a:p>
          <a:p>
            <a:endParaRPr lang="en-IN" sz="2400" dirty="0"/>
          </a:p>
          <a:p>
            <a:r>
              <a:rPr lang="en-IN" sz="2400" dirty="0"/>
              <a:t>• Then it waits for some time.</a:t>
            </a:r>
          </a:p>
          <a:p>
            <a:endParaRPr lang="en-IN" sz="2400" dirty="0"/>
          </a:p>
          <a:p>
            <a:r>
              <a:rPr lang="en-IN" sz="2400" dirty="0"/>
              <a:t>• If it receives the acknowledgement then the transmission is successful.</a:t>
            </a:r>
          </a:p>
          <a:p>
            <a:endParaRPr lang="en-IN" sz="2400" dirty="0"/>
          </a:p>
          <a:p>
            <a:r>
              <a:rPr lang="en-IN" sz="2400" dirty="0"/>
              <a:t>• Otherwise the station uses a back off strategy, and sends the packet again.</a:t>
            </a:r>
          </a:p>
          <a:p>
            <a:endParaRPr lang="en-IN" sz="2400" dirty="0"/>
          </a:p>
          <a:p>
            <a:r>
              <a:rPr lang="en-IN" sz="2400" dirty="0"/>
              <a:t>• After many times if there is no acknowledgement then the station aborts the idea of transmission.</a:t>
            </a:r>
          </a:p>
          <a:p>
            <a:r>
              <a:rPr lang="en-IN" sz="2400" dirty="0"/>
              <a:t> </a:t>
            </a:r>
          </a:p>
        </p:txBody>
      </p:sp>
    </p:spTree>
    <p:extLst>
      <p:ext uri="{BB962C8B-B14F-4D97-AF65-F5344CB8AC3E}">
        <p14:creationId xmlns:p14="http://schemas.microsoft.com/office/powerpoint/2010/main" val="1124920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289</TotalTime>
  <Words>942</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Abadi</vt:lpstr>
      <vt:lpstr>Arial</vt:lpstr>
      <vt:lpstr>Arial Black</vt:lpstr>
      <vt:lpstr>Century Gothic</vt:lpstr>
      <vt:lpstr>Times New Roman</vt:lpstr>
      <vt:lpstr>Wingdings 3</vt:lpstr>
      <vt:lpstr>Ion</vt:lpstr>
      <vt:lpstr>ALOHA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ALOHA</dc:title>
  <dc:creator>Abhijit Mondal</dc:creator>
  <cp:lastModifiedBy>Abhijit Mondal</cp:lastModifiedBy>
  <cp:revision>35</cp:revision>
  <dcterms:created xsi:type="dcterms:W3CDTF">2020-04-30T14:05:06Z</dcterms:created>
  <dcterms:modified xsi:type="dcterms:W3CDTF">2020-05-06T06:59:14Z</dcterms:modified>
</cp:coreProperties>
</file>