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AD98A00-34C2-46B4-803B-E4E888B148F7}" type="datetimeFigureOut">
              <a:rPr lang="en-US" smtClean="0"/>
              <a:t>4/29/2020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8553BDB-5F8F-470C-AD35-E95FD024E85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D98A00-34C2-46B4-803B-E4E888B148F7}"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D98A00-34C2-46B4-803B-E4E888B148F7}"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AD98A00-34C2-46B4-803B-E4E888B148F7}" type="datetimeFigureOut">
              <a:rPr lang="en-US" smtClean="0"/>
              <a:t>4/29/2020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8553BDB-5F8F-470C-AD35-E95FD024E850}"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AD98A00-34C2-46B4-803B-E4E888B148F7}"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53BDB-5F8F-470C-AD35-E95FD024E850}"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AD98A00-34C2-46B4-803B-E4E888B148F7}" type="datetimeFigureOut">
              <a:rPr lang="en-US" smtClean="0"/>
              <a:t>4/29/2020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8553BDB-5F8F-470C-AD35-E95FD024E8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AD98A00-34C2-46B4-803B-E4E888B148F7}"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53BDB-5F8F-470C-AD35-E95FD024E850}"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AD98A00-34C2-46B4-803B-E4E888B148F7}"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53BDB-5F8F-470C-AD35-E95FD024E850}"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D98A00-34C2-46B4-803B-E4E888B148F7}"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98A00-34C2-46B4-803B-E4E888B148F7}"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D98A00-34C2-46B4-803B-E4E888B148F7}"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53BDB-5F8F-470C-AD35-E95FD024E850}"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D98A00-34C2-46B4-803B-E4E888B148F7}"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D98A00-34C2-46B4-803B-E4E888B148F7}" type="datetimeFigureOut">
              <a:rPr lang="en-US" smtClean="0"/>
              <a:t>4/29/2020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8553BDB-5F8F-470C-AD35-E95FD024E850}"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D98A00-34C2-46B4-803B-E4E888B148F7}"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D98A00-34C2-46B4-803B-E4E888B148F7}"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AD98A00-34C2-46B4-803B-E4E888B148F7}" type="datetimeFigureOut">
              <a:rPr lang="en-US" smtClean="0"/>
              <a:t>4/29/2020</a:t>
            </a:fld>
            <a:endParaRPr lang="en-US"/>
          </a:p>
        </p:txBody>
      </p:sp>
      <p:sp>
        <p:nvSpPr>
          <p:cNvPr id="16" name="Slide Number Placeholder 15"/>
          <p:cNvSpPr>
            <a:spLocks noGrp="1"/>
          </p:cNvSpPr>
          <p:nvPr>
            <p:ph type="sldNum" sz="quarter" idx="11"/>
          </p:nvPr>
        </p:nvSpPr>
        <p:spPr/>
        <p:txBody>
          <a:bodyPr/>
          <a:lstStyle/>
          <a:p>
            <a:fld id="{78553BDB-5F8F-470C-AD35-E95FD024E850}"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AD98A00-34C2-46B4-803B-E4E888B148F7}" type="datetimeFigureOut">
              <a:rPr lang="en-US" smtClean="0"/>
              <a:t>4/29/2020</a:t>
            </a:fld>
            <a:endParaRPr lang="en-US"/>
          </a:p>
        </p:txBody>
      </p:sp>
      <p:sp>
        <p:nvSpPr>
          <p:cNvPr id="15" name="Slide Number Placeholder 14"/>
          <p:cNvSpPr>
            <a:spLocks noGrp="1"/>
          </p:cNvSpPr>
          <p:nvPr>
            <p:ph type="sldNum" sz="quarter" idx="15"/>
          </p:nvPr>
        </p:nvSpPr>
        <p:spPr/>
        <p:txBody>
          <a:bodyPr/>
          <a:lstStyle>
            <a:lvl1pPr algn="ctr">
              <a:defRPr/>
            </a:lvl1pPr>
          </a:lstStyle>
          <a:p>
            <a:fld id="{78553BDB-5F8F-470C-AD35-E95FD024E850}"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D98A00-34C2-46B4-803B-E4E888B148F7}"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53BDB-5F8F-470C-AD35-E95FD024E850}"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AD98A00-34C2-46B4-803B-E4E888B148F7}"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53BDB-5F8F-470C-AD35-E95FD024E850}"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78553BDB-5F8F-470C-AD35-E95FD024E850}"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4AD98A00-34C2-46B4-803B-E4E888B148F7}" type="datetimeFigureOut">
              <a:rPr lang="en-US" smtClean="0"/>
              <a:t>4/29/2020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D98A00-34C2-46B4-803B-E4E888B148F7}"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53BDB-5F8F-470C-AD35-E95FD024E850}"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98A00-34C2-46B4-803B-E4E888B148F7}"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AD98A00-34C2-46B4-803B-E4E888B148F7}"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53BDB-5F8F-470C-AD35-E95FD024E85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AD98A00-34C2-46B4-803B-E4E888B148F7}" type="datetimeFigureOut">
              <a:rPr lang="en-US" smtClean="0"/>
              <a:t>4/29/2020</a:t>
            </a:fld>
            <a:endParaRPr lang="en-US"/>
          </a:p>
        </p:txBody>
      </p:sp>
      <p:sp>
        <p:nvSpPr>
          <p:cNvPr id="9" name="Slide Number Placeholder 8"/>
          <p:cNvSpPr>
            <a:spLocks noGrp="1"/>
          </p:cNvSpPr>
          <p:nvPr>
            <p:ph type="sldNum" sz="quarter" idx="15"/>
          </p:nvPr>
        </p:nvSpPr>
        <p:spPr/>
        <p:txBody>
          <a:bodyPr/>
          <a:lstStyle/>
          <a:p>
            <a:fld id="{78553BDB-5F8F-470C-AD35-E95FD024E850}"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AD98A00-34C2-46B4-803B-E4E888B148F7}" type="datetimeFigureOut">
              <a:rPr lang="en-US" smtClean="0"/>
              <a:t>4/29/2020</a:t>
            </a:fld>
            <a:endParaRPr lang="en-US"/>
          </a:p>
        </p:txBody>
      </p:sp>
      <p:sp>
        <p:nvSpPr>
          <p:cNvPr id="9" name="Slide Number Placeholder 8"/>
          <p:cNvSpPr>
            <a:spLocks noGrp="1"/>
          </p:cNvSpPr>
          <p:nvPr>
            <p:ph type="sldNum" sz="quarter" idx="11"/>
          </p:nvPr>
        </p:nvSpPr>
        <p:spPr/>
        <p:txBody>
          <a:bodyPr/>
          <a:lstStyle/>
          <a:p>
            <a:fld id="{78553BDB-5F8F-470C-AD35-E95FD024E85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D98A00-34C2-46B4-803B-E4E888B148F7}"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D98A00-34C2-46B4-803B-E4E888B148F7}"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AD98A00-34C2-46B4-803B-E4E888B148F7}"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AD98A00-34C2-46B4-803B-E4E888B148F7}"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D98A00-34C2-46B4-803B-E4E888B148F7}"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98A00-34C2-46B4-803B-E4E888B148F7}"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AD98A00-34C2-46B4-803B-E4E888B148F7}"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53BDB-5F8F-470C-AD35-E95FD024E85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D98A00-34C2-46B4-803B-E4E888B148F7}"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8553BDB-5F8F-470C-AD35-E95FD024E85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AD98A00-34C2-46B4-803B-E4E888B148F7}" type="datetimeFigureOut">
              <a:rPr lang="en-US" smtClean="0"/>
              <a:t>4/29/2020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8553BDB-5F8F-470C-AD35-E95FD024E85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AD98A00-34C2-46B4-803B-E4E888B148F7}" type="datetimeFigureOut">
              <a:rPr lang="en-US" smtClean="0"/>
              <a:t>4/29/2020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8553BDB-5F8F-470C-AD35-E95FD024E8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AD98A00-34C2-46B4-803B-E4E888B148F7}" type="datetimeFigureOut">
              <a:rPr lang="en-US" smtClean="0"/>
              <a:t>4/29/2020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78553BDB-5F8F-470C-AD35-E95FD024E850}"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853625"/>
            <a:ext cx="11125200" cy="584775"/>
          </a:xfrm>
          <a:prstGeom prst="rect">
            <a:avLst/>
          </a:prstGeom>
          <a:noFill/>
        </p:spPr>
        <p:txBody>
          <a:bodyPr wrap="square" lIns="91440" tIns="45720" rIns="91440" bIns="4572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SELECTIVE-REPEAT AUTOMATIC REPEAT REQUEST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1143000" y="4114800"/>
            <a:ext cx="5715000" cy="1754326"/>
          </a:xfrm>
          <a:prstGeom prst="rect">
            <a:avLst/>
          </a:prstGeom>
          <a:noFill/>
        </p:spPr>
        <p:txBody>
          <a:bodyPr wrap="square" rtlCol="0">
            <a:spAutoFit/>
          </a:bodyPr>
          <a:lstStyle/>
          <a:p>
            <a:r>
              <a:rPr lang="en-US" dirty="0" smtClean="0"/>
              <a:t>Name – </a:t>
            </a:r>
            <a:r>
              <a:rPr lang="en-US" dirty="0" smtClean="0"/>
              <a:t>Ananya Ghosal</a:t>
            </a:r>
            <a:r>
              <a:rPr lang="en-US" dirty="0" smtClean="0"/>
              <a:t/>
            </a:r>
            <a:br>
              <a:rPr lang="en-US" dirty="0" smtClean="0"/>
            </a:br>
            <a:r>
              <a:rPr lang="en-US" dirty="0" smtClean="0"/>
              <a:t>Stream – CSE  </a:t>
            </a:r>
            <a:br>
              <a:rPr lang="en-US" dirty="0" smtClean="0"/>
            </a:br>
            <a:r>
              <a:rPr lang="en-US" dirty="0" smtClean="0"/>
              <a:t>Year – 3</a:t>
            </a:r>
            <a:r>
              <a:rPr lang="en-US" baseline="30000" dirty="0" smtClean="0"/>
              <a:t>rd </a:t>
            </a:r>
            <a:r>
              <a:rPr lang="en-US" dirty="0" smtClean="0"/>
              <a:t/>
            </a:r>
            <a:br>
              <a:rPr lang="en-US" dirty="0" smtClean="0"/>
            </a:br>
            <a:r>
              <a:rPr lang="en-US" dirty="0" smtClean="0"/>
              <a:t>Semester – 6th</a:t>
            </a:r>
          </a:p>
          <a:p>
            <a:r>
              <a:rPr lang="en-US" dirty="0" smtClean="0"/>
              <a:t>Roll No. – </a:t>
            </a:r>
            <a:r>
              <a:rPr lang="en-US" dirty="0" smtClean="0"/>
              <a:t>16800117060</a:t>
            </a:r>
            <a:r>
              <a:rPr lang="en-US" dirty="0" smtClean="0"/>
              <a:t/>
            </a:r>
            <a:br>
              <a:rPr lang="en-US" dirty="0" smtClean="0"/>
            </a:br>
            <a:r>
              <a:rPr lang="en-US" dirty="0" smtClean="0"/>
              <a:t>Subject – Computer Network Assignment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sd.JPG"/>
          <p:cNvPicPr>
            <a:picLocks noChangeAspect="1"/>
          </p:cNvPicPr>
          <p:nvPr/>
        </p:nvPicPr>
        <p:blipFill>
          <a:blip r:embed="rId2"/>
          <a:srcRect t="8348"/>
          <a:stretch>
            <a:fillRect/>
          </a:stretch>
        </p:blipFill>
        <p:spPr>
          <a:xfrm>
            <a:off x="747712" y="1219200"/>
            <a:ext cx="7648575" cy="4862512"/>
          </a:xfrm>
          <a:prstGeom prst="rect">
            <a:avLst/>
          </a:prstGeom>
        </p:spPr>
      </p:pic>
      <p:sp>
        <p:nvSpPr>
          <p:cNvPr id="3" name="Rectangle 2"/>
          <p:cNvSpPr/>
          <p:nvPr/>
        </p:nvSpPr>
        <p:spPr>
          <a:xfrm>
            <a:off x="7239000" y="1219200"/>
            <a:ext cx="1143000" cy="53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0" y="381000"/>
            <a:ext cx="7315200" cy="707886"/>
          </a:xfrm>
          <a:prstGeom prst="rect">
            <a:avLst/>
          </a:prstGeom>
          <a:noFill/>
        </p:spPr>
        <p:txBody>
          <a:bodyPr wrap="square" lIns="91440" tIns="45720" rIns="91440" bIns="45720">
            <a:spAutoFit/>
          </a:bodyPr>
          <a:lstStyle/>
          <a:p>
            <a:pPr algn="ctr"/>
            <a:r>
              <a:rPr lang="en-US" sz="4000" b="1" i="1" u="sng" dirty="0" smtClean="0">
                <a:ln w="18415" cmpd="sng">
                  <a:solidFill>
                    <a:schemeClr val="tx1"/>
                  </a:solidFill>
                  <a:prstDash val="solid"/>
                </a:ln>
              </a:rPr>
              <a:t>Send And Receive Windows</a:t>
            </a:r>
            <a:endParaRPr lang="en-US" sz="4000" u="sng" dirty="0">
              <a:ln w="18415" cmpd="sng">
                <a:solidFill>
                  <a:schemeClr val="tx1"/>
                </a:solidFill>
                <a:prstDash val="solid"/>
              </a:l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229600" cy="707886"/>
          </a:xfrm>
          <a:prstGeom prst="rect">
            <a:avLst/>
          </a:prstGeom>
          <a:noFill/>
        </p:spPr>
        <p:txBody>
          <a:bodyPr wrap="square" lIns="91440" tIns="45720" rIns="91440" bIns="45720">
            <a:spAutoFit/>
          </a:bodyPr>
          <a:lstStyle/>
          <a:p>
            <a:pPr algn="ctr"/>
            <a:r>
              <a:rPr lang="en-US" sz="4000" b="1" i="1" u="sng" dirty="0" smtClean="0">
                <a:ln w="18415" cmpd="sng">
                  <a:solidFill>
                    <a:schemeClr val="tx1"/>
                  </a:solidFill>
                  <a:prstDash val="solid"/>
                </a:ln>
              </a:rPr>
              <a:t>What Size Ws and </a:t>
            </a:r>
            <a:r>
              <a:rPr lang="en-US" sz="4000" b="1" i="1" u="sng" dirty="0" err="1" smtClean="0">
                <a:ln w="18415" cmpd="sng">
                  <a:solidFill>
                    <a:schemeClr val="tx1"/>
                  </a:solidFill>
                  <a:prstDash val="solid"/>
                </a:ln>
              </a:rPr>
              <a:t>Wr</a:t>
            </a:r>
            <a:r>
              <a:rPr lang="en-US" sz="4000" b="1" i="1" u="sng" dirty="0" smtClean="0">
                <a:ln w="18415" cmpd="sng">
                  <a:solidFill>
                    <a:schemeClr val="tx1"/>
                  </a:solidFill>
                  <a:prstDash val="solid"/>
                </a:ln>
              </a:rPr>
              <a:t> allowed?</a:t>
            </a:r>
            <a:endParaRPr lang="en-US" sz="4000" u="sng" dirty="0">
              <a:ln w="18415" cmpd="sng">
                <a:solidFill>
                  <a:schemeClr val="tx1"/>
                </a:solidFill>
                <a:prstDash val="solid"/>
              </a:ln>
            </a:endParaRPr>
          </a:p>
        </p:txBody>
      </p:sp>
      <p:pic>
        <p:nvPicPr>
          <p:cNvPr id="3" name="Picture 2" descr="sf.JPG"/>
          <p:cNvPicPr>
            <a:picLocks noChangeAspect="1"/>
          </p:cNvPicPr>
          <p:nvPr/>
        </p:nvPicPr>
        <p:blipFill>
          <a:blip r:embed="rId2"/>
          <a:srcRect l="989" t="4918"/>
          <a:stretch>
            <a:fillRect/>
          </a:stretch>
        </p:blipFill>
        <p:spPr>
          <a:xfrm>
            <a:off x="762000" y="1600200"/>
            <a:ext cx="7629525" cy="441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915400" cy="1015663"/>
          </a:xfrm>
          <a:prstGeom prst="rect">
            <a:avLst/>
          </a:prstGeom>
          <a:noFill/>
        </p:spPr>
        <p:txBody>
          <a:bodyPr wrap="square" lIns="91440" tIns="45720" rIns="91440" bIns="45720">
            <a:spAutoFit/>
          </a:bodyPr>
          <a:lstStyle/>
          <a:p>
            <a:pPr algn="ctr"/>
            <a:r>
              <a:rPr lang="en-US" sz="4000" b="1" i="1" u="sng" dirty="0" smtClean="0">
                <a:ln w="18415" cmpd="sng">
                  <a:solidFill>
                    <a:schemeClr val="tx1"/>
                  </a:solidFill>
                  <a:prstDash val="solid"/>
                </a:ln>
              </a:rPr>
              <a:t>Ws + </a:t>
            </a:r>
            <a:r>
              <a:rPr lang="en-US" sz="4000" b="1" i="1" u="sng" dirty="0" err="1" smtClean="0">
                <a:ln w="18415" cmpd="sng">
                  <a:solidFill>
                    <a:schemeClr val="tx1"/>
                  </a:solidFill>
                  <a:prstDash val="solid"/>
                </a:ln>
              </a:rPr>
              <a:t>Wr</a:t>
            </a:r>
            <a:r>
              <a:rPr lang="en-US" sz="4000" b="1" i="1" u="sng" dirty="0" smtClean="0">
                <a:ln w="18415" cmpd="sng">
                  <a:solidFill>
                    <a:schemeClr val="tx1"/>
                  </a:solidFill>
                  <a:prstDash val="solid"/>
                </a:ln>
              </a:rPr>
              <a:t> = </a:t>
            </a:r>
            <a:r>
              <a:rPr lang="en-US" sz="6000" b="1" i="1" u="sng" dirty="0" smtClean="0">
                <a:ln w="18415" cmpd="sng">
                  <a:solidFill>
                    <a:schemeClr val="tx1"/>
                  </a:solidFill>
                  <a:prstDash val="solid"/>
                </a:ln>
              </a:rPr>
              <a:t>2</a:t>
            </a:r>
            <a:r>
              <a:rPr lang="en-US" sz="4000" b="1" i="1" u="sng" baseline="30000" dirty="0" smtClean="0">
                <a:ln w="18415" cmpd="sng">
                  <a:solidFill>
                    <a:schemeClr val="tx1"/>
                  </a:solidFill>
                  <a:prstDash val="solid"/>
                </a:ln>
              </a:rPr>
              <a:t>m  </a:t>
            </a:r>
            <a:r>
              <a:rPr lang="en-US" sz="4000" b="1" i="1" u="sng" dirty="0" smtClean="0">
                <a:ln w="18415" cmpd="sng">
                  <a:solidFill>
                    <a:schemeClr val="tx1"/>
                  </a:solidFill>
                  <a:prstDash val="solid"/>
                </a:ln>
              </a:rPr>
              <a:t>is maximum allowed</a:t>
            </a:r>
            <a:endParaRPr lang="en-US" sz="4000" u="sng" baseline="30000" dirty="0">
              <a:ln w="18415" cmpd="sng">
                <a:solidFill>
                  <a:schemeClr val="tx1"/>
                </a:solidFill>
                <a:prstDash val="solid"/>
              </a:ln>
            </a:endParaRPr>
          </a:p>
        </p:txBody>
      </p:sp>
      <p:pic>
        <p:nvPicPr>
          <p:cNvPr id="3" name="Picture 2" descr="dsdsd.JPG"/>
          <p:cNvPicPr>
            <a:picLocks noChangeAspect="1"/>
          </p:cNvPicPr>
          <p:nvPr/>
        </p:nvPicPr>
        <p:blipFill>
          <a:blip r:embed="rId2"/>
          <a:srcRect t="3265"/>
          <a:stretch>
            <a:fillRect/>
          </a:stretch>
        </p:blipFill>
        <p:spPr>
          <a:xfrm>
            <a:off x="609600" y="1600200"/>
            <a:ext cx="7848600" cy="4661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915400" cy="707886"/>
          </a:xfrm>
          <a:prstGeom prst="rect">
            <a:avLst/>
          </a:prstGeom>
          <a:noFill/>
        </p:spPr>
        <p:txBody>
          <a:bodyPr wrap="square" lIns="91440" tIns="45720" rIns="91440" bIns="45720">
            <a:spAutoFit/>
          </a:bodyPr>
          <a:lstStyle/>
          <a:p>
            <a:pPr algn="ctr"/>
            <a:r>
              <a:rPr lang="en-US" sz="4000" b="1" i="1" u="sng" dirty="0" smtClean="0">
                <a:ln w="18415" cmpd="sng">
                  <a:solidFill>
                    <a:schemeClr val="tx1"/>
                  </a:solidFill>
                  <a:prstDash val="solid"/>
                </a:ln>
              </a:rPr>
              <a:t>Application of  Selective Repeat ARQ</a:t>
            </a:r>
            <a:endParaRPr lang="en-US" sz="4000" u="sng" baseline="30000" dirty="0">
              <a:ln w="18415" cmpd="sng">
                <a:solidFill>
                  <a:schemeClr val="tx1"/>
                </a:solidFill>
                <a:prstDash val="solid"/>
              </a:ln>
            </a:endParaRPr>
          </a:p>
        </p:txBody>
      </p:sp>
      <p:sp>
        <p:nvSpPr>
          <p:cNvPr id="3" name="TextBox 2"/>
          <p:cNvSpPr txBox="1"/>
          <p:nvPr/>
        </p:nvSpPr>
        <p:spPr>
          <a:xfrm>
            <a:off x="685800" y="2057400"/>
            <a:ext cx="8153400" cy="1477328"/>
          </a:xfrm>
          <a:prstGeom prst="rect">
            <a:avLst/>
          </a:prstGeom>
          <a:noFill/>
        </p:spPr>
        <p:txBody>
          <a:bodyPr wrap="square" rtlCol="0">
            <a:spAutoFit/>
          </a:bodyPr>
          <a:lstStyle/>
          <a:p>
            <a:pPr>
              <a:buFont typeface="Arial" pitchFamily="34" charset="0"/>
              <a:buChar char="•"/>
            </a:pPr>
            <a:r>
              <a:rPr lang="en-US" dirty="0" smtClean="0"/>
              <a:t>  TCP (Transmission Control Protocol): transport layer protocol uses variation of selective repeat to provide reliable stream service.</a:t>
            </a:r>
          </a:p>
          <a:p>
            <a:pPr>
              <a:buFont typeface="Arial" pitchFamily="34" charset="0"/>
              <a:buChar char="•"/>
            </a:pPr>
            <a:endParaRPr lang="en-US" dirty="0"/>
          </a:p>
          <a:p>
            <a:pPr>
              <a:buFont typeface="Arial" pitchFamily="34" charset="0"/>
              <a:buChar char="•"/>
            </a:pPr>
            <a:r>
              <a:rPr lang="en-US" dirty="0" smtClean="0"/>
              <a:t>  Service Specific Connection Oriented Protocol: error control for </a:t>
            </a:r>
            <a:r>
              <a:rPr lang="en-US" dirty="0" err="1" smtClean="0"/>
              <a:t>signalling</a:t>
            </a:r>
            <a:r>
              <a:rPr lang="en-US" dirty="0" smtClean="0"/>
              <a:t> messages in ATM networks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915400" cy="707886"/>
          </a:xfrm>
          <a:prstGeom prst="rect">
            <a:avLst/>
          </a:prstGeom>
          <a:noFill/>
        </p:spPr>
        <p:txBody>
          <a:bodyPr wrap="square" lIns="91440" tIns="45720" rIns="91440" bIns="45720">
            <a:spAutoFit/>
          </a:bodyPr>
          <a:lstStyle/>
          <a:p>
            <a:pPr algn="ctr"/>
            <a:r>
              <a:rPr lang="en-US" sz="4000" b="1" i="1" u="sng" dirty="0" err="1" smtClean="0">
                <a:ln w="18415" cmpd="sng">
                  <a:solidFill>
                    <a:schemeClr val="tx1"/>
                  </a:solidFill>
                  <a:prstDash val="solid"/>
                </a:ln>
              </a:rPr>
              <a:t>Comparision</a:t>
            </a:r>
            <a:r>
              <a:rPr lang="en-US" sz="4000" b="1" i="1" u="sng" dirty="0" smtClean="0">
                <a:ln w="18415" cmpd="sng">
                  <a:solidFill>
                    <a:schemeClr val="tx1"/>
                  </a:solidFill>
                  <a:prstDash val="solid"/>
                </a:ln>
              </a:rPr>
              <a:t> of ARQ efficiencies:</a:t>
            </a:r>
            <a:endParaRPr lang="en-US" sz="4000" u="sng" baseline="30000" dirty="0">
              <a:ln w="18415" cmpd="sng">
                <a:solidFill>
                  <a:schemeClr val="tx1"/>
                </a:solidFill>
                <a:prstDash val="solid"/>
              </a:ln>
            </a:endParaRPr>
          </a:p>
        </p:txBody>
      </p:sp>
      <p:pic>
        <p:nvPicPr>
          <p:cNvPr id="3" name="Picture 2" descr="asasasas.JPG"/>
          <p:cNvPicPr>
            <a:picLocks noChangeAspect="1"/>
          </p:cNvPicPr>
          <p:nvPr/>
        </p:nvPicPr>
        <p:blipFill>
          <a:blip r:embed="rId2"/>
          <a:stretch>
            <a:fillRect/>
          </a:stretch>
        </p:blipFill>
        <p:spPr>
          <a:xfrm>
            <a:off x="609600" y="1295400"/>
            <a:ext cx="7162800" cy="52410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1905000"/>
            <a:ext cx="3712427" cy="923330"/>
          </a:xfrm>
          <a:prstGeom prst="rect">
            <a:avLst/>
          </a:prstGeom>
          <a:noFill/>
        </p:spPr>
        <p:txBody>
          <a:bodyPr wrap="none" lIns="91440" tIns="45720" rIns="91440" bIns="45720">
            <a:spAutoFit/>
          </a:bodyPr>
          <a:lstStyle/>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Thank You</a:t>
            </a:r>
            <a:endPar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TextBox 2"/>
          <p:cNvSpPr txBox="1"/>
          <p:nvPr/>
        </p:nvSpPr>
        <p:spPr>
          <a:xfrm>
            <a:off x="1524000" y="3429000"/>
            <a:ext cx="5715000" cy="1754326"/>
          </a:xfrm>
          <a:prstGeom prst="rect">
            <a:avLst/>
          </a:prstGeom>
          <a:noFill/>
        </p:spPr>
        <p:txBody>
          <a:bodyPr wrap="square" rtlCol="0">
            <a:spAutoFit/>
          </a:bodyPr>
          <a:lstStyle/>
          <a:p>
            <a:r>
              <a:rPr lang="en-US" dirty="0" smtClean="0"/>
              <a:t>Name – </a:t>
            </a:r>
            <a:r>
              <a:rPr lang="en-US" dirty="0" smtClean="0"/>
              <a:t>Ananya Ghosal</a:t>
            </a:r>
            <a:r>
              <a:rPr lang="en-US" dirty="0" smtClean="0"/>
              <a:t/>
            </a:r>
            <a:br>
              <a:rPr lang="en-US" dirty="0" smtClean="0"/>
            </a:br>
            <a:r>
              <a:rPr lang="en-US" dirty="0" smtClean="0"/>
              <a:t>Stream – CSE  </a:t>
            </a:r>
            <a:br>
              <a:rPr lang="en-US" dirty="0" smtClean="0"/>
            </a:br>
            <a:r>
              <a:rPr lang="en-US" dirty="0" smtClean="0"/>
              <a:t>Year – 3</a:t>
            </a:r>
            <a:r>
              <a:rPr lang="en-US" baseline="30000" dirty="0" smtClean="0"/>
              <a:t>rd </a:t>
            </a:r>
            <a:r>
              <a:rPr lang="en-US" dirty="0" smtClean="0"/>
              <a:t/>
            </a:r>
            <a:br>
              <a:rPr lang="en-US" dirty="0" smtClean="0"/>
            </a:br>
            <a:r>
              <a:rPr lang="en-US" dirty="0" smtClean="0"/>
              <a:t>Semester – 6th</a:t>
            </a:r>
          </a:p>
          <a:p>
            <a:r>
              <a:rPr lang="en-US" dirty="0" smtClean="0"/>
              <a:t>Roll No. – </a:t>
            </a:r>
            <a:r>
              <a:rPr lang="en-US" dirty="0" smtClean="0"/>
              <a:t>16800117060</a:t>
            </a:r>
            <a:r>
              <a:rPr lang="en-US" dirty="0" smtClean="0"/>
              <a:t/>
            </a:r>
            <a:br>
              <a:rPr lang="en-US" dirty="0" smtClean="0"/>
            </a:br>
            <a:r>
              <a:rPr lang="en-US" dirty="0" smtClean="0"/>
              <a:t>Subject – Computer Network Assignment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44714"/>
            <a:ext cx="5638800" cy="707886"/>
          </a:xfrm>
          <a:prstGeom prst="rect">
            <a:avLst/>
          </a:prstGeom>
          <a:noFill/>
        </p:spPr>
        <p:txBody>
          <a:bodyPr wrap="square" lIns="91440" tIns="45720" rIns="91440" bIns="45720">
            <a:spAutoFit/>
          </a:bodyPr>
          <a:lstStyle/>
          <a:p>
            <a:pPr algn="ctr"/>
            <a:r>
              <a:rPr lang="en-US" sz="4000" b="1" i="1" u="sng" dirty="0" smtClean="0"/>
              <a:t>Selective-Repeat  ARQ</a:t>
            </a:r>
            <a:endParaRPr lang="en-US" sz="4000" u="sng" dirty="0">
              <a:ln w="18415" cmpd="sng">
                <a:solidFill>
                  <a:schemeClr val="tx1"/>
                </a:solidFill>
                <a:prstDash val="solid"/>
              </a:ln>
            </a:endParaRPr>
          </a:p>
        </p:txBody>
      </p:sp>
      <p:sp>
        <p:nvSpPr>
          <p:cNvPr id="5" name="TextBox 4"/>
          <p:cNvSpPr txBox="1"/>
          <p:nvPr/>
        </p:nvSpPr>
        <p:spPr>
          <a:xfrm>
            <a:off x="152400" y="2362200"/>
            <a:ext cx="8686800" cy="3785652"/>
          </a:xfrm>
          <a:prstGeom prst="rect">
            <a:avLst/>
          </a:prstGeom>
          <a:noFill/>
        </p:spPr>
        <p:txBody>
          <a:bodyPr wrap="square" rtlCol="0">
            <a:spAutoFit/>
          </a:bodyPr>
          <a:lstStyle/>
          <a:p>
            <a:pPr>
              <a:buFont typeface="Arial" pitchFamily="34" charset="0"/>
              <a:buChar char="•"/>
            </a:pPr>
            <a:r>
              <a:rPr lang="en-US" dirty="0" smtClean="0"/>
              <a:t>  Go-Back-N ARQ inefficient because multiple frames are resent when errors or losses occur.</a:t>
            </a:r>
          </a:p>
          <a:p>
            <a:pPr>
              <a:buFont typeface="Arial" pitchFamily="34" charset="0"/>
              <a:buChar char="•"/>
            </a:pPr>
            <a:endParaRPr lang="en-US" dirty="0"/>
          </a:p>
          <a:p>
            <a:pPr>
              <a:buFont typeface="Arial" pitchFamily="34" charset="0"/>
              <a:buChar char="•"/>
            </a:pPr>
            <a:r>
              <a:rPr lang="en-US" dirty="0" smtClean="0"/>
              <a:t>  Selective Repeat retransmits only  an individual frame</a:t>
            </a:r>
            <a:br>
              <a:rPr lang="en-US" dirty="0" smtClean="0"/>
            </a:br>
            <a:r>
              <a:rPr lang="en-US" dirty="0" smtClean="0"/>
              <a:t>        &gt; Timeout causes individual corresponding frame to be resent</a:t>
            </a:r>
            <a:br>
              <a:rPr lang="en-US" dirty="0" smtClean="0"/>
            </a:br>
            <a:r>
              <a:rPr lang="en-US" dirty="0" smtClean="0"/>
              <a:t>        &gt; NAK causes retransmission of oldest un-</a:t>
            </a:r>
            <a:r>
              <a:rPr lang="en-US" dirty="0" err="1" smtClean="0"/>
              <a:t>acked</a:t>
            </a:r>
            <a:r>
              <a:rPr lang="en-US" dirty="0" smtClean="0"/>
              <a:t> frame.</a:t>
            </a:r>
          </a:p>
          <a:p>
            <a:pPr>
              <a:buFont typeface="Arial" pitchFamily="34" charset="0"/>
              <a:buChar char="•"/>
            </a:pPr>
            <a:endParaRPr lang="en-US" dirty="0"/>
          </a:p>
          <a:p>
            <a:pPr>
              <a:buFont typeface="Arial" pitchFamily="34" charset="0"/>
              <a:buChar char="•"/>
            </a:pPr>
            <a:r>
              <a:rPr lang="en-US" dirty="0" smtClean="0"/>
              <a:t> Receiver maintains a receive window of sequence numbers that can be accepted</a:t>
            </a:r>
            <a:br>
              <a:rPr lang="en-US" dirty="0" smtClean="0"/>
            </a:br>
            <a:r>
              <a:rPr lang="en-US" dirty="0" smtClean="0"/>
              <a:t>           &gt;   Error-Free, but out-of-sequence frames with sequence numbers within the                                                   	receive window are buffered.</a:t>
            </a:r>
          </a:p>
          <a:p>
            <a:r>
              <a:rPr lang="en-US" dirty="0"/>
              <a:t>  </a:t>
            </a:r>
            <a:r>
              <a:rPr lang="en-US" dirty="0" smtClean="0"/>
              <a:t>         &gt;   Arrival of frame with </a:t>
            </a:r>
            <a:r>
              <a:rPr lang="en-US" dirty="0" err="1" smtClean="0"/>
              <a:t>R</a:t>
            </a:r>
            <a:r>
              <a:rPr lang="en-US" sz="2400" baseline="-25000" dirty="0" err="1" smtClean="0"/>
              <a:t>next</a:t>
            </a:r>
            <a:r>
              <a:rPr lang="en-US" sz="2400" baseline="-25000" dirty="0" smtClean="0"/>
              <a:t>   </a:t>
            </a:r>
            <a:r>
              <a:rPr lang="en-US" dirty="0"/>
              <a:t>causes </a:t>
            </a:r>
            <a:r>
              <a:rPr lang="en-US" dirty="0" smtClean="0"/>
              <a:t>window to slide forward by 1 or more.</a:t>
            </a:r>
            <a:endParaRPr lang="en-US" dirty="0"/>
          </a:p>
          <a:p>
            <a:r>
              <a:rPr lang="en-US" dirty="0" smtClean="0"/>
              <a:t> </a:t>
            </a:r>
            <a:br>
              <a:rPr lang="en-US" dirty="0" smtClean="0"/>
            </a:b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edia_230_2304eef0-e6e0-4036-8f17-33199463c8da_php0YG2GQ.png"/>
          <p:cNvPicPr>
            <a:picLocks noChangeAspect="1"/>
          </p:cNvPicPr>
          <p:nvPr/>
        </p:nvPicPr>
        <p:blipFill>
          <a:blip r:embed="rId2"/>
          <a:stretch>
            <a:fillRect/>
          </a:stretch>
        </p:blipFill>
        <p:spPr>
          <a:xfrm>
            <a:off x="371532" y="1447800"/>
            <a:ext cx="8772468" cy="4343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534400" cy="2308324"/>
          </a:xfrm>
          <a:prstGeom prst="rect">
            <a:avLst/>
          </a:prstGeom>
          <a:noFill/>
        </p:spPr>
        <p:txBody>
          <a:bodyPr wrap="square" rtlCol="0">
            <a:spAutoFit/>
          </a:bodyPr>
          <a:lstStyle/>
          <a:p>
            <a:pPr algn="just"/>
            <a:r>
              <a:rPr lang="en-US" dirty="0"/>
              <a:t>The Selective Repeat Protocol also uses two windows: a send window and a receive window. However, there are differences between the windows in this protocol and the ones in Go-Back-N. First, the size of the send window is much smaller; it is 2</a:t>
            </a:r>
            <a:r>
              <a:rPr lang="en-US" baseline="30000" dirty="0"/>
              <a:t>m</a:t>
            </a:r>
            <a:r>
              <a:rPr lang="en-US" dirty="0"/>
              <a:t>- 1.</a:t>
            </a:r>
            <a:br>
              <a:rPr lang="en-US" dirty="0"/>
            </a:br>
            <a:endParaRPr lang="en-US" dirty="0"/>
          </a:p>
          <a:p>
            <a:pPr algn="just"/>
            <a:r>
              <a:rPr lang="en-US" dirty="0"/>
              <a:t>The send window maximum size can be 2</a:t>
            </a:r>
            <a:r>
              <a:rPr lang="en-US" baseline="30000" dirty="0"/>
              <a:t>m</a:t>
            </a:r>
            <a:r>
              <a:rPr lang="en-US" dirty="0"/>
              <a:t>- 1. The smaller window size means less efficiency in filling the pipe, but the fact that there are fewer duplicate frames can compensate for this.</a:t>
            </a:r>
          </a:p>
          <a:p>
            <a:pPr algn="just"/>
            <a:endParaRPr lang="en-US" dirty="0"/>
          </a:p>
        </p:txBody>
      </p:sp>
      <p:pic>
        <p:nvPicPr>
          <p:cNvPr id="5" name="Picture 4" descr="Selective Repeat Automatic Repeat Request_send window.jpg"/>
          <p:cNvPicPr>
            <a:picLocks noChangeAspect="1"/>
          </p:cNvPicPr>
          <p:nvPr/>
        </p:nvPicPr>
        <p:blipFill>
          <a:blip r:embed="rId2"/>
          <a:stretch>
            <a:fillRect/>
          </a:stretch>
        </p:blipFill>
        <p:spPr>
          <a:xfrm>
            <a:off x="304800" y="2390775"/>
            <a:ext cx="8153400" cy="2028825"/>
          </a:xfrm>
          <a:prstGeom prst="rect">
            <a:avLst/>
          </a:prstGeom>
        </p:spPr>
      </p:pic>
      <p:sp>
        <p:nvSpPr>
          <p:cNvPr id="6" name="TextBox 5"/>
          <p:cNvSpPr txBox="1"/>
          <p:nvPr/>
        </p:nvSpPr>
        <p:spPr>
          <a:xfrm>
            <a:off x="304800" y="4648200"/>
            <a:ext cx="8458200" cy="1754326"/>
          </a:xfrm>
          <a:prstGeom prst="rect">
            <a:avLst/>
          </a:prstGeom>
          <a:noFill/>
        </p:spPr>
        <p:txBody>
          <a:bodyPr wrap="square" rtlCol="0">
            <a:spAutoFit/>
          </a:bodyPr>
          <a:lstStyle/>
          <a:p>
            <a:pPr algn="just"/>
            <a:r>
              <a:rPr lang="en-US" dirty="0"/>
              <a:t>The Selective Repeat Protocol allows as many frames as the size of the receive window to arrive out of order and be kept until there is a set of in-order frames to be delivered to the network layer. Because the sizes of the send window and receive window are the same, all the frames in the send frame can arrive out of order and be stored until they can be delivered. We need, however, to mention that the receiver never delivers packets out of order to the network layer.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lective Repeat Automatic Repeat Request_send window.jpg"/>
          <p:cNvPicPr>
            <a:picLocks noChangeAspect="1"/>
          </p:cNvPicPr>
          <p:nvPr/>
        </p:nvPicPr>
        <p:blipFill>
          <a:blip r:embed="rId2"/>
          <a:stretch>
            <a:fillRect/>
          </a:stretch>
        </p:blipFill>
        <p:spPr>
          <a:xfrm>
            <a:off x="228600" y="990600"/>
            <a:ext cx="8473716" cy="2438400"/>
          </a:xfrm>
          <a:prstGeom prst="rect">
            <a:avLst/>
          </a:prstGeom>
        </p:spPr>
      </p:pic>
      <p:sp>
        <p:nvSpPr>
          <p:cNvPr id="5" name="TextBox 4"/>
          <p:cNvSpPr txBox="1"/>
          <p:nvPr/>
        </p:nvSpPr>
        <p:spPr>
          <a:xfrm>
            <a:off x="457200" y="4114800"/>
            <a:ext cx="8077200" cy="923330"/>
          </a:xfrm>
          <a:prstGeom prst="rect">
            <a:avLst/>
          </a:prstGeom>
          <a:noFill/>
        </p:spPr>
        <p:txBody>
          <a:bodyPr wrap="square" rtlCol="0">
            <a:spAutoFit/>
          </a:bodyPr>
          <a:lstStyle/>
          <a:p>
            <a:pPr algn="just"/>
            <a:r>
              <a:rPr lang="en-US" dirty="0"/>
              <a:t>The above figure shows the receive window in this protocol. Those slots inside the window that are colored define frames that have arrived out of order and are waiting for their neighbors to arrive before delivery to the network layer.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724" y="990600"/>
            <a:ext cx="3264676" cy="646331"/>
          </a:xfrm>
          <a:prstGeom prst="rect">
            <a:avLst/>
          </a:prstGeom>
          <a:noFill/>
        </p:spPr>
        <p:txBody>
          <a:bodyPr wrap="none" lIns="91440" tIns="45720" rIns="91440" bIns="45720">
            <a:spAutoFit/>
          </a:bodyPr>
          <a:lstStyle/>
          <a:p>
            <a:pPr algn="ctr"/>
            <a:r>
              <a:rPr lang="en-US" sz="3600" b="1" i="1" u="sng" dirty="0"/>
              <a:t>Window Sizes:</a:t>
            </a:r>
            <a:endParaRPr lang="en-US" sz="3600" b="1" u="sng"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TextBox 2"/>
          <p:cNvSpPr txBox="1"/>
          <p:nvPr/>
        </p:nvSpPr>
        <p:spPr>
          <a:xfrm>
            <a:off x="304800" y="1752600"/>
            <a:ext cx="8153400" cy="3970318"/>
          </a:xfrm>
          <a:prstGeom prst="rect">
            <a:avLst/>
          </a:prstGeom>
          <a:noFill/>
        </p:spPr>
        <p:txBody>
          <a:bodyPr wrap="square" rtlCol="0">
            <a:spAutoFit/>
          </a:bodyPr>
          <a:lstStyle/>
          <a:p>
            <a:pPr algn="just"/>
            <a:r>
              <a:rPr lang="en-US" dirty="0"/>
              <a:t>We can now show why the size of the sender and receiver windows must be at most one half of 2m. For an example, we choose m = 2, which means the size of the window is 2</a:t>
            </a:r>
            <a:r>
              <a:rPr lang="en-US" baseline="30000" dirty="0"/>
              <a:t>m</a:t>
            </a:r>
            <a:r>
              <a:rPr lang="en-US" dirty="0"/>
              <a:t>/2, or 2. The following figure compares a window size of 2 with a window size of 3</a:t>
            </a:r>
            <a:r>
              <a:rPr lang="en-US" dirty="0" smtClean="0"/>
              <a:t>.</a:t>
            </a:r>
          </a:p>
          <a:p>
            <a:pPr algn="just"/>
            <a:endParaRPr lang="en-US" dirty="0"/>
          </a:p>
          <a:p>
            <a:pPr algn="just"/>
            <a:r>
              <a:rPr lang="en-US" dirty="0"/>
              <a:t>If the size of the window is 2 and all acknowledgments are lost, the timer for frame 0 expires and frame 0 is resent. However, the window of the receiver is now expecting frame 2, not frame 0, so this duplicate frame is correctly discarded.</a:t>
            </a:r>
            <a:br>
              <a:rPr lang="en-US" dirty="0"/>
            </a:br>
            <a:endParaRPr lang="en-US" dirty="0"/>
          </a:p>
          <a:p>
            <a:pPr algn="just"/>
            <a:r>
              <a:rPr lang="en-US" dirty="0"/>
              <a:t>When the size of the window is 3 and all acknowledgments are lost, the sender sends a duplicate of frame 0. However, this time, the window of the receiver expects to receive frame 0 (0 is part of the window), so it accepts frame 0, not as a duplicate, but as the first frame in the next cycle. This is clearly an error.</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7848600" cy="646331"/>
          </a:xfrm>
          <a:prstGeom prst="rect">
            <a:avLst/>
          </a:prstGeom>
          <a:noFill/>
        </p:spPr>
        <p:txBody>
          <a:bodyPr wrap="square" lIns="91440" tIns="45720" rIns="91440" bIns="45720">
            <a:spAutoFit/>
          </a:bodyPr>
          <a:lstStyle/>
          <a:p>
            <a:pPr algn="ctr"/>
            <a:r>
              <a:rPr lang="en-US" sz="3600" b="1" i="1" u="sng" dirty="0"/>
              <a:t>Selective-Repeat  ARQ Design</a:t>
            </a:r>
          </a:p>
        </p:txBody>
      </p:sp>
      <p:pic>
        <p:nvPicPr>
          <p:cNvPr id="3" name="Picture 2" descr="selective repeat automatic repeat request_design.jpg"/>
          <p:cNvPicPr>
            <a:picLocks noChangeAspect="1"/>
          </p:cNvPicPr>
          <p:nvPr/>
        </p:nvPicPr>
        <p:blipFill>
          <a:blip r:embed="rId2"/>
          <a:stretch>
            <a:fillRect/>
          </a:stretch>
        </p:blipFill>
        <p:spPr>
          <a:xfrm>
            <a:off x="1066800" y="1295400"/>
            <a:ext cx="6781800" cy="533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JPG"/>
          <p:cNvPicPr>
            <a:picLocks noChangeAspect="1"/>
          </p:cNvPicPr>
          <p:nvPr/>
        </p:nvPicPr>
        <p:blipFill>
          <a:blip r:embed="rId2"/>
          <a:stretch>
            <a:fillRect/>
          </a:stretch>
        </p:blipFill>
        <p:spPr>
          <a:xfrm>
            <a:off x="685800" y="2133600"/>
            <a:ext cx="7315200" cy="3619500"/>
          </a:xfrm>
          <a:prstGeom prst="rect">
            <a:avLst/>
          </a:prstGeom>
        </p:spPr>
      </p:pic>
      <p:sp>
        <p:nvSpPr>
          <p:cNvPr id="3" name="Rectangle 2"/>
          <p:cNvSpPr/>
          <p:nvPr/>
        </p:nvSpPr>
        <p:spPr>
          <a:xfrm>
            <a:off x="0" y="1044714"/>
            <a:ext cx="5638800" cy="707886"/>
          </a:xfrm>
          <a:prstGeom prst="rect">
            <a:avLst/>
          </a:prstGeom>
          <a:noFill/>
        </p:spPr>
        <p:txBody>
          <a:bodyPr wrap="square" lIns="91440" tIns="45720" rIns="91440" bIns="45720">
            <a:spAutoFit/>
          </a:bodyPr>
          <a:lstStyle/>
          <a:p>
            <a:pPr algn="ctr"/>
            <a:r>
              <a:rPr lang="en-US" sz="4000" b="1" i="1" u="sng" dirty="0" smtClean="0"/>
              <a:t>Selective-Repeat  ARQ</a:t>
            </a:r>
            <a:endParaRPr lang="en-US" sz="4000" u="sng" dirty="0">
              <a:ln w="18415" cmpd="sng">
                <a:solidFill>
                  <a:schemeClr val="tx1"/>
                </a:solidFill>
                <a:prstDash val="solid"/>
              </a:l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zx.JPG"/>
          <p:cNvPicPr>
            <a:picLocks noChangeAspect="1"/>
          </p:cNvPicPr>
          <p:nvPr/>
        </p:nvPicPr>
        <p:blipFill>
          <a:blip r:embed="rId2"/>
          <a:stretch>
            <a:fillRect/>
          </a:stretch>
        </p:blipFill>
        <p:spPr>
          <a:xfrm>
            <a:off x="838200" y="1219200"/>
            <a:ext cx="7334250" cy="4752975"/>
          </a:xfrm>
          <a:prstGeom prst="rect">
            <a:avLst/>
          </a:prstGeom>
        </p:spPr>
      </p:pic>
      <p:sp>
        <p:nvSpPr>
          <p:cNvPr id="3" name="Rectangle 2"/>
          <p:cNvSpPr/>
          <p:nvPr/>
        </p:nvSpPr>
        <p:spPr>
          <a:xfrm>
            <a:off x="7391400" y="914400"/>
            <a:ext cx="990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66</TotalTime>
  <Words>412</Words>
  <Application>Microsoft Office PowerPoint</Application>
  <PresentationFormat>On-screen Show (4:3)</PresentationFormat>
  <Paragraphs>33</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Flow</vt:lpstr>
      <vt:lpstr>Equity</vt:lpstr>
      <vt:lpstr>Paper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Chayan Mukherjee</dc:creator>
  <cp:lastModifiedBy>Chayan Mukherjee</cp:lastModifiedBy>
  <cp:revision>10</cp:revision>
  <dcterms:created xsi:type="dcterms:W3CDTF">2020-04-28T19:58:01Z</dcterms:created>
  <dcterms:modified xsi:type="dcterms:W3CDTF">2020-04-28T21:04:15Z</dcterms:modified>
</cp:coreProperties>
</file>