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7E4580-56C5-4984-AE6F-C59DCB356E8C}" type="datetimeFigureOut">
              <a:rPr lang="en-US" smtClean="0"/>
              <a:pPr/>
              <a:t>4/30/2020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4627DB-0EF0-49E6-94A3-77A31B50B01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F69E237-75A2-4198-8678-FF5BBA5EE0E2}" type="datetimeFigureOut">
              <a:rPr lang="en-US" smtClean="0"/>
              <a:pPr/>
              <a:t>4/30/2020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FD74C0D-EBE8-442C-A451-7F0DDD548EE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69E237-75A2-4198-8678-FF5BBA5EE0E2}"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74C0D-EBE8-442C-A451-7F0DDD548E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69E237-75A2-4198-8678-FF5BBA5EE0E2}"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74C0D-EBE8-442C-A451-7F0DDD548E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F69E237-75A2-4198-8678-FF5BBA5EE0E2}" type="datetimeFigureOut">
              <a:rPr lang="en-US" smtClean="0"/>
              <a:pPr/>
              <a:t>4/30/2020</a:t>
            </a:fld>
            <a:endParaRPr lang="en-US"/>
          </a:p>
        </p:txBody>
      </p:sp>
      <p:sp>
        <p:nvSpPr>
          <p:cNvPr id="9" name="Slide Number Placeholder 8"/>
          <p:cNvSpPr>
            <a:spLocks noGrp="1"/>
          </p:cNvSpPr>
          <p:nvPr>
            <p:ph type="sldNum" sz="quarter" idx="15"/>
          </p:nvPr>
        </p:nvSpPr>
        <p:spPr/>
        <p:txBody>
          <a:bodyPr rtlCol="0"/>
          <a:lstStyle/>
          <a:p>
            <a:fld id="{CFD74C0D-EBE8-442C-A451-7F0DDD548EEA}"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F69E237-75A2-4198-8678-FF5BBA5EE0E2}" type="datetimeFigureOut">
              <a:rPr lang="en-US" smtClean="0"/>
              <a:pPr/>
              <a:t>4/30/2020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FD74C0D-EBE8-442C-A451-7F0DDD548EE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F69E237-75A2-4198-8678-FF5BBA5EE0E2}"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74C0D-EBE8-442C-A451-7F0DDD548EEA}"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F69E237-75A2-4198-8678-FF5BBA5EE0E2}" type="datetimeFigureOut">
              <a:rPr lang="en-US" smtClean="0"/>
              <a:pPr/>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D74C0D-EBE8-442C-A451-7F0DDD548EEA}"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F69E237-75A2-4198-8678-FF5BBA5EE0E2}" type="datetimeFigureOut">
              <a:rPr lang="en-US" smtClean="0"/>
              <a:pPr/>
              <a:t>4/30/2020</a:t>
            </a:fld>
            <a:endParaRPr lang="en-US"/>
          </a:p>
        </p:txBody>
      </p:sp>
      <p:sp>
        <p:nvSpPr>
          <p:cNvPr id="7" name="Slide Number Placeholder 6"/>
          <p:cNvSpPr>
            <a:spLocks noGrp="1"/>
          </p:cNvSpPr>
          <p:nvPr>
            <p:ph type="sldNum" sz="quarter" idx="11"/>
          </p:nvPr>
        </p:nvSpPr>
        <p:spPr/>
        <p:txBody>
          <a:bodyPr rtlCol="0"/>
          <a:lstStyle/>
          <a:p>
            <a:fld id="{CFD74C0D-EBE8-442C-A451-7F0DDD548EEA}"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69E237-75A2-4198-8678-FF5BBA5EE0E2}" type="datetimeFigureOut">
              <a:rPr lang="en-US" smtClean="0"/>
              <a:pPr/>
              <a:t>4/30/2020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D74C0D-EBE8-442C-A451-7F0DDD548E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F69E237-75A2-4198-8678-FF5BBA5EE0E2}" type="datetimeFigureOut">
              <a:rPr lang="en-US" smtClean="0"/>
              <a:pPr/>
              <a:t>4/30/2020</a:t>
            </a:fld>
            <a:endParaRPr lang="en-US"/>
          </a:p>
        </p:txBody>
      </p:sp>
      <p:sp>
        <p:nvSpPr>
          <p:cNvPr id="22" name="Slide Number Placeholder 21"/>
          <p:cNvSpPr>
            <a:spLocks noGrp="1"/>
          </p:cNvSpPr>
          <p:nvPr>
            <p:ph type="sldNum" sz="quarter" idx="15"/>
          </p:nvPr>
        </p:nvSpPr>
        <p:spPr/>
        <p:txBody>
          <a:bodyPr rtlCol="0"/>
          <a:lstStyle/>
          <a:p>
            <a:fld id="{CFD74C0D-EBE8-442C-A451-7F0DDD548EEA}"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F69E237-75A2-4198-8678-FF5BBA5EE0E2}" type="datetimeFigureOut">
              <a:rPr lang="en-US" smtClean="0"/>
              <a:pPr/>
              <a:t>4/30/2020</a:t>
            </a:fld>
            <a:endParaRPr lang="en-US"/>
          </a:p>
        </p:txBody>
      </p:sp>
      <p:sp>
        <p:nvSpPr>
          <p:cNvPr id="18" name="Slide Number Placeholder 17"/>
          <p:cNvSpPr>
            <a:spLocks noGrp="1"/>
          </p:cNvSpPr>
          <p:nvPr>
            <p:ph type="sldNum" sz="quarter" idx="11"/>
          </p:nvPr>
        </p:nvSpPr>
        <p:spPr/>
        <p:txBody>
          <a:bodyPr rtlCol="0"/>
          <a:lstStyle/>
          <a:p>
            <a:fld id="{CFD74C0D-EBE8-442C-A451-7F0DDD548EEA}"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F69E237-75A2-4198-8678-FF5BBA5EE0E2}" type="datetimeFigureOut">
              <a:rPr lang="en-US" smtClean="0"/>
              <a:pPr/>
              <a:t>4/30/2020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FD74C0D-EBE8-442C-A451-7F0DDD548E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914400"/>
            <a:ext cx="8763000" cy="46166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Carrier Sense Multiple Access with Collision Avoidance</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7" name="TextBox 6"/>
          <p:cNvSpPr txBox="1"/>
          <p:nvPr/>
        </p:nvSpPr>
        <p:spPr>
          <a:xfrm>
            <a:off x="3124200" y="4419600"/>
            <a:ext cx="4724400" cy="1754326"/>
          </a:xfrm>
          <a:prstGeom prst="rect">
            <a:avLst/>
          </a:prstGeom>
          <a:noFill/>
        </p:spPr>
        <p:txBody>
          <a:bodyPr wrap="square" rtlCol="0">
            <a:spAutoFit/>
          </a:bodyPr>
          <a:lstStyle/>
          <a:p>
            <a:r>
              <a:rPr lang="en-US" dirty="0" smtClean="0"/>
              <a:t>Name – Arindam Roy</a:t>
            </a:r>
            <a:br>
              <a:rPr lang="en-US" dirty="0" smtClean="0"/>
            </a:br>
            <a:r>
              <a:rPr lang="en-US" dirty="0" smtClean="0"/>
              <a:t>Stream – CSE  </a:t>
            </a:r>
            <a:br>
              <a:rPr lang="en-US" dirty="0" smtClean="0"/>
            </a:br>
            <a:r>
              <a:rPr lang="en-US" dirty="0" smtClean="0"/>
              <a:t>Year – 3</a:t>
            </a:r>
            <a:r>
              <a:rPr lang="en-US" baseline="30000" dirty="0" smtClean="0"/>
              <a:t>rd </a:t>
            </a:r>
            <a:r>
              <a:rPr lang="en-US" dirty="0" smtClean="0"/>
              <a:t/>
            </a:r>
            <a:br>
              <a:rPr lang="en-US" dirty="0" smtClean="0"/>
            </a:br>
            <a:r>
              <a:rPr lang="en-US" dirty="0" smtClean="0"/>
              <a:t>Semester </a:t>
            </a:r>
            <a:r>
              <a:rPr lang="en-US" smtClean="0"/>
              <a:t>– 6</a:t>
            </a:r>
            <a:r>
              <a:rPr lang="en-US" baseline="30000" smtClean="0"/>
              <a:t>th</a:t>
            </a:r>
            <a:endParaRPr lang="en-US" dirty="0" smtClean="0"/>
          </a:p>
          <a:p>
            <a:r>
              <a:rPr lang="en-US" dirty="0" smtClean="0"/>
              <a:t>Roll No. – 16800117057</a:t>
            </a:r>
            <a:br>
              <a:rPr lang="en-US" dirty="0" smtClean="0"/>
            </a:br>
            <a:r>
              <a:rPr lang="en-US" dirty="0" smtClean="0"/>
              <a:t>Subject – Computer Network Assignment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371600"/>
            <a:ext cx="8534400" cy="4154984"/>
          </a:xfrm>
          <a:prstGeom prst="rect">
            <a:avLst/>
          </a:prstGeom>
          <a:noFill/>
        </p:spPr>
        <p:txBody>
          <a:bodyPr wrap="square" rtlCol="0">
            <a:spAutoFit/>
          </a:bodyPr>
          <a:lstStyle/>
          <a:p>
            <a:r>
              <a:rPr lang="en-US" sz="2400" b="1" u="sng" dirty="0" smtClean="0"/>
              <a:t>Carrier Sense Multiple Access with </a:t>
            </a:r>
            <a:r>
              <a:rPr lang="en-US" sz="2400" b="1" u="sng" smtClean="0"/>
              <a:t>Collision Avoidance</a:t>
            </a:r>
            <a:endParaRPr lang="en-US" sz="2400" b="1" u="sng" dirty="0" smtClean="0"/>
          </a:p>
          <a:p>
            <a:endParaRPr lang="en-US" dirty="0"/>
          </a:p>
          <a:p>
            <a:endParaRPr lang="en-US" dirty="0" smtClean="0"/>
          </a:p>
          <a:p>
            <a:endParaRPr lang="en-US" dirty="0"/>
          </a:p>
          <a:p>
            <a:pPr algn="just"/>
            <a:r>
              <a:rPr lang="en-US" dirty="0" smtClean="0"/>
              <a:t>Carrier </a:t>
            </a:r>
            <a:r>
              <a:rPr lang="en-US" dirty="0"/>
              <a:t>Sense Multiple Access with Collision Avoidance (CSMA/CA) is a network protocol for carrier transmission that operates in the Medium Access Control (MAC) layer. In contrast to CSMA/CD (Carrier Sense Multiple Access/Collision Detection) that deals with collisions after their occurrence, CSMA/CA </a:t>
            </a:r>
            <a:r>
              <a:rPr lang="en-US" dirty="0" smtClean="0"/>
              <a:t> prevents </a:t>
            </a:r>
            <a:r>
              <a:rPr lang="en-US" dirty="0"/>
              <a:t>collisions prior to their occurrence</a:t>
            </a:r>
            <a:r>
              <a:rPr lang="en-US" dirty="0" smtClean="0"/>
              <a:t>.</a:t>
            </a:r>
          </a:p>
          <a:p>
            <a:pPr algn="just"/>
            <a:endParaRPr lang="en-US" dirty="0"/>
          </a:p>
          <a:p>
            <a:pPr algn="just"/>
            <a:r>
              <a:rPr lang="en-US" dirty="0" smtClean="0"/>
              <a:t>CSMA/CA is used in wireless network. In wireless network most of the energy is lost due to transmission. So collision can add 5% - 10% additional energy which can’t be well detected.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607874"/>
            <a:ext cx="7696200" cy="1754326"/>
          </a:xfrm>
          <a:prstGeom prst="rect">
            <a:avLst/>
          </a:prstGeom>
          <a:noFill/>
        </p:spPr>
        <p:txBody>
          <a:bodyPr wrap="square" rtlCol="0">
            <a:spAutoFit/>
          </a:bodyPr>
          <a:lstStyle/>
          <a:p>
            <a:r>
              <a:rPr lang="en-US" dirty="0"/>
              <a:t>C</a:t>
            </a:r>
            <a:r>
              <a:rPr lang="en-US" dirty="0" smtClean="0"/>
              <a:t>ollisions are avoided using three CSMA/CA strategies:</a:t>
            </a:r>
          </a:p>
          <a:p>
            <a:endParaRPr lang="en-US" dirty="0" smtClean="0"/>
          </a:p>
          <a:p>
            <a:pPr>
              <a:buFont typeface="Arial" pitchFamily="34" charset="0"/>
              <a:buChar char="•"/>
            </a:pPr>
            <a:r>
              <a:rPr lang="en-US" dirty="0" smtClean="0"/>
              <a:t> Inter-Frame Space or IFS</a:t>
            </a:r>
          </a:p>
          <a:p>
            <a:pPr>
              <a:buFont typeface="Arial" pitchFamily="34" charset="0"/>
              <a:buChar char="•"/>
            </a:pPr>
            <a:r>
              <a:rPr lang="en-US" dirty="0" smtClean="0"/>
              <a:t> Contention Window</a:t>
            </a:r>
          </a:p>
          <a:p>
            <a:pPr>
              <a:buFont typeface="Arial" pitchFamily="34" charset="0"/>
              <a:buChar char="•"/>
            </a:pPr>
            <a:r>
              <a:rPr lang="en-US" dirty="0" smtClean="0"/>
              <a:t> Acknowledgements</a:t>
            </a:r>
          </a:p>
          <a:p>
            <a:endParaRPr lang="en-US" dirty="0"/>
          </a:p>
        </p:txBody>
      </p:sp>
      <p:pic>
        <p:nvPicPr>
          <p:cNvPr id="5" name="Picture 4" descr="CSMA_CA+(Collision+Avoidance).jpg"/>
          <p:cNvPicPr>
            <a:picLocks noChangeAspect="1"/>
          </p:cNvPicPr>
          <p:nvPr/>
        </p:nvPicPr>
        <p:blipFill>
          <a:blip r:embed="rId2"/>
          <a:srcRect l="9167" t="48889" r="8333" b="23333"/>
          <a:stretch>
            <a:fillRect/>
          </a:stretch>
        </p:blipFill>
        <p:spPr>
          <a:xfrm>
            <a:off x="762000" y="2133600"/>
            <a:ext cx="7543800" cy="19050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609600" y="4114800"/>
            <a:ext cx="7772400" cy="2308324"/>
          </a:xfrm>
          <a:prstGeom prst="rect">
            <a:avLst/>
          </a:prstGeom>
          <a:noFill/>
        </p:spPr>
        <p:txBody>
          <a:bodyPr wrap="square" rtlCol="0">
            <a:spAutoFit/>
          </a:bodyPr>
          <a:lstStyle/>
          <a:p>
            <a:pPr algn="just"/>
            <a:r>
              <a:rPr lang="en-US" dirty="0" smtClean="0"/>
              <a:t>In this diagram at first the media will be checked continuously. And if the media is not idle then obviously there will be no question of transmission of data. But when the media will be checked that it is found idle then it will wait for Inter Frame Space or IFS. Then after waiting for IFS there is a binary exponential i.e., Contention Window, which means there will be number of slots are present. After that it will send a frame and then it will timeout and the X – axis we have brought at that time so this is the respective logic or sequence in which the CSMA/CA works.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304800"/>
            <a:ext cx="7772400" cy="707886"/>
          </a:xfrm>
          <a:prstGeom prst="rect">
            <a:avLst/>
          </a:prstGeom>
          <a:noFill/>
        </p:spPr>
        <p:txBody>
          <a:bodyPr wrap="square" rtlCol="0">
            <a:spAutoFit/>
          </a:bodyPr>
          <a:lstStyle/>
          <a:p>
            <a:r>
              <a:rPr lang="en-US" sz="4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Algorithm</a:t>
            </a:r>
            <a:endParaRPr lang="en-US" sz="4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6" name="TextBox 5"/>
          <p:cNvSpPr txBox="1"/>
          <p:nvPr/>
        </p:nvSpPr>
        <p:spPr>
          <a:xfrm>
            <a:off x="228600" y="1524000"/>
            <a:ext cx="8610600" cy="4524315"/>
          </a:xfrm>
          <a:prstGeom prst="rect">
            <a:avLst/>
          </a:prstGeom>
          <a:noFill/>
        </p:spPr>
        <p:txBody>
          <a:bodyPr wrap="square" rtlCol="0">
            <a:spAutoFit/>
          </a:bodyPr>
          <a:lstStyle/>
          <a:p>
            <a:r>
              <a:rPr lang="en-US" dirty="0" smtClean="0"/>
              <a:t>The algorithm of CSMA/CA is:</a:t>
            </a:r>
          </a:p>
          <a:p>
            <a:endParaRPr lang="en-US" dirty="0" smtClean="0"/>
          </a:p>
          <a:p>
            <a:pPr>
              <a:buClr>
                <a:schemeClr val="accent2">
                  <a:lumMod val="60000"/>
                  <a:lumOff val="40000"/>
                </a:schemeClr>
              </a:buClr>
              <a:buFont typeface="Wingdings" pitchFamily="2" charset="2"/>
              <a:buChar char="v"/>
            </a:pPr>
            <a:r>
              <a:rPr lang="en-US" dirty="0"/>
              <a:t> </a:t>
            </a:r>
            <a:r>
              <a:rPr lang="en-US" dirty="0" smtClean="0"/>
              <a:t> When a frame is ready, the transmitting station checks whether the channel is idle or busy.</a:t>
            </a:r>
          </a:p>
          <a:p>
            <a:pPr>
              <a:buClr>
                <a:schemeClr val="accent2">
                  <a:lumMod val="60000"/>
                  <a:lumOff val="40000"/>
                </a:schemeClr>
              </a:buClr>
              <a:buFont typeface="Wingdings" pitchFamily="2" charset="2"/>
              <a:buChar char="v"/>
            </a:pPr>
            <a:endParaRPr lang="en-US" dirty="0" smtClean="0"/>
          </a:p>
          <a:p>
            <a:pPr>
              <a:buClr>
                <a:schemeClr val="accent2">
                  <a:lumMod val="60000"/>
                  <a:lumOff val="40000"/>
                </a:schemeClr>
              </a:buClr>
              <a:buFont typeface="Wingdings" pitchFamily="2" charset="2"/>
              <a:buChar char="v"/>
            </a:pPr>
            <a:r>
              <a:rPr lang="en-US" dirty="0"/>
              <a:t> </a:t>
            </a:r>
            <a:r>
              <a:rPr lang="en-US" dirty="0" smtClean="0"/>
              <a:t> If the channel is busy, the station waits until the channel becomes idle.</a:t>
            </a:r>
          </a:p>
          <a:p>
            <a:pPr>
              <a:buClr>
                <a:schemeClr val="accent2">
                  <a:lumMod val="60000"/>
                  <a:lumOff val="40000"/>
                </a:schemeClr>
              </a:buClr>
              <a:buFont typeface="Wingdings" pitchFamily="2" charset="2"/>
              <a:buChar char="v"/>
            </a:pPr>
            <a:endParaRPr lang="en-US" dirty="0" smtClean="0"/>
          </a:p>
          <a:p>
            <a:pPr>
              <a:buClr>
                <a:schemeClr val="accent2">
                  <a:lumMod val="60000"/>
                  <a:lumOff val="40000"/>
                </a:schemeClr>
              </a:buClr>
              <a:buFont typeface="Wingdings" pitchFamily="2" charset="2"/>
              <a:buChar char="v"/>
            </a:pPr>
            <a:r>
              <a:rPr lang="en-US" dirty="0"/>
              <a:t> </a:t>
            </a:r>
            <a:r>
              <a:rPr lang="en-US" dirty="0" smtClean="0"/>
              <a:t> If the channel is idle, the station waits for an Inter-frame gap (IFG) amount of time and then sends the frame.</a:t>
            </a:r>
          </a:p>
          <a:p>
            <a:pPr>
              <a:buClr>
                <a:schemeClr val="accent2">
                  <a:lumMod val="60000"/>
                  <a:lumOff val="40000"/>
                </a:schemeClr>
              </a:buClr>
              <a:buFont typeface="Wingdings" pitchFamily="2" charset="2"/>
              <a:buChar char="v"/>
            </a:pPr>
            <a:endParaRPr lang="en-US" dirty="0"/>
          </a:p>
          <a:p>
            <a:pPr>
              <a:buClr>
                <a:schemeClr val="accent2">
                  <a:lumMod val="60000"/>
                  <a:lumOff val="40000"/>
                </a:schemeClr>
              </a:buClr>
              <a:buFont typeface="Wingdings" pitchFamily="2" charset="2"/>
              <a:buChar char="v"/>
            </a:pPr>
            <a:r>
              <a:rPr lang="en-US" dirty="0" smtClean="0"/>
              <a:t>  After sending the frame, it sets a timer.</a:t>
            </a:r>
          </a:p>
          <a:p>
            <a:pPr>
              <a:buClr>
                <a:schemeClr val="accent2">
                  <a:lumMod val="60000"/>
                  <a:lumOff val="40000"/>
                </a:schemeClr>
              </a:buClr>
              <a:buFont typeface="Wingdings" pitchFamily="2" charset="2"/>
              <a:buChar char="v"/>
            </a:pPr>
            <a:endParaRPr lang="en-US" dirty="0"/>
          </a:p>
          <a:p>
            <a:pPr>
              <a:buClr>
                <a:schemeClr val="accent2">
                  <a:lumMod val="60000"/>
                  <a:lumOff val="40000"/>
                </a:schemeClr>
              </a:buClr>
              <a:buFont typeface="Wingdings" pitchFamily="2" charset="2"/>
              <a:buChar char="v"/>
            </a:pPr>
            <a:r>
              <a:rPr lang="en-US" dirty="0" smtClean="0"/>
              <a:t>  The station then waits for acknowledgement from the receiver. If it receives the        acknowledgement before expiry of timer, it marks a successful transmission.</a:t>
            </a:r>
          </a:p>
          <a:p>
            <a:pPr>
              <a:buClr>
                <a:schemeClr val="accent2">
                  <a:lumMod val="60000"/>
                  <a:lumOff val="40000"/>
                </a:schemeClr>
              </a:buClr>
              <a:buFont typeface="Wingdings" pitchFamily="2" charset="2"/>
              <a:buChar char="v"/>
            </a:pPr>
            <a:endParaRPr lang="en-US" dirty="0"/>
          </a:p>
          <a:p>
            <a:pPr>
              <a:buClr>
                <a:schemeClr val="accent2">
                  <a:lumMod val="60000"/>
                  <a:lumOff val="40000"/>
                </a:schemeClr>
              </a:buClr>
              <a:buFont typeface="Wingdings" pitchFamily="2" charset="2"/>
              <a:buChar char="v"/>
            </a:pPr>
            <a:r>
              <a:rPr lang="en-US" dirty="0" smtClean="0"/>
              <a:t>  Otherwise, it waits for a back-off time period and restarts the algorithm.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733800" y="76200"/>
            <a:ext cx="1447800" cy="381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START</a:t>
            </a:r>
            <a:endParaRPr lang="en-US" sz="1400" dirty="0"/>
          </a:p>
        </p:txBody>
      </p:sp>
      <p:sp>
        <p:nvSpPr>
          <p:cNvPr id="5" name="Rectangle 4"/>
          <p:cNvSpPr/>
          <p:nvPr/>
        </p:nvSpPr>
        <p:spPr>
          <a:xfrm>
            <a:off x="3886200" y="6858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 = 0</a:t>
            </a:r>
            <a:endParaRPr lang="en-US" sz="1400" dirty="0"/>
          </a:p>
        </p:txBody>
      </p:sp>
      <p:sp>
        <p:nvSpPr>
          <p:cNvPr id="6" name="Flowchart: Decision 5"/>
          <p:cNvSpPr/>
          <p:nvPr/>
        </p:nvSpPr>
        <p:spPr>
          <a:xfrm>
            <a:off x="3200400" y="1371600"/>
            <a:ext cx="2590800" cy="6858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Idle Channel</a:t>
            </a:r>
            <a:endParaRPr lang="en-US" sz="1400" dirty="0"/>
          </a:p>
        </p:txBody>
      </p:sp>
      <p:sp>
        <p:nvSpPr>
          <p:cNvPr id="7" name="Rectangle 6"/>
          <p:cNvSpPr/>
          <p:nvPr/>
        </p:nvSpPr>
        <p:spPr>
          <a:xfrm>
            <a:off x="3276600" y="2286000"/>
            <a:ext cx="2514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Wait IFS time</a:t>
            </a:r>
            <a:endParaRPr lang="en-US" sz="1400" dirty="0"/>
          </a:p>
        </p:txBody>
      </p:sp>
      <p:sp>
        <p:nvSpPr>
          <p:cNvPr id="8" name="Flowchart: Decision 7"/>
          <p:cNvSpPr/>
          <p:nvPr/>
        </p:nvSpPr>
        <p:spPr>
          <a:xfrm>
            <a:off x="3276600" y="2895600"/>
            <a:ext cx="2590800" cy="5334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Still Idle ?</a:t>
            </a:r>
            <a:endParaRPr lang="en-US" sz="1400" dirty="0"/>
          </a:p>
        </p:txBody>
      </p:sp>
      <p:cxnSp>
        <p:nvCxnSpPr>
          <p:cNvPr id="17" name="Straight Arrow Connector 16"/>
          <p:cNvCxnSpPr>
            <a:stCxn id="4" idx="4"/>
            <a:endCxn id="5" idx="0"/>
          </p:cNvCxnSpPr>
          <p:nvPr/>
        </p:nvCxnSpPr>
        <p:spPr>
          <a:xfrm rot="16200000" flipH="1">
            <a:off x="4362450" y="5524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2"/>
            <a:endCxn id="6" idx="0"/>
          </p:cNvCxnSpPr>
          <p:nvPr/>
        </p:nvCxnSpPr>
        <p:spPr>
          <a:xfrm rot="5400000">
            <a:off x="4305300" y="11811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2"/>
            <a:endCxn id="7" idx="0"/>
          </p:cNvCxnSpPr>
          <p:nvPr/>
        </p:nvCxnSpPr>
        <p:spPr>
          <a:xfrm rot="16200000" flipH="1">
            <a:off x="4400550" y="2152650"/>
            <a:ext cx="228600" cy="3810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2"/>
            <a:endCxn id="8" idx="0"/>
          </p:cNvCxnSpPr>
          <p:nvPr/>
        </p:nvCxnSpPr>
        <p:spPr>
          <a:xfrm rot="16200000" flipH="1">
            <a:off x="4400550" y="2724150"/>
            <a:ext cx="304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124200" y="3810000"/>
            <a:ext cx="2895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Choose a random number R between 0 and 2</a:t>
            </a:r>
            <a:r>
              <a:rPr lang="en-US" sz="1400" baseline="30000" dirty="0" smtClean="0"/>
              <a:t>n</a:t>
            </a:r>
            <a:r>
              <a:rPr lang="en-US" sz="1400" dirty="0" smtClean="0"/>
              <a:t> -1</a:t>
            </a:r>
            <a:endParaRPr lang="en-US" sz="1400" dirty="0"/>
          </a:p>
        </p:txBody>
      </p:sp>
      <p:sp>
        <p:nvSpPr>
          <p:cNvPr id="31" name="Rectangle 30"/>
          <p:cNvSpPr/>
          <p:nvPr/>
        </p:nvSpPr>
        <p:spPr>
          <a:xfrm>
            <a:off x="3276600" y="4800600"/>
            <a:ext cx="2514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Wait  R  slots</a:t>
            </a:r>
            <a:endParaRPr lang="en-US" sz="1400" dirty="0"/>
          </a:p>
        </p:txBody>
      </p:sp>
      <p:sp>
        <p:nvSpPr>
          <p:cNvPr id="32" name="Rectangle 31"/>
          <p:cNvSpPr/>
          <p:nvPr/>
        </p:nvSpPr>
        <p:spPr>
          <a:xfrm>
            <a:off x="6248400" y="4800600"/>
            <a:ext cx="2514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Send Frame</a:t>
            </a:r>
            <a:endParaRPr lang="en-US" sz="1400" dirty="0"/>
          </a:p>
        </p:txBody>
      </p:sp>
      <p:sp>
        <p:nvSpPr>
          <p:cNvPr id="33" name="Rectangle 32"/>
          <p:cNvSpPr/>
          <p:nvPr/>
        </p:nvSpPr>
        <p:spPr>
          <a:xfrm>
            <a:off x="6248400" y="5486400"/>
            <a:ext cx="2514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Wait time-out</a:t>
            </a:r>
            <a:endParaRPr lang="en-US" sz="1400" dirty="0"/>
          </a:p>
        </p:txBody>
      </p:sp>
      <p:sp>
        <p:nvSpPr>
          <p:cNvPr id="34" name="Flowchart: Decision 33"/>
          <p:cNvSpPr/>
          <p:nvPr/>
        </p:nvSpPr>
        <p:spPr>
          <a:xfrm>
            <a:off x="3276600" y="5334000"/>
            <a:ext cx="2590800" cy="6858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Ack. Received?</a:t>
            </a:r>
            <a:endParaRPr lang="en-US" sz="1400" dirty="0"/>
          </a:p>
        </p:txBody>
      </p:sp>
      <p:sp>
        <p:nvSpPr>
          <p:cNvPr id="35" name="Oval 34"/>
          <p:cNvSpPr/>
          <p:nvPr/>
        </p:nvSpPr>
        <p:spPr>
          <a:xfrm>
            <a:off x="3581400" y="6324600"/>
            <a:ext cx="1905000" cy="381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Success</a:t>
            </a:r>
            <a:endParaRPr lang="en-US" sz="1400" dirty="0"/>
          </a:p>
        </p:txBody>
      </p:sp>
      <p:cxnSp>
        <p:nvCxnSpPr>
          <p:cNvPr id="37" name="Straight Arrow Connector 36"/>
          <p:cNvCxnSpPr>
            <a:stCxn id="8" idx="2"/>
            <a:endCxn id="30" idx="0"/>
          </p:cNvCxnSpPr>
          <p:nvPr/>
        </p:nvCxnSpPr>
        <p:spPr>
          <a:xfrm rot="5400000">
            <a:off x="4381500" y="3619500"/>
            <a:ext cx="381000" cy="158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0" idx="2"/>
            <a:endCxn id="31" idx="0"/>
          </p:cNvCxnSpPr>
          <p:nvPr/>
        </p:nvCxnSpPr>
        <p:spPr>
          <a:xfrm rot="5400000">
            <a:off x="4324350" y="4552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1" idx="3"/>
            <a:endCxn id="32" idx="1"/>
          </p:cNvCxnSpPr>
          <p:nvPr/>
        </p:nvCxnSpPr>
        <p:spPr>
          <a:xfrm>
            <a:off x="5791200" y="4953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2" idx="2"/>
            <a:endCxn id="33" idx="0"/>
          </p:cNvCxnSpPr>
          <p:nvPr/>
        </p:nvCxnSpPr>
        <p:spPr>
          <a:xfrm rot="5400000">
            <a:off x="7315200" y="5295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3" idx="1"/>
            <a:endCxn id="34" idx="3"/>
          </p:cNvCxnSpPr>
          <p:nvPr/>
        </p:nvCxnSpPr>
        <p:spPr>
          <a:xfrm rot="10800000" flipV="1">
            <a:off x="5867400" y="563880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4" idx="2"/>
            <a:endCxn id="35" idx="0"/>
          </p:cNvCxnSpPr>
          <p:nvPr/>
        </p:nvCxnSpPr>
        <p:spPr>
          <a:xfrm rot="5400000">
            <a:off x="4400550" y="6153150"/>
            <a:ext cx="304800" cy="3810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228600" y="6324600"/>
            <a:ext cx="1371600" cy="381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Abort</a:t>
            </a:r>
          </a:p>
        </p:txBody>
      </p:sp>
      <p:sp>
        <p:nvSpPr>
          <p:cNvPr id="51" name="Rectangle 50"/>
          <p:cNvSpPr/>
          <p:nvPr/>
        </p:nvSpPr>
        <p:spPr>
          <a:xfrm>
            <a:off x="1905000" y="5486400"/>
            <a:ext cx="990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n = n+1</a:t>
            </a:r>
            <a:endParaRPr lang="en-US" sz="1200" dirty="0"/>
          </a:p>
        </p:txBody>
      </p:sp>
      <p:sp>
        <p:nvSpPr>
          <p:cNvPr id="52" name="Flowchart: Decision 51"/>
          <p:cNvSpPr/>
          <p:nvPr/>
        </p:nvSpPr>
        <p:spPr>
          <a:xfrm>
            <a:off x="304800" y="5562600"/>
            <a:ext cx="1295400" cy="3810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n&gt; 15</a:t>
            </a:r>
            <a:endParaRPr lang="en-US" sz="1200" dirty="0"/>
          </a:p>
        </p:txBody>
      </p:sp>
      <p:cxnSp>
        <p:nvCxnSpPr>
          <p:cNvPr id="58" name="Straight Arrow Connector 57"/>
          <p:cNvCxnSpPr>
            <a:stCxn id="34" idx="1"/>
            <a:endCxn id="51" idx="3"/>
          </p:cNvCxnSpPr>
          <p:nvPr/>
        </p:nvCxnSpPr>
        <p:spPr>
          <a:xfrm rot="10800000">
            <a:off x="2895600" y="5676900"/>
            <a:ext cx="381000"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stCxn id="51" idx="1"/>
            <a:endCxn id="52" idx="3"/>
          </p:cNvCxnSpPr>
          <p:nvPr/>
        </p:nvCxnSpPr>
        <p:spPr>
          <a:xfrm rot="10800000" flipV="1">
            <a:off x="1600200" y="5676900"/>
            <a:ext cx="304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2" idx="2"/>
            <a:endCxn id="49" idx="0"/>
          </p:cNvCxnSpPr>
          <p:nvPr/>
        </p:nvCxnSpPr>
        <p:spPr>
          <a:xfrm rot="5400000">
            <a:off x="742950" y="6115050"/>
            <a:ext cx="381000" cy="3810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6" name="Shape 65"/>
          <p:cNvCxnSpPr>
            <a:stCxn id="52" idx="0"/>
            <a:endCxn id="6" idx="1"/>
          </p:cNvCxnSpPr>
          <p:nvPr/>
        </p:nvCxnSpPr>
        <p:spPr>
          <a:xfrm rot="5400000" flipH="1" flipV="1">
            <a:off x="152400" y="2514600"/>
            <a:ext cx="3848100" cy="2247900"/>
          </a:xfrm>
          <a:prstGeom prst="bentConnector2">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9" name="Elbow Connector 78"/>
          <p:cNvCxnSpPr>
            <a:stCxn id="6" idx="3"/>
          </p:cNvCxnSpPr>
          <p:nvPr/>
        </p:nvCxnSpPr>
        <p:spPr>
          <a:xfrm flipH="1" flipV="1">
            <a:off x="4572000" y="1219200"/>
            <a:ext cx="1219200" cy="495300"/>
          </a:xfrm>
          <a:prstGeom prst="bentConnector3">
            <a:avLst>
              <a:gd name="adj1" fmla="val -18750"/>
            </a:avLst>
          </a:prstGeom>
          <a:ln>
            <a:tailEnd type="arrow"/>
          </a:ln>
        </p:spPr>
        <p:style>
          <a:lnRef idx="1">
            <a:schemeClr val="accent2"/>
          </a:lnRef>
          <a:fillRef idx="0">
            <a:schemeClr val="accent2"/>
          </a:fillRef>
          <a:effectRef idx="0">
            <a:schemeClr val="accent2"/>
          </a:effectRef>
          <a:fontRef idx="minor">
            <a:schemeClr val="tx1"/>
          </a:fontRef>
        </p:style>
      </p:cxnSp>
      <p:grpSp>
        <p:nvGrpSpPr>
          <p:cNvPr id="102" name="Group 101"/>
          <p:cNvGrpSpPr/>
          <p:nvPr/>
        </p:nvGrpSpPr>
        <p:grpSpPr>
          <a:xfrm>
            <a:off x="5867400" y="1067595"/>
            <a:ext cx="1067593" cy="2094705"/>
            <a:chOff x="5867400" y="1067595"/>
            <a:chExt cx="1067593" cy="2094705"/>
          </a:xfrm>
        </p:grpSpPr>
        <p:cxnSp>
          <p:nvCxnSpPr>
            <p:cNvPr id="93" name="Straight Connector 92"/>
            <p:cNvCxnSpPr>
              <a:stCxn id="8" idx="3"/>
            </p:cNvCxnSpPr>
            <p:nvPr/>
          </p:nvCxnSpPr>
          <p:spPr>
            <a:xfrm flipV="1">
              <a:off x="5867400" y="3124200"/>
              <a:ext cx="1066800" cy="38100"/>
            </a:xfrm>
            <a:prstGeom prst="line">
              <a:avLst/>
            </a:prstGeom>
          </p:spPr>
          <p:style>
            <a:lnRef idx="1">
              <a:schemeClr val="accent2"/>
            </a:lnRef>
            <a:fillRef idx="0">
              <a:schemeClr val="accent2"/>
            </a:fillRef>
            <a:effectRef idx="0">
              <a:schemeClr val="accent2"/>
            </a:effectRef>
            <a:fontRef idx="minor">
              <a:schemeClr val="tx1"/>
            </a:fontRef>
          </p:style>
        </p:cxnSp>
        <p:cxnSp>
          <p:nvCxnSpPr>
            <p:cNvPr id="96" name="Straight Connector 95"/>
            <p:cNvCxnSpPr/>
            <p:nvPr/>
          </p:nvCxnSpPr>
          <p:spPr>
            <a:xfrm rot="5400000" flipH="1" flipV="1">
              <a:off x="5905925" y="2095132"/>
              <a:ext cx="2056606" cy="1531"/>
            </a:xfrm>
            <a:prstGeom prst="line">
              <a:avLst/>
            </a:prstGeom>
          </p:spPr>
          <p:style>
            <a:lnRef idx="1">
              <a:schemeClr val="accent2"/>
            </a:lnRef>
            <a:fillRef idx="0">
              <a:schemeClr val="accent2"/>
            </a:fillRef>
            <a:effectRef idx="0">
              <a:schemeClr val="accent2"/>
            </a:effectRef>
            <a:fontRef idx="minor">
              <a:schemeClr val="tx1"/>
            </a:fontRef>
          </p:style>
        </p:cxnSp>
      </p:grpSp>
      <p:cxnSp>
        <p:nvCxnSpPr>
          <p:cNvPr id="98" name="Straight Arrow Connector 97"/>
          <p:cNvCxnSpPr/>
          <p:nvPr/>
        </p:nvCxnSpPr>
        <p:spPr>
          <a:xfrm rot="10800000">
            <a:off x="4572000" y="1066800"/>
            <a:ext cx="2362200"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03" name="TextBox 102"/>
          <p:cNvSpPr txBox="1"/>
          <p:nvPr/>
        </p:nvSpPr>
        <p:spPr>
          <a:xfrm>
            <a:off x="6019800" y="1371600"/>
            <a:ext cx="457200" cy="261610"/>
          </a:xfrm>
          <a:prstGeom prst="rect">
            <a:avLst/>
          </a:prstGeom>
          <a:noFill/>
        </p:spPr>
        <p:txBody>
          <a:bodyPr wrap="square" rtlCol="0">
            <a:spAutoFit/>
          </a:bodyPr>
          <a:lstStyle/>
          <a:p>
            <a:r>
              <a:rPr lang="en-US" sz="1100" dirty="0" smtClean="0"/>
              <a:t>NO</a:t>
            </a:r>
            <a:endParaRPr lang="en-US" dirty="0"/>
          </a:p>
        </p:txBody>
      </p:sp>
      <p:sp>
        <p:nvSpPr>
          <p:cNvPr id="108" name="TextBox 107"/>
          <p:cNvSpPr txBox="1"/>
          <p:nvPr/>
        </p:nvSpPr>
        <p:spPr>
          <a:xfrm>
            <a:off x="5943600" y="2895600"/>
            <a:ext cx="457200" cy="261610"/>
          </a:xfrm>
          <a:prstGeom prst="rect">
            <a:avLst/>
          </a:prstGeom>
          <a:noFill/>
        </p:spPr>
        <p:txBody>
          <a:bodyPr wrap="square" rtlCol="0">
            <a:spAutoFit/>
          </a:bodyPr>
          <a:lstStyle/>
          <a:p>
            <a:r>
              <a:rPr lang="en-US" sz="1100" dirty="0" smtClean="0"/>
              <a:t>NO</a:t>
            </a:r>
            <a:endParaRPr lang="en-US" dirty="0"/>
          </a:p>
        </p:txBody>
      </p:sp>
      <p:sp>
        <p:nvSpPr>
          <p:cNvPr id="109" name="TextBox 108"/>
          <p:cNvSpPr txBox="1"/>
          <p:nvPr/>
        </p:nvSpPr>
        <p:spPr>
          <a:xfrm>
            <a:off x="2895600" y="5334000"/>
            <a:ext cx="457200" cy="261610"/>
          </a:xfrm>
          <a:prstGeom prst="rect">
            <a:avLst/>
          </a:prstGeom>
          <a:noFill/>
        </p:spPr>
        <p:txBody>
          <a:bodyPr wrap="square" rtlCol="0">
            <a:spAutoFit/>
          </a:bodyPr>
          <a:lstStyle/>
          <a:p>
            <a:r>
              <a:rPr lang="en-US" sz="1100" dirty="0" smtClean="0"/>
              <a:t>NO</a:t>
            </a:r>
            <a:endParaRPr lang="en-US" dirty="0"/>
          </a:p>
        </p:txBody>
      </p:sp>
      <p:sp>
        <p:nvSpPr>
          <p:cNvPr id="110" name="TextBox 109"/>
          <p:cNvSpPr txBox="1"/>
          <p:nvPr/>
        </p:nvSpPr>
        <p:spPr>
          <a:xfrm>
            <a:off x="609600" y="5224790"/>
            <a:ext cx="457200" cy="261610"/>
          </a:xfrm>
          <a:prstGeom prst="rect">
            <a:avLst/>
          </a:prstGeom>
          <a:noFill/>
        </p:spPr>
        <p:txBody>
          <a:bodyPr wrap="square" rtlCol="0">
            <a:spAutoFit/>
          </a:bodyPr>
          <a:lstStyle/>
          <a:p>
            <a:r>
              <a:rPr lang="en-US" sz="1100" dirty="0" smtClean="0"/>
              <a:t>NO</a:t>
            </a:r>
            <a:endParaRPr lang="en-US" dirty="0"/>
          </a:p>
        </p:txBody>
      </p:sp>
      <p:sp>
        <p:nvSpPr>
          <p:cNvPr id="112" name="TextBox 111"/>
          <p:cNvSpPr txBox="1"/>
          <p:nvPr/>
        </p:nvSpPr>
        <p:spPr>
          <a:xfrm>
            <a:off x="914400" y="6019800"/>
            <a:ext cx="609600" cy="261610"/>
          </a:xfrm>
          <a:prstGeom prst="rect">
            <a:avLst/>
          </a:prstGeom>
          <a:noFill/>
        </p:spPr>
        <p:txBody>
          <a:bodyPr wrap="square" rtlCol="0">
            <a:spAutoFit/>
          </a:bodyPr>
          <a:lstStyle/>
          <a:p>
            <a:r>
              <a:rPr lang="en-US" sz="1100" dirty="0" smtClean="0"/>
              <a:t>YES</a:t>
            </a:r>
            <a:endParaRPr lang="en-US" dirty="0"/>
          </a:p>
        </p:txBody>
      </p:sp>
      <p:sp>
        <p:nvSpPr>
          <p:cNvPr id="113" name="TextBox 112"/>
          <p:cNvSpPr txBox="1"/>
          <p:nvPr/>
        </p:nvSpPr>
        <p:spPr>
          <a:xfrm>
            <a:off x="4572000" y="6062990"/>
            <a:ext cx="609600" cy="261610"/>
          </a:xfrm>
          <a:prstGeom prst="rect">
            <a:avLst/>
          </a:prstGeom>
          <a:noFill/>
        </p:spPr>
        <p:txBody>
          <a:bodyPr wrap="square" rtlCol="0">
            <a:spAutoFit/>
          </a:bodyPr>
          <a:lstStyle/>
          <a:p>
            <a:r>
              <a:rPr lang="en-US" sz="1100" dirty="0" smtClean="0"/>
              <a:t>YES</a:t>
            </a:r>
            <a:endParaRPr lang="en-US" dirty="0"/>
          </a:p>
        </p:txBody>
      </p:sp>
      <p:sp>
        <p:nvSpPr>
          <p:cNvPr id="114" name="TextBox 113"/>
          <p:cNvSpPr txBox="1"/>
          <p:nvPr/>
        </p:nvSpPr>
        <p:spPr>
          <a:xfrm>
            <a:off x="4572000" y="3472190"/>
            <a:ext cx="609600" cy="261610"/>
          </a:xfrm>
          <a:prstGeom prst="rect">
            <a:avLst/>
          </a:prstGeom>
          <a:noFill/>
        </p:spPr>
        <p:txBody>
          <a:bodyPr wrap="square" rtlCol="0">
            <a:spAutoFit/>
          </a:bodyPr>
          <a:lstStyle/>
          <a:p>
            <a:r>
              <a:rPr lang="en-US" sz="1100" dirty="0" smtClean="0"/>
              <a:t>YES</a:t>
            </a:r>
            <a:endParaRPr lang="en-US" dirty="0"/>
          </a:p>
        </p:txBody>
      </p:sp>
      <p:sp>
        <p:nvSpPr>
          <p:cNvPr id="115" name="TextBox 114"/>
          <p:cNvSpPr txBox="1"/>
          <p:nvPr/>
        </p:nvSpPr>
        <p:spPr>
          <a:xfrm>
            <a:off x="4495800" y="2024390"/>
            <a:ext cx="609600" cy="261610"/>
          </a:xfrm>
          <a:prstGeom prst="rect">
            <a:avLst/>
          </a:prstGeom>
          <a:noFill/>
        </p:spPr>
        <p:txBody>
          <a:bodyPr wrap="square" rtlCol="0">
            <a:spAutoFit/>
          </a:bodyPr>
          <a:lstStyle/>
          <a:p>
            <a:r>
              <a:rPr lang="en-US" sz="1100" dirty="0" smtClean="0"/>
              <a:t>YES</a:t>
            </a:r>
            <a:endParaRPr lang="en-US" dirty="0"/>
          </a:p>
        </p:txBody>
      </p:sp>
      <p:sp>
        <p:nvSpPr>
          <p:cNvPr id="116" name="Rectangle 115"/>
          <p:cNvSpPr/>
          <p:nvPr/>
        </p:nvSpPr>
        <p:spPr>
          <a:xfrm>
            <a:off x="247577" y="68759"/>
            <a:ext cx="3257623" cy="769441"/>
          </a:xfrm>
          <a:prstGeom prst="rect">
            <a:avLst/>
          </a:prstGeom>
          <a:noFill/>
        </p:spPr>
        <p:txBody>
          <a:bodyPr wrap="none" lIns="91440" tIns="45720" rIns="91440" bIns="45720">
            <a:spAutoFit/>
          </a:bodyPr>
          <a:lstStyle/>
          <a:p>
            <a:pPr algn="ctr"/>
            <a:r>
              <a:rPr lang="en-US" sz="4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Flow Chart </a:t>
            </a:r>
            <a:endParaRPr lang="en-US" sz="4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117" name="TextBox 116"/>
          <p:cNvSpPr txBox="1"/>
          <p:nvPr/>
        </p:nvSpPr>
        <p:spPr>
          <a:xfrm>
            <a:off x="990600" y="3886200"/>
            <a:ext cx="1905000" cy="523220"/>
          </a:xfrm>
          <a:prstGeom prst="rect">
            <a:avLst/>
          </a:prstGeom>
          <a:noFill/>
        </p:spPr>
        <p:txBody>
          <a:bodyPr wrap="square" rtlCol="0">
            <a:spAutoFit/>
          </a:bodyPr>
          <a:lstStyle/>
          <a:p>
            <a:pPr algn="r"/>
            <a:r>
              <a:rPr lang="en-US" sz="1400" dirty="0" smtClean="0"/>
              <a:t>Contention Window Of Size 2</a:t>
            </a:r>
            <a:r>
              <a:rPr lang="en-US" sz="1400" baseline="30000" dirty="0" smtClean="0"/>
              <a:t>n</a:t>
            </a:r>
            <a:r>
              <a:rPr lang="en-US" sz="1400" dirty="0" smtClean="0"/>
              <a:t> -1</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133600"/>
            <a:ext cx="8382000" cy="3970318"/>
          </a:xfrm>
          <a:prstGeom prst="rect">
            <a:avLst/>
          </a:prstGeom>
          <a:noFill/>
        </p:spPr>
        <p:txBody>
          <a:bodyPr wrap="square" rtlCol="0">
            <a:spAutoFit/>
          </a:bodyPr>
          <a:lstStyle/>
          <a:p>
            <a:r>
              <a:rPr lang="en-US" dirty="0" smtClean="0"/>
              <a:t>First we are starting with the START command.</a:t>
            </a:r>
            <a:br>
              <a:rPr lang="en-US" dirty="0" smtClean="0"/>
            </a:br>
            <a:endParaRPr lang="en-US" dirty="0" smtClean="0"/>
          </a:p>
          <a:p>
            <a:r>
              <a:rPr lang="en-US" dirty="0" smtClean="0"/>
              <a:t>And then the value of N = 0.</a:t>
            </a:r>
            <a:br>
              <a:rPr lang="en-US" dirty="0" smtClean="0"/>
            </a:br>
            <a:endParaRPr lang="en-US" dirty="0" smtClean="0"/>
          </a:p>
          <a:p>
            <a:r>
              <a:rPr lang="en-US" dirty="0" smtClean="0"/>
              <a:t>Then we are channel is idle or not. Then it will go on continuously checking. Now if the channel is idle it wait for the IFS time. Then it will check if its still idle or not. If its not idle then again it will go for continuous checking and if still idle it will go to the contention window of size 2</a:t>
            </a:r>
            <a:r>
              <a:rPr lang="en-US" baseline="30000" dirty="0" smtClean="0"/>
              <a:t>n</a:t>
            </a:r>
            <a:r>
              <a:rPr lang="en-US" dirty="0" smtClean="0"/>
              <a:t> -1. Then it will wait for R slots. And after that it will send frames and timeout will be there after that.</a:t>
            </a:r>
          </a:p>
          <a:p>
            <a:endParaRPr lang="en-US" dirty="0" smtClean="0"/>
          </a:p>
          <a:p>
            <a:r>
              <a:rPr lang="en-US" dirty="0" smtClean="0"/>
              <a:t>Then it will again check for acknowledgement. If the acknowledgement is received then the process is successful . If the acknowledgement is not received then the value of n will increase by 1 and when the value of n is greater than 15 then the process will abort or go for continuous checking again.</a:t>
            </a:r>
            <a:endParaRPr lang="en-US" dirty="0"/>
          </a:p>
        </p:txBody>
      </p:sp>
      <p:sp>
        <p:nvSpPr>
          <p:cNvPr id="5" name="Rectangle 4"/>
          <p:cNvSpPr/>
          <p:nvPr/>
        </p:nvSpPr>
        <p:spPr>
          <a:xfrm>
            <a:off x="502919" y="685800"/>
            <a:ext cx="7879081" cy="923330"/>
          </a:xfrm>
          <a:prstGeom prst="rect">
            <a:avLst/>
          </a:prstGeom>
          <a:noFill/>
        </p:spPr>
        <p:txBody>
          <a:bodyPr wrap="none" lIns="91440" tIns="45720" rIns="91440" bIns="45720">
            <a:spAutoFit/>
          </a:bodyPr>
          <a:lstStyle/>
          <a:p>
            <a:pPr algn="ctr"/>
            <a:r>
              <a:rPr lang="en-US" sz="5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Flow Chart Explanation</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04800"/>
            <a:ext cx="8991600" cy="584775"/>
          </a:xfrm>
          <a:prstGeom prst="rect">
            <a:avLst/>
          </a:prstGeom>
          <a:noFill/>
        </p:spPr>
        <p:txBody>
          <a:bodyPr wrap="square" lIns="91440" tIns="45720" rIns="91440" bIns="45720">
            <a:spAutoFit/>
          </a:bodyPr>
          <a:lstStyle/>
          <a:p>
            <a:pPr algn="ctr"/>
            <a:r>
              <a:rPr lang="en-US" sz="32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Advantages And Disadvantages Of CSMA/CA</a:t>
            </a:r>
            <a:endParaRPr lang="en-US" sz="32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5" name="TextBox 4"/>
          <p:cNvSpPr txBox="1"/>
          <p:nvPr/>
        </p:nvSpPr>
        <p:spPr>
          <a:xfrm>
            <a:off x="304800" y="1219200"/>
            <a:ext cx="7315200" cy="2893100"/>
          </a:xfrm>
          <a:prstGeom prst="rect">
            <a:avLst/>
          </a:prstGeom>
          <a:noFill/>
        </p:spPr>
        <p:txBody>
          <a:bodyPr wrap="square" rtlCol="0">
            <a:spAutoFit/>
          </a:bodyPr>
          <a:lstStyle/>
          <a:p>
            <a:r>
              <a:rPr lang="en-US" sz="2000" b="1" u="sng" dirty="0" smtClean="0"/>
              <a:t>Advantages</a:t>
            </a:r>
          </a:p>
          <a:p>
            <a:endParaRPr lang="en-US" dirty="0" smtClean="0"/>
          </a:p>
          <a:p>
            <a:pPr>
              <a:buFont typeface="Wingdings" pitchFamily="2" charset="2"/>
              <a:buChar char="Ø"/>
            </a:pPr>
            <a:r>
              <a:rPr lang="en-US" dirty="0" smtClean="0"/>
              <a:t> CMSA/CA prevents collision.</a:t>
            </a:r>
          </a:p>
          <a:p>
            <a:endParaRPr lang="en-US" dirty="0" smtClean="0"/>
          </a:p>
          <a:p>
            <a:pPr>
              <a:buFont typeface="Wingdings" pitchFamily="2" charset="2"/>
              <a:buChar char="Ø"/>
            </a:pPr>
            <a:r>
              <a:rPr lang="en-US" dirty="0" smtClean="0"/>
              <a:t> Due to acknowledgements, data is not lost unnecessarily.</a:t>
            </a:r>
          </a:p>
          <a:p>
            <a:endParaRPr lang="en-US" dirty="0" smtClean="0"/>
          </a:p>
          <a:p>
            <a:pPr>
              <a:buFont typeface="Wingdings" pitchFamily="2" charset="2"/>
              <a:buChar char="Ø"/>
            </a:pPr>
            <a:r>
              <a:rPr lang="en-US" dirty="0" smtClean="0"/>
              <a:t> It avoids wasteful transmission.</a:t>
            </a:r>
          </a:p>
          <a:p>
            <a:endParaRPr lang="en-US" dirty="0" smtClean="0"/>
          </a:p>
          <a:p>
            <a:pPr>
              <a:buFont typeface="Wingdings" pitchFamily="2" charset="2"/>
              <a:buChar char="Ø"/>
            </a:pPr>
            <a:r>
              <a:rPr lang="en-US" dirty="0" smtClean="0"/>
              <a:t> It is very much suited for wireless transmissions.</a:t>
            </a:r>
          </a:p>
          <a:p>
            <a:endParaRPr lang="en-US" dirty="0"/>
          </a:p>
        </p:txBody>
      </p:sp>
      <p:sp>
        <p:nvSpPr>
          <p:cNvPr id="6" name="TextBox 5"/>
          <p:cNvSpPr txBox="1"/>
          <p:nvPr/>
        </p:nvSpPr>
        <p:spPr>
          <a:xfrm>
            <a:off x="304800" y="4206895"/>
            <a:ext cx="7315200" cy="1508105"/>
          </a:xfrm>
          <a:prstGeom prst="rect">
            <a:avLst/>
          </a:prstGeom>
          <a:noFill/>
        </p:spPr>
        <p:txBody>
          <a:bodyPr wrap="square" rtlCol="0">
            <a:spAutoFit/>
          </a:bodyPr>
          <a:lstStyle/>
          <a:p>
            <a:r>
              <a:rPr lang="en-US" sz="2000" b="1" u="sng" dirty="0" smtClean="0"/>
              <a:t>Disadvantages</a:t>
            </a:r>
          </a:p>
          <a:p>
            <a:endParaRPr lang="en-US" dirty="0" smtClean="0"/>
          </a:p>
          <a:p>
            <a:pPr>
              <a:buFont typeface="Wingdings" pitchFamily="2" charset="2"/>
              <a:buChar char="Ø"/>
            </a:pPr>
            <a:r>
              <a:rPr lang="en-US" dirty="0" smtClean="0"/>
              <a:t> </a:t>
            </a:r>
            <a:r>
              <a:rPr lang="en-US" dirty="0"/>
              <a:t>The algorithm calls for long waiting times.</a:t>
            </a:r>
            <a:endParaRPr lang="en-US" dirty="0" smtClean="0"/>
          </a:p>
          <a:p>
            <a:endParaRPr lang="en-US" dirty="0" smtClean="0"/>
          </a:p>
          <a:p>
            <a:pPr>
              <a:buFont typeface="Wingdings" pitchFamily="2" charset="2"/>
              <a:buChar char="Ø"/>
            </a:pPr>
            <a:r>
              <a:rPr lang="en-US" dirty="0" smtClean="0"/>
              <a:t> </a:t>
            </a:r>
            <a:r>
              <a:rPr lang="en-US" dirty="0"/>
              <a:t>It has high power consumption.</a:t>
            </a:r>
            <a:r>
              <a:rPr lang="en-US" dirty="0" smtClean="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8400" y="1371600"/>
            <a:ext cx="366016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TextBox 4"/>
          <p:cNvSpPr txBox="1"/>
          <p:nvPr/>
        </p:nvSpPr>
        <p:spPr>
          <a:xfrm>
            <a:off x="2667000" y="4419600"/>
            <a:ext cx="4724400" cy="1754326"/>
          </a:xfrm>
          <a:prstGeom prst="rect">
            <a:avLst/>
          </a:prstGeom>
          <a:noFill/>
        </p:spPr>
        <p:txBody>
          <a:bodyPr wrap="square" rtlCol="0">
            <a:spAutoFit/>
          </a:bodyPr>
          <a:lstStyle/>
          <a:p>
            <a:r>
              <a:rPr lang="en-US" dirty="0" smtClean="0"/>
              <a:t>Name – Arindam Roy</a:t>
            </a:r>
            <a:br>
              <a:rPr lang="en-US" dirty="0" smtClean="0"/>
            </a:br>
            <a:r>
              <a:rPr lang="en-US" dirty="0" smtClean="0"/>
              <a:t>Stream – CSE  </a:t>
            </a:r>
            <a:br>
              <a:rPr lang="en-US" dirty="0" smtClean="0"/>
            </a:br>
            <a:r>
              <a:rPr lang="en-US" dirty="0" smtClean="0"/>
              <a:t>Year – 3</a:t>
            </a:r>
            <a:r>
              <a:rPr lang="en-US" baseline="30000" dirty="0" smtClean="0"/>
              <a:t>rd </a:t>
            </a:r>
            <a:r>
              <a:rPr lang="en-US" dirty="0" smtClean="0"/>
              <a:t/>
            </a:r>
            <a:br>
              <a:rPr lang="en-US" dirty="0" smtClean="0"/>
            </a:br>
            <a:r>
              <a:rPr lang="en-US" dirty="0" smtClean="0"/>
              <a:t>Semester – </a:t>
            </a:r>
            <a:r>
              <a:rPr lang="en-US" dirty="0" smtClean="0"/>
              <a:t>6</a:t>
            </a:r>
            <a:r>
              <a:rPr lang="en-US" baseline="30000" dirty="0" smtClean="0"/>
              <a:t>th</a:t>
            </a:r>
            <a:endParaRPr lang="en-US" dirty="0" smtClean="0"/>
          </a:p>
          <a:p>
            <a:r>
              <a:rPr lang="en-US" dirty="0" smtClean="0"/>
              <a:t>Roll No. – 16800117057</a:t>
            </a:r>
            <a:br>
              <a:rPr lang="en-US" dirty="0" smtClean="0"/>
            </a:br>
            <a:r>
              <a:rPr lang="en-US" dirty="0" smtClean="0"/>
              <a:t>Subject – Computer Network Assignment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110</TotalTime>
  <Words>499</Words>
  <Application>Microsoft Office PowerPoint</Application>
  <PresentationFormat>On-screen Show (4:3)</PresentationFormat>
  <Paragraphs>78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Oriel</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Chayan Mukherjee</dc:creator>
  <cp:lastModifiedBy>Chayan Mukherjee</cp:lastModifiedBy>
  <cp:revision>16</cp:revision>
  <dcterms:created xsi:type="dcterms:W3CDTF">2020-04-27T18:48:41Z</dcterms:created>
  <dcterms:modified xsi:type="dcterms:W3CDTF">2020-04-30T12:05:09Z</dcterms:modified>
</cp:coreProperties>
</file>