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2"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09590DC1-C331-49F0-BF27-69A32D69B740}" type="datetimeFigureOut">
              <a:rPr lang="en-US" smtClean="0"/>
              <a:pPr/>
              <a:t>4/30/2020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7F47EA3-C50C-4FD0-9AF2-5A51ED2B3D5F}"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590DC1-C331-49F0-BF27-69A32D69B740}" type="datetimeFigureOut">
              <a:rPr lang="en-US" smtClean="0"/>
              <a:pPr/>
              <a:t>4/30/2020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F47EA3-C50C-4FD0-9AF2-5A51ED2B3D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590DC1-C331-49F0-BF27-69A32D69B740}" type="datetimeFigureOut">
              <a:rPr lang="en-US" smtClean="0"/>
              <a:pPr/>
              <a:t>4/30/2020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F47EA3-C50C-4FD0-9AF2-5A51ED2B3D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590DC1-C331-49F0-BF27-69A32D69B740}" type="datetimeFigureOut">
              <a:rPr lang="en-US" smtClean="0"/>
              <a:pPr/>
              <a:t>4/30/2020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F47EA3-C50C-4FD0-9AF2-5A51ED2B3D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09590DC1-C331-49F0-BF27-69A32D69B740}" type="datetimeFigureOut">
              <a:rPr lang="en-US" smtClean="0"/>
              <a:pPr/>
              <a:t>4/30/2020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7F47EA3-C50C-4FD0-9AF2-5A51ED2B3D5F}"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590DC1-C331-49F0-BF27-69A32D69B740}" type="datetimeFigureOut">
              <a:rPr lang="en-US" smtClean="0"/>
              <a:pPr/>
              <a:t>4/30/2020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D7F47EA3-C50C-4FD0-9AF2-5A51ED2B3D5F}"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590DC1-C331-49F0-BF27-69A32D69B740}" type="datetimeFigureOut">
              <a:rPr lang="en-US" smtClean="0"/>
              <a:pPr/>
              <a:t>4/30/2020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D7F47EA3-C50C-4FD0-9AF2-5A51ED2B3D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9590DC1-C331-49F0-BF27-69A32D69B740}" type="datetimeFigureOut">
              <a:rPr lang="en-US" smtClean="0"/>
              <a:pPr/>
              <a:t>4/30/2020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7F47EA3-C50C-4FD0-9AF2-5A51ED2B3D5F}"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9590DC1-C331-49F0-BF27-69A32D69B740}" type="datetimeFigureOut">
              <a:rPr lang="en-US" smtClean="0"/>
              <a:pPr/>
              <a:t>4/30/2020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7F47EA3-C50C-4FD0-9AF2-5A51ED2B3D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09590DC1-C331-49F0-BF27-69A32D69B740}" type="datetimeFigureOut">
              <a:rPr lang="en-US" smtClean="0"/>
              <a:pPr/>
              <a:t>4/30/2020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7F47EA3-C50C-4FD0-9AF2-5A51ED2B3D5F}"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09590DC1-C331-49F0-BF27-69A32D69B740}" type="datetimeFigureOut">
              <a:rPr lang="en-US" smtClean="0"/>
              <a:pPr/>
              <a:t>4/30/2020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7F47EA3-C50C-4FD0-9AF2-5A51ED2B3D5F}"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09590DC1-C331-49F0-BF27-69A32D69B740}" type="datetimeFigureOut">
              <a:rPr lang="en-US" smtClean="0"/>
              <a:pPr/>
              <a:t>4/30/2020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7F47EA3-C50C-4FD0-9AF2-5A51ED2B3D5F}"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8763000" cy="1754326"/>
          </a:xfrm>
          <a:prstGeom prst="rect">
            <a:avLst/>
          </a:prstGeom>
          <a:noFill/>
        </p:spPr>
        <p:txBody>
          <a:bodyPr wrap="squar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SLIDING WINDOW PROTOCOL</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1143000" y="4114800"/>
            <a:ext cx="5715000" cy="1754326"/>
          </a:xfrm>
          <a:prstGeom prst="rect">
            <a:avLst/>
          </a:prstGeom>
          <a:noFill/>
        </p:spPr>
        <p:txBody>
          <a:bodyPr wrap="square" rtlCol="0">
            <a:spAutoFit/>
          </a:bodyPr>
          <a:lstStyle/>
          <a:p>
            <a:r>
              <a:rPr lang="en-US" dirty="0" smtClean="0"/>
              <a:t>Name – </a:t>
            </a:r>
            <a:r>
              <a:rPr lang="en-US" dirty="0" smtClean="0"/>
              <a:t>Chayan Mukherjee</a:t>
            </a:r>
            <a:br>
              <a:rPr lang="en-US" dirty="0" smtClean="0"/>
            </a:br>
            <a:r>
              <a:rPr lang="en-US" dirty="0" smtClean="0"/>
              <a:t>Stream </a:t>
            </a:r>
            <a:r>
              <a:rPr lang="en-US" dirty="0" smtClean="0"/>
              <a:t>– CSE  </a:t>
            </a:r>
            <a:br>
              <a:rPr lang="en-US" dirty="0" smtClean="0"/>
            </a:br>
            <a:r>
              <a:rPr lang="en-US" dirty="0" smtClean="0"/>
              <a:t>Year – 3</a:t>
            </a:r>
            <a:r>
              <a:rPr lang="en-US" baseline="30000" dirty="0" smtClean="0"/>
              <a:t>rd </a:t>
            </a:r>
            <a:r>
              <a:rPr lang="en-US" dirty="0" smtClean="0"/>
              <a:t/>
            </a:r>
            <a:br>
              <a:rPr lang="en-US" dirty="0" smtClean="0"/>
            </a:br>
            <a:r>
              <a:rPr lang="en-US" dirty="0" smtClean="0"/>
              <a:t>Semester – 6th</a:t>
            </a:r>
          </a:p>
          <a:p>
            <a:r>
              <a:rPr lang="en-US" dirty="0" smtClean="0"/>
              <a:t>Roll No. – </a:t>
            </a:r>
            <a:r>
              <a:rPr lang="en-US" dirty="0" smtClean="0"/>
              <a:t>16800117050</a:t>
            </a:r>
            <a:r>
              <a:rPr lang="en-US" dirty="0" smtClean="0"/>
              <a:t/>
            </a:r>
            <a:br>
              <a:rPr lang="en-US" dirty="0" smtClean="0"/>
            </a:br>
            <a:r>
              <a:rPr lang="en-US" dirty="0" smtClean="0"/>
              <a:t>Subject – Computer Network Assignment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371600"/>
            <a:ext cx="8839200" cy="3970318"/>
          </a:xfrm>
          <a:prstGeom prst="rect">
            <a:avLst/>
          </a:prstGeom>
        </p:spPr>
        <p:txBody>
          <a:bodyPr wrap="square">
            <a:spAutoFit/>
          </a:bodyPr>
          <a:lstStyle/>
          <a:p>
            <a:r>
              <a:rPr lang="en-US" b="1" u="sng" dirty="0" smtClean="0">
                <a:solidFill>
                  <a:srgbClr val="FFC000"/>
                </a:solidFill>
              </a:rPr>
              <a:t>Merits</a:t>
            </a:r>
          </a:p>
          <a:p>
            <a:r>
              <a:rPr lang="en-US" dirty="0" smtClean="0"/>
              <a:t/>
            </a:r>
            <a:br>
              <a:rPr lang="en-US" dirty="0" smtClean="0"/>
            </a:br>
            <a:endParaRPr lang="en-US" dirty="0" smtClean="0"/>
          </a:p>
          <a:p>
            <a:r>
              <a:rPr lang="en-US" dirty="0" smtClean="0"/>
              <a:t>• Multiple packets can be transmit without waiting for acknowledgements.(not like stop &amp; wait) Piggybacking (using full-duplex lines)</a:t>
            </a:r>
          </a:p>
          <a:p>
            <a:r>
              <a:rPr lang="en-US" dirty="0" smtClean="0"/>
              <a:t/>
            </a:r>
            <a:br>
              <a:rPr lang="en-US" dirty="0" smtClean="0"/>
            </a:br>
            <a:endParaRPr lang="en-US" dirty="0" smtClean="0"/>
          </a:p>
          <a:p>
            <a:r>
              <a:rPr lang="en-US" b="1" u="sng" dirty="0" smtClean="0">
                <a:solidFill>
                  <a:srgbClr val="FFC000"/>
                </a:solidFill>
              </a:rPr>
              <a:t>Demerits</a:t>
            </a:r>
          </a:p>
          <a:p>
            <a:r>
              <a:rPr lang="en-US" dirty="0" smtClean="0"/>
              <a:t/>
            </a:r>
            <a:br>
              <a:rPr lang="en-US" dirty="0" smtClean="0"/>
            </a:br>
            <a:endParaRPr lang="en-US" dirty="0" smtClean="0"/>
          </a:p>
          <a:p>
            <a:r>
              <a:rPr lang="en-US" dirty="0" smtClean="0"/>
              <a:t>• No limit of the size or sequence numbers that can be required in this protocol.</a:t>
            </a:r>
          </a:p>
          <a:p>
            <a:r>
              <a:rPr lang="en-US" dirty="0" smtClean="0"/>
              <a:t/>
            </a:r>
            <a:br>
              <a:rPr lang="en-US" dirty="0" smtClean="0"/>
            </a:br>
            <a:endParaRPr lang="en-US" dirty="0" smtClean="0"/>
          </a:p>
          <a:p>
            <a:r>
              <a:rPr lang="en-US" dirty="0" smtClean="0"/>
              <a:t>• The bandwidth may be wasted in some special situations.</a:t>
            </a:r>
            <a:endParaRPr lang="en-US" dirty="0"/>
          </a:p>
        </p:txBody>
      </p:sp>
      <p:sp>
        <p:nvSpPr>
          <p:cNvPr id="3" name="TextBox 2"/>
          <p:cNvSpPr txBox="1"/>
          <p:nvPr/>
        </p:nvSpPr>
        <p:spPr>
          <a:xfrm>
            <a:off x="533400" y="304800"/>
            <a:ext cx="5867400" cy="584775"/>
          </a:xfrm>
          <a:prstGeom prst="rect">
            <a:avLst/>
          </a:prstGeom>
          <a:noFill/>
        </p:spPr>
        <p:txBody>
          <a:bodyPr wrap="square" rtlCol="0">
            <a:spAutoFit/>
          </a:bodyPr>
          <a:lstStyle/>
          <a:p>
            <a:r>
              <a:rPr lang="en-US" sz="3200" b="1" u="sng" dirty="0" smtClean="0"/>
              <a:t>MERITS AND DEMERITS:</a:t>
            </a:r>
            <a:endParaRPr lang="en-US" sz="3200" b="1" u="sng"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4114800"/>
            <a:ext cx="5715000" cy="1754326"/>
          </a:xfrm>
          <a:prstGeom prst="rect">
            <a:avLst/>
          </a:prstGeom>
          <a:noFill/>
        </p:spPr>
        <p:txBody>
          <a:bodyPr wrap="square" rtlCol="0">
            <a:spAutoFit/>
          </a:bodyPr>
          <a:lstStyle/>
          <a:p>
            <a:r>
              <a:rPr lang="en-US" dirty="0" smtClean="0"/>
              <a:t>Name – </a:t>
            </a:r>
            <a:r>
              <a:rPr lang="en-US" dirty="0" smtClean="0"/>
              <a:t>Chayan Mukherjee</a:t>
            </a:r>
            <a:br>
              <a:rPr lang="en-US" dirty="0" smtClean="0"/>
            </a:br>
            <a:r>
              <a:rPr lang="en-US" dirty="0" smtClean="0"/>
              <a:t>Stream </a:t>
            </a:r>
            <a:r>
              <a:rPr lang="en-US" dirty="0" smtClean="0"/>
              <a:t>– CSE  </a:t>
            </a:r>
            <a:br>
              <a:rPr lang="en-US" dirty="0" smtClean="0"/>
            </a:br>
            <a:r>
              <a:rPr lang="en-US" dirty="0" smtClean="0"/>
              <a:t>Year – 3</a:t>
            </a:r>
            <a:r>
              <a:rPr lang="en-US" baseline="30000" dirty="0" smtClean="0"/>
              <a:t>rd </a:t>
            </a:r>
            <a:r>
              <a:rPr lang="en-US" dirty="0" smtClean="0"/>
              <a:t/>
            </a:r>
            <a:br>
              <a:rPr lang="en-US" dirty="0" smtClean="0"/>
            </a:br>
            <a:r>
              <a:rPr lang="en-US" dirty="0" smtClean="0"/>
              <a:t>Semester – 6th</a:t>
            </a:r>
          </a:p>
          <a:p>
            <a:r>
              <a:rPr lang="en-US" dirty="0" smtClean="0"/>
              <a:t>Roll No. – </a:t>
            </a:r>
            <a:r>
              <a:rPr lang="en-US" dirty="0" smtClean="0"/>
              <a:t>16800117050</a:t>
            </a:r>
            <a:r>
              <a:rPr lang="en-US" dirty="0" smtClean="0"/>
              <a:t/>
            </a:r>
            <a:br>
              <a:rPr lang="en-US" dirty="0" smtClean="0"/>
            </a:br>
            <a:r>
              <a:rPr lang="en-US" dirty="0" smtClean="0"/>
              <a:t>Subject – Computer Network Assignment</a:t>
            </a:r>
            <a:endParaRPr lang="en-US" dirty="0"/>
          </a:p>
        </p:txBody>
      </p:sp>
      <p:sp>
        <p:nvSpPr>
          <p:cNvPr id="3" name="Rectangle 2"/>
          <p:cNvSpPr/>
          <p:nvPr/>
        </p:nvSpPr>
        <p:spPr>
          <a:xfrm>
            <a:off x="1752600" y="2209800"/>
            <a:ext cx="5410200" cy="923330"/>
          </a:xfrm>
          <a:prstGeom prst="rect">
            <a:avLst/>
          </a:prstGeom>
          <a:noFill/>
        </p:spPr>
        <p:txBody>
          <a:bodyPr wrap="squar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4495800" cy="1261884"/>
          </a:xfrm>
          <a:prstGeom prst="rect">
            <a:avLst/>
          </a:prstGeom>
          <a:noFill/>
        </p:spPr>
        <p:txBody>
          <a:bodyPr wrap="square" rtlCol="0">
            <a:spAutoFit/>
          </a:bodyPr>
          <a:lstStyle/>
          <a:p>
            <a:r>
              <a:rPr lang="en-US" sz="4000" b="1" u="sng" dirty="0" smtClean="0"/>
              <a:t>CONTENT</a:t>
            </a:r>
            <a:r>
              <a:rPr lang="en-US" sz="3600" b="1" u="sng" dirty="0" smtClean="0"/>
              <a:t>:</a:t>
            </a:r>
          </a:p>
          <a:p>
            <a:endParaRPr lang="en-US" sz="3600" b="1" u="sng" dirty="0"/>
          </a:p>
        </p:txBody>
      </p:sp>
      <p:sp>
        <p:nvSpPr>
          <p:cNvPr id="3" name="TextBox 2"/>
          <p:cNvSpPr txBox="1"/>
          <p:nvPr/>
        </p:nvSpPr>
        <p:spPr>
          <a:xfrm>
            <a:off x="685800" y="1600200"/>
            <a:ext cx="6477000" cy="3693319"/>
          </a:xfrm>
          <a:prstGeom prst="rect">
            <a:avLst/>
          </a:prstGeom>
          <a:noFill/>
        </p:spPr>
        <p:txBody>
          <a:bodyPr wrap="square" rtlCol="0">
            <a:spAutoFit/>
          </a:bodyPr>
          <a:lstStyle/>
          <a:p>
            <a:pPr>
              <a:buFont typeface="Wingdings" pitchFamily="2" charset="2"/>
              <a:buChar char="Ø"/>
            </a:pPr>
            <a:r>
              <a:rPr lang="en-US" dirty="0" smtClean="0"/>
              <a:t>  Communication</a:t>
            </a:r>
          </a:p>
          <a:p>
            <a:pPr>
              <a:buFont typeface="Wingdings" pitchFamily="2" charset="2"/>
              <a:buChar char="Ø"/>
            </a:pPr>
            <a:endParaRPr lang="en-US" dirty="0" smtClean="0"/>
          </a:p>
          <a:p>
            <a:pPr>
              <a:buFont typeface="Wingdings" pitchFamily="2" charset="2"/>
              <a:buChar char="Ø"/>
            </a:pPr>
            <a:r>
              <a:rPr lang="en-US" dirty="0" smtClean="0"/>
              <a:t>  Sliding Window Protocol</a:t>
            </a:r>
          </a:p>
          <a:p>
            <a:pPr>
              <a:buFont typeface="Wingdings" pitchFamily="2" charset="2"/>
              <a:buChar char="Ø"/>
            </a:pPr>
            <a:endParaRPr lang="en-US" dirty="0" smtClean="0"/>
          </a:p>
          <a:p>
            <a:pPr>
              <a:buFont typeface="Wingdings" pitchFamily="2" charset="2"/>
              <a:buChar char="Ø"/>
            </a:pPr>
            <a:r>
              <a:rPr lang="en-US" dirty="0" smtClean="0"/>
              <a:t>  Key Concept</a:t>
            </a:r>
          </a:p>
          <a:p>
            <a:pPr>
              <a:buFont typeface="Wingdings" pitchFamily="2" charset="2"/>
              <a:buChar char="Ø"/>
            </a:pPr>
            <a:endParaRPr lang="en-US" dirty="0" smtClean="0"/>
          </a:p>
          <a:p>
            <a:pPr>
              <a:buFont typeface="Wingdings" pitchFamily="2" charset="2"/>
              <a:buChar char="Ø"/>
            </a:pPr>
            <a:r>
              <a:rPr lang="en-US" dirty="0" smtClean="0"/>
              <a:t>  Piggy Backing</a:t>
            </a:r>
          </a:p>
          <a:p>
            <a:pPr>
              <a:buFont typeface="Wingdings" pitchFamily="2" charset="2"/>
              <a:buChar char="Ø"/>
            </a:pPr>
            <a:endParaRPr lang="en-US" dirty="0" smtClean="0"/>
          </a:p>
          <a:p>
            <a:pPr>
              <a:buFont typeface="Wingdings" pitchFamily="2" charset="2"/>
              <a:buChar char="Ø"/>
            </a:pPr>
            <a:r>
              <a:rPr lang="en-US" dirty="0" smtClean="0"/>
              <a:t>  Derivation</a:t>
            </a:r>
          </a:p>
          <a:p>
            <a:pPr>
              <a:buFont typeface="Wingdings" pitchFamily="2" charset="2"/>
              <a:buChar char="Ø"/>
            </a:pPr>
            <a:endParaRPr lang="en-US" dirty="0" smtClean="0"/>
          </a:p>
          <a:p>
            <a:pPr>
              <a:buFont typeface="Wingdings" pitchFamily="2" charset="2"/>
              <a:buChar char="Ø"/>
            </a:pPr>
            <a:r>
              <a:rPr lang="en-US" dirty="0" smtClean="0"/>
              <a:t>Implementations of sliding window protocol</a:t>
            </a:r>
          </a:p>
          <a:p>
            <a:endParaRPr lang="en-US" dirty="0" smtClean="0"/>
          </a:p>
          <a:p>
            <a:pPr>
              <a:buFont typeface="Wingdings" pitchFamily="2" charset="2"/>
              <a:buChar char="Ø"/>
            </a:pPr>
            <a:r>
              <a:rPr lang="en-US" dirty="0" smtClean="0"/>
              <a:t>  Merits and Demerits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 layer osi model-2.PNG"/>
          <p:cNvPicPr>
            <a:picLocks noChangeAspect="1"/>
          </p:cNvPicPr>
          <p:nvPr/>
        </p:nvPicPr>
        <p:blipFill>
          <a:blip r:embed="rId2"/>
          <a:stretch>
            <a:fillRect/>
          </a:stretch>
        </p:blipFill>
        <p:spPr>
          <a:xfrm>
            <a:off x="609600" y="2255520"/>
            <a:ext cx="6858000" cy="4310743"/>
          </a:xfrm>
          <a:prstGeom prst="rect">
            <a:avLst/>
          </a:prstGeom>
          <a:ln>
            <a:noFill/>
          </a:ln>
          <a:effectLst>
            <a:outerShdw blurRad="190500" algn="tl" rotWithShape="0">
              <a:srgbClr val="000000">
                <a:alpha val="70000"/>
              </a:srgbClr>
            </a:outerShdw>
          </a:effectLst>
        </p:spPr>
      </p:pic>
      <p:sp>
        <p:nvSpPr>
          <p:cNvPr id="3" name="TextBox 2"/>
          <p:cNvSpPr txBox="1"/>
          <p:nvPr/>
        </p:nvSpPr>
        <p:spPr>
          <a:xfrm>
            <a:off x="457200" y="304800"/>
            <a:ext cx="4800600" cy="584775"/>
          </a:xfrm>
          <a:prstGeom prst="rect">
            <a:avLst/>
          </a:prstGeom>
          <a:noFill/>
        </p:spPr>
        <p:txBody>
          <a:bodyPr wrap="square" rtlCol="0">
            <a:spAutoFit/>
          </a:bodyPr>
          <a:lstStyle/>
          <a:p>
            <a:r>
              <a:rPr lang="en-US" sz="3200" b="1" u="sng" dirty="0" smtClean="0"/>
              <a:t>COMMUNICATION:</a:t>
            </a:r>
            <a:endParaRPr lang="en-US" sz="3200" b="1" u="sng" dirty="0"/>
          </a:p>
        </p:txBody>
      </p:sp>
      <p:sp>
        <p:nvSpPr>
          <p:cNvPr id="4" name="TextBox 3"/>
          <p:cNvSpPr txBox="1"/>
          <p:nvPr/>
        </p:nvSpPr>
        <p:spPr>
          <a:xfrm>
            <a:off x="533400" y="1091625"/>
            <a:ext cx="8153400" cy="830997"/>
          </a:xfrm>
          <a:prstGeom prst="rect">
            <a:avLst/>
          </a:prstGeom>
          <a:noFill/>
        </p:spPr>
        <p:txBody>
          <a:bodyPr wrap="square" rtlCol="0">
            <a:spAutoFit/>
          </a:bodyPr>
          <a:lstStyle/>
          <a:p>
            <a:r>
              <a:rPr lang="en-US" sz="2400" dirty="0" smtClean="0"/>
              <a:t>7 Layer OSI Model:</a:t>
            </a:r>
          </a:p>
          <a:p>
            <a:r>
              <a:rPr lang="en-US" sz="2400" dirty="0" smtClean="0"/>
              <a:t>Here host A transmits data and host B receives the data.</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10134600" cy="584775"/>
          </a:xfrm>
          <a:prstGeom prst="rect">
            <a:avLst/>
          </a:prstGeom>
          <a:noFill/>
        </p:spPr>
        <p:txBody>
          <a:bodyPr wrap="square" rtlCol="0">
            <a:spAutoFit/>
          </a:bodyPr>
          <a:lstStyle/>
          <a:p>
            <a:r>
              <a:rPr lang="en-US" sz="3200" b="1" u="sng" dirty="0" smtClean="0"/>
              <a:t>SLIDING WINDOW PROTOCOL:</a:t>
            </a:r>
            <a:endParaRPr lang="en-US" sz="3200" b="1" u="sng" dirty="0"/>
          </a:p>
        </p:txBody>
      </p:sp>
      <p:sp>
        <p:nvSpPr>
          <p:cNvPr id="3" name="TextBox 2"/>
          <p:cNvSpPr txBox="1"/>
          <p:nvPr/>
        </p:nvSpPr>
        <p:spPr>
          <a:xfrm>
            <a:off x="381000" y="1066801"/>
            <a:ext cx="8382000" cy="3139321"/>
          </a:xfrm>
          <a:prstGeom prst="rect">
            <a:avLst/>
          </a:prstGeom>
          <a:noFill/>
        </p:spPr>
        <p:txBody>
          <a:bodyPr wrap="square" rtlCol="0">
            <a:spAutoFit/>
          </a:bodyPr>
          <a:lstStyle/>
          <a:p>
            <a:pPr algn="just" fontAlgn="base">
              <a:buFont typeface="Wingdings" pitchFamily="2" charset="2"/>
              <a:buChar char="q"/>
            </a:pPr>
            <a:r>
              <a:rPr lang="en-US" dirty="0" smtClean="0"/>
              <a:t>  Sliding </a:t>
            </a:r>
            <a:r>
              <a:rPr lang="en-US" dirty="0" smtClean="0"/>
              <a:t>window protocol is a flow control protocol</a:t>
            </a:r>
            <a:r>
              <a:rPr lang="en-US" dirty="0" smtClean="0"/>
              <a:t>.</a:t>
            </a:r>
          </a:p>
          <a:p>
            <a:pPr algn="just" fontAlgn="base">
              <a:buFont typeface="Wingdings" pitchFamily="2" charset="2"/>
              <a:buChar char="q"/>
            </a:pPr>
            <a:endParaRPr lang="en-US" dirty="0" smtClean="0"/>
          </a:p>
          <a:p>
            <a:pPr algn="just" fontAlgn="base">
              <a:buFont typeface="Wingdings" pitchFamily="2" charset="2"/>
              <a:buChar char="q"/>
            </a:pPr>
            <a:r>
              <a:rPr lang="en-US" dirty="0" smtClean="0"/>
              <a:t>  It </a:t>
            </a:r>
            <a:r>
              <a:rPr lang="en-US" dirty="0" smtClean="0"/>
              <a:t>allows the sender to send multiple frames before needing the acknowledgements</a:t>
            </a:r>
            <a:r>
              <a:rPr lang="en-US" dirty="0" smtClean="0"/>
              <a:t>.</a:t>
            </a:r>
          </a:p>
          <a:p>
            <a:pPr algn="just" fontAlgn="base">
              <a:buFont typeface="Wingdings" pitchFamily="2" charset="2"/>
              <a:buChar char="q"/>
            </a:pPr>
            <a:endParaRPr lang="en-US" dirty="0" smtClean="0"/>
          </a:p>
          <a:p>
            <a:pPr algn="just" fontAlgn="base">
              <a:buFont typeface="Wingdings" pitchFamily="2" charset="2"/>
              <a:buChar char="q"/>
            </a:pPr>
            <a:r>
              <a:rPr lang="en-US" dirty="0" smtClean="0"/>
              <a:t>  Sender </a:t>
            </a:r>
            <a:r>
              <a:rPr lang="en-US" dirty="0" smtClean="0"/>
              <a:t>slides its window on receiving the acknowledgements for the sent frames</a:t>
            </a:r>
            <a:r>
              <a:rPr lang="en-US" dirty="0" smtClean="0"/>
              <a:t>.</a:t>
            </a:r>
          </a:p>
          <a:p>
            <a:pPr algn="just" fontAlgn="base">
              <a:buFont typeface="Wingdings" pitchFamily="2" charset="2"/>
              <a:buChar char="q"/>
            </a:pPr>
            <a:endParaRPr lang="en-US" dirty="0" smtClean="0"/>
          </a:p>
          <a:p>
            <a:pPr algn="just" fontAlgn="base">
              <a:buFont typeface="Wingdings" pitchFamily="2" charset="2"/>
              <a:buChar char="q"/>
            </a:pPr>
            <a:r>
              <a:rPr lang="en-US" dirty="0" smtClean="0"/>
              <a:t>  This </a:t>
            </a:r>
            <a:r>
              <a:rPr lang="en-US" dirty="0" smtClean="0"/>
              <a:t>allows the sender to send more frames</a:t>
            </a:r>
            <a:r>
              <a:rPr lang="en-US" dirty="0" smtClean="0"/>
              <a:t>.</a:t>
            </a:r>
          </a:p>
          <a:p>
            <a:pPr algn="just" fontAlgn="base">
              <a:buFont typeface="Wingdings" pitchFamily="2" charset="2"/>
              <a:buChar char="q"/>
            </a:pPr>
            <a:endParaRPr lang="en-US" dirty="0" smtClean="0"/>
          </a:p>
          <a:p>
            <a:pPr algn="just" fontAlgn="base">
              <a:buFont typeface="Wingdings" pitchFamily="2" charset="2"/>
              <a:buChar char="q"/>
            </a:pPr>
            <a:r>
              <a:rPr lang="en-US" dirty="0" smtClean="0"/>
              <a:t>  It </a:t>
            </a:r>
            <a:r>
              <a:rPr lang="en-US" dirty="0" smtClean="0"/>
              <a:t>is called so because it involves sliding of sender’s window.</a:t>
            </a:r>
            <a:endParaRPr lang="en-US" dirty="0"/>
          </a:p>
        </p:txBody>
      </p:sp>
      <p:sp>
        <p:nvSpPr>
          <p:cNvPr id="5" name="TextBox 4"/>
          <p:cNvSpPr txBox="1"/>
          <p:nvPr/>
        </p:nvSpPr>
        <p:spPr>
          <a:xfrm>
            <a:off x="304800" y="5124271"/>
            <a:ext cx="85344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fontAlgn="base"/>
            <a:r>
              <a:rPr lang="en-US" dirty="0" smtClean="0"/>
              <a:t>Maximum number of frames that sender can send </a:t>
            </a:r>
            <a:r>
              <a:rPr lang="en-US" dirty="0" smtClean="0"/>
              <a:t>without acknowledgement  </a:t>
            </a:r>
            <a:br>
              <a:rPr lang="en-US" dirty="0" smtClean="0"/>
            </a:br>
            <a:r>
              <a:rPr lang="en-US" dirty="0" smtClean="0"/>
              <a:t>				=  	</a:t>
            </a:r>
          </a:p>
          <a:p>
            <a:pPr fontAlgn="base"/>
            <a:r>
              <a:rPr lang="en-US" dirty="0" smtClean="0"/>
              <a:t>	</a:t>
            </a:r>
            <a:r>
              <a:rPr lang="en-US" dirty="0" smtClean="0"/>
              <a:t>		Sender </a:t>
            </a:r>
            <a:r>
              <a:rPr lang="en-US" dirty="0" smtClean="0"/>
              <a:t>window size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5867400" cy="584775"/>
          </a:xfrm>
          <a:prstGeom prst="rect">
            <a:avLst/>
          </a:prstGeom>
          <a:noFill/>
        </p:spPr>
        <p:txBody>
          <a:bodyPr wrap="square" rtlCol="0">
            <a:spAutoFit/>
          </a:bodyPr>
          <a:lstStyle/>
          <a:p>
            <a:r>
              <a:rPr lang="en-US" sz="3200" b="1" u="sng" dirty="0" smtClean="0"/>
              <a:t> </a:t>
            </a:r>
            <a:r>
              <a:rPr lang="en-US" sz="3200" b="1" u="sng" dirty="0" smtClean="0"/>
              <a:t>KEY CONCEPT:</a:t>
            </a:r>
            <a:endParaRPr lang="en-US" sz="3200" b="1" u="sng" dirty="0" smtClean="0"/>
          </a:p>
        </p:txBody>
      </p:sp>
      <p:sp>
        <p:nvSpPr>
          <p:cNvPr id="3" name="TextBox 2"/>
          <p:cNvSpPr txBox="1"/>
          <p:nvPr/>
        </p:nvSpPr>
        <p:spPr>
          <a:xfrm>
            <a:off x="381000" y="1447800"/>
            <a:ext cx="8382000" cy="3416320"/>
          </a:xfrm>
          <a:prstGeom prst="rect">
            <a:avLst/>
          </a:prstGeom>
          <a:noFill/>
        </p:spPr>
        <p:txBody>
          <a:bodyPr wrap="square" rtlCol="0">
            <a:spAutoFit/>
          </a:bodyPr>
          <a:lstStyle/>
          <a:p>
            <a:pPr algn="just">
              <a:buFont typeface="Arial" pitchFamily="34" charset="0"/>
              <a:buChar char="•"/>
            </a:pPr>
            <a:r>
              <a:rPr lang="en-US" dirty="0" smtClean="0"/>
              <a:t>  Both the sender and receiver maintain a finite size buffer to hold outgoing and incoming packets from the other side.</a:t>
            </a:r>
          </a:p>
          <a:p>
            <a:pPr algn="just">
              <a:buFont typeface="Arial" pitchFamily="34" charset="0"/>
              <a:buChar char="•"/>
            </a:pPr>
            <a:r>
              <a:rPr lang="en-US" dirty="0" smtClean="0"/>
              <a:t> </a:t>
            </a:r>
            <a:r>
              <a:rPr lang="en-US" dirty="0" smtClean="0"/>
              <a:t>Every packet sent by the sender, must be acknowledged by the receiver. The sender maintains a timer for every packet sent, and any packet unacknowledged in a certain time is resent.</a:t>
            </a:r>
          </a:p>
          <a:p>
            <a:pPr algn="just">
              <a:buFont typeface="Arial" pitchFamily="34" charset="0"/>
              <a:buChar char="•"/>
            </a:pPr>
            <a:r>
              <a:rPr lang="en-US" dirty="0" smtClean="0"/>
              <a:t> </a:t>
            </a:r>
            <a:r>
              <a:rPr lang="en-US" dirty="0" smtClean="0"/>
              <a:t> The sender may send a whole window of packets before receiving an acknowledgement for the first packet in window. This result in higher transfer rates, as the sender may send multiple packets without waiting for each packet’s acknowledgement.</a:t>
            </a:r>
          </a:p>
          <a:p>
            <a:pPr algn="just">
              <a:buFont typeface="Arial" pitchFamily="34" charset="0"/>
              <a:buChar char="•"/>
            </a:pPr>
            <a:r>
              <a:rPr lang="en-US" dirty="0" smtClean="0"/>
              <a:t> </a:t>
            </a:r>
            <a:r>
              <a:rPr lang="en-US" dirty="0" smtClean="0"/>
              <a:t> The Receiver advertises a window size that tells the sender how muck data it can receive, in order for the sender not to fill up the receivers buffers.</a:t>
            </a:r>
          </a:p>
          <a:p>
            <a:pPr algn="just">
              <a:buFont typeface="Arial" pitchFamily="34" charset="0"/>
              <a:buChar char="•"/>
            </a:pPr>
            <a:r>
              <a:rPr lang="en-US" dirty="0" smtClean="0"/>
              <a:t> </a:t>
            </a:r>
            <a:r>
              <a:rPr lang="en-US" dirty="0" smtClean="0"/>
              <a:t> Efficiency can also be improved by making use of the full-duplex line.</a:t>
            </a:r>
            <a:endParaRPr lang="en-US" dirty="0"/>
          </a:p>
        </p:txBody>
      </p:sp>
      <p:grpSp>
        <p:nvGrpSpPr>
          <p:cNvPr id="11" name="Group 10"/>
          <p:cNvGrpSpPr/>
          <p:nvPr/>
        </p:nvGrpSpPr>
        <p:grpSpPr>
          <a:xfrm>
            <a:off x="1600200" y="5257800"/>
            <a:ext cx="5638800" cy="914400"/>
            <a:chOff x="1828800" y="5562600"/>
            <a:chExt cx="5638800" cy="914400"/>
          </a:xfrm>
        </p:grpSpPr>
        <p:sp>
          <p:nvSpPr>
            <p:cNvPr id="4" name="Rectangle 3"/>
            <p:cNvSpPr/>
            <p:nvPr/>
          </p:nvSpPr>
          <p:spPr>
            <a:xfrm>
              <a:off x="1828800" y="55626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sp>
          <p:nvSpPr>
            <p:cNvPr id="5" name="Rectangle 4"/>
            <p:cNvSpPr/>
            <p:nvPr/>
          </p:nvSpPr>
          <p:spPr>
            <a:xfrm>
              <a:off x="6553200" y="55626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US" sz="4000" dirty="0"/>
            </a:p>
          </p:txBody>
        </p:sp>
        <p:cxnSp>
          <p:nvCxnSpPr>
            <p:cNvPr id="7" name="Straight Arrow Connector 6"/>
            <p:cNvCxnSpPr/>
            <p:nvPr/>
          </p:nvCxnSpPr>
          <p:spPr>
            <a:xfrm>
              <a:off x="2743200" y="5715000"/>
              <a:ext cx="3810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flipV="1">
              <a:off x="2743200" y="6246810"/>
              <a:ext cx="3810000" cy="15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5867400" cy="584775"/>
          </a:xfrm>
          <a:prstGeom prst="rect">
            <a:avLst/>
          </a:prstGeom>
          <a:noFill/>
        </p:spPr>
        <p:txBody>
          <a:bodyPr wrap="square" rtlCol="0">
            <a:spAutoFit/>
          </a:bodyPr>
          <a:lstStyle/>
          <a:p>
            <a:r>
              <a:rPr lang="en-US" sz="3200" b="1" u="sng" dirty="0" smtClean="0"/>
              <a:t>PIGGY BACKING:</a:t>
            </a:r>
            <a:endParaRPr lang="en-US" sz="3200" b="1" u="sng" dirty="0" smtClean="0"/>
          </a:p>
        </p:txBody>
      </p:sp>
      <p:sp>
        <p:nvSpPr>
          <p:cNvPr id="3" name="TextBox 2"/>
          <p:cNvSpPr txBox="1"/>
          <p:nvPr/>
        </p:nvSpPr>
        <p:spPr>
          <a:xfrm>
            <a:off x="457200" y="1676400"/>
            <a:ext cx="8153400" cy="3693319"/>
          </a:xfrm>
          <a:prstGeom prst="rect">
            <a:avLst/>
          </a:prstGeom>
          <a:noFill/>
        </p:spPr>
        <p:txBody>
          <a:bodyPr wrap="square" rtlCol="0">
            <a:spAutoFit/>
          </a:bodyPr>
          <a:lstStyle/>
          <a:p>
            <a:pPr algn="just">
              <a:buFont typeface="Arial" pitchFamily="34" charset="0"/>
              <a:buChar char="•"/>
            </a:pPr>
            <a:r>
              <a:rPr lang="en-US" dirty="0" smtClean="0"/>
              <a:t>  When </a:t>
            </a:r>
            <a:r>
              <a:rPr lang="en-US" dirty="0" smtClean="0"/>
              <a:t>a data frame arrives, instead of immediately sending a separate control frame, the receiver restrains itself and waits until the network layer passes it to the next packet</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  The acknowledgement </a:t>
            </a:r>
            <a:r>
              <a:rPr lang="en-US" dirty="0" smtClean="0"/>
              <a:t>is attached to the outgoing data frame. (using the </a:t>
            </a:r>
            <a:r>
              <a:rPr lang="en-US" dirty="0" smtClean="0">
                <a:solidFill>
                  <a:srgbClr val="FFC000"/>
                </a:solidFill>
              </a:rPr>
              <a:t>ack</a:t>
            </a:r>
            <a:r>
              <a:rPr lang="en-US" dirty="0" smtClean="0"/>
              <a:t> field in the frame </a:t>
            </a:r>
            <a:r>
              <a:rPr lang="en-US" dirty="0" smtClean="0"/>
              <a:t>header)</a:t>
            </a:r>
          </a:p>
          <a:p>
            <a:pPr algn="just">
              <a:buFont typeface="Arial" pitchFamily="34" charset="0"/>
              <a:buChar char="•"/>
            </a:pPr>
            <a:endParaRPr lang="en-US" dirty="0" smtClean="0"/>
          </a:p>
          <a:p>
            <a:pPr algn="just">
              <a:buFont typeface="Arial" pitchFamily="34" charset="0"/>
              <a:buChar char="•"/>
            </a:pPr>
            <a:r>
              <a:rPr lang="en-US" dirty="0" smtClean="0"/>
              <a:t>  The acknowledgement gets a free ride on the next outgoing data frame.</a:t>
            </a:r>
          </a:p>
          <a:p>
            <a:pPr algn="just">
              <a:buFont typeface="Arial" pitchFamily="34" charset="0"/>
              <a:buChar char="•"/>
            </a:pPr>
            <a:endParaRPr lang="en-US" dirty="0" smtClean="0"/>
          </a:p>
          <a:p>
            <a:pPr algn="just">
              <a:buFont typeface="Arial" pitchFamily="34" charset="0"/>
              <a:buChar char="•"/>
            </a:pPr>
            <a:r>
              <a:rPr lang="en-US" dirty="0" smtClean="0"/>
              <a:t>  The technique of temporary delaying outgoing acknowledgements so they can be cooked on to the next outgoing data frame is piggybacking.</a:t>
            </a:r>
            <a:endParaRPr lang="en-US" dirty="0" smtClean="0"/>
          </a:p>
          <a:p>
            <a:pPr algn="just"/>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04800" y="1257451"/>
            <a:ext cx="8610600" cy="5371949"/>
          </a:xfrm>
          <a:prstGeom prst="rect">
            <a:avLst/>
          </a:prstGeom>
          <a:noFill/>
          <a:ln w="9525">
            <a:noFill/>
            <a:miter lim="800000"/>
            <a:headEnd/>
            <a:tailEnd/>
          </a:ln>
          <a:effectLst/>
        </p:spPr>
        <p:txBody>
          <a:bodyPr vert="horz" wrap="square" lIns="0" tIns="36501" rIns="0" bIns="71415"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We know,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                       </a:t>
            </a:r>
            <a:endParaRPr kumimoji="0" lang="en-US" sz="1100" b="0" i="0" u="none" strike="noStrike" cap="none" normalizeH="0" baseline="0" dirty="0" smtClean="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effectLst/>
              <a:latin typeface="Arimo"/>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 </a:t>
            </a:r>
            <a:endParaRPr kumimoji="0" lang="en-US" sz="1100" b="0" i="0" u="none" strike="noStrike" cap="none" normalizeH="0" baseline="0" dirty="0" smtClean="0">
              <a:ln>
                <a:noFill/>
              </a:ln>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To get 100% efficiency, we must have-</a:t>
            </a:r>
            <a:endParaRPr kumimoji="0" lang="en-US" sz="1100" b="0" i="0" u="none" strike="noStrike" cap="none" normalizeH="0" baseline="0" dirty="0" smtClean="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η = 1</a:t>
            </a:r>
            <a:endParaRPr kumimoji="0" lang="en-US" sz="1100" b="0" i="0" u="none" strike="noStrike" cap="none" normalizeH="0" baseline="0" dirty="0" smtClean="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 (T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+ 2T</a:t>
            </a:r>
            <a:r>
              <a:rPr kumimoji="0" lang="en-US" b="0" i="0" u="none" strike="noStrike" cap="none" normalizeH="0" baseline="-30000" dirty="0" smtClean="0">
                <a:ln>
                  <a:noFill/>
                </a:ln>
                <a:effectLst/>
                <a:latin typeface="Arimo"/>
                <a:cs typeface="Arial" pitchFamily="34" charset="0"/>
              </a:rPr>
              <a:t>p</a:t>
            </a:r>
            <a:r>
              <a:rPr kumimoji="0" lang="en-US" b="0" i="0" u="none" strike="noStrike" cap="none" normalizeH="0" baseline="0" dirty="0" smtClean="0">
                <a:ln>
                  <a:noFill/>
                </a:ln>
                <a:effectLst/>
                <a:latin typeface="Arimo"/>
                <a:cs typeface="Arial" pitchFamily="34" charset="0"/>
              </a:rPr>
              <a:t>) = 1</a:t>
            </a:r>
            <a:endParaRPr kumimoji="0" lang="en-US" sz="1100" b="0" i="0" u="none" strike="noStrike" cap="none" normalizeH="0" baseline="0" dirty="0" smtClean="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 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+ 2T</a:t>
            </a:r>
            <a:r>
              <a:rPr kumimoji="0" lang="en-US" b="0" i="0" u="none" strike="noStrike" cap="none" normalizeH="0" baseline="-30000" dirty="0" smtClean="0">
                <a:ln>
                  <a:noFill/>
                </a:ln>
                <a:effectLst/>
                <a:latin typeface="Arimo"/>
                <a:cs typeface="Arial" pitchFamily="34" charset="0"/>
              </a:rPr>
              <a:t>p</a:t>
            </a:r>
            <a:endParaRPr kumimoji="0" lang="en-US" sz="1100" b="0" i="0" u="none" strike="noStrike" cap="none" normalizeH="0" baseline="0" dirty="0" smtClean="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 </a:t>
            </a:r>
            <a:endParaRPr kumimoji="0" lang="en-US" sz="1100" b="0" i="0" u="none" strike="noStrike" cap="none" normalizeH="0" baseline="0" dirty="0" smtClean="0">
              <a:ln>
                <a:noFill/>
              </a:ln>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Thus,</a:t>
            </a:r>
            <a:endParaRPr kumimoji="0" lang="en-US" sz="1100" b="0" i="0" u="none" strike="noStrike" cap="none" normalizeH="0" baseline="0" dirty="0" smtClean="0">
              <a:ln>
                <a:noFill/>
              </a:ln>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effectLst/>
                <a:latin typeface="Arimo"/>
                <a:cs typeface="Arial" pitchFamily="34" charset="0"/>
              </a:rPr>
              <a:t>To get 100% efficiency, transmission time must be 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+ 2T</a:t>
            </a:r>
            <a:r>
              <a:rPr kumimoji="0" lang="en-US" b="0" i="0" u="none" strike="noStrike" cap="none" normalizeH="0" baseline="-30000" dirty="0" smtClean="0">
                <a:ln>
                  <a:noFill/>
                </a:ln>
                <a:effectLst/>
                <a:latin typeface="Arimo"/>
                <a:cs typeface="Arial" pitchFamily="34" charset="0"/>
              </a:rPr>
              <a:t>p </a:t>
            </a:r>
            <a:r>
              <a:rPr kumimoji="0" lang="en-US" b="0" i="0" u="none" strike="noStrike" cap="none" normalizeH="0" baseline="0" dirty="0" smtClean="0">
                <a:ln>
                  <a:noFill/>
                </a:ln>
                <a:effectLst/>
                <a:latin typeface="Arimo"/>
                <a:cs typeface="Arial" pitchFamily="34" charset="0"/>
              </a:rPr>
              <a:t>instead of 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effectLst/>
                <a:latin typeface="Arimo"/>
                <a:cs typeface="Arial" pitchFamily="34" charset="0"/>
              </a:rPr>
              <a:t>This means sender must send the frames in waiting time too.</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effectLst/>
                <a:latin typeface="Arimo"/>
                <a:cs typeface="Arial" pitchFamily="34" charset="0"/>
              </a:rPr>
              <a:t>Now, let us find the maximum number of frames that can be sent in time 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+ 2T</a:t>
            </a:r>
            <a:r>
              <a:rPr kumimoji="0" lang="en-US" b="0" i="0" u="none" strike="noStrike" cap="none" normalizeH="0" baseline="-30000" dirty="0" smtClean="0">
                <a:ln>
                  <a:noFill/>
                </a:ln>
                <a:effectLst/>
                <a:latin typeface="Arimo"/>
                <a:cs typeface="Arial" pitchFamily="34" charset="0"/>
              </a:rPr>
              <a:t>p</a:t>
            </a:r>
            <a:r>
              <a:rPr kumimoji="0" lang="en-US" b="0" i="0" u="none" strike="noStrike" cap="none" normalizeH="0" baseline="0" dirty="0" smtClean="0">
                <a:ln>
                  <a:noFill/>
                </a:ln>
                <a:effectLst/>
                <a:latin typeface="Arimo"/>
                <a:cs typeface="Arial"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 </a:t>
            </a:r>
            <a:endParaRPr kumimoji="0" lang="en-US" sz="1100" b="0" i="0" u="none" strike="noStrike" cap="none" normalizeH="0" baseline="0" dirty="0" smtClean="0">
              <a:ln>
                <a:noFill/>
              </a:ln>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We have-</a:t>
            </a:r>
            <a:endParaRPr kumimoji="0" lang="en-US" sz="1100" b="0" i="0" u="none" strike="noStrike" cap="none" normalizeH="0" baseline="0" dirty="0" smtClean="0">
              <a:ln>
                <a:noFill/>
              </a:ln>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effectLst/>
                <a:latin typeface="Arimo"/>
                <a:cs typeface="Arial" pitchFamily="34" charset="0"/>
              </a:rPr>
              <a:t>In time 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sender sends one frame.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effectLst/>
                <a:latin typeface="Arimo"/>
                <a:cs typeface="Arial" pitchFamily="34" charset="0"/>
              </a:rPr>
              <a:t>Thus, In time 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+ 2T</a:t>
            </a:r>
            <a:r>
              <a:rPr kumimoji="0" lang="en-US" b="0" i="0" u="none" strike="noStrike" cap="none" normalizeH="0" baseline="-30000" dirty="0" smtClean="0">
                <a:ln>
                  <a:noFill/>
                </a:ln>
                <a:effectLst/>
                <a:latin typeface="Arimo"/>
                <a:cs typeface="Arial" pitchFamily="34" charset="0"/>
              </a:rPr>
              <a:t>p</a:t>
            </a:r>
            <a:r>
              <a:rPr kumimoji="0" lang="en-US" b="0" i="0" u="none" strike="noStrike" cap="none" normalizeH="0" baseline="0" dirty="0" smtClean="0">
                <a:ln>
                  <a:noFill/>
                </a:ln>
                <a:effectLst/>
                <a:latin typeface="Arimo"/>
                <a:cs typeface="Arial" pitchFamily="34" charset="0"/>
              </a:rPr>
              <a:t>, sender can send (T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+ 2T</a:t>
            </a:r>
            <a:r>
              <a:rPr kumimoji="0" lang="en-US" b="0" i="0" u="none" strike="noStrike" cap="none" normalizeH="0" baseline="-30000" dirty="0" smtClean="0">
                <a:ln>
                  <a:noFill/>
                </a:ln>
                <a:effectLst/>
                <a:latin typeface="Arimo"/>
                <a:cs typeface="Arial" pitchFamily="34" charset="0"/>
              </a:rPr>
              <a:t>p</a:t>
            </a:r>
            <a:r>
              <a:rPr kumimoji="0" lang="en-US" b="0" i="0" u="none" strike="noStrike" cap="none" normalizeH="0" baseline="0" dirty="0" smtClean="0">
                <a:ln>
                  <a:noFill/>
                </a:ln>
                <a:effectLst/>
                <a:latin typeface="Arimo"/>
                <a:cs typeface="Arial" pitchFamily="34" charset="0"/>
              </a:rPr>
              <a:t>) / T</a:t>
            </a:r>
            <a:r>
              <a:rPr kumimoji="0" lang="en-US" b="0" i="0" u="none" strike="noStrike" cap="none" normalizeH="0" baseline="-30000" dirty="0" smtClean="0">
                <a:ln>
                  <a:noFill/>
                </a:ln>
                <a:effectLst/>
                <a:latin typeface="Arimo"/>
                <a:cs typeface="Arial" pitchFamily="34" charset="0"/>
              </a:rPr>
              <a:t>t</a:t>
            </a:r>
            <a:r>
              <a:rPr kumimoji="0" lang="en-US" b="0" i="0" u="none" strike="noStrike" cap="none" normalizeH="0" baseline="0" dirty="0" smtClean="0">
                <a:ln>
                  <a:noFill/>
                </a:ln>
                <a:effectLst/>
                <a:latin typeface="Arimo"/>
                <a:cs typeface="Arial" pitchFamily="34" charset="0"/>
              </a:rPr>
              <a:t> frames i.e. 1+2a frames.</a:t>
            </a: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 </a:t>
            </a:r>
            <a:endParaRPr kumimoji="0" lang="en-US" sz="1100" b="0" i="0" u="none" strike="noStrike" cap="none" normalizeH="0" baseline="0" dirty="0" smtClean="0">
              <a:ln>
                <a:noFill/>
              </a:ln>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mo"/>
                <a:cs typeface="Arial" pitchFamily="34" charset="0"/>
              </a:rPr>
              <a:t>Thus, to achieve 100% efficiency, window size of the sender must be 1+2a.</a:t>
            </a:r>
          </a:p>
        </p:txBody>
      </p:sp>
      <p:sp>
        <p:nvSpPr>
          <p:cNvPr id="2050" name="AutoShape 2" descr="https://www.gatevidyalay.com/wp-content/uploads/2018/10/Efficiency-of-Stop-and-Wait-ARQ.png"/>
          <p:cNvSpPr>
            <a:spLocks noChangeAspect="1" noChangeArrowheads="1"/>
          </p:cNvSpPr>
          <p:nvPr/>
        </p:nvSpPr>
        <p:spPr bwMode="auto">
          <a:xfrm>
            <a:off x="2943225" y="-1558925"/>
            <a:ext cx="3067050" cy="11239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Efficiency-of-Stop-and-Wait-ARQ.png"/>
          <p:cNvPicPr>
            <a:picLocks noChangeAspect="1"/>
          </p:cNvPicPr>
          <p:nvPr/>
        </p:nvPicPr>
        <p:blipFill>
          <a:blip r:embed="rId2"/>
          <a:stretch>
            <a:fillRect/>
          </a:stretch>
        </p:blipFill>
        <p:spPr>
          <a:xfrm>
            <a:off x="2362200" y="990600"/>
            <a:ext cx="3067050" cy="1123950"/>
          </a:xfrm>
          <a:prstGeom prst="rect">
            <a:avLst/>
          </a:prstGeom>
        </p:spPr>
      </p:pic>
      <p:sp>
        <p:nvSpPr>
          <p:cNvPr id="5" name="TextBox 4"/>
          <p:cNvSpPr txBox="1"/>
          <p:nvPr/>
        </p:nvSpPr>
        <p:spPr>
          <a:xfrm>
            <a:off x="533400" y="304800"/>
            <a:ext cx="5867400" cy="584775"/>
          </a:xfrm>
          <a:prstGeom prst="rect">
            <a:avLst/>
          </a:prstGeom>
          <a:noFill/>
        </p:spPr>
        <p:txBody>
          <a:bodyPr wrap="square" rtlCol="0">
            <a:spAutoFit/>
          </a:bodyPr>
          <a:lstStyle/>
          <a:p>
            <a:r>
              <a:rPr lang="en-US" sz="3200" b="1" u="sng" dirty="0" smtClean="0"/>
              <a:t>DERIVATION:</a:t>
            </a:r>
            <a:endParaRPr lang="en-US" sz="3200" b="1" u="sng"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229600" cy="1477328"/>
          </a:xfrm>
          <a:prstGeom prst="rect">
            <a:avLst/>
          </a:prstGeom>
        </p:spPr>
        <p:txBody>
          <a:bodyPr wrap="square">
            <a:spAutoFit/>
          </a:bodyPr>
          <a:lstStyle/>
          <a:p>
            <a:pPr fontAlgn="base"/>
            <a:r>
              <a:rPr lang="en-US" b="1" u="sng" dirty="0" smtClean="0"/>
              <a:t>Required Sequence Numbers-</a:t>
            </a:r>
            <a:endParaRPr lang="en-US" b="1" dirty="0" smtClean="0"/>
          </a:p>
          <a:p>
            <a:pPr fontAlgn="base"/>
            <a:r>
              <a:rPr lang="en-US" dirty="0" smtClean="0"/>
              <a:t> </a:t>
            </a:r>
          </a:p>
          <a:p>
            <a:pPr fontAlgn="base">
              <a:buFont typeface="Arial" pitchFamily="34" charset="0"/>
              <a:buChar char="•"/>
            </a:pPr>
            <a:r>
              <a:rPr lang="en-US" dirty="0" smtClean="0"/>
              <a:t>  Each </a:t>
            </a:r>
            <a:r>
              <a:rPr lang="en-US" dirty="0" smtClean="0"/>
              <a:t>sending frame has to be given a unique sequence number.</a:t>
            </a:r>
          </a:p>
          <a:p>
            <a:pPr fontAlgn="base">
              <a:buFont typeface="Arial" pitchFamily="34" charset="0"/>
              <a:buChar char="•"/>
            </a:pPr>
            <a:r>
              <a:rPr lang="en-US" dirty="0" smtClean="0"/>
              <a:t>  Maximum </a:t>
            </a:r>
            <a:r>
              <a:rPr lang="en-US" dirty="0" smtClean="0"/>
              <a:t>number of frames that can be sent in a window = 1+2a.</a:t>
            </a:r>
          </a:p>
          <a:p>
            <a:pPr fontAlgn="base">
              <a:buFont typeface="Arial" pitchFamily="34" charset="0"/>
              <a:buChar char="•"/>
            </a:pPr>
            <a:r>
              <a:rPr lang="en-US" dirty="0" smtClean="0"/>
              <a:t> </a:t>
            </a:r>
            <a:r>
              <a:rPr lang="en-US" dirty="0" smtClean="0"/>
              <a:t> So</a:t>
            </a:r>
            <a:r>
              <a:rPr lang="en-US" dirty="0" smtClean="0"/>
              <a:t>, minimum number of sequence numbers required = 1+2a.</a:t>
            </a:r>
            <a:endParaRPr lang="en-US" dirty="0"/>
          </a:p>
        </p:txBody>
      </p:sp>
      <p:graphicFrame>
        <p:nvGraphicFramePr>
          <p:cNvPr id="3" name="Table 2"/>
          <p:cNvGraphicFramePr>
            <a:graphicFrameLocks noGrp="1"/>
          </p:cNvGraphicFramePr>
          <p:nvPr/>
        </p:nvGraphicFramePr>
        <p:xfrm>
          <a:off x="685800" y="6019800"/>
          <a:ext cx="7696200" cy="457200"/>
        </p:xfrm>
        <a:graphic>
          <a:graphicData uri="http://schemas.openxmlformats.org/drawingml/2006/table">
            <a:tbl>
              <a:tblPr/>
              <a:tblGrid>
                <a:gridCol w="7696200"/>
              </a:tblGrid>
              <a:tr h="457200">
                <a:tc>
                  <a:txBody>
                    <a:bodyPr/>
                    <a:lstStyle/>
                    <a:p>
                      <a:pPr algn="ctr"/>
                      <a:r>
                        <a:rPr lang="en-US" sz="1700" dirty="0">
                          <a:solidFill>
                            <a:srgbClr val="FFFF00"/>
                          </a:solidFill>
                        </a:rPr>
                        <a:t>For n bits in sequence number field, Sender Window Size = min (1+2a , 2</a:t>
                      </a:r>
                      <a:r>
                        <a:rPr lang="en-US" sz="1700" baseline="30000" dirty="0">
                          <a:solidFill>
                            <a:srgbClr val="FFFF00"/>
                          </a:solidFill>
                        </a:rPr>
                        <a:t>n</a:t>
                      </a:r>
                      <a:r>
                        <a:rPr lang="en-US" sz="1700" dirty="0">
                          <a:solidFill>
                            <a:srgbClr val="FFFF00"/>
                          </a:solidFill>
                        </a:rPr>
                        <a:t>)</a:t>
                      </a:r>
                    </a:p>
                  </a:txBody>
                  <a:tcPr marL="91121" marR="91121" marT="72897" marB="7289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noFill/>
                  </a:tcPr>
                </a:tc>
              </a:tr>
            </a:tbl>
          </a:graphicData>
        </a:graphic>
      </p:graphicFrame>
      <p:sp>
        <p:nvSpPr>
          <p:cNvPr id="1025" name="Rectangle 1"/>
          <p:cNvSpPr>
            <a:spLocks noChangeArrowheads="1"/>
          </p:cNvSpPr>
          <p:nvPr/>
        </p:nvSpPr>
        <p:spPr bwMode="auto">
          <a:xfrm>
            <a:off x="381000" y="2438400"/>
            <a:ext cx="8534400" cy="3556067"/>
          </a:xfrm>
          <a:prstGeom prst="rect">
            <a:avLst/>
          </a:prstGeom>
          <a:noFill/>
          <a:ln w="9525">
            <a:noFill/>
            <a:miter lim="800000"/>
            <a:headEnd/>
            <a:tailEnd/>
          </a:ln>
          <a:effectLst/>
        </p:spPr>
        <p:txBody>
          <a:bodyPr vert="horz" wrap="square" lIns="0" tIns="36501" rIns="0" bIns="71415"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b="1" u="sng" dirty="0" smtClean="0"/>
              <a:t>1. Receiver’s 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03030"/>
                </a:solidFill>
                <a:effectLst/>
                <a:latin typeface="Arimo"/>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pPr>
            <a:r>
              <a:rPr lang="en-US" dirty="0" smtClean="0"/>
              <a:t>Receiver’s ability to process the data bounds the sender window size.</a:t>
            </a:r>
          </a:p>
          <a:p>
            <a:pPr eaLnBrk="0" fontAlgn="base" hangingPunct="0">
              <a:spcBef>
                <a:spcPct val="0"/>
              </a:spcBef>
              <a:spcAft>
                <a:spcPct val="0"/>
              </a:spcAft>
              <a:buFontTx/>
              <a:buChar char="•"/>
            </a:pPr>
            <a:r>
              <a:rPr lang="en-US" dirty="0" smtClean="0"/>
              <a:t>If receiver can not process the data fast, sender has to slow down and not transmit the frames too fast.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03030"/>
                </a:solidFill>
                <a:effectLst/>
                <a:latin typeface="Arimo"/>
                <a:cs typeface="Arial" pitchFamily="34" charset="0"/>
              </a:rPr>
              <a:t> </a:t>
            </a:r>
            <a:endParaRPr kumimoji="0" lang="en-US" sz="900" b="1" i="0" u="none" strike="noStrike" cap="none" normalizeH="0" baseline="0" dirty="0" smtClean="0">
              <a:ln>
                <a:noFill/>
              </a:ln>
              <a:solidFill>
                <a:srgbClr val="303030"/>
              </a:solidFill>
              <a:effectLst/>
              <a:latin typeface="Roboto Condensed"/>
              <a:cs typeface="Arial" pitchFamily="34" charset="0"/>
            </a:endParaRPr>
          </a:p>
          <a:p>
            <a:pPr fontAlgn="base">
              <a:spcBef>
                <a:spcPct val="0"/>
              </a:spcBef>
              <a:spcAft>
                <a:spcPct val="0"/>
              </a:spcAft>
            </a:pPr>
            <a:r>
              <a:rPr lang="en-US" b="1" u="sng" dirty="0" smtClean="0"/>
              <a:t>2. Sequence Number Field-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03030"/>
                </a:solidFill>
                <a:effectLst/>
                <a:latin typeface="Arimo"/>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t>Number of bits available in the sequence number field also bounds the sender window size.</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t>If sequence number field contains n bits, then 2n sequence numbers are possible.</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t>Thus, maximum number of frames that can be sent in one window = 2n.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03030"/>
                </a:solidFill>
                <a:effectLst/>
                <a:latin typeface="Arimo"/>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381000" y="990600"/>
            <a:ext cx="10363200" cy="939967"/>
          </a:xfrm>
          <a:prstGeom prst="rect">
            <a:avLst/>
          </a:prstGeom>
          <a:noFill/>
          <a:ln w="9525">
            <a:noFill/>
            <a:miter lim="800000"/>
            <a:headEnd/>
            <a:tailEnd/>
          </a:ln>
          <a:effectLst/>
        </p:spPr>
        <p:txBody>
          <a:bodyPr vert="horz" wrap="square" lIns="0" tIns="36501" rIns="0" bIns="71415" numCol="1" anchor="ctr" anchorCtr="0" compatLnSpc="1">
            <a:prstTxWarp prst="textNoShape">
              <a:avLst/>
            </a:prstTxWarp>
            <a:spAutoFit/>
          </a:bodyPr>
          <a:lstStyle/>
          <a:p>
            <a:pPr marR="0" lvl="0" indent="0" eaLnBrk="0" fontAlgn="base" hangingPunct="0">
              <a:lnSpc>
                <a:spcPct val="100000"/>
              </a:lnSpc>
              <a:spcBef>
                <a:spcPct val="0"/>
              </a:spcBef>
              <a:spcAft>
                <a:spcPct val="0"/>
              </a:spcAft>
              <a:buClrTx/>
              <a:buSzTx/>
              <a:buFontTx/>
              <a:buNone/>
              <a:tabLst/>
            </a:pPr>
            <a:r>
              <a:rPr lang="en-US" dirty="0" smtClean="0"/>
              <a:t> </a:t>
            </a:r>
          </a:p>
          <a:p>
            <a:pPr marR="0" lvl="0" indent="0" eaLnBrk="0" fontAlgn="base" hangingPunct="0">
              <a:lnSpc>
                <a:spcPct val="100000"/>
              </a:lnSpc>
              <a:spcBef>
                <a:spcPct val="0"/>
              </a:spcBef>
              <a:spcAft>
                <a:spcPct val="0"/>
              </a:spcAft>
              <a:buClrTx/>
              <a:buSzTx/>
              <a:buFontTx/>
              <a:buNone/>
              <a:tabLst/>
            </a:pPr>
            <a:r>
              <a:rPr lang="en-US" dirty="0" smtClean="0"/>
              <a:t>The two well known implementations of sliding window protocol are-</a:t>
            </a:r>
          </a:p>
          <a:p>
            <a:pPr marR="0" lvl="0" indent="0" eaLnBrk="0" fontAlgn="base" hangingPunct="0">
              <a:lnSpc>
                <a:spcPct val="100000"/>
              </a:lnSpc>
              <a:spcBef>
                <a:spcPct val="0"/>
              </a:spcBef>
              <a:spcAft>
                <a:spcPct val="0"/>
              </a:spcAft>
              <a:buClrTx/>
              <a:buSzTx/>
              <a:buFontTx/>
              <a:buNone/>
              <a:tabLst/>
            </a:pPr>
            <a:r>
              <a:rPr lang="en-US" dirty="0" smtClean="0"/>
              <a:t> </a:t>
            </a:r>
          </a:p>
        </p:txBody>
      </p:sp>
      <p:sp>
        <p:nvSpPr>
          <p:cNvPr id="4" name="TextBox 3"/>
          <p:cNvSpPr txBox="1"/>
          <p:nvPr/>
        </p:nvSpPr>
        <p:spPr>
          <a:xfrm>
            <a:off x="304800" y="533400"/>
            <a:ext cx="8610600" cy="400110"/>
          </a:xfrm>
          <a:prstGeom prst="rect">
            <a:avLst/>
          </a:prstGeom>
          <a:noFill/>
        </p:spPr>
        <p:txBody>
          <a:bodyPr wrap="square" rtlCol="0">
            <a:spAutoFit/>
          </a:bodyPr>
          <a:lstStyle/>
          <a:p>
            <a:r>
              <a:rPr lang="en-US" sz="2000" b="1" u="sng" dirty="0" smtClean="0"/>
              <a:t>IMPLEMENTATIONS OF SLIDING WINDOW PROTOCOL:</a:t>
            </a:r>
            <a:endParaRPr lang="en-US" sz="2000" b="1" u="sng" dirty="0" smtClean="0"/>
          </a:p>
        </p:txBody>
      </p:sp>
      <p:sp>
        <p:nvSpPr>
          <p:cNvPr id="5" name="Rectangle 4"/>
          <p:cNvSpPr/>
          <p:nvPr/>
        </p:nvSpPr>
        <p:spPr>
          <a:xfrm>
            <a:off x="990600" y="2362200"/>
            <a:ext cx="7162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IMPLEMENTATIONS OF SLIDING WINDOW PROTOCOL</a:t>
            </a:r>
            <a:endParaRPr lang="en-US" dirty="0"/>
          </a:p>
        </p:txBody>
      </p:sp>
      <p:sp>
        <p:nvSpPr>
          <p:cNvPr id="10" name="Rectangle 9"/>
          <p:cNvSpPr/>
          <p:nvPr/>
        </p:nvSpPr>
        <p:spPr>
          <a:xfrm>
            <a:off x="1752600" y="41910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 N Protocol</a:t>
            </a:r>
            <a:endParaRPr lang="en-US" dirty="0"/>
          </a:p>
        </p:txBody>
      </p:sp>
      <p:sp>
        <p:nvSpPr>
          <p:cNvPr id="11" name="Rectangle 10"/>
          <p:cNvSpPr/>
          <p:nvPr/>
        </p:nvSpPr>
        <p:spPr>
          <a:xfrm>
            <a:off x="5638800" y="41910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Selective Repeat Protocol</a:t>
            </a:r>
            <a:endParaRPr lang="en-US" dirty="0"/>
          </a:p>
        </p:txBody>
      </p:sp>
      <p:grpSp>
        <p:nvGrpSpPr>
          <p:cNvPr id="24" name="Group 23"/>
          <p:cNvGrpSpPr/>
          <p:nvPr/>
        </p:nvGrpSpPr>
        <p:grpSpPr>
          <a:xfrm>
            <a:off x="2666206" y="3048794"/>
            <a:ext cx="3963988" cy="1143000"/>
            <a:chOff x="2666206" y="3048794"/>
            <a:chExt cx="3963988" cy="1143000"/>
          </a:xfrm>
        </p:grpSpPr>
        <p:cxnSp>
          <p:nvCxnSpPr>
            <p:cNvPr id="7" name="Straight Connector 6"/>
            <p:cNvCxnSpPr>
              <a:stCxn id="5" idx="2"/>
            </p:cNvCxnSpPr>
            <p:nvPr/>
          </p:nvCxnSpPr>
          <p:spPr>
            <a:xfrm rot="5400000">
              <a:off x="4267200" y="3352800"/>
              <a:ext cx="6096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667000" y="3657600"/>
              <a:ext cx="3962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rot="5400000">
              <a:off x="6362700" y="3924300"/>
              <a:ext cx="5334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rot="5400000">
              <a:off x="2400300" y="3924300"/>
              <a:ext cx="5334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77</TotalTime>
  <Words>430</Words>
  <Application>Microsoft Office PowerPoint</Application>
  <PresentationFormat>On-screen Show (4:3)</PresentationFormat>
  <Paragraphs>106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Foundry</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Chayan Mukherjee</dc:creator>
  <cp:lastModifiedBy>Chayan Mukherjee</cp:lastModifiedBy>
  <cp:revision>11</cp:revision>
  <dcterms:created xsi:type="dcterms:W3CDTF">2020-04-30T10:45:13Z</dcterms:created>
  <dcterms:modified xsi:type="dcterms:W3CDTF">2020-04-30T12:03:24Z</dcterms:modified>
</cp:coreProperties>
</file>